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9"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4" clrIdx="0">
    <p:extLst>
      <p:ext uri="{19B8F6BF-5375-455C-9EA6-DF929625EA0E}">
        <p15:presenceInfo xmlns:p15="http://schemas.microsoft.com/office/powerpoint/2012/main" userId="6f717a20c60fe37a" providerId="Windows Live"/>
      </p:ext>
    </p:extLst>
  </p:cmAuthor>
  <p:cmAuthor id="2" name="Laurent Pouquet" initials="LP" lastIdx="1" clrIdx="1">
    <p:extLst>
      <p:ext uri="{19B8F6BF-5375-455C-9EA6-DF929625EA0E}">
        <p15:presenceInfo xmlns:p15="http://schemas.microsoft.com/office/powerpoint/2012/main" userId="S::laurent.pouquet@quadratetudes.onmicrosoft.com::bc20dae6-f593-418b-a99a-1f001ec3d79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93" autoAdjust="0"/>
    <p:restoredTop sz="96173" autoAdjust="0"/>
  </p:normalViewPr>
  <p:slideViewPr>
    <p:cSldViewPr showGuides="1">
      <p:cViewPr varScale="1">
        <p:scale>
          <a:sx n="71" d="100"/>
          <a:sy n="71" d="100"/>
        </p:scale>
        <p:origin x="3336"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93746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260000"/>
            <a:ext cx="6898037" cy="493200"/>
            <a:chOff x="277738" y="1260000"/>
            <a:chExt cx="6898037" cy="493200"/>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493200"/>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ASSISTANT, HÔTE D'ACCUEIL</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1753200"/>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77738" y="1907926"/>
            <a:ext cx="6873596" cy="542755"/>
            <a:chOff x="277738" y="1907926"/>
            <a:chExt cx="6873596" cy="542755"/>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7" y="2122449"/>
              <a:ext cx="2178797"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Secrétaire, assistant de direction, Office manager</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2124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Fonctions support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127516"/>
              <a:ext cx="2160000"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Comptabilité, juridique et administration</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258764" y="3459352"/>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58764" y="3527122"/>
            <a:ext cx="6774677" cy="57708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sz="1050" i="0" dirty="0">
                <a:solidFill>
                  <a:schemeClr val="accent2"/>
                </a:solidFill>
                <a:effectLst/>
              </a:rPr>
              <a:t>L'Assistant, Hôte d’accueil est chargé de </a:t>
            </a:r>
            <a:r>
              <a:rPr lang="fr-FR" sz="1050" dirty="0">
                <a:solidFill>
                  <a:schemeClr val="accent2"/>
                </a:solidFill>
              </a:rPr>
              <a:t>l’assistance </a:t>
            </a:r>
            <a:r>
              <a:rPr lang="fr-FR" sz="1050" i="0" dirty="0">
                <a:solidFill>
                  <a:schemeClr val="accent2"/>
                </a:solidFill>
                <a:effectLst/>
              </a:rPr>
              <a:t>des collaborateurs du cabinet</a:t>
            </a:r>
            <a:r>
              <a:rPr lang="fr-FR" sz="1050" dirty="0">
                <a:solidFill>
                  <a:schemeClr val="accent2"/>
                </a:solidFill>
              </a:rPr>
              <a:t> </a:t>
            </a:r>
            <a:r>
              <a:rPr lang="fr-FR" sz="1050" i="0" dirty="0">
                <a:solidFill>
                  <a:schemeClr val="accent2"/>
                </a:solidFill>
                <a:effectLst/>
              </a:rPr>
              <a:t>dans la gestion et l'organisation logistique et administrative de leurs activités. Il est aussi chargé d’orienter les clients et prestataires vers le personnel du cabinet compétent en répondant aux demandes de contact</a:t>
            </a:r>
            <a:r>
              <a:rPr lang="fr-FR" sz="1050" dirty="0">
                <a:solidFill>
                  <a:schemeClr val="accent2"/>
                </a:solidFill>
              </a:rPr>
              <a:t> et d’information.</a:t>
            </a:r>
          </a:p>
        </p:txBody>
      </p:sp>
      <p:sp>
        <p:nvSpPr>
          <p:cNvPr id="39" name="ZoneTexte 38">
            <a:extLst>
              <a:ext uri="{FF2B5EF4-FFF2-40B4-BE49-F238E27FC236}">
                <a16:creationId xmlns:a16="http://schemas.microsoft.com/office/drawing/2014/main" id="{4613F512-E58A-4070-9B99-DCEC12BDEEF6}"/>
              </a:ext>
            </a:extLst>
          </p:cNvPr>
          <p:cNvSpPr txBox="1"/>
          <p:nvPr/>
        </p:nvSpPr>
        <p:spPr>
          <a:xfrm>
            <a:off x="407799" y="30789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215732" y="31950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258764" y="4588875"/>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54F5D85B-86B0-44CC-B995-FA0589610172}"/>
              </a:ext>
            </a:extLst>
          </p:cNvPr>
          <p:cNvSpPr txBox="1"/>
          <p:nvPr/>
        </p:nvSpPr>
        <p:spPr>
          <a:xfrm>
            <a:off x="334534" y="5126105"/>
            <a:ext cx="34200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r>
              <a:rPr lang="fr-FR" dirty="0"/>
              <a:t>Reçoit et traite les appels, messages téléphoniques et mails de contact du personnel extérieur au cabinet : clients, prospects, candidats, partenaires, sociétés de démarchage…</a:t>
            </a:r>
          </a:p>
          <a:p>
            <a:r>
              <a:rPr lang="fr-FR" dirty="0"/>
              <a:t>Analyse le besoin et oriente les sollicitations vers le personnel adéquat au sein du cabinet</a:t>
            </a:r>
          </a:p>
          <a:p>
            <a:r>
              <a:rPr lang="fr-FR" dirty="0"/>
              <a:t>Participe à l’intégration des nouveaux collaborateurs en enregistrant les informations nécessaires, en leur fournissant les outils de travail et en leur présentant le cabinet et les différents interlocuteurs potentiels</a:t>
            </a:r>
          </a:p>
        </p:txBody>
      </p:sp>
      <p:sp>
        <p:nvSpPr>
          <p:cNvPr id="48" name="ZoneTexte 47">
            <a:extLst>
              <a:ext uri="{FF2B5EF4-FFF2-40B4-BE49-F238E27FC236}">
                <a16:creationId xmlns:a16="http://schemas.microsoft.com/office/drawing/2014/main" id="{BB29561A-BC65-4591-B614-AAEFCF332453}"/>
              </a:ext>
            </a:extLst>
          </p:cNvPr>
          <p:cNvSpPr txBox="1"/>
          <p:nvPr/>
        </p:nvSpPr>
        <p:spPr>
          <a:xfrm>
            <a:off x="334534" y="4687712"/>
            <a:ext cx="3042725"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Accueil et prise en charge des demandes de visiteurs et nouvelles recrues</a:t>
            </a:r>
          </a:p>
        </p:txBody>
      </p:sp>
      <p:sp>
        <p:nvSpPr>
          <p:cNvPr id="65" name="ZoneTexte 64">
            <a:extLst>
              <a:ext uri="{FF2B5EF4-FFF2-40B4-BE49-F238E27FC236}">
                <a16:creationId xmlns:a16="http://schemas.microsoft.com/office/drawing/2014/main" id="{5251234B-2DB0-44E7-A294-1C7F83CDF513}"/>
              </a:ext>
            </a:extLst>
          </p:cNvPr>
          <p:cNvSpPr txBox="1"/>
          <p:nvPr/>
        </p:nvSpPr>
        <p:spPr>
          <a:xfrm>
            <a:off x="407799" y="419377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215732" y="430984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537594"/>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2757185"/>
            <a:ext cx="2160000"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564b - Employés des services divers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537594"/>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2757184"/>
            <a:ext cx="2160001"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19370 - Secrétaire comptable</a:t>
            </a:r>
          </a:p>
        </p:txBody>
      </p:sp>
      <p:sp>
        <p:nvSpPr>
          <p:cNvPr id="44" name="ZoneTexte 43">
            <a:extLst>
              <a:ext uri="{FF2B5EF4-FFF2-40B4-BE49-F238E27FC236}">
                <a16:creationId xmlns:a16="http://schemas.microsoft.com/office/drawing/2014/main" id="{AE51EBA2-7BC2-45DE-BCE1-94D178B53518}"/>
              </a:ext>
            </a:extLst>
          </p:cNvPr>
          <p:cNvSpPr txBox="1"/>
          <p:nvPr/>
        </p:nvSpPr>
        <p:spPr>
          <a:xfrm>
            <a:off x="382551" y="7290122"/>
            <a:ext cx="3420000"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r>
              <a:rPr lang="fr-FR" dirty="0"/>
              <a:t>Organise les RDV, met à jour les agendas, réserve les salles de réunion, organise les déplacements professionnels pour le compte du personnel dirigeant</a:t>
            </a:r>
          </a:p>
          <a:p>
            <a:r>
              <a:rPr lang="fr-FR" dirty="0"/>
              <a:t>Rédige certains documents ou supports professionnels : compte rendu de réunion, mail, courrier, présentation, note de service, formulaire, etc.</a:t>
            </a:r>
          </a:p>
          <a:p>
            <a:r>
              <a:rPr lang="fr-FR" dirty="0"/>
              <a:t>Facilite la diffusion de l'information au sein du cabinet en prenant en charge certaines communications du personnel dirigeant à destination du cabinet</a:t>
            </a:r>
          </a:p>
        </p:txBody>
      </p:sp>
      <p:sp>
        <p:nvSpPr>
          <p:cNvPr id="52" name="ZoneTexte 51">
            <a:extLst>
              <a:ext uri="{FF2B5EF4-FFF2-40B4-BE49-F238E27FC236}">
                <a16:creationId xmlns:a16="http://schemas.microsoft.com/office/drawing/2014/main" id="{5300A270-CBE6-4A5C-9A1F-8B0F48BF6DCA}"/>
              </a:ext>
            </a:extLst>
          </p:cNvPr>
          <p:cNvSpPr txBox="1"/>
          <p:nvPr/>
        </p:nvSpPr>
        <p:spPr>
          <a:xfrm>
            <a:off x="382551" y="7017551"/>
            <a:ext cx="351645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Assistance au personnel dirigeant du cabinet</a:t>
            </a:r>
            <a:endParaRPr lang="fr-FR" dirty="0">
              <a:highlight>
                <a:srgbClr val="FFFF00"/>
              </a:highlight>
            </a:endParaRPr>
          </a:p>
        </p:txBody>
      </p:sp>
      <p:sp>
        <p:nvSpPr>
          <p:cNvPr id="49" name="ZoneTexte 48">
            <a:extLst>
              <a:ext uri="{FF2B5EF4-FFF2-40B4-BE49-F238E27FC236}">
                <a16:creationId xmlns:a16="http://schemas.microsoft.com/office/drawing/2014/main" id="{C9D1F90F-F5F1-4E45-B56A-6CF4D1CC7F83}"/>
              </a:ext>
            </a:extLst>
          </p:cNvPr>
          <p:cNvSpPr txBox="1"/>
          <p:nvPr/>
        </p:nvSpPr>
        <p:spPr>
          <a:xfrm>
            <a:off x="3876292" y="5126105"/>
            <a:ext cx="34200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r>
              <a:rPr lang="fr-FR" dirty="0"/>
              <a:t>Gère les fournitures et le matériel de bureau : recueille les besoins, vérifie le stock, passe les commandes d'approvisionnement auprès des fournisseurs du cabinet</a:t>
            </a:r>
          </a:p>
          <a:p>
            <a:r>
              <a:rPr lang="fr-FR" dirty="0"/>
              <a:t>Conduit des projets relatifs à l’animation de la vie interne du cabinet afin de participer à la qualité de vie au travail : organisation d’évènements internes réguliers, de séminaires d’équipe (intra et/ou inter cabinets), choix de mobiliers de bureau ergonomiques, etc. </a:t>
            </a:r>
            <a:endParaRPr lang="fr-FR" i="1" dirty="0">
              <a:highlight>
                <a:srgbClr val="FFFF00"/>
              </a:highlight>
            </a:endParaRPr>
          </a:p>
        </p:txBody>
      </p:sp>
      <p:sp>
        <p:nvSpPr>
          <p:cNvPr id="53" name="ZoneTexte 52">
            <a:extLst>
              <a:ext uri="{FF2B5EF4-FFF2-40B4-BE49-F238E27FC236}">
                <a16:creationId xmlns:a16="http://schemas.microsoft.com/office/drawing/2014/main" id="{602BE134-CA59-4122-B872-537342C65A05}"/>
              </a:ext>
            </a:extLst>
          </p:cNvPr>
          <p:cNvSpPr txBox="1"/>
          <p:nvPr/>
        </p:nvSpPr>
        <p:spPr>
          <a:xfrm>
            <a:off x="3876292" y="4687712"/>
            <a:ext cx="3042725"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Gestion des services généraux et animation de la vie interne du cabinet </a:t>
            </a:r>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9651" y="112094"/>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49175"/>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55129"/>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42602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42" name="Groupe 41">
            <a:extLst>
              <a:ext uri="{FF2B5EF4-FFF2-40B4-BE49-F238E27FC236}">
                <a16:creationId xmlns:a16="http://schemas.microsoft.com/office/drawing/2014/main" id="{A2D9AFF5-1432-46D1-BF49-A357083BDD09}"/>
              </a:ext>
            </a:extLst>
          </p:cNvPr>
          <p:cNvGrpSpPr/>
          <p:nvPr/>
        </p:nvGrpSpPr>
        <p:grpSpPr>
          <a:xfrm>
            <a:off x="205409" y="2713781"/>
            <a:ext cx="6958805" cy="553998"/>
            <a:chOff x="205409" y="2713781"/>
            <a:chExt cx="6958805" cy="553998"/>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42187" y="2713781"/>
              <a:ext cx="3466824" cy="553998"/>
              <a:chOff x="1907629" y="2724578"/>
              <a:chExt cx="3466824" cy="553998"/>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49577"/>
                <a:ext cx="3405719" cy="504000"/>
                <a:chOff x="1907629" y="2814869"/>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81486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814869"/>
                  <a:ext cx="271472" cy="504000"/>
                  <a:chOff x="1903658" y="4048255"/>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48255"/>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81803"/>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72457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Connaître les principes réglementaires nécessaires à la réalisation de tâches de 1er niveau dans son domaine</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205409" y="2713781"/>
              <a:ext cx="1694922"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Réglementations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326560" y="2736865"/>
              <a:ext cx="183765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des dossiers administratifs : envoi du courrier, réception, etc. </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341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47860"/>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63804"/>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47860"/>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46224"/>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41" name="Groupe 40">
            <a:extLst>
              <a:ext uri="{FF2B5EF4-FFF2-40B4-BE49-F238E27FC236}">
                <a16:creationId xmlns:a16="http://schemas.microsoft.com/office/drawing/2014/main" id="{BE8530D2-97BE-40F4-B79E-57A7D8069B1B}"/>
              </a:ext>
            </a:extLst>
          </p:cNvPr>
          <p:cNvGrpSpPr/>
          <p:nvPr/>
        </p:nvGrpSpPr>
        <p:grpSpPr>
          <a:xfrm>
            <a:off x="205409" y="3351756"/>
            <a:ext cx="7091791" cy="553998"/>
            <a:chOff x="205409" y="3324405"/>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24405"/>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47489"/>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Collecter les documents administratifs parvenant au cabinet et répondre aux demandes</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7" y="3324405"/>
              <a:ext cx="3466824" cy="553998"/>
              <a:chOff x="1907629" y="3327018"/>
              <a:chExt cx="3466824" cy="553998"/>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52017"/>
                <a:ext cx="3405719" cy="504000"/>
                <a:chOff x="1907629" y="2787675"/>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78767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787675"/>
                  <a:ext cx="271472" cy="504000"/>
                  <a:chOff x="1903658" y="4021061"/>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2106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5460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2701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Être autonome dans la collecte et l’organisation des documents clients et promouvoir les modes de collecte dématérialisés</a:t>
                </a:r>
              </a:p>
            </p:txBody>
          </p:sp>
        </p:grpSp>
      </p:grpSp>
      <p:grpSp>
        <p:nvGrpSpPr>
          <p:cNvPr id="40" name="Groupe 39">
            <a:extLst>
              <a:ext uri="{FF2B5EF4-FFF2-40B4-BE49-F238E27FC236}">
                <a16:creationId xmlns:a16="http://schemas.microsoft.com/office/drawing/2014/main" id="{54944E73-C5DA-418A-A99C-325BF36B0EFC}"/>
              </a:ext>
            </a:extLst>
          </p:cNvPr>
          <p:cNvGrpSpPr/>
          <p:nvPr/>
        </p:nvGrpSpPr>
        <p:grpSpPr>
          <a:xfrm>
            <a:off x="205409" y="3989731"/>
            <a:ext cx="7142579" cy="507831"/>
            <a:chOff x="205409" y="3962949"/>
            <a:chExt cx="7142579"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16809"/>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3962949"/>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Utiliser les fonctionnalités de base des logiciels de messagerie et de comptabilité du cabinet</a:t>
              </a:r>
            </a:p>
          </p:txBody>
        </p:sp>
        <p:grpSp>
          <p:nvGrpSpPr>
            <p:cNvPr id="3" name="Groupe 2">
              <a:extLst>
                <a:ext uri="{FF2B5EF4-FFF2-40B4-BE49-F238E27FC236}">
                  <a16:creationId xmlns:a16="http://schemas.microsoft.com/office/drawing/2014/main" id="{D2187A77-86DB-4A9C-B6B7-6CD55689A612}"/>
                </a:ext>
              </a:extLst>
            </p:cNvPr>
            <p:cNvGrpSpPr/>
            <p:nvPr/>
          </p:nvGrpSpPr>
          <p:grpSpPr>
            <a:xfrm>
              <a:off x="1942187" y="3964864"/>
              <a:ext cx="3466824" cy="504000"/>
              <a:chOff x="1942188" y="3964864"/>
              <a:chExt cx="3466824" cy="504000"/>
            </a:xfrm>
          </p:grpSpPr>
          <p:sp>
            <p:nvSpPr>
              <p:cNvPr id="322" name="Rectangle 321">
                <a:extLst>
                  <a:ext uri="{FF2B5EF4-FFF2-40B4-BE49-F238E27FC236}">
                    <a16:creationId xmlns:a16="http://schemas.microsoft.com/office/drawing/2014/main" id="{CB191A3C-EC4D-4967-98BE-4B8C913179DF}"/>
                  </a:ext>
                </a:extLst>
              </p:cNvPr>
              <p:cNvSpPr/>
              <p:nvPr/>
            </p:nvSpPr>
            <p:spPr>
              <a:xfrm>
                <a:off x="2087320" y="39648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3964864"/>
                <a:ext cx="271472" cy="504000"/>
                <a:chOff x="1903658" y="4003285"/>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3285"/>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6833"/>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1680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de base d'un logiciel comptable, de paie, d'audit…</a:t>
                </a:r>
              </a:p>
            </p:txBody>
          </p:sp>
        </p:grpSp>
      </p:grpSp>
      <p:grpSp>
        <p:nvGrpSpPr>
          <p:cNvPr id="27" name="Groupe 26">
            <a:extLst>
              <a:ext uri="{FF2B5EF4-FFF2-40B4-BE49-F238E27FC236}">
                <a16:creationId xmlns:a16="http://schemas.microsoft.com/office/drawing/2014/main" id="{503DCC9F-CFC0-4C0D-B60B-5B0FFAC28569}"/>
              </a:ext>
            </a:extLst>
          </p:cNvPr>
          <p:cNvGrpSpPr/>
          <p:nvPr/>
        </p:nvGrpSpPr>
        <p:grpSpPr>
          <a:xfrm>
            <a:off x="205409" y="4581539"/>
            <a:ext cx="7208162" cy="504000"/>
            <a:chOff x="205409" y="4573101"/>
            <a:chExt cx="7208162" cy="504000"/>
          </a:xfrm>
        </p:grpSpPr>
        <p:sp>
          <p:nvSpPr>
            <p:cNvPr id="258" name="ZoneTexte 257">
              <a:extLst>
                <a:ext uri="{FF2B5EF4-FFF2-40B4-BE49-F238E27FC236}">
                  <a16:creationId xmlns:a16="http://schemas.microsoft.com/office/drawing/2014/main" id="{850CAB72-FA7C-431B-8774-E5F68B7CBF1D}"/>
                </a:ext>
              </a:extLst>
            </p:cNvPr>
            <p:cNvSpPr txBox="1"/>
            <p:nvPr/>
          </p:nvSpPr>
          <p:spPr>
            <a:xfrm>
              <a:off x="205409" y="4625046"/>
              <a:ext cx="17671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et promotion d'un contenu communicant </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4640435"/>
              <a:ext cx="2087013"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Produire un support de communication interne</a:t>
              </a:r>
            </a:p>
          </p:txBody>
        </p:sp>
        <p:sp>
          <p:nvSpPr>
            <p:cNvPr id="327" name="Rectangle 326">
              <a:extLst>
                <a:ext uri="{FF2B5EF4-FFF2-40B4-BE49-F238E27FC236}">
                  <a16:creationId xmlns:a16="http://schemas.microsoft.com/office/drawing/2014/main" id="{0D475A1B-461C-4A9A-A236-90831B4E7702}"/>
                </a:ext>
              </a:extLst>
            </p:cNvPr>
            <p:cNvSpPr/>
            <p:nvPr/>
          </p:nvSpPr>
          <p:spPr>
            <a:xfrm>
              <a:off x="2087319" y="457310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7" y="4573101"/>
              <a:ext cx="271472" cy="504000"/>
              <a:chOff x="1903658" y="40032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03285"/>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36833"/>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1" y="462504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Produire un support et préconiser des modalités de communication adaptées online/offline</a:t>
              </a:r>
            </a:p>
          </p:txBody>
        </p:sp>
      </p:grpSp>
      <p:grpSp>
        <p:nvGrpSpPr>
          <p:cNvPr id="32" name="Groupe 31">
            <a:extLst>
              <a:ext uri="{FF2B5EF4-FFF2-40B4-BE49-F238E27FC236}">
                <a16:creationId xmlns:a16="http://schemas.microsoft.com/office/drawing/2014/main" id="{023AA466-2770-487E-99D1-D3714E9B7313}"/>
              </a:ext>
            </a:extLst>
          </p:cNvPr>
          <p:cNvGrpSpPr/>
          <p:nvPr/>
        </p:nvGrpSpPr>
        <p:grpSpPr>
          <a:xfrm>
            <a:off x="205409" y="6714058"/>
            <a:ext cx="7246836" cy="507831"/>
            <a:chOff x="205409" y="7291398"/>
            <a:chExt cx="7246836" cy="507831"/>
          </a:xfrm>
        </p:grpSpPr>
        <p:sp>
          <p:nvSpPr>
            <p:cNvPr id="152" name="ZoneTexte 151">
              <a:extLst>
                <a:ext uri="{FF2B5EF4-FFF2-40B4-BE49-F238E27FC236}">
                  <a16:creationId xmlns:a16="http://schemas.microsoft.com/office/drawing/2014/main" id="{70132C6E-972C-452D-8D00-793A50CEDF12}"/>
                </a:ext>
              </a:extLst>
            </p:cNvPr>
            <p:cNvSpPr txBox="1"/>
            <p:nvPr/>
          </p:nvSpPr>
          <p:spPr>
            <a:xfrm>
              <a:off x="205409" y="7422203"/>
              <a:ext cx="1054147"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Posture conseil</a:t>
              </a:r>
            </a:p>
          </p:txBody>
        </p:sp>
        <p:sp>
          <p:nvSpPr>
            <p:cNvPr id="157" name="Rectangle 156">
              <a:extLst>
                <a:ext uri="{FF2B5EF4-FFF2-40B4-BE49-F238E27FC236}">
                  <a16:creationId xmlns:a16="http://schemas.microsoft.com/office/drawing/2014/main" id="{93403E25-0A40-4BA7-9516-F68F6C0C2609}"/>
                </a:ext>
              </a:extLst>
            </p:cNvPr>
            <p:cNvSpPr/>
            <p:nvPr/>
          </p:nvSpPr>
          <p:spPr>
            <a:xfrm>
              <a:off x="5326559" y="7291398"/>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Comprendre les attentes d’un interlocuteur et adapter son ton en fonction</a:t>
              </a:r>
            </a:p>
          </p:txBody>
        </p:sp>
        <p:grpSp>
          <p:nvGrpSpPr>
            <p:cNvPr id="24" name="Groupe 23">
              <a:extLst>
                <a:ext uri="{FF2B5EF4-FFF2-40B4-BE49-F238E27FC236}">
                  <a16:creationId xmlns:a16="http://schemas.microsoft.com/office/drawing/2014/main" id="{EFF695EF-982A-4009-B56F-1FC68721449F}"/>
                </a:ext>
              </a:extLst>
            </p:cNvPr>
            <p:cNvGrpSpPr/>
            <p:nvPr/>
          </p:nvGrpSpPr>
          <p:grpSpPr>
            <a:xfrm>
              <a:off x="1942187" y="7293313"/>
              <a:ext cx="3456023" cy="504000"/>
              <a:chOff x="1942188" y="7293313"/>
              <a:chExt cx="3456023" cy="504000"/>
            </a:xfrm>
          </p:grpSpPr>
          <p:grpSp>
            <p:nvGrpSpPr>
              <p:cNvPr id="279" name="Groupe 278">
                <a:extLst>
                  <a:ext uri="{FF2B5EF4-FFF2-40B4-BE49-F238E27FC236}">
                    <a16:creationId xmlns:a16="http://schemas.microsoft.com/office/drawing/2014/main" id="{5394A287-A9BE-4B43-9419-9D1EAC7F3D75}"/>
                  </a:ext>
                </a:extLst>
              </p:cNvPr>
              <p:cNvGrpSpPr/>
              <p:nvPr/>
            </p:nvGrpSpPr>
            <p:grpSpPr>
              <a:xfrm>
                <a:off x="1942188" y="7293313"/>
                <a:ext cx="3405719" cy="504000"/>
                <a:chOff x="1907629" y="2840107"/>
                <a:chExt cx="3405719" cy="504000"/>
              </a:xfrm>
            </p:grpSpPr>
            <p:sp>
              <p:nvSpPr>
                <p:cNvPr id="280" name="Rectangle 279">
                  <a:extLst>
                    <a:ext uri="{FF2B5EF4-FFF2-40B4-BE49-F238E27FC236}">
                      <a16:creationId xmlns:a16="http://schemas.microsoft.com/office/drawing/2014/main" id="{F55AB939-CD25-4BCF-8437-89F00232C956}"/>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1" name="Groupe 280">
                  <a:extLst>
                    <a:ext uri="{FF2B5EF4-FFF2-40B4-BE49-F238E27FC236}">
                      <a16:creationId xmlns:a16="http://schemas.microsoft.com/office/drawing/2014/main" id="{CAE4AFF3-920B-4973-8467-0D486E3C6C72}"/>
                    </a:ext>
                  </a:extLst>
                </p:cNvPr>
                <p:cNvGrpSpPr/>
                <p:nvPr/>
              </p:nvGrpSpPr>
              <p:grpSpPr>
                <a:xfrm>
                  <a:off x="1907629" y="2840107"/>
                  <a:ext cx="271472" cy="504000"/>
                  <a:chOff x="1903658" y="4073493"/>
                  <a:chExt cx="265051" cy="504000"/>
                </a:xfrm>
              </p:grpSpPr>
              <p:cxnSp>
                <p:nvCxnSpPr>
                  <p:cNvPr id="282" name="Connecteur droit 281">
                    <a:extLst>
                      <a:ext uri="{FF2B5EF4-FFF2-40B4-BE49-F238E27FC236}">
                        <a16:creationId xmlns:a16="http://schemas.microsoft.com/office/drawing/2014/main" id="{9A24C6C8-03CA-47C2-8AF1-05447202FBCA}"/>
                      </a:ext>
                    </a:extLst>
                  </p:cNvPr>
                  <p:cNvCxnSpPr>
                    <a:cxnSpLocks/>
                  </p:cNvCxnSpPr>
                  <p:nvPr/>
                </p:nvCxnSpPr>
                <p:spPr>
                  <a:xfrm>
                    <a:off x="2036183" y="4073493"/>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83" name="Ellipse 282">
                    <a:extLst>
                      <a:ext uri="{FF2B5EF4-FFF2-40B4-BE49-F238E27FC236}">
                        <a16:creationId xmlns:a16="http://schemas.microsoft.com/office/drawing/2014/main" id="{B0038783-9AC1-4E64-B8EE-5FDE44E03F56}"/>
                      </a:ext>
                    </a:extLst>
                  </p:cNvPr>
                  <p:cNvSpPr/>
                  <p:nvPr/>
                </p:nvSpPr>
                <p:spPr>
                  <a:xfrm>
                    <a:off x="1903658" y="4207041"/>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grpSp>
          <p:sp>
            <p:nvSpPr>
              <p:cNvPr id="310" name="Rectangle 309">
                <a:extLst>
                  <a:ext uri="{FF2B5EF4-FFF2-40B4-BE49-F238E27FC236}">
                    <a16:creationId xmlns:a16="http://schemas.microsoft.com/office/drawing/2014/main" id="{938A828C-F1F3-437F-99C7-9C3D2E5C8099}"/>
                  </a:ext>
                </a:extLst>
              </p:cNvPr>
              <p:cNvSpPr/>
              <p:nvPr/>
            </p:nvSpPr>
            <p:spPr>
              <a:xfrm>
                <a:off x="2158211" y="7345258"/>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Faire preuve d’écoute, de sens pédagogique, de disponibilité, adapter son ton à l'interlocuteur</a:t>
                </a:r>
              </a:p>
            </p:txBody>
          </p:sp>
        </p:grpSp>
      </p:grpSp>
      <p:grpSp>
        <p:nvGrpSpPr>
          <p:cNvPr id="34" name="Groupe 33">
            <a:extLst>
              <a:ext uri="{FF2B5EF4-FFF2-40B4-BE49-F238E27FC236}">
                <a16:creationId xmlns:a16="http://schemas.microsoft.com/office/drawing/2014/main" id="{C94BF79A-8BCA-4F0B-9B19-4CB802F93B5D}"/>
              </a:ext>
            </a:extLst>
          </p:cNvPr>
          <p:cNvGrpSpPr/>
          <p:nvPr/>
        </p:nvGrpSpPr>
        <p:grpSpPr>
          <a:xfrm>
            <a:off x="205409" y="7821314"/>
            <a:ext cx="7118414" cy="553998"/>
            <a:chOff x="205409" y="8446986"/>
            <a:chExt cx="7118414" cy="553998"/>
          </a:xfrm>
        </p:grpSpPr>
        <p:sp>
          <p:nvSpPr>
            <p:cNvPr id="192" name="ZoneTexte 191">
              <a:extLst>
                <a:ext uri="{FF2B5EF4-FFF2-40B4-BE49-F238E27FC236}">
                  <a16:creationId xmlns:a16="http://schemas.microsoft.com/office/drawing/2014/main" id="{F46F39FA-44B0-492E-9CF8-226EC78E1A40}"/>
                </a:ext>
              </a:extLst>
            </p:cNvPr>
            <p:cNvSpPr txBox="1"/>
            <p:nvPr/>
          </p:nvSpPr>
          <p:spPr>
            <a:xfrm>
              <a:off x="205409" y="8523930"/>
              <a:ext cx="148850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197" name="Rectangle 196">
              <a:extLst>
                <a:ext uri="{FF2B5EF4-FFF2-40B4-BE49-F238E27FC236}">
                  <a16:creationId xmlns:a16="http://schemas.microsoft.com/office/drawing/2014/main" id="{B1359D42-E81C-4459-A332-56F79DD00CEC}"/>
                </a:ext>
              </a:extLst>
            </p:cNvPr>
            <p:cNvSpPr/>
            <p:nvPr/>
          </p:nvSpPr>
          <p:spPr>
            <a:xfrm>
              <a:off x="5326559" y="8470070"/>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Échanger les fournisseurs et  prestataires du cabinet dans la gestion de la facturation</a:t>
              </a:r>
            </a:p>
          </p:txBody>
        </p:sp>
        <p:grpSp>
          <p:nvGrpSpPr>
            <p:cNvPr id="21" name="Groupe 20">
              <a:extLst>
                <a:ext uri="{FF2B5EF4-FFF2-40B4-BE49-F238E27FC236}">
                  <a16:creationId xmlns:a16="http://schemas.microsoft.com/office/drawing/2014/main" id="{0CE9782D-DD24-4D6E-8241-4127CB824505}"/>
                </a:ext>
              </a:extLst>
            </p:cNvPr>
            <p:cNvGrpSpPr/>
            <p:nvPr/>
          </p:nvGrpSpPr>
          <p:grpSpPr>
            <a:xfrm>
              <a:off x="1942187" y="8446986"/>
              <a:ext cx="3456023" cy="553998"/>
              <a:chOff x="1942188" y="8460930"/>
              <a:chExt cx="3456023" cy="553998"/>
            </a:xfrm>
          </p:grpSpPr>
          <p:grpSp>
            <p:nvGrpSpPr>
              <p:cNvPr id="294" name="Groupe 293">
                <a:extLst>
                  <a:ext uri="{FF2B5EF4-FFF2-40B4-BE49-F238E27FC236}">
                    <a16:creationId xmlns:a16="http://schemas.microsoft.com/office/drawing/2014/main" id="{F5267D8D-2190-427D-87ED-5B76CE2D3759}"/>
                  </a:ext>
                </a:extLst>
              </p:cNvPr>
              <p:cNvGrpSpPr/>
              <p:nvPr/>
            </p:nvGrpSpPr>
            <p:grpSpPr>
              <a:xfrm>
                <a:off x="1942188" y="8485929"/>
                <a:ext cx="3405719" cy="504000"/>
                <a:chOff x="1907629" y="2895890"/>
                <a:chExt cx="3405719" cy="504000"/>
              </a:xfrm>
            </p:grpSpPr>
            <p:sp>
              <p:nvSpPr>
                <p:cNvPr id="295" name="Rectangle 294">
                  <a:extLst>
                    <a:ext uri="{FF2B5EF4-FFF2-40B4-BE49-F238E27FC236}">
                      <a16:creationId xmlns:a16="http://schemas.microsoft.com/office/drawing/2014/main" id="{36E4CDC1-352D-4AC4-ACE1-36F02052256E}"/>
                    </a:ext>
                  </a:extLst>
                </p:cNvPr>
                <p:cNvSpPr/>
                <p:nvPr/>
              </p:nvSpPr>
              <p:spPr>
                <a:xfrm>
                  <a:off x="2052761" y="289589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6" name="Groupe 295">
                  <a:extLst>
                    <a:ext uri="{FF2B5EF4-FFF2-40B4-BE49-F238E27FC236}">
                      <a16:creationId xmlns:a16="http://schemas.microsoft.com/office/drawing/2014/main" id="{DBAFB43F-1C1B-4127-8234-BA461B43408B}"/>
                    </a:ext>
                  </a:extLst>
                </p:cNvPr>
                <p:cNvGrpSpPr/>
                <p:nvPr/>
              </p:nvGrpSpPr>
              <p:grpSpPr>
                <a:xfrm>
                  <a:off x="1907629" y="2895890"/>
                  <a:ext cx="271472" cy="504000"/>
                  <a:chOff x="1903658" y="4129276"/>
                  <a:chExt cx="265051" cy="504000"/>
                </a:xfrm>
              </p:grpSpPr>
              <p:cxnSp>
                <p:nvCxnSpPr>
                  <p:cNvPr id="297" name="Connecteur droit 296">
                    <a:extLst>
                      <a:ext uri="{FF2B5EF4-FFF2-40B4-BE49-F238E27FC236}">
                        <a16:creationId xmlns:a16="http://schemas.microsoft.com/office/drawing/2014/main" id="{50F872D9-BAB1-4722-8CF2-809269432D53}"/>
                      </a:ext>
                    </a:extLst>
                  </p:cNvPr>
                  <p:cNvCxnSpPr>
                    <a:cxnSpLocks/>
                  </p:cNvCxnSpPr>
                  <p:nvPr/>
                </p:nvCxnSpPr>
                <p:spPr>
                  <a:xfrm>
                    <a:off x="2036183" y="4129276"/>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98" name="Ellipse 297">
                    <a:extLst>
                      <a:ext uri="{FF2B5EF4-FFF2-40B4-BE49-F238E27FC236}">
                        <a16:creationId xmlns:a16="http://schemas.microsoft.com/office/drawing/2014/main" id="{FCAC2CB0-F6EE-41CB-8E03-3270E504169D}"/>
                      </a:ext>
                    </a:extLst>
                  </p:cNvPr>
                  <p:cNvSpPr/>
                  <p:nvPr/>
                </p:nvSpPr>
                <p:spPr>
                  <a:xfrm>
                    <a:off x="1903658" y="4262824"/>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3" name="Rectangle 312">
                <a:extLst>
                  <a:ext uri="{FF2B5EF4-FFF2-40B4-BE49-F238E27FC236}">
                    <a16:creationId xmlns:a16="http://schemas.microsoft.com/office/drawing/2014/main" id="{E69A4BE1-A336-40CC-9A0D-FF97DC6C52D9}"/>
                  </a:ext>
                </a:extLst>
              </p:cNvPr>
              <p:cNvSpPr/>
              <p:nvPr/>
            </p:nvSpPr>
            <p:spPr>
              <a:xfrm>
                <a:off x="2158211" y="846093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Transmettre des idées complexes à son interlocuteur, adopter des mises en forme écrites professionnelles</a:t>
                </a:r>
              </a:p>
            </p:txBody>
          </p:sp>
        </p:grpSp>
      </p:grpSp>
      <p:grpSp>
        <p:nvGrpSpPr>
          <p:cNvPr id="35" name="Groupe 34">
            <a:extLst>
              <a:ext uri="{FF2B5EF4-FFF2-40B4-BE49-F238E27FC236}">
                <a16:creationId xmlns:a16="http://schemas.microsoft.com/office/drawing/2014/main" id="{BF4D6A50-4487-443A-A0B4-952EFE345526}"/>
              </a:ext>
            </a:extLst>
          </p:cNvPr>
          <p:cNvGrpSpPr/>
          <p:nvPr/>
        </p:nvGrpSpPr>
        <p:grpSpPr>
          <a:xfrm>
            <a:off x="205409" y="8421109"/>
            <a:ext cx="7197747" cy="504000"/>
            <a:chOff x="205409" y="9029829"/>
            <a:chExt cx="7197747" cy="504000"/>
          </a:xfrm>
        </p:grpSpPr>
        <p:sp>
          <p:nvSpPr>
            <p:cNvPr id="144" name="ZoneTexte 143">
              <a:extLst>
                <a:ext uri="{FF2B5EF4-FFF2-40B4-BE49-F238E27FC236}">
                  <a16:creationId xmlns:a16="http://schemas.microsoft.com/office/drawing/2014/main" id="{4A8685FF-9F67-4D91-B426-30D48E8F5F72}"/>
                </a:ext>
              </a:extLst>
            </p:cNvPr>
            <p:cNvSpPr txBox="1"/>
            <p:nvPr/>
          </p:nvSpPr>
          <p:spPr>
            <a:xfrm>
              <a:off x="205409" y="9081774"/>
              <a:ext cx="157994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145" name="Rectangle 144">
              <a:extLst>
                <a:ext uri="{FF2B5EF4-FFF2-40B4-BE49-F238E27FC236}">
                  <a16:creationId xmlns:a16="http://schemas.microsoft.com/office/drawing/2014/main" id="{7D0843A5-9A21-4579-8310-3F578A888F59}"/>
                </a:ext>
              </a:extLst>
            </p:cNvPr>
            <p:cNvSpPr/>
            <p:nvPr/>
          </p:nvSpPr>
          <p:spPr>
            <a:xfrm>
              <a:off x="5326558" y="9097163"/>
              <a:ext cx="2076598"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Organiser son plan de charge en anticipant les périodes fiscales</a:t>
              </a:r>
            </a:p>
          </p:txBody>
        </p:sp>
        <p:grpSp>
          <p:nvGrpSpPr>
            <p:cNvPr id="19" name="Groupe 18">
              <a:extLst>
                <a:ext uri="{FF2B5EF4-FFF2-40B4-BE49-F238E27FC236}">
                  <a16:creationId xmlns:a16="http://schemas.microsoft.com/office/drawing/2014/main" id="{D767E60C-7FD3-455D-A59E-0178241928BF}"/>
                </a:ext>
              </a:extLst>
            </p:cNvPr>
            <p:cNvGrpSpPr/>
            <p:nvPr/>
          </p:nvGrpSpPr>
          <p:grpSpPr>
            <a:xfrm>
              <a:off x="1942187" y="9029829"/>
              <a:ext cx="3456023" cy="504000"/>
              <a:chOff x="1942187" y="9029829"/>
              <a:chExt cx="3456023" cy="504000"/>
            </a:xfrm>
          </p:grpSpPr>
          <p:sp>
            <p:nvSpPr>
              <p:cNvPr id="165" name="Rectangle 164">
                <a:extLst>
                  <a:ext uri="{FF2B5EF4-FFF2-40B4-BE49-F238E27FC236}">
                    <a16:creationId xmlns:a16="http://schemas.microsoft.com/office/drawing/2014/main" id="{8AD33E40-ABB4-4CC0-BC12-3A068841BFE7}"/>
                  </a:ext>
                </a:extLst>
              </p:cNvPr>
              <p:cNvSpPr/>
              <p:nvPr/>
            </p:nvSpPr>
            <p:spPr>
              <a:xfrm>
                <a:off x="2087319" y="902982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7" name="Groupe 166">
                <a:extLst>
                  <a:ext uri="{FF2B5EF4-FFF2-40B4-BE49-F238E27FC236}">
                    <a16:creationId xmlns:a16="http://schemas.microsoft.com/office/drawing/2014/main" id="{7E8F80D3-1A58-4E8D-ADD4-7AE215A26611}"/>
                  </a:ext>
                </a:extLst>
              </p:cNvPr>
              <p:cNvGrpSpPr/>
              <p:nvPr/>
            </p:nvGrpSpPr>
            <p:grpSpPr>
              <a:xfrm>
                <a:off x="1942187" y="9029829"/>
                <a:ext cx="271472" cy="504000"/>
                <a:chOff x="1903658" y="4003344"/>
                <a:chExt cx="265051" cy="504000"/>
              </a:xfrm>
            </p:grpSpPr>
            <p:cxnSp>
              <p:nvCxnSpPr>
                <p:cNvPr id="169" name="Connecteur droit 168">
                  <a:extLst>
                    <a:ext uri="{FF2B5EF4-FFF2-40B4-BE49-F238E27FC236}">
                      <a16:creationId xmlns:a16="http://schemas.microsoft.com/office/drawing/2014/main" id="{269CA0C2-1DC1-4983-A90F-66B7C79BD638}"/>
                    </a:ext>
                  </a:extLst>
                </p:cNvPr>
                <p:cNvCxnSpPr>
                  <a:cxnSpLocks/>
                </p:cNvCxnSpPr>
                <p:nvPr/>
              </p:nvCxnSpPr>
              <p:spPr>
                <a:xfrm>
                  <a:off x="2036183" y="4003344"/>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0" name="Ellipse 169">
                  <a:extLst>
                    <a:ext uri="{FF2B5EF4-FFF2-40B4-BE49-F238E27FC236}">
                      <a16:creationId xmlns:a16="http://schemas.microsoft.com/office/drawing/2014/main" id="{560871EC-A486-4241-ABAF-2DF55DF195CF}"/>
                    </a:ext>
                  </a:extLst>
                </p:cNvPr>
                <p:cNvSpPr/>
                <p:nvPr/>
              </p:nvSpPr>
              <p:spPr>
                <a:xfrm>
                  <a:off x="1903658" y="4136892"/>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168" name="Rectangle 167">
                <a:extLst>
                  <a:ext uri="{FF2B5EF4-FFF2-40B4-BE49-F238E27FC236}">
                    <a16:creationId xmlns:a16="http://schemas.microsoft.com/office/drawing/2014/main" id="{4081DA94-4149-4005-8C8E-EB20EF9AF157}"/>
                  </a:ext>
                </a:extLst>
              </p:cNvPr>
              <p:cNvSpPr/>
              <p:nvPr/>
            </p:nvSpPr>
            <p:spPr>
              <a:xfrm>
                <a:off x="2158210" y="908177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ses différents dossiers d'intervention</a:t>
                </a:r>
              </a:p>
            </p:txBody>
          </p:sp>
        </p:grpSp>
      </p:grpSp>
      <p:grpSp>
        <p:nvGrpSpPr>
          <p:cNvPr id="2" name="Groupe 1">
            <a:extLst>
              <a:ext uri="{FF2B5EF4-FFF2-40B4-BE49-F238E27FC236}">
                <a16:creationId xmlns:a16="http://schemas.microsoft.com/office/drawing/2014/main" id="{E1EECF83-EF10-475D-AA24-4FD357ABD7BF}"/>
              </a:ext>
            </a:extLst>
          </p:cNvPr>
          <p:cNvGrpSpPr/>
          <p:nvPr/>
        </p:nvGrpSpPr>
        <p:grpSpPr>
          <a:xfrm>
            <a:off x="205409" y="8970906"/>
            <a:ext cx="7225602" cy="553998"/>
            <a:chOff x="205409" y="9025688"/>
            <a:chExt cx="7225602" cy="553998"/>
          </a:xfrm>
        </p:grpSpPr>
        <p:sp>
          <p:nvSpPr>
            <p:cNvPr id="154" name="ZoneTexte 153">
              <a:extLst>
                <a:ext uri="{FF2B5EF4-FFF2-40B4-BE49-F238E27FC236}">
                  <a16:creationId xmlns:a16="http://schemas.microsoft.com/office/drawing/2014/main" id="{9CDCFEC5-FC7A-45E2-87C2-1B2599D19428}"/>
                </a:ext>
              </a:extLst>
            </p:cNvPr>
            <p:cNvSpPr txBox="1"/>
            <p:nvPr/>
          </p:nvSpPr>
          <p:spPr>
            <a:xfrm>
              <a:off x="205409" y="9025688"/>
              <a:ext cx="157994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156" name="Rectangle 155">
              <a:extLst>
                <a:ext uri="{FF2B5EF4-FFF2-40B4-BE49-F238E27FC236}">
                  <a16:creationId xmlns:a16="http://schemas.microsoft.com/office/drawing/2014/main" id="{3FFB16A3-85F0-4874-8BBA-1C581E7065FC}"/>
                </a:ext>
              </a:extLst>
            </p:cNvPr>
            <p:cNvSpPr/>
            <p:nvPr/>
          </p:nvSpPr>
          <p:spPr>
            <a:xfrm>
              <a:off x="5354413" y="9048772"/>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Faire preuve de pédagogie dans la présentation d’éléments techniques auprès de publics non-avertis</a:t>
              </a:r>
            </a:p>
          </p:txBody>
        </p:sp>
        <p:grpSp>
          <p:nvGrpSpPr>
            <p:cNvPr id="18" name="Groupe 17">
              <a:extLst>
                <a:ext uri="{FF2B5EF4-FFF2-40B4-BE49-F238E27FC236}">
                  <a16:creationId xmlns:a16="http://schemas.microsoft.com/office/drawing/2014/main" id="{8A7A1968-8C7B-47FD-A431-9894C8E2B187}"/>
                </a:ext>
              </a:extLst>
            </p:cNvPr>
            <p:cNvGrpSpPr/>
            <p:nvPr/>
          </p:nvGrpSpPr>
          <p:grpSpPr>
            <a:xfrm>
              <a:off x="1942187" y="9025688"/>
              <a:ext cx="3456023" cy="553998"/>
              <a:chOff x="1970042" y="9563145"/>
              <a:chExt cx="3456023" cy="553998"/>
            </a:xfrm>
          </p:grpSpPr>
          <p:sp>
            <p:nvSpPr>
              <p:cNvPr id="158" name="Rectangle 157">
                <a:extLst>
                  <a:ext uri="{FF2B5EF4-FFF2-40B4-BE49-F238E27FC236}">
                    <a16:creationId xmlns:a16="http://schemas.microsoft.com/office/drawing/2014/main" id="{8C2FA797-4427-4221-8322-395930D71373}"/>
                  </a:ext>
                </a:extLst>
              </p:cNvPr>
              <p:cNvSpPr/>
              <p:nvPr/>
            </p:nvSpPr>
            <p:spPr>
              <a:xfrm>
                <a:off x="2115174" y="958814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0" name="Groupe 159">
                <a:extLst>
                  <a:ext uri="{FF2B5EF4-FFF2-40B4-BE49-F238E27FC236}">
                    <a16:creationId xmlns:a16="http://schemas.microsoft.com/office/drawing/2014/main" id="{3AF8D5CA-12FE-43DB-B27D-0499EF1EABE3}"/>
                  </a:ext>
                </a:extLst>
              </p:cNvPr>
              <p:cNvGrpSpPr/>
              <p:nvPr/>
            </p:nvGrpSpPr>
            <p:grpSpPr>
              <a:xfrm>
                <a:off x="1970042" y="9588144"/>
                <a:ext cx="271472" cy="504000"/>
                <a:chOff x="1903658" y="4042774"/>
                <a:chExt cx="265051" cy="504000"/>
              </a:xfrm>
            </p:grpSpPr>
            <p:cxnSp>
              <p:nvCxnSpPr>
                <p:cNvPr id="164" name="Connecteur droit 163">
                  <a:extLst>
                    <a:ext uri="{FF2B5EF4-FFF2-40B4-BE49-F238E27FC236}">
                      <a16:creationId xmlns:a16="http://schemas.microsoft.com/office/drawing/2014/main" id="{B1B93DD8-26DC-470B-9A8C-757802C907B0}"/>
                    </a:ext>
                  </a:extLst>
                </p:cNvPr>
                <p:cNvCxnSpPr>
                  <a:cxnSpLocks/>
                </p:cNvCxnSpPr>
                <p:nvPr/>
              </p:nvCxnSpPr>
              <p:spPr>
                <a:xfrm>
                  <a:off x="2036183" y="4042774"/>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73" name="Ellipse 172">
                  <a:extLst>
                    <a:ext uri="{FF2B5EF4-FFF2-40B4-BE49-F238E27FC236}">
                      <a16:creationId xmlns:a16="http://schemas.microsoft.com/office/drawing/2014/main" id="{BB8ADF9B-8B7A-4FD9-BD58-DB49492D449C}"/>
                    </a:ext>
                  </a:extLst>
                </p:cNvPr>
                <p:cNvSpPr/>
                <p:nvPr/>
              </p:nvSpPr>
              <p:spPr>
                <a:xfrm>
                  <a:off x="1903658" y="4176322"/>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163" name="Rectangle 162">
                <a:extLst>
                  <a:ext uri="{FF2B5EF4-FFF2-40B4-BE49-F238E27FC236}">
                    <a16:creationId xmlns:a16="http://schemas.microsoft.com/office/drawing/2014/main" id="{41CE6C84-6334-4E98-8320-05C431502329}"/>
                  </a:ext>
                </a:extLst>
              </p:cNvPr>
              <p:cNvSpPr/>
              <p:nvPr/>
            </p:nvSpPr>
            <p:spPr>
              <a:xfrm>
                <a:off x="2186065" y="9563145"/>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Adopter une communication écrite et </a:t>
                </a:r>
                <a:br>
                  <a:rPr lang="fr-FR" sz="1000" b="1" dirty="0">
                    <a:solidFill>
                      <a:schemeClr val="accent1"/>
                    </a:solidFill>
                    <a:latin typeface="Univers Light" panose="020B0403020202020204" pitchFamily="34" charset="0"/>
                  </a:rPr>
                </a:br>
                <a:r>
                  <a:rPr lang="fr-FR" sz="1000" b="1" dirty="0">
                    <a:solidFill>
                      <a:schemeClr val="accent1"/>
                    </a:solidFill>
                    <a:latin typeface="Univers Light" panose="020B0403020202020204" pitchFamily="34" charset="0"/>
                  </a:rPr>
                  <a:t>orale adaptée à l'ensemble des interlocuteurs potentiels</a:t>
                </a:r>
              </a:p>
            </p:txBody>
          </p:sp>
        </p:grpSp>
      </p:grpSp>
      <p:grpSp>
        <p:nvGrpSpPr>
          <p:cNvPr id="4" name="Groupe 3">
            <a:extLst>
              <a:ext uri="{FF2B5EF4-FFF2-40B4-BE49-F238E27FC236}">
                <a16:creationId xmlns:a16="http://schemas.microsoft.com/office/drawing/2014/main" id="{002A6601-33E0-4846-926D-BE4C4FC29A1B}"/>
              </a:ext>
            </a:extLst>
          </p:cNvPr>
          <p:cNvGrpSpPr/>
          <p:nvPr/>
        </p:nvGrpSpPr>
        <p:grpSpPr>
          <a:xfrm>
            <a:off x="205409" y="9570701"/>
            <a:ext cx="7218909" cy="504000"/>
            <a:chOff x="205409" y="9621177"/>
            <a:chExt cx="7218909" cy="504000"/>
          </a:xfrm>
        </p:grpSpPr>
        <p:sp>
          <p:nvSpPr>
            <p:cNvPr id="174" name="ZoneTexte 173">
              <a:extLst>
                <a:ext uri="{FF2B5EF4-FFF2-40B4-BE49-F238E27FC236}">
                  <a16:creationId xmlns:a16="http://schemas.microsoft.com/office/drawing/2014/main" id="{A9A375C2-1101-42BB-AD20-9FF0EF6D238A}"/>
                </a:ext>
              </a:extLst>
            </p:cNvPr>
            <p:cNvSpPr txBox="1"/>
            <p:nvPr/>
          </p:nvSpPr>
          <p:spPr>
            <a:xfrm>
              <a:off x="205409" y="9750067"/>
              <a:ext cx="169492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Anglais professionnel</a:t>
              </a:r>
            </a:p>
          </p:txBody>
        </p:sp>
        <p:sp>
          <p:nvSpPr>
            <p:cNvPr id="175" name="Rectangle 174">
              <a:extLst>
                <a:ext uri="{FF2B5EF4-FFF2-40B4-BE49-F238E27FC236}">
                  <a16:creationId xmlns:a16="http://schemas.microsoft.com/office/drawing/2014/main" id="{99E9AEF3-F75D-49C0-B89E-DA6337D3FB88}"/>
                </a:ext>
              </a:extLst>
            </p:cNvPr>
            <p:cNvSpPr/>
            <p:nvPr/>
          </p:nvSpPr>
          <p:spPr>
            <a:xfrm>
              <a:off x="5347720" y="9688511"/>
              <a:ext cx="2076598"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Échanger en anglais avec des clients ou des prestataires du cabinet </a:t>
              </a:r>
            </a:p>
          </p:txBody>
        </p:sp>
        <p:grpSp>
          <p:nvGrpSpPr>
            <p:cNvPr id="176" name="Groupe 175">
              <a:extLst>
                <a:ext uri="{FF2B5EF4-FFF2-40B4-BE49-F238E27FC236}">
                  <a16:creationId xmlns:a16="http://schemas.microsoft.com/office/drawing/2014/main" id="{A027EB1A-E1A3-4D17-8CE8-FD8B799B9087}"/>
                </a:ext>
              </a:extLst>
            </p:cNvPr>
            <p:cNvGrpSpPr/>
            <p:nvPr/>
          </p:nvGrpSpPr>
          <p:grpSpPr>
            <a:xfrm>
              <a:off x="1942187" y="9621177"/>
              <a:ext cx="3456023" cy="504000"/>
              <a:chOff x="2068294" y="9559937"/>
              <a:chExt cx="3456023" cy="504000"/>
            </a:xfrm>
          </p:grpSpPr>
          <p:sp>
            <p:nvSpPr>
              <p:cNvPr id="177" name="Rectangle 176">
                <a:extLst>
                  <a:ext uri="{FF2B5EF4-FFF2-40B4-BE49-F238E27FC236}">
                    <a16:creationId xmlns:a16="http://schemas.microsoft.com/office/drawing/2014/main" id="{F647A1C4-3A99-4C56-92A8-8EE26C53BFCA}"/>
                  </a:ext>
                </a:extLst>
              </p:cNvPr>
              <p:cNvSpPr/>
              <p:nvPr/>
            </p:nvSpPr>
            <p:spPr>
              <a:xfrm>
                <a:off x="2213426" y="955993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78" name="Groupe 177">
                <a:extLst>
                  <a:ext uri="{FF2B5EF4-FFF2-40B4-BE49-F238E27FC236}">
                    <a16:creationId xmlns:a16="http://schemas.microsoft.com/office/drawing/2014/main" id="{0A427C46-397E-4235-9A37-B92B768D7822}"/>
                  </a:ext>
                </a:extLst>
              </p:cNvPr>
              <p:cNvGrpSpPr/>
              <p:nvPr/>
            </p:nvGrpSpPr>
            <p:grpSpPr>
              <a:xfrm>
                <a:off x="2068294" y="9559937"/>
                <a:ext cx="271472" cy="504000"/>
                <a:chOff x="2081185" y="4083662"/>
                <a:chExt cx="265051" cy="504000"/>
              </a:xfrm>
            </p:grpSpPr>
            <p:cxnSp>
              <p:nvCxnSpPr>
                <p:cNvPr id="182" name="Connecteur droit 181">
                  <a:extLst>
                    <a:ext uri="{FF2B5EF4-FFF2-40B4-BE49-F238E27FC236}">
                      <a16:creationId xmlns:a16="http://schemas.microsoft.com/office/drawing/2014/main" id="{57E3C446-3715-40D6-8CD2-039E2C5495CB}"/>
                    </a:ext>
                  </a:extLst>
                </p:cNvPr>
                <p:cNvCxnSpPr>
                  <a:cxnSpLocks/>
                </p:cNvCxnSpPr>
                <p:nvPr/>
              </p:nvCxnSpPr>
              <p:spPr>
                <a:xfrm>
                  <a:off x="2213710" y="4083662"/>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83" name="Ellipse 182">
                  <a:extLst>
                    <a:ext uri="{FF2B5EF4-FFF2-40B4-BE49-F238E27FC236}">
                      <a16:creationId xmlns:a16="http://schemas.microsoft.com/office/drawing/2014/main" id="{0A72E1D3-8964-44C4-BA32-0A8E4890EA36}"/>
                    </a:ext>
                  </a:extLst>
                </p:cNvPr>
                <p:cNvSpPr/>
                <p:nvPr/>
              </p:nvSpPr>
              <p:spPr>
                <a:xfrm>
                  <a:off x="2081185" y="4217210"/>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181" name="Rectangle 180">
                <a:extLst>
                  <a:ext uri="{FF2B5EF4-FFF2-40B4-BE49-F238E27FC236}">
                    <a16:creationId xmlns:a16="http://schemas.microsoft.com/office/drawing/2014/main" id="{F82F502A-AC63-4A67-9B78-8860957F6270}"/>
                  </a:ext>
                </a:extLst>
              </p:cNvPr>
              <p:cNvSpPr/>
              <p:nvPr/>
            </p:nvSpPr>
            <p:spPr>
              <a:xfrm>
                <a:off x="2284317" y="961188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Converser en anglais professionnel courant et écrire en anglais les livrables simples, notes, e-mails</a:t>
                </a:r>
              </a:p>
            </p:txBody>
          </p:sp>
        </p:grpSp>
      </p:grpSp>
      <p:grpSp>
        <p:nvGrpSpPr>
          <p:cNvPr id="187" name="Groupe 186">
            <a:extLst>
              <a:ext uri="{FF2B5EF4-FFF2-40B4-BE49-F238E27FC236}">
                <a16:creationId xmlns:a16="http://schemas.microsoft.com/office/drawing/2014/main" id="{D1CFCF62-532B-4CE1-A428-3F094D32B2FF}"/>
              </a:ext>
            </a:extLst>
          </p:cNvPr>
          <p:cNvGrpSpPr/>
          <p:nvPr/>
        </p:nvGrpSpPr>
        <p:grpSpPr>
          <a:xfrm>
            <a:off x="3995753" y="1528206"/>
            <a:ext cx="3456384" cy="481018"/>
            <a:chOff x="3635821" y="1491960"/>
            <a:chExt cx="3456384" cy="481018"/>
          </a:xfrm>
        </p:grpSpPr>
        <p:grpSp>
          <p:nvGrpSpPr>
            <p:cNvPr id="188" name="Groupe 187">
              <a:extLst>
                <a:ext uri="{FF2B5EF4-FFF2-40B4-BE49-F238E27FC236}">
                  <a16:creationId xmlns:a16="http://schemas.microsoft.com/office/drawing/2014/main" id="{D79DED7B-DA47-4931-8C23-1A25F810EDE8}"/>
                </a:ext>
              </a:extLst>
            </p:cNvPr>
            <p:cNvGrpSpPr/>
            <p:nvPr/>
          </p:nvGrpSpPr>
          <p:grpSpPr>
            <a:xfrm>
              <a:off x="3747100" y="1491960"/>
              <a:ext cx="3129082" cy="451140"/>
              <a:chOff x="3747100" y="1491960"/>
              <a:chExt cx="3129082" cy="451140"/>
            </a:xfrm>
          </p:grpSpPr>
          <p:sp>
            <p:nvSpPr>
              <p:cNvPr id="203" name="Rectangle 202">
                <a:extLst>
                  <a:ext uri="{FF2B5EF4-FFF2-40B4-BE49-F238E27FC236}">
                    <a16:creationId xmlns:a16="http://schemas.microsoft.com/office/drawing/2014/main" id="{A065158A-9665-4C2D-B3AC-C0075196FAA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04" name="ZoneTexte 203">
                <a:extLst>
                  <a:ext uri="{FF2B5EF4-FFF2-40B4-BE49-F238E27FC236}">
                    <a16:creationId xmlns:a16="http://schemas.microsoft.com/office/drawing/2014/main" id="{046D1283-DCE1-4AFA-A2BA-9B6A815C9C57}"/>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89" name="Groupe 188">
              <a:extLst>
                <a:ext uri="{FF2B5EF4-FFF2-40B4-BE49-F238E27FC236}">
                  <a16:creationId xmlns:a16="http://schemas.microsoft.com/office/drawing/2014/main" id="{2196AC17-4A64-47AA-BC4C-EE7F379CFB25}"/>
                </a:ext>
              </a:extLst>
            </p:cNvPr>
            <p:cNvGrpSpPr/>
            <p:nvPr/>
          </p:nvGrpSpPr>
          <p:grpSpPr>
            <a:xfrm>
              <a:off x="5145033" y="1669592"/>
              <a:ext cx="1192567" cy="303386"/>
              <a:chOff x="5501712" y="1669592"/>
              <a:chExt cx="1192567" cy="303386"/>
            </a:xfrm>
          </p:grpSpPr>
          <p:sp>
            <p:nvSpPr>
              <p:cNvPr id="201" name="ZoneTexte 200">
                <a:extLst>
                  <a:ext uri="{FF2B5EF4-FFF2-40B4-BE49-F238E27FC236}">
                    <a16:creationId xmlns:a16="http://schemas.microsoft.com/office/drawing/2014/main" id="{118F73A0-F62D-46AA-90F8-6983B6AC056A}"/>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202" name="Ellipse 201">
                <a:extLst>
                  <a:ext uri="{FF2B5EF4-FFF2-40B4-BE49-F238E27FC236}">
                    <a16:creationId xmlns:a16="http://schemas.microsoft.com/office/drawing/2014/main" id="{EA893939-77B5-434D-B9BA-E0848ABE5EF0}"/>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90" name="Groupe 189">
              <a:extLst>
                <a:ext uri="{FF2B5EF4-FFF2-40B4-BE49-F238E27FC236}">
                  <a16:creationId xmlns:a16="http://schemas.microsoft.com/office/drawing/2014/main" id="{7C173E95-AA58-4128-8D34-513173E751D2}"/>
                </a:ext>
              </a:extLst>
            </p:cNvPr>
            <p:cNvGrpSpPr/>
            <p:nvPr/>
          </p:nvGrpSpPr>
          <p:grpSpPr>
            <a:xfrm>
              <a:off x="5899638" y="1669592"/>
              <a:ext cx="1192567" cy="303386"/>
              <a:chOff x="6322879" y="1669592"/>
              <a:chExt cx="1192567" cy="303386"/>
            </a:xfrm>
          </p:grpSpPr>
          <p:sp>
            <p:nvSpPr>
              <p:cNvPr id="199" name="ZoneTexte 198">
                <a:extLst>
                  <a:ext uri="{FF2B5EF4-FFF2-40B4-BE49-F238E27FC236}">
                    <a16:creationId xmlns:a16="http://schemas.microsoft.com/office/drawing/2014/main" id="{C2447913-6D32-42C6-A9BD-3D8CEFFA3C7D}"/>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200" name="Ellipse 199">
                <a:extLst>
                  <a:ext uri="{FF2B5EF4-FFF2-40B4-BE49-F238E27FC236}">
                    <a16:creationId xmlns:a16="http://schemas.microsoft.com/office/drawing/2014/main" id="{9B50A09C-E2E3-4496-9BF3-9606A5B74329}"/>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91" name="Groupe 190">
              <a:extLst>
                <a:ext uri="{FF2B5EF4-FFF2-40B4-BE49-F238E27FC236}">
                  <a16:creationId xmlns:a16="http://schemas.microsoft.com/office/drawing/2014/main" id="{34386BCD-53E4-492E-B078-E11A60250504}"/>
                </a:ext>
              </a:extLst>
            </p:cNvPr>
            <p:cNvGrpSpPr/>
            <p:nvPr/>
          </p:nvGrpSpPr>
          <p:grpSpPr>
            <a:xfrm>
              <a:off x="4390427" y="1669592"/>
              <a:ext cx="1192567" cy="303386"/>
              <a:chOff x="4680545" y="1669592"/>
              <a:chExt cx="1192567" cy="303386"/>
            </a:xfrm>
          </p:grpSpPr>
          <p:sp>
            <p:nvSpPr>
              <p:cNvPr id="196" name="ZoneTexte 195">
                <a:extLst>
                  <a:ext uri="{FF2B5EF4-FFF2-40B4-BE49-F238E27FC236}">
                    <a16:creationId xmlns:a16="http://schemas.microsoft.com/office/drawing/2014/main" id="{BDC074D2-70BB-42EE-BDE1-773B1328EA4C}"/>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98" name="Ellipse 197">
                <a:extLst>
                  <a:ext uri="{FF2B5EF4-FFF2-40B4-BE49-F238E27FC236}">
                    <a16:creationId xmlns:a16="http://schemas.microsoft.com/office/drawing/2014/main" id="{FC561F6A-9BE8-45C9-B43B-DED0CB2F6CAE}"/>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93" name="Groupe 192">
              <a:extLst>
                <a:ext uri="{FF2B5EF4-FFF2-40B4-BE49-F238E27FC236}">
                  <a16:creationId xmlns:a16="http://schemas.microsoft.com/office/drawing/2014/main" id="{54E5B76C-1FFB-4399-9EC5-6562EDE604D4}"/>
                </a:ext>
              </a:extLst>
            </p:cNvPr>
            <p:cNvGrpSpPr/>
            <p:nvPr/>
          </p:nvGrpSpPr>
          <p:grpSpPr>
            <a:xfrm>
              <a:off x="3635821" y="1669592"/>
              <a:ext cx="1192567" cy="303386"/>
              <a:chOff x="3859378" y="1669592"/>
              <a:chExt cx="1192567" cy="303386"/>
            </a:xfrm>
          </p:grpSpPr>
          <p:sp>
            <p:nvSpPr>
              <p:cNvPr id="194" name="ZoneTexte 193">
                <a:extLst>
                  <a:ext uri="{FF2B5EF4-FFF2-40B4-BE49-F238E27FC236}">
                    <a16:creationId xmlns:a16="http://schemas.microsoft.com/office/drawing/2014/main" id="{E7DDB4C2-F987-48D2-B56C-931B3BB9BAA4}"/>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95" name="Ellipse 194">
                <a:extLst>
                  <a:ext uri="{FF2B5EF4-FFF2-40B4-BE49-F238E27FC236}">
                    <a16:creationId xmlns:a16="http://schemas.microsoft.com/office/drawing/2014/main" id="{D3D552C5-4C06-4FC7-8358-CC3736B8FA99}"/>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166" name="ZoneTexte 165">
            <a:extLst>
              <a:ext uri="{FF2B5EF4-FFF2-40B4-BE49-F238E27FC236}">
                <a16:creationId xmlns:a16="http://schemas.microsoft.com/office/drawing/2014/main" id="{644AF7FE-2F61-4AF7-996C-E9CA04E58D2B}"/>
              </a:ext>
            </a:extLst>
          </p:cNvPr>
          <p:cNvSpPr txBox="1"/>
          <p:nvPr/>
        </p:nvSpPr>
        <p:spPr>
          <a:xfrm>
            <a:off x="240924" y="1220429"/>
            <a:ext cx="3189536"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Assistant, hôte d’accueil</a:t>
            </a:r>
          </a:p>
        </p:txBody>
      </p:sp>
      <p:grpSp>
        <p:nvGrpSpPr>
          <p:cNvPr id="216" name="Groupe 215">
            <a:extLst>
              <a:ext uri="{FF2B5EF4-FFF2-40B4-BE49-F238E27FC236}">
                <a16:creationId xmlns:a16="http://schemas.microsoft.com/office/drawing/2014/main" id="{A5090782-C5EA-40B3-BB89-C1D1C31798D3}"/>
              </a:ext>
            </a:extLst>
          </p:cNvPr>
          <p:cNvGrpSpPr/>
          <p:nvPr/>
        </p:nvGrpSpPr>
        <p:grpSpPr>
          <a:xfrm>
            <a:off x="205409" y="5169516"/>
            <a:ext cx="7208162" cy="507831"/>
            <a:chOff x="205409" y="4572144"/>
            <a:chExt cx="7208162" cy="507831"/>
          </a:xfrm>
        </p:grpSpPr>
        <p:sp>
          <p:nvSpPr>
            <p:cNvPr id="217" name="ZoneTexte 216">
              <a:extLst>
                <a:ext uri="{FF2B5EF4-FFF2-40B4-BE49-F238E27FC236}">
                  <a16:creationId xmlns:a16="http://schemas.microsoft.com/office/drawing/2014/main" id="{0E76CEAC-9AB4-4D04-BA93-19F32069620E}"/>
                </a:ext>
              </a:extLst>
            </p:cNvPr>
            <p:cNvSpPr txBox="1"/>
            <p:nvPr/>
          </p:nvSpPr>
          <p:spPr>
            <a:xfrm>
              <a:off x="205409" y="4626004"/>
              <a:ext cx="17671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Accompagnement des projets de transformation</a:t>
              </a:r>
            </a:p>
          </p:txBody>
        </p:sp>
        <p:sp>
          <p:nvSpPr>
            <p:cNvPr id="218" name="Rectangle 217">
              <a:extLst>
                <a:ext uri="{FF2B5EF4-FFF2-40B4-BE49-F238E27FC236}">
                  <a16:creationId xmlns:a16="http://schemas.microsoft.com/office/drawing/2014/main" id="{E009EFF2-8535-418F-B534-B3ECEE8FD94B}"/>
                </a:ext>
              </a:extLst>
            </p:cNvPr>
            <p:cNvSpPr/>
            <p:nvPr/>
          </p:nvSpPr>
          <p:spPr>
            <a:xfrm>
              <a:off x="5326558" y="4572144"/>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Mettre en œuvre un projet transverse (ex : séminaire d’entreprise)</a:t>
              </a:r>
            </a:p>
          </p:txBody>
        </p:sp>
        <p:sp>
          <p:nvSpPr>
            <p:cNvPr id="219" name="Rectangle 218">
              <a:extLst>
                <a:ext uri="{FF2B5EF4-FFF2-40B4-BE49-F238E27FC236}">
                  <a16:creationId xmlns:a16="http://schemas.microsoft.com/office/drawing/2014/main" id="{09B61320-7A89-41BE-A258-96B24CEB447E}"/>
                </a:ext>
              </a:extLst>
            </p:cNvPr>
            <p:cNvSpPr/>
            <p:nvPr/>
          </p:nvSpPr>
          <p:spPr>
            <a:xfrm>
              <a:off x="2087319" y="457405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23" name="Groupe 222">
              <a:extLst>
                <a:ext uri="{FF2B5EF4-FFF2-40B4-BE49-F238E27FC236}">
                  <a16:creationId xmlns:a16="http://schemas.microsoft.com/office/drawing/2014/main" id="{58F6D977-7A73-44B5-8B01-C51EA14DB2BC}"/>
                </a:ext>
              </a:extLst>
            </p:cNvPr>
            <p:cNvGrpSpPr/>
            <p:nvPr/>
          </p:nvGrpSpPr>
          <p:grpSpPr>
            <a:xfrm>
              <a:off x="1942187" y="4574059"/>
              <a:ext cx="271472" cy="504000"/>
              <a:chOff x="1903658" y="4004243"/>
              <a:chExt cx="265051" cy="504000"/>
            </a:xfrm>
          </p:grpSpPr>
          <p:cxnSp>
            <p:nvCxnSpPr>
              <p:cNvPr id="225" name="Connecteur droit 224">
                <a:extLst>
                  <a:ext uri="{FF2B5EF4-FFF2-40B4-BE49-F238E27FC236}">
                    <a16:creationId xmlns:a16="http://schemas.microsoft.com/office/drawing/2014/main" id="{7060A374-405C-4D71-8483-AB03D56E7021}"/>
                  </a:ext>
                </a:extLst>
              </p:cNvPr>
              <p:cNvCxnSpPr>
                <a:cxnSpLocks/>
              </p:cNvCxnSpPr>
              <p:nvPr/>
            </p:nvCxnSpPr>
            <p:spPr>
              <a:xfrm>
                <a:off x="2036183" y="4004243"/>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26" name="Ellipse 225">
                <a:extLst>
                  <a:ext uri="{FF2B5EF4-FFF2-40B4-BE49-F238E27FC236}">
                    <a16:creationId xmlns:a16="http://schemas.microsoft.com/office/drawing/2014/main" id="{624429C4-F8FC-47FF-AE83-C8DF93B19252}"/>
                  </a:ext>
                </a:extLst>
              </p:cNvPr>
              <p:cNvSpPr/>
              <p:nvPr/>
            </p:nvSpPr>
            <p:spPr>
              <a:xfrm>
                <a:off x="1903658" y="4137791"/>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224" name="Rectangle 223">
              <a:extLst>
                <a:ext uri="{FF2B5EF4-FFF2-40B4-BE49-F238E27FC236}">
                  <a16:creationId xmlns:a16="http://schemas.microsoft.com/office/drawing/2014/main" id="{B83540B8-2587-46FA-9EA7-11DD11325525}"/>
                </a:ext>
              </a:extLst>
            </p:cNvPr>
            <p:cNvSpPr/>
            <p:nvPr/>
          </p:nvSpPr>
          <p:spPr>
            <a:xfrm>
              <a:off x="2169011" y="462600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et analyser les cas les plus complexes, mettre en place des améliorations</a:t>
              </a:r>
            </a:p>
          </p:txBody>
        </p:sp>
      </p:grpSp>
      <p:grpSp>
        <p:nvGrpSpPr>
          <p:cNvPr id="227" name="Groupe 226">
            <a:extLst>
              <a:ext uri="{FF2B5EF4-FFF2-40B4-BE49-F238E27FC236}">
                <a16:creationId xmlns:a16="http://schemas.microsoft.com/office/drawing/2014/main" id="{85F3F35B-8946-4F46-93B3-883DED8EB2E6}"/>
              </a:ext>
            </a:extLst>
          </p:cNvPr>
          <p:cNvGrpSpPr/>
          <p:nvPr/>
        </p:nvGrpSpPr>
        <p:grpSpPr>
          <a:xfrm>
            <a:off x="205409" y="5761324"/>
            <a:ext cx="7208162" cy="507831"/>
            <a:chOff x="205409" y="4572144"/>
            <a:chExt cx="7208162" cy="507831"/>
          </a:xfrm>
        </p:grpSpPr>
        <p:sp>
          <p:nvSpPr>
            <p:cNvPr id="228" name="ZoneTexte 227">
              <a:extLst>
                <a:ext uri="{FF2B5EF4-FFF2-40B4-BE49-F238E27FC236}">
                  <a16:creationId xmlns:a16="http://schemas.microsoft.com/office/drawing/2014/main" id="{5888D150-8B07-4AA9-98D5-DE2D8962E354}"/>
                </a:ext>
              </a:extLst>
            </p:cNvPr>
            <p:cNvSpPr txBox="1"/>
            <p:nvPr/>
          </p:nvSpPr>
          <p:spPr>
            <a:xfrm>
              <a:off x="205409" y="4626004"/>
              <a:ext cx="17671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Sécurité des échanges de données avec l'externe</a:t>
              </a:r>
            </a:p>
          </p:txBody>
        </p:sp>
        <p:sp>
          <p:nvSpPr>
            <p:cNvPr id="229" name="Rectangle 228">
              <a:extLst>
                <a:ext uri="{FF2B5EF4-FFF2-40B4-BE49-F238E27FC236}">
                  <a16:creationId xmlns:a16="http://schemas.microsoft.com/office/drawing/2014/main" id="{8E4D3073-E53F-486E-83F6-05188521814B}"/>
                </a:ext>
              </a:extLst>
            </p:cNvPr>
            <p:cNvSpPr/>
            <p:nvPr/>
          </p:nvSpPr>
          <p:spPr>
            <a:xfrm>
              <a:off x="5326558" y="4572144"/>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Faire preuve de vigilance dans la réception de demandes, de mails, de contacts extérieurs au cabinet </a:t>
              </a:r>
            </a:p>
          </p:txBody>
        </p:sp>
        <p:sp>
          <p:nvSpPr>
            <p:cNvPr id="230" name="Rectangle 229">
              <a:extLst>
                <a:ext uri="{FF2B5EF4-FFF2-40B4-BE49-F238E27FC236}">
                  <a16:creationId xmlns:a16="http://schemas.microsoft.com/office/drawing/2014/main" id="{72844652-D172-4696-A01B-4437ED21E28F}"/>
                </a:ext>
              </a:extLst>
            </p:cNvPr>
            <p:cNvSpPr/>
            <p:nvPr/>
          </p:nvSpPr>
          <p:spPr>
            <a:xfrm>
              <a:off x="2087319" y="457405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31" name="Groupe 230">
              <a:extLst>
                <a:ext uri="{FF2B5EF4-FFF2-40B4-BE49-F238E27FC236}">
                  <a16:creationId xmlns:a16="http://schemas.microsoft.com/office/drawing/2014/main" id="{0BA4B942-9BA1-4FDD-B96E-334AF75B6678}"/>
                </a:ext>
              </a:extLst>
            </p:cNvPr>
            <p:cNvGrpSpPr/>
            <p:nvPr/>
          </p:nvGrpSpPr>
          <p:grpSpPr>
            <a:xfrm>
              <a:off x="1942187" y="4574059"/>
              <a:ext cx="271472" cy="504000"/>
              <a:chOff x="1903658" y="4004243"/>
              <a:chExt cx="265051" cy="504000"/>
            </a:xfrm>
          </p:grpSpPr>
          <p:cxnSp>
            <p:nvCxnSpPr>
              <p:cNvPr id="233" name="Connecteur droit 232">
                <a:extLst>
                  <a:ext uri="{FF2B5EF4-FFF2-40B4-BE49-F238E27FC236}">
                    <a16:creationId xmlns:a16="http://schemas.microsoft.com/office/drawing/2014/main" id="{01CEBE38-2484-49EA-A47A-157F2A68CEB2}"/>
                  </a:ext>
                </a:extLst>
              </p:cNvPr>
              <p:cNvCxnSpPr>
                <a:cxnSpLocks/>
              </p:cNvCxnSpPr>
              <p:nvPr/>
            </p:nvCxnSpPr>
            <p:spPr>
              <a:xfrm>
                <a:off x="2036183" y="4004243"/>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34" name="Ellipse 233">
                <a:extLst>
                  <a:ext uri="{FF2B5EF4-FFF2-40B4-BE49-F238E27FC236}">
                    <a16:creationId xmlns:a16="http://schemas.microsoft.com/office/drawing/2014/main" id="{EF70056F-6CB7-4A87-A105-06C7C7BFE9FF}"/>
                  </a:ext>
                </a:extLst>
              </p:cNvPr>
              <p:cNvSpPr/>
              <p:nvPr/>
            </p:nvSpPr>
            <p:spPr>
              <a:xfrm>
                <a:off x="1903658" y="4137791"/>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232" name="Rectangle 231">
              <a:extLst>
                <a:ext uri="{FF2B5EF4-FFF2-40B4-BE49-F238E27FC236}">
                  <a16:creationId xmlns:a16="http://schemas.microsoft.com/office/drawing/2014/main" id="{333BC4C0-FE9D-4550-8F8F-CF377276302F}"/>
                </a:ext>
              </a:extLst>
            </p:cNvPr>
            <p:cNvSpPr/>
            <p:nvPr/>
          </p:nvSpPr>
          <p:spPr>
            <a:xfrm>
              <a:off x="2169011" y="462600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Connaître et respecter les obligations en matière de sécurité des données</a:t>
              </a:r>
            </a:p>
          </p:txBody>
        </p:sp>
      </p:grpSp>
      <p:grpSp>
        <p:nvGrpSpPr>
          <p:cNvPr id="235" name="Groupe 234">
            <a:extLst>
              <a:ext uri="{FF2B5EF4-FFF2-40B4-BE49-F238E27FC236}">
                <a16:creationId xmlns:a16="http://schemas.microsoft.com/office/drawing/2014/main" id="{1E59B8E9-C473-4BBB-B41D-C0DB02C6829F}"/>
              </a:ext>
            </a:extLst>
          </p:cNvPr>
          <p:cNvGrpSpPr/>
          <p:nvPr/>
        </p:nvGrpSpPr>
        <p:grpSpPr>
          <a:xfrm>
            <a:off x="205409" y="7267686"/>
            <a:ext cx="7118414" cy="507831"/>
            <a:chOff x="205409" y="8458528"/>
            <a:chExt cx="7118414" cy="507831"/>
          </a:xfrm>
        </p:grpSpPr>
        <p:sp>
          <p:nvSpPr>
            <p:cNvPr id="236" name="ZoneTexte 235">
              <a:extLst>
                <a:ext uri="{FF2B5EF4-FFF2-40B4-BE49-F238E27FC236}">
                  <a16:creationId xmlns:a16="http://schemas.microsoft.com/office/drawing/2014/main" id="{D94694DF-650C-467D-A685-F80080969A1C}"/>
                </a:ext>
              </a:extLst>
            </p:cNvPr>
            <p:cNvSpPr txBox="1"/>
            <p:nvPr/>
          </p:nvSpPr>
          <p:spPr>
            <a:xfrm>
              <a:off x="205409" y="8589333"/>
              <a:ext cx="1488504"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a:t>Sens commercial</a:t>
              </a:r>
              <a:endParaRPr lang="fr-FR" b="0" dirty="0"/>
            </a:p>
          </p:txBody>
        </p:sp>
        <p:sp>
          <p:nvSpPr>
            <p:cNvPr id="237" name="Rectangle 236">
              <a:extLst>
                <a:ext uri="{FF2B5EF4-FFF2-40B4-BE49-F238E27FC236}">
                  <a16:creationId xmlns:a16="http://schemas.microsoft.com/office/drawing/2014/main" id="{A2872E18-A221-4C34-A784-E41536D683E2}"/>
                </a:ext>
              </a:extLst>
            </p:cNvPr>
            <p:cNvSpPr/>
            <p:nvPr/>
          </p:nvSpPr>
          <p:spPr>
            <a:xfrm>
              <a:off x="5326559" y="8458528"/>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Recueillir les demandes de contact des clients et les orienter vers l’interlocuteur adéquat</a:t>
              </a:r>
            </a:p>
          </p:txBody>
        </p:sp>
        <p:grpSp>
          <p:nvGrpSpPr>
            <p:cNvPr id="238" name="Groupe 237">
              <a:extLst>
                <a:ext uri="{FF2B5EF4-FFF2-40B4-BE49-F238E27FC236}">
                  <a16:creationId xmlns:a16="http://schemas.microsoft.com/office/drawing/2014/main" id="{E1C69C93-4B7A-4171-B7F3-A43B7B3BC5E5}"/>
                </a:ext>
              </a:extLst>
            </p:cNvPr>
            <p:cNvGrpSpPr/>
            <p:nvPr/>
          </p:nvGrpSpPr>
          <p:grpSpPr>
            <a:xfrm>
              <a:off x="1942187" y="8460443"/>
              <a:ext cx="3456023" cy="504000"/>
              <a:chOff x="1942188" y="8474387"/>
              <a:chExt cx="3456023" cy="504000"/>
            </a:xfrm>
          </p:grpSpPr>
          <p:grpSp>
            <p:nvGrpSpPr>
              <p:cNvPr id="239" name="Groupe 238">
                <a:extLst>
                  <a:ext uri="{FF2B5EF4-FFF2-40B4-BE49-F238E27FC236}">
                    <a16:creationId xmlns:a16="http://schemas.microsoft.com/office/drawing/2014/main" id="{AF023BBC-D288-4F47-872C-B6E63DACDDF8}"/>
                  </a:ext>
                </a:extLst>
              </p:cNvPr>
              <p:cNvGrpSpPr/>
              <p:nvPr/>
            </p:nvGrpSpPr>
            <p:grpSpPr>
              <a:xfrm>
                <a:off x="1942188" y="8474387"/>
                <a:ext cx="3405719" cy="504000"/>
                <a:chOff x="1907629" y="2884348"/>
                <a:chExt cx="3405719" cy="504000"/>
              </a:xfrm>
            </p:grpSpPr>
            <p:sp>
              <p:nvSpPr>
                <p:cNvPr id="241" name="Rectangle 240">
                  <a:extLst>
                    <a:ext uri="{FF2B5EF4-FFF2-40B4-BE49-F238E27FC236}">
                      <a16:creationId xmlns:a16="http://schemas.microsoft.com/office/drawing/2014/main" id="{DC67B4AA-9FD8-4358-ABFB-6EAA41B594B1}"/>
                    </a:ext>
                  </a:extLst>
                </p:cNvPr>
                <p:cNvSpPr/>
                <p:nvPr/>
              </p:nvSpPr>
              <p:spPr>
                <a:xfrm>
                  <a:off x="2052761" y="2884348"/>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42" name="Groupe 241">
                  <a:extLst>
                    <a:ext uri="{FF2B5EF4-FFF2-40B4-BE49-F238E27FC236}">
                      <a16:creationId xmlns:a16="http://schemas.microsoft.com/office/drawing/2014/main" id="{08F86DF9-81E8-46AA-9790-3FC6FACC1C0E}"/>
                    </a:ext>
                  </a:extLst>
                </p:cNvPr>
                <p:cNvGrpSpPr/>
                <p:nvPr/>
              </p:nvGrpSpPr>
              <p:grpSpPr>
                <a:xfrm>
                  <a:off x="1907629" y="2884348"/>
                  <a:ext cx="271472" cy="504000"/>
                  <a:chOff x="1903658" y="4117734"/>
                  <a:chExt cx="265051" cy="504000"/>
                </a:xfrm>
              </p:grpSpPr>
              <p:cxnSp>
                <p:nvCxnSpPr>
                  <p:cNvPr id="243" name="Connecteur droit 242">
                    <a:extLst>
                      <a:ext uri="{FF2B5EF4-FFF2-40B4-BE49-F238E27FC236}">
                        <a16:creationId xmlns:a16="http://schemas.microsoft.com/office/drawing/2014/main" id="{F1C3FF13-B939-46C3-950B-6042C948A5AF}"/>
                      </a:ext>
                    </a:extLst>
                  </p:cNvPr>
                  <p:cNvCxnSpPr>
                    <a:cxnSpLocks/>
                  </p:cNvCxnSpPr>
                  <p:nvPr/>
                </p:nvCxnSpPr>
                <p:spPr>
                  <a:xfrm>
                    <a:off x="2036183" y="4117734"/>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44" name="Ellipse 243">
                    <a:extLst>
                      <a:ext uri="{FF2B5EF4-FFF2-40B4-BE49-F238E27FC236}">
                        <a16:creationId xmlns:a16="http://schemas.microsoft.com/office/drawing/2014/main" id="{A0DC76A5-0241-4959-A89B-2BBF90024C99}"/>
                      </a:ext>
                    </a:extLst>
                  </p:cNvPr>
                  <p:cNvSpPr/>
                  <p:nvPr/>
                </p:nvSpPr>
                <p:spPr>
                  <a:xfrm>
                    <a:off x="1903658" y="4251282"/>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grpSp>
          <p:sp>
            <p:nvSpPr>
              <p:cNvPr id="240" name="Rectangle 239">
                <a:extLst>
                  <a:ext uri="{FF2B5EF4-FFF2-40B4-BE49-F238E27FC236}">
                    <a16:creationId xmlns:a16="http://schemas.microsoft.com/office/drawing/2014/main" id="{6A625548-EE4F-4583-A85E-990A536BAA42}"/>
                  </a:ext>
                </a:extLst>
              </p:cNvPr>
              <p:cNvSpPr/>
              <p:nvPr/>
            </p:nvSpPr>
            <p:spPr>
              <a:xfrm>
                <a:off x="2158211" y="85263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Comprendre le besoin du client et l'orienter vers les offres du cabinet </a:t>
                </a:r>
              </a:p>
            </p:txBody>
          </p:sp>
        </p:grpSp>
      </p:grpSp>
      <p:grpSp>
        <p:nvGrpSpPr>
          <p:cNvPr id="245" name="Groupe 244">
            <a:extLst>
              <a:ext uri="{FF2B5EF4-FFF2-40B4-BE49-F238E27FC236}">
                <a16:creationId xmlns:a16="http://schemas.microsoft.com/office/drawing/2014/main" id="{795BA3A3-28F1-45D0-A22D-C28D6685E4BF}"/>
              </a:ext>
            </a:extLst>
          </p:cNvPr>
          <p:cNvGrpSpPr/>
          <p:nvPr/>
        </p:nvGrpSpPr>
        <p:grpSpPr>
          <a:xfrm>
            <a:off x="205409" y="10120500"/>
            <a:ext cx="7218909" cy="553998"/>
            <a:chOff x="205409" y="10207026"/>
            <a:chExt cx="7218909" cy="553998"/>
          </a:xfrm>
        </p:grpSpPr>
        <p:sp>
          <p:nvSpPr>
            <p:cNvPr id="246" name="ZoneTexte 245">
              <a:extLst>
                <a:ext uri="{FF2B5EF4-FFF2-40B4-BE49-F238E27FC236}">
                  <a16:creationId xmlns:a16="http://schemas.microsoft.com/office/drawing/2014/main" id="{322DC0B1-529F-4101-A4F8-0888406A70F1}"/>
                </a:ext>
              </a:extLst>
            </p:cNvPr>
            <p:cNvSpPr txBox="1"/>
            <p:nvPr/>
          </p:nvSpPr>
          <p:spPr>
            <a:xfrm>
              <a:off x="205409" y="10283970"/>
              <a:ext cx="169492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Confidentialité et déontologie</a:t>
              </a:r>
            </a:p>
          </p:txBody>
        </p:sp>
        <p:sp>
          <p:nvSpPr>
            <p:cNvPr id="247" name="Rectangle 246">
              <a:extLst>
                <a:ext uri="{FF2B5EF4-FFF2-40B4-BE49-F238E27FC236}">
                  <a16:creationId xmlns:a16="http://schemas.microsoft.com/office/drawing/2014/main" id="{3AA01DF8-F95B-401F-A2A4-EF0A3D94CFF0}"/>
                </a:ext>
              </a:extLst>
            </p:cNvPr>
            <p:cNvSpPr/>
            <p:nvPr/>
          </p:nvSpPr>
          <p:spPr>
            <a:xfrm>
              <a:off x="5347720" y="10230110"/>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Rappeler les obligations en matière de confidentialité dans ses écrits professionnels : mails, livrables…</a:t>
              </a:r>
            </a:p>
          </p:txBody>
        </p:sp>
        <p:grpSp>
          <p:nvGrpSpPr>
            <p:cNvPr id="248" name="Groupe 247">
              <a:extLst>
                <a:ext uri="{FF2B5EF4-FFF2-40B4-BE49-F238E27FC236}">
                  <a16:creationId xmlns:a16="http://schemas.microsoft.com/office/drawing/2014/main" id="{DAD7B404-084D-4CA5-BBC7-DACFC8EF5869}"/>
                </a:ext>
              </a:extLst>
            </p:cNvPr>
            <p:cNvGrpSpPr/>
            <p:nvPr/>
          </p:nvGrpSpPr>
          <p:grpSpPr>
            <a:xfrm>
              <a:off x="1942187" y="10207026"/>
              <a:ext cx="3456023" cy="553998"/>
              <a:chOff x="1886467" y="9560867"/>
              <a:chExt cx="3456023" cy="553998"/>
            </a:xfrm>
          </p:grpSpPr>
          <p:sp>
            <p:nvSpPr>
              <p:cNvPr id="249" name="Rectangle 248">
                <a:extLst>
                  <a:ext uri="{FF2B5EF4-FFF2-40B4-BE49-F238E27FC236}">
                    <a16:creationId xmlns:a16="http://schemas.microsoft.com/office/drawing/2014/main" id="{C08E7BA0-0BC8-4062-9CED-B88F34559A82}"/>
                  </a:ext>
                </a:extLst>
              </p:cNvPr>
              <p:cNvSpPr/>
              <p:nvPr/>
            </p:nvSpPr>
            <p:spPr>
              <a:xfrm>
                <a:off x="2031599" y="958586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50" name="Groupe 249">
                <a:extLst>
                  <a:ext uri="{FF2B5EF4-FFF2-40B4-BE49-F238E27FC236}">
                    <a16:creationId xmlns:a16="http://schemas.microsoft.com/office/drawing/2014/main" id="{4345DD79-7892-4AC6-82DA-C72265DA3428}"/>
                  </a:ext>
                </a:extLst>
              </p:cNvPr>
              <p:cNvGrpSpPr/>
              <p:nvPr/>
            </p:nvGrpSpPr>
            <p:grpSpPr>
              <a:xfrm>
                <a:off x="1886467" y="9585866"/>
                <a:ext cx="271472" cy="504000"/>
                <a:chOff x="1903658" y="4109591"/>
                <a:chExt cx="265051" cy="504000"/>
              </a:xfrm>
            </p:grpSpPr>
            <p:cxnSp>
              <p:nvCxnSpPr>
                <p:cNvPr id="252" name="Connecteur droit 251">
                  <a:extLst>
                    <a:ext uri="{FF2B5EF4-FFF2-40B4-BE49-F238E27FC236}">
                      <a16:creationId xmlns:a16="http://schemas.microsoft.com/office/drawing/2014/main" id="{C38CF8F9-232D-4982-B3E6-605653BAA93A}"/>
                    </a:ext>
                  </a:extLst>
                </p:cNvPr>
                <p:cNvCxnSpPr>
                  <a:cxnSpLocks/>
                </p:cNvCxnSpPr>
                <p:nvPr/>
              </p:nvCxnSpPr>
              <p:spPr>
                <a:xfrm>
                  <a:off x="2036183" y="410959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53" name="Ellipse 252">
                  <a:extLst>
                    <a:ext uri="{FF2B5EF4-FFF2-40B4-BE49-F238E27FC236}">
                      <a16:creationId xmlns:a16="http://schemas.microsoft.com/office/drawing/2014/main" id="{85F927E4-C810-4568-AD51-E5B6AF9A17FB}"/>
                    </a:ext>
                  </a:extLst>
                </p:cNvPr>
                <p:cNvSpPr/>
                <p:nvPr/>
              </p:nvSpPr>
              <p:spPr>
                <a:xfrm>
                  <a:off x="1903658" y="424313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251" name="Rectangle 250">
                <a:extLst>
                  <a:ext uri="{FF2B5EF4-FFF2-40B4-BE49-F238E27FC236}">
                    <a16:creationId xmlns:a16="http://schemas.microsoft.com/office/drawing/2014/main" id="{8007F0C3-C41F-427A-B4F1-2DA00F718679}"/>
                  </a:ext>
                </a:extLst>
              </p:cNvPr>
              <p:cNvSpPr/>
              <p:nvPr/>
            </p:nvSpPr>
            <p:spPr>
              <a:xfrm>
                <a:off x="2102490" y="9560867"/>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Respecter les règles de confidentialité et de déontologie, sensibiliser ses interlocuteurs, repérer les situations à risque</a:t>
                </a:r>
              </a:p>
            </p:txBody>
          </p:sp>
        </p:grpSp>
      </p:grpSp>
      <p:pic>
        <p:nvPicPr>
          <p:cNvPr id="5" name="Image 4" descr="Une image contenant texte, Police, logo, Graphique&#10;&#10;Description générée automatiquement">
            <a:extLst>
              <a:ext uri="{FF2B5EF4-FFF2-40B4-BE49-F238E27FC236}">
                <a16:creationId xmlns:a16="http://schemas.microsoft.com/office/drawing/2014/main" id="{D2D34752-AA3C-CF72-7B42-4A760C65DA2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9651" y="112094"/>
            <a:ext cx="1117053" cy="922337"/>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e 2">
            <a:extLst>
              <a:ext uri="{FF2B5EF4-FFF2-40B4-BE49-F238E27FC236}">
                <a16:creationId xmlns:a16="http://schemas.microsoft.com/office/drawing/2014/main" id="{1E6692F3-B9B7-4C39-AA70-94BF43A568BA}"/>
              </a:ext>
            </a:extLst>
          </p:cNvPr>
          <p:cNvGrpSpPr/>
          <p:nvPr/>
        </p:nvGrpSpPr>
        <p:grpSpPr>
          <a:xfrm>
            <a:off x="3935345" y="2883708"/>
            <a:ext cx="3300876" cy="1144419"/>
            <a:chOff x="3935345" y="2969642"/>
            <a:chExt cx="3300876" cy="1144419"/>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2969642"/>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96221" y="3406175"/>
              <a:ext cx="3240000" cy="70788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Assistant de direction, Assistant administrative ou Hôte d’accueil en entreprise, en cabinet de conseil, d’avocat, etc. </a:t>
              </a:r>
            </a:p>
            <a:p>
              <a:r>
                <a:rPr lang="fr-FR" dirty="0">
                  <a:solidFill>
                    <a:schemeClr val="tx2"/>
                  </a:solidFill>
                </a:rPr>
                <a:t>Métier d’« Office Manager » en entreprise </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395515"/>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sp>
        <p:nvSpPr>
          <p:cNvPr id="109" name="ZoneTexte 108">
            <a:extLst>
              <a:ext uri="{FF2B5EF4-FFF2-40B4-BE49-F238E27FC236}">
                <a16:creationId xmlns:a16="http://schemas.microsoft.com/office/drawing/2014/main" id="{AF3D5513-BF9B-4E23-A5CD-D9F5CE73A3B1}"/>
              </a:ext>
            </a:extLst>
          </p:cNvPr>
          <p:cNvSpPr txBox="1"/>
          <p:nvPr/>
        </p:nvSpPr>
        <p:spPr>
          <a:xfrm>
            <a:off x="420574" y="6418475"/>
            <a:ext cx="3240000" cy="1015663"/>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Hausse du périmètre des missions (communication, responsabilités commerciales, production de contenu pour alimenter la présence du cabinet sur les réseaux sociaux professionnels, les actualités du site internet, etc.) et des missions de pilotage de projet interne</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4653371"/>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939544"/>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Selon la spécialité du cabinet, et en particulier dans les cabinets réalisant des missions de conseil, d’audit, etc., l’Assistant, Hôte d’Accueil peut avoir à : </a:t>
            </a:r>
          </a:p>
          <a:p>
            <a:pPr algn="l"/>
            <a:r>
              <a:rPr lang="fr-FR" dirty="0"/>
              <a:t>Organiser fréquemment les réunions et déplacements des EC dirigeants</a:t>
            </a:r>
          </a:p>
          <a:p>
            <a:pPr algn="l"/>
            <a:r>
              <a:rPr lang="fr-FR" dirty="0"/>
              <a:t>Prendre en charge des modalités de facturation et de gestion administrative particulières.</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petits cabinets, l’Assistant, Hôte d’accueil peut prendre en charge les besoins d’assistance aux collaborateurs, d’accueil des visiteurs mais aussi des tâches de comptabilité, de gestion des ressources humaines (GRH) ou des Systèmes d’Information (SI)</a:t>
            </a:r>
          </a:p>
          <a:p>
            <a:pPr algn="l"/>
            <a:r>
              <a:rPr lang="fr-FR" dirty="0"/>
              <a:t>Dans les grands cabinets d’expertise comptable, le métier d’Assistant et d’Hôte d’accueil peut être plus spécifique : Assistant de direction, Assistant administratif, Hôte d’accueil, chargé uniquement de la gestion des entrées et sorties du cabinet et des demandes de contact. Les activités relatives aux services généraux et à l’animation interne peuvent être centralisées au niveau des sièges ou antennes régionales. </a:t>
            </a:r>
          </a:p>
        </p:txBody>
      </p:sp>
      <p:sp>
        <p:nvSpPr>
          <p:cNvPr id="89" name="ZoneTexte 88">
            <a:extLst>
              <a:ext uri="{FF2B5EF4-FFF2-40B4-BE49-F238E27FC236}">
                <a16:creationId xmlns:a16="http://schemas.microsoft.com/office/drawing/2014/main" id="{9C680D0D-EADB-41EF-9406-79332806A869}"/>
              </a:ext>
            </a:extLst>
          </p:cNvPr>
          <p:cNvSpPr txBox="1"/>
          <p:nvPr/>
        </p:nvSpPr>
        <p:spPr>
          <a:xfrm>
            <a:off x="3996221" y="5523389"/>
            <a:ext cx="3240000"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Digitalisation croissante des activités d’assistanat : planning, réservations, télédéclarations, etc.</a:t>
            </a:r>
          </a:p>
          <a:p>
            <a:r>
              <a:rPr lang="fr-FR" dirty="0">
                <a:solidFill>
                  <a:schemeClr val="tx2"/>
                </a:solidFill>
              </a:rPr>
              <a:t>Dans les cabinets de moyenne et grande taille, métier évoluant vers le modèle de « l’Office Manager » : profil polyvalent intervenant à la fois sur la gestion administrative, la GRH, la comptabilité, les SI, la communication et l’animation interne du cabinet</a:t>
            </a:r>
          </a:p>
          <a:p>
            <a:endParaRPr lang="fr-FR" dirty="0">
              <a:solidFill>
                <a:schemeClr val="tx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552338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5257776"/>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5337091"/>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nvGrpSpPr>
          <p:cNvPr id="103" name="Groupe 102">
            <a:extLst>
              <a:ext uri="{FF2B5EF4-FFF2-40B4-BE49-F238E27FC236}">
                <a16:creationId xmlns:a16="http://schemas.microsoft.com/office/drawing/2014/main" id="{77846408-1680-4BA6-957B-B4FD5CB99A56}"/>
              </a:ext>
            </a:extLst>
          </p:cNvPr>
          <p:cNvGrpSpPr/>
          <p:nvPr/>
        </p:nvGrpSpPr>
        <p:grpSpPr>
          <a:xfrm>
            <a:off x="3978882" y="6887672"/>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96221" y="7183110"/>
            <a:ext cx="3240000" cy="1169551"/>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Assistant comptable ou assistant audit en cabinet d’expertise-comptable</a:t>
            </a:r>
          </a:p>
          <a:p>
            <a:pPr marL="108000" indent="-108000" algn="l">
              <a:buFont typeface="Wingdings" panose="05000000000000000000" pitchFamily="2" charset="2"/>
              <a:buChar char="§"/>
            </a:pPr>
            <a:r>
              <a:rPr lang="fr-FR" dirty="0">
                <a:solidFill>
                  <a:schemeClr val="tx2"/>
                </a:solidFill>
              </a:rPr>
              <a:t>Assistant, Hôte d’accueil en entreprise, en cabinet de conseil, d’avocats, etc.</a:t>
            </a:r>
          </a:p>
          <a:p>
            <a:pPr marL="108000" indent="-108000" algn="l">
              <a:buFont typeface="Wingdings" panose="05000000000000000000" pitchFamily="2" charset="2"/>
              <a:buChar char="§"/>
            </a:pPr>
            <a:r>
              <a:rPr lang="fr-FR" dirty="0">
                <a:solidFill>
                  <a:schemeClr val="tx2"/>
                </a:solidFill>
              </a:rPr>
              <a:t>Métiers de la comptabilité, des RH, de la paie en entreprise ou en cabinet d’expert-comptable </a:t>
            </a:r>
          </a:p>
          <a:p>
            <a:pPr marL="108000" indent="-108000" algn="l">
              <a:buFont typeface="Wingdings" panose="05000000000000000000" pitchFamily="2" charset="2"/>
              <a:buChar char="§"/>
            </a:pPr>
            <a:r>
              <a:rPr lang="fr-FR" dirty="0">
                <a:solidFill>
                  <a:schemeClr val="tx2"/>
                </a:solidFill>
              </a:rPr>
              <a:t>Métier d’« Office Manager » au sein d’une PME </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92275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615672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41752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7843430"/>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7578154"/>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7853023"/>
            <a:ext cx="3271793"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Expert-comptable dirigeant, dirigeants des pôles d’activité du cabinet, collaborateurs du cabinet </a:t>
            </a:r>
          </a:p>
          <a:p>
            <a:pPr algn="l"/>
            <a:r>
              <a:rPr lang="fr-FR" i="1" dirty="0"/>
              <a:t>Relations professionnelles externes </a:t>
            </a:r>
            <a:r>
              <a:rPr lang="fr-FR" dirty="0"/>
              <a:t>: clients du cabinet, prestataires, candidats, administrations…</a:t>
            </a:r>
          </a:p>
          <a:p>
            <a:pPr algn="l"/>
            <a:r>
              <a:rPr lang="fr-FR" i="1" dirty="0"/>
              <a:t>Télétravail</a:t>
            </a:r>
            <a:r>
              <a:rPr lang="fr-FR" dirty="0"/>
              <a:t>  : possibilités de télétravail ponctuelles mais nécessité de présence physique pour assurer l’accueil du cabinet ou avoir accès à certaines pièces administratives </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4" name="Groupe 3">
            <a:extLst>
              <a:ext uri="{FF2B5EF4-FFF2-40B4-BE49-F238E27FC236}">
                <a16:creationId xmlns:a16="http://schemas.microsoft.com/office/drawing/2014/main" id="{E3B0C5DD-11EA-44FA-8335-AF4C06D8A586}"/>
              </a:ext>
            </a:extLst>
          </p:cNvPr>
          <p:cNvGrpSpPr/>
          <p:nvPr/>
        </p:nvGrpSpPr>
        <p:grpSpPr>
          <a:xfrm>
            <a:off x="3937185" y="2001919"/>
            <a:ext cx="3177403" cy="830247"/>
            <a:chOff x="3937185" y="2001919"/>
            <a:chExt cx="3177403" cy="830247"/>
          </a:xfrm>
        </p:grpSpPr>
        <p:sp>
          <p:nvSpPr>
            <p:cNvPr id="68" name="ZoneTexte 67">
              <a:extLst>
                <a:ext uri="{FF2B5EF4-FFF2-40B4-BE49-F238E27FC236}">
                  <a16:creationId xmlns:a16="http://schemas.microsoft.com/office/drawing/2014/main" id="{67A1A514-CA7F-49BE-8B7E-C9358E60BC8B}"/>
                </a:ext>
              </a:extLst>
            </p:cNvPr>
            <p:cNvSpPr txBox="1"/>
            <p:nvPr/>
          </p:nvSpPr>
          <p:spPr>
            <a:xfrm>
              <a:off x="3996220" y="2278168"/>
              <a:ext cx="3118367" cy="55399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dirty="0"/>
                <a:t>De Bac à Bac +3 en assistance de gestion, assistance de manager, management </a:t>
              </a:r>
              <a:r>
                <a:rPr lang="fr-FR"/>
                <a:t>des organisations…</a:t>
              </a:r>
              <a:endParaRPr lang="fr-FR" dirty="0"/>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2" name="Groupe 1">
            <a:extLst>
              <a:ext uri="{FF2B5EF4-FFF2-40B4-BE49-F238E27FC236}">
                <a16:creationId xmlns:a16="http://schemas.microsoft.com/office/drawing/2014/main" id="{2DA46837-80E7-4BEB-B701-CA0F25C328B1}"/>
              </a:ext>
            </a:extLst>
          </p:cNvPr>
          <p:cNvGrpSpPr/>
          <p:nvPr/>
        </p:nvGrpSpPr>
        <p:grpSpPr>
          <a:xfrm>
            <a:off x="3923853" y="4079669"/>
            <a:ext cx="3325269" cy="1130134"/>
            <a:chOff x="3923853" y="4079669"/>
            <a:chExt cx="3325269" cy="1130134"/>
          </a:xfrm>
        </p:grpSpPr>
        <p:sp>
          <p:nvSpPr>
            <p:cNvPr id="85" name="ZoneTexte 84">
              <a:extLst>
                <a:ext uri="{FF2B5EF4-FFF2-40B4-BE49-F238E27FC236}">
                  <a16:creationId xmlns:a16="http://schemas.microsoft.com/office/drawing/2014/main" id="{A3DAED3C-D004-4A7C-9EC9-D69C4C89C860}"/>
                </a:ext>
              </a:extLst>
            </p:cNvPr>
            <p:cNvSpPr txBox="1"/>
            <p:nvPr/>
          </p:nvSpPr>
          <p:spPr>
            <a:xfrm>
              <a:off x="3996221" y="4348029"/>
              <a:ext cx="3240000" cy="86177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permettant d’élargir le périmètre de responsabilités de l’Assistant, Hôte d’accueil : gestion administrative et des RH, comptabilité, formations aux logiciels et aux SI, formations à l’animation (évènementiel)</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407966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434047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sp>
        <p:nvSpPr>
          <p:cNvPr id="50" name="ZoneTexte 49">
            <a:extLst>
              <a:ext uri="{FF2B5EF4-FFF2-40B4-BE49-F238E27FC236}">
                <a16:creationId xmlns:a16="http://schemas.microsoft.com/office/drawing/2014/main" id="{45E2722E-4C78-4BBB-8D05-1367DB3849E4}"/>
              </a:ext>
            </a:extLst>
          </p:cNvPr>
          <p:cNvSpPr txBox="1"/>
          <p:nvPr/>
        </p:nvSpPr>
        <p:spPr>
          <a:xfrm>
            <a:off x="240923" y="1220429"/>
            <a:ext cx="296284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Assistant, hôte d’accueil</a:t>
            </a:r>
          </a:p>
        </p:txBody>
      </p:sp>
      <p:cxnSp>
        <p:nvCxnSpPr>
          <p:cNvPr id="51" name="Connecteur droit 50">
            <a:extLst>
              <a:ext uri="{FF2B5EF4-FFF2-40B4-BE49-F238E27FC236}">
                <a16:creationId xmlns:a16="http://schemas.microsoft.com/office/drawing/2014/main" id="{60F08A8E-EA8C-478B-AF4E-9E05061C1CD7}"/>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Image 4" descr="Une image contenant texte, Police, logo, Graphique&#10;&#10;Description générée automatiquement">
            <a:extLst>
              <a:ext uri="{FF2B5EF4-FFF2-40B4-BE49-F238E27FC236}">
                <a16:creationId xmlns:a16="http://schemas.microsoft.com/office/drawing/2014/main" id="{BFF301A5-4A1A-B942-6C2F-F0EFAE6C73F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9651" y="112094"/>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6764</TotalTime>
  <Words>1325</Words>
  <Application>Microsoft Office PowerPoint</Application>
  <PresentationFormat>Personnalisé</PresentationFormat>
  <Paragraphs>127</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1155</cp:revision>
  <dcterms:created xsi:type="dcterms:W3CDTF">2014-07-30T08:09:35Z</dcterms:created>
  <dcterms:modified xsi:type="dcterms:W3CDTF">2024-01-18T15:51:55Z</dcterms:modified>
</cp:coreProperties>
</file>