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9" r:id="rId3"/>
    <p:sldId id="267"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29" autoAdjust="0"/>
    <p:restoredTop sz="96173" autoAdjust="0"/>
  </p:normalViewPr>
  <p:slideViewPr>
    <p:cSldViewPr showGuides="1">
      <p:cViewPr varScale="1">
        <p:scale>
          <a:sx n="71" d="100"/>
          <a:sy n="71" d="100"/>
        </p:scale>
        <p:origin x="3438"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ZoneTexte 37">
            <a:extLst>
              <a:ext uri="{FF2B5EF4-FFF2-40B4-BE49-F238E27FC236}">
                <a16:creationId xmlns:a16="http://schemas.microsoft.com/office/drawing/2014/main" id="{7CF3FEB1-C5F8-4A83-BE46-9BB04DB7FB5D}"/>
              </a:ext>
            </a:extLst>
          </p:cNvPr>
          <p:cNvSpPr txBox="1"/>
          <p:nvPr/>
        </p:nvSpPr>
        <p:spPr>
          <a:xfrm>
            <a:off x="3828348" y="6747422"/>
            <a:ext cx="3420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Conseille le dirigeant dans le choix de son statut juridique à partir d’un comparatif des coûts de chaque option, des garanties nécessaires en termes de santé, prévoyance et retraite</a:t>
            </a:r>
          </a:p>
          <a:p>
            <a:pPr algn="l"/>
            <a:r>
              <a:rPr lang="fr-FR" dirty="0"/>
              <a:t>Conseille le dirigeant sur son mode de rémunération : répartition entre salaire, gérance majoritaire et dividendes en fonction des cotisations sociales et de la fiscalité associées…</a:t>
            </a:r>
          </a:p>
          <a:p>
            <a:pPr algn="l"/>
            <a:r>
              <a:rPr lang="fr-FR" dirty="0"/>
              <a:t>Etablit les dossiers personnels et documents détaillant les solutions sélectionnées</a:t>
            </a:r>
          </a:p>
        </p:txBody>
      </p: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93746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sp>
        <p:nvSpPr>
          <p:cNvPr id="21" name="ZoneTexte 20">
            <a:extLst>
              <a:ext uri="{FF2B5EF4-FFF2-40B4-BE49-F238E27FC236}">
                <a16:creationId xmlns:a16="http://schemas.microsoft.com/office/drawing/2014/main" id="{BE063AF8-784F-4C2B-BE77-966FBA10C306}"/>
              </a:ext>
            </a:extLst>
          </p:cNvPr>
          <p:cNvSpPr txBox="1"/>
          <p:nvPr/>
        </p:nvSpPr>
        <p:spPr>
          <a:xfrm>
            <a:off x="277738" y="1398085"/>
            <a:ext cx="6873596" cy="1477328"/>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COLLABORATEUR COMPTABLE SPÉCIALISÉ « GESTION ET PATRIMOINE »</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293915" y="2891643"/>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e 4">
            <a:extLst>
              <a:ext uri="{FF2B5EF4-FFF2-40B4-BE49-F238E27FC236}">
                <a16:creationId xmlns:a16="http://schemas.microsoft.com/office/drawing/2014/main" id="{34287746-A4AA-4E11-83C1-B825D4B0960F}"/>
              </a:ext>
            </a:extLst>
          </p:cNvPr>
          <p:cNvGrpSpPr/>
          <p:nvPr/>
        </p:nvGrpSpPr>
        <p:grpSpPr>
          <a:xfrm>
            <a:off x="258764" y="3029714"/>
            <a:ext cx="6854799" cy="896698"/>
            <a:chOff x="288912" y="2049262"/>
            <a:chExt cx="6854799" cy="896698"/>
          </a:xfrm>
        </p:grpSpPr>
        <p:sp>
          <p:nvSpPr>
            <p:cNvPr id="26" name="ZoneTexte 25">
              <a:extLst>
                <a:ext uri="{FF2B5EF4-FFF2-40B4-BE49-F238E27FC236}">
                  <a16:creationId xmlns:a16="http://schemas.microsoft.com/office/drawing/2014/main" id="{D44D9155-530C-4A16-BA78-51AAB9EBDDD3}"/>
                </a:ext>
              </a:extLst>
            </p:cNvPr>
            <p:cNvSpPr txBox="1"/>
            <p:nvPr/>
          </p:nvSpPr>
          <p:spPr>
            <a:xfrm>
              <a:off x="4979334" y="2268852"/>
              <a:ext cx="2160000" cy="677108"/>
            </a:xfrm>
            <a:prstGeom prst="rect">
              <a:avLst/>
            </a:prstGeom>
            <a:noFill/>
          </p:spPr>
          <p:txBody>
            <a:bodyPr wrap="square" lIns="36000" tIns="0" rIns="36000" bIns="0" rtlCol="0">
              <a:spAutoFit/>
            </a:bodyPr>
            <a:lstStyle/>
            <a:p>
              <a:r>
                <a:rPr lang="fr-FR" sz="1100" dirty="0">
                  <a:solidFill>
                    <a:schemeClr val="tx2"/>
                  </a:solidFill>
                  <a:latin typeface="Univers Light" panose="020B0403020202020204" pitchFamily="34" charset="0"/>
                </a:rPr>
                <a:t>Chargé de mission comptable, Responsable de dossier/portefeuille, Gestionnaire comptable</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36312" y="2049262"/>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83711" y="20492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88912" y="2268852"/>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Expertise comptable</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88912" y="20492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 </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36312" y="2268852"/>
              <a:ext cx="2196000" cy="169277"/>
            </a:xfrm>
            <a:prstGeom prst="rect">
              <a:avLst/>
            </a:prstGeom>
            <a:noFill/>
          </p:spPr>
          <p:txBody>
            <a:bodyPr wrap="square" lIns="36000" tIns="0" rIns="36000" bIns="0" rtlCol="0">
              <a:spAutoFit/>
            </a:bodyPr>
            <a:lstStyle/>
            <a:p>
              <a:r>
                <a:rPr lang="fr-FR" sz="1100" dirty="0">
                  <a:solidFill>
                    <a:schemeClr val="tx2"/>
                  </a:solidFill>
                  <a:latin typeface="Univers Light" panose="020B0403020202020204" pitchFamily="34" charset="0"/>
                </a:rPr>
                <a:t>Production de mission EC</a:t>
              </a:r>
            </a:p>
          </p:txBody>
        </p:sp>
      </p:grpSp>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269328" y="4718188"/>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296128" y="4767227"/>
            <a:ext cx="6813058" cy="1107996"/>
          </a:xfrm>
          <a:prstGeom prst="rect">
            <a:avLst/>
          </a:prstGeom>
          <a:noFill/>
        </p:spPr>
        <p:txBody>
          <a:bodyPr wrap="square">
            <a:spAutoFit/>
          </a:bodyPr>
          <a:lstStyle/>
          <a:p>
            <a:pPr>
              <a:spcBef>
                <a:spcPts val="200"/>
              </a:spcBef>
              <a:spcAft>
                <a:spcPts val="200"/>
              </a:spcAft>
            </a:pPr>
            <a:r>
              <a:rPr lang="fr-FR" sz="1100" dirty="0">
                <a:solidFill>
                  <a:schemeClr val="accent2"/>
                </a:solidFill>
                <a:latin typeface="Univers Light" panose="020B0403020202020204" pitchFamily="34" charset="0"/>
              </a:rPr>
              <a:t>Le Collaborateur comptable spécialisé en gestion et patrimoine accompagne les dirigeants d’entreprise et particuliers dans la gestion de leur patrimoine en optimisant le mode de détention ou de transmission. Pour ce faire, il propose des stratégies de placement et d’investissement financier adaptées aux projets de son client et enjeux spécifiques de fiscalité, conseille le dirigeant sur le choix de son statut et son mode de rémunération, accompagne les opérations de transmissions-reprise d’entreprise. Il s’appuie sur un réseau de partenaires externes (banquiers, assureurs, avocats…) et/ou internes (expert-comptable, juristes…).</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269328" y="4337794"/>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sp>
        <p:nvSpPr>
          <p:cNvPr id="51" name="ZoneTexte 50">
            <a:extLst>
              <a:ext uri="{FF2B5EF4-FFF2-40B4-BE49-F238E27FC236}">
                <a16:creationId xmlns:a16="http://schemas.microsoft.com/office/drawing/2014/main" id="{54F5D85B-86B0-44CC-B995-FA0589610172}"/>
              </a:ext>
            </a:extLst>
          </p:cNvPr>
          <p:cNvSpPr txBox="1"/>
          <p:nvPr/>
        </p:nvSpPr>
        <p:spPr>
          <a:xfrm>
            <a:off x="293915" y="6820607"/>
            <a:ext cx="3420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Etablit le bilan patrimonial d’un dirigeant ou d’un particulier en analysant sa situation patrimoniale personnelle</a:t>
            </a:r>
          </a:p>
          <a:p>
            <a:pPr algn="l"/>
            <a:r>
              <a:rPr lang="fr-FR" dirty="0"/>
              <a:t>Construit une stratégie d’optimisation adaptée au profil du client : optimisation du mode de détention des actifs, transmission du patrimoine, estimation des droits de succession… </a:t>
            </a:r>
          </a:p>
          <a:p>
            <a:pPr algn="l"/>
            <a:r>
              <a:rPr lang="fr-FR" dirty="0"/>
              <a:t>Accompagne le client dans l’optimisation de sa déclaration d’impôt sur le revenu et dans ses projets d’investissements (immobiliers, achats d’actions…)</a:t>
            </a:r>
          </a:p>
        </p:txBody>
      </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270527" y="6336512"/>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8" name="ZoneTexte 47">
            <a:extLst>
              <a:ext uri="{FF2B5EF4-FFF2-40B4-BE49-F238E27FC236}">
                <a16:creationId xmlns:a16="http://schemas.microsoft.com/office/drawing/2014/main" id="{BB29561A-BC65-4591-B614-AAEFCF332453}"/>
              </a:ext>
            </a:extLst>
          </p:cNvPr>
          <p:cNvSpPr txBox="1"/>
          <p:nvPr/>
        </p:nvSpPr>
        <p:spPr>
          <a:xfrm>
            <a:off x="293915" y="6404282"/>
            <a:ext cx="3437413"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Optimisation de la situation patrimoniale personnelle </a:t>
            </a:r>
          </a:p>
        </p:txBody>
      </p:sp>
      <p:sp>
        <p:nvSpPr>
          <p:cNvPr id="44" name="ZoneTexte 43">
            <a:extLst>
              <a:ext uri="{FF2B5EF4-FFF2-40B4-BE49-F238E27FC236}">
                <a16:creationId xmlns:a16="http://schemas.microsoft.com/office/drawing/2014/main" id="{A1CCA42B-469F-4172-9EFC-060A6D243655}"/>
              </a:ext>
            </a:extLst>
          </p:cNvPr>
          <p:cNvSpPr txBox="1"/>
          <p:nvPr/>
        </p:nvSpPr>
        <p:spPr>
          <a:xfrm>
            <a:off x="3885989" y="8489834"/>
            <a:ext cx="2943733"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Veille et développement commercial</a:t>
            </a:r>
          </a:p>
        </p:txBody>
      </p:sp>
      <p:sp>
        <p:nvSpPr>
          <p:cNvPr id="52" name="ZoneTexte 51">
            <a:extLst>
              <a:ext uri="{FF2B5EF4-FFF2-40B4-BE49-F238E27FC236}">
                <a16:creationId xmlns:a16="http://schemas.microsoft.com/office/drawing/2014/main" id="{3AE4DAB0-F3CB-4D54-9478-5D84043FE10D}"/>
              </a:ext>
            </a:extLst>
          </p:cNvPr>
          <p:cNvSpPr txBox="1"/>
          <p:nvPr/>
        </p:nvSpPr>
        <p:spPr>
          <a:xfrm>
            <a:off x="3885989" y="8733197"/>
            <a:ext cx="3420000"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Se tient informé des évolutions réglementaires et fiscales liées aux enjeux patrimoniaux et évolutions du marché : nouveaux produits (produits financiers, assurance, prévoyance…), nouveaux professionnels entrants sur le marché…</a:t>
            </a:r>
          </a:p>
          <a:p>
            <a:pPr algn="l"/>
            <a:r>
              <a:rPr lang="fr-FR" dirty="0"/>
              <a:t>Analyse l’impact des grandes tendances économiques sur la situation patrimoniale de ses clients</a:t>
            </a:r>
          </a:p>
          <a:p>
            <a:pPr algn="l"/>
            <a:r>
              <a:rPr lang="fr-FR" dirty="0"/>
              <a:t>Participe à la conception de nouvelles prestations, participe aux réponses à appels d’offre et rendez-vous commerciaux, identifie les leviers d’élargissement de son portefeuille clients</a:t>
            </a:r>
          </a:p>
        </p:txBody>
      </p:sp>
      <p:grpSp>
        <p:nvGrpSpPr>
          <p:cNvPr id="64" name="Groupe 63">
            <a:extLst>
              <a:ext uri="{FF2B5EF4-FFF2-40B4-BE49-F238E27FC236}">
                <a16:creationId xmlns:a16="http://schemas.microsoft.com/office/drawing/2014/main" id="{65172FAD-C807-4855-9B49-F962647810C2}"/>
              </a:ext>
            </a:extLst>
          </p:cNvPr>
          <p:cNvGrpSpPr/>
          <p:nvPr/>
        </p:nvGrpSpPr>
        <p:grpSpPr>
          <a:xfrm>
            <a:off x="270527" y="5941415"/>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3" name="ZoneTexte 42">
            <a:extLst>
              <a:ext uri="{FF2B5EF4-FFF2-40B4-BE49-F238E27FC236}">
                <a16:creationId xmlns:a16="http://schemas.microsoft.com/office/drawing/2014/main" id="{4715D762-A123-43B7-975B-FDC16D27C87A}"/>
              </a:ext>
            </a:extLst>
          </p:cNvPr>
          <p:cNvSpPr txBox="1"/>
          <p:nvPr/>
        </p:nvSpPr>
        <p:spPr>
          <a:xfrm>
            <a:off x="2606164" y="3633455"/>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7" name="ZoneTexte 46">
            <a:extLst>
              <a:ext uri="{FF2B5EF4-FFF2-40B4-BE49-F238E27FC236}">
                <a16:creationId xmlns:a16="http://schemas.microsoft.com/office/drawing/2014/main" id="{4B7EC84C-86BF-4A21-BBCE-80D40A4FBC7C}"/>
              </a:ext>
            </a:extLst>
          </p:cNvPr>
          <p:cNvSpPr txBox="1"/>
          <p:nvPr/>
        </p:nvSpPr>
        <p:spPr>
          <a:xfrm>
            <a:off x="269328" y="3853046"/>
            <a:ext cx="2160000"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461d - Maîtrise et techniciens des services financiers ou comptables</a:t>
            </a:r>
          </a:p>
        </p:txBody>
      </p:sp>
      <p:sp>
        <p:nvSpPr>
          <p:cNvPr id="49" name="ZoneTexte 48">
            <a:extLst>
              <a:ext uri="{FF2B5EF4-FFF2-40B4-BE49-F238E27FC236}">
                <a16:creationId xmlns:a16="http://schemas.microsoft.com/office/drawing/2014/main" id="{1898A06D-A47D-4424-B013-E850C30E5C8D}"/>
              </a:ext>
            </a:extLst>
          </p:cNvPr>
          <p:cNvSpPr txBox="1"/>
          <p:nvPr/>
        </p:nvSpPr>
        <p:spPr>
          <a:xfrm>
            <a:off x="258764" y="3633455"/>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50" name="ZoneTexte 49">
            <a:extLst>
              <a:ext uri="{FF2B5EF4-FFF2-40B4-BE49-F238E27FC236}">
                <a16:creationId xmlns:a16="http://schemas.microsoft.com/office/drawing/2014/main" id="{FAE0209F-3372-48ED-A9FD-4134E11E59EA}"/>
              </a:ext>
            </a:extLst>
          </p:cNvPr>
          <p:cNvSpPr txBox="1"/>
          <p:nvPr/>
        </p:nvSpPr>
        <p:spPr>
          <a:xfrm>
            <a:off x="2606163" y="3853045"/>
            <a:ext cx="2160001"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12703 - Collaborateur / Collaboratrice d'expertise comptable</a:t>
            </a:r>
          </a:p>
        </p:txBody>
      </p:sp>
      <p:sp>
        <p:nvSpPr>
          <p:cNvPr id="40" name="ZoneTexte 39">
            <a:extLst>
              <a:ext uri="{FF2B5EF4-FFF2-40B4-BE49-F238E27FC236}">
                <a16:creationId xmlns:a16="http://schemas.microsoft.com/office/drawing/2014/main" id="{FAA5F020-4D4A-43DF-9BDD-361C1CC98C85}"/>
              </a:ext>
            </a:extLst>
          </p:cNvPr>
          <p:cNvSpPr txBox="1"/>
          <p:nvPr/>
        </p:nvSpPr>
        <p:spPr>
          <a:xfrm>
            <a:off x="3828348" y="6490209"/>
            <a:ext cx="3042725" cy="3046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Statut et rémunération du dirigeant</a:t>
            </a:r>
          </a:p>
        </p:txBody>
      </p:sp>
      <p:sp>
        <p:nvSpPr>
          <p:cNvPr id="41" name="ZoneTexte 40">
            <a:extLst>
              <a:ext uri="{FF2B5EF4-FFF2-40B4-BE49-F238E27FC236}">
                <a16:creationId xmlns:a16="http://schemas.microsoft.com/office/drawing/2014/main" id="{51EA9410-B57E-4E9F-BCE7-529C9DADD557}"/>
              </a:ext>
            </a:extLst>
          </p:cNvPr>
          <p:cNvSpPr txBox="1"/>
          <p:nvPr/>
        </p:nvSpPr>
        <p:spPr>
          <a:xfrm>
            <a:off x="236397" y="8817386"/>
            <a:ext cx="3420000"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Accompagne l’Expert-comptable dans les différentes phases du processus de transmission-reprise selon le profil d’acquéreur ou de cédant du client : </a:t>
            </a:r>
          </a:p>
          <a:p>
            <a:pPr marL="266700" indent="-85725" algn="l">
              <a:buFontTx/>
              <a:buChar char="-"/>
            </a:pPr>
            <a:r>
              <a:rPr lang="fr-FR" dirty="0"/>
              <a:t>Recherche de repreneur ou de cible, adaptation du business plan</a:t>
            </a:r>
          </a:p>
          <a:p>
            <a:pPr marL="266700" indent="-85725" algn="l">
              <a:buFontTx/>
              <a:buChar char="-"/>
            </a:pPr>
            <a:r>
              <a:rPr lang="fr-FR" dirty="0"/>
              <a:t>Évaluation comptable, financière et juridique de l’entreprise, audit d’acquisition</a:t>
            </a:r>
          </a:p>
          <a:p>
            <a:pPr marL="266700" indent="-85725" algn="l">
              <a:buFontTx/>
              <a:buChar char="-"/>
            </a:pPr>
            <a:r>
              <a:rPr lang="fr-FR" dirty="0"/>
              <a:t>Appui à la négociation, conseil juridique et fiscal</a:t>
            </a:r>
          </a:p>
          <a:p>
            <a:pPr marL="266700" indent="-85725" algn="l">
              <a:buFontTx/>
              <a:buChar char="-"/>
            </a:pPr>
            <a:r>
              <a:rPr lang="fr-FR" dirty="0"/>
              <a:t>Appui à la constitution du dossier de financement</a:t>
            </a:r>
          </a:p>
          <a:p>
            <a:pPr marL="266700" indent="-85725" algn="l">
              <a:buFontTx/>
              <a:buChar char="-"/>
            </a:pPr>
            <a:r>
              <a:rPr lang="fr-FR" dirty="0"/>
              <a:t>Rédaction des actes et protocoles d’achat ou de cession</a:t>
            </a:r>
          </a:p>
        </p:txBody>
      </p:sp>
      <p:sp>
        <p:nvSpPr>
          <p:cNvPr id="42" name="ZoneTexte 41">
            <a:extLst>
              <a:ext uri="{FF2B5EF4-FFF2-40B4-BE49-F238E27FC236}">
                <a16:creationId xmlns:a16="http://schemas.microsoft.com/office/drawing/2014/main" id="{9E544EFA-FF81-4394-A5BD-304182A1D2AD}"/>
              </a:ext>
            </a:extLst>
          </p:cNvPr>
          <p:cNvSpPr txBox="1"/>
          <p:nvPr/>
        </p:nvSpPr>
        <p:spPr>
          <a:xfrm>
            <a:off x="236397" y="8410803"/>
            <a:ext cx="3437413"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Accompagnement de l’Expert-comptable dans les opérations de transmissions-reprises</a:t>
            </a:r>
          </a:p>
        </p:txBody>
      </p:sp>
      <p:cxnSp>
        <p:nvCxnSpPr>
          <p:cNvPr id="53" name="Connecteur droit 52">
            <a:extLst>
              <a:ext uri="{FF2B5EF4-FFF2-40B4-BE49-F238E27FC236}">
                <a16:creationId xmlns:a16="http://schemas.microsoft.com/office/drawing/2014/main" id="{114B8B7B-E8CE-4BD1-B349-CCA15AFF52D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6" name="Image 5"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9328" y="97021"/>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49175"/>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55129"/>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426026"/>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grpSp>
        <p:nvGrpSpPr>
          <p:cNvPr id="42" name="Groupe 41">
            <a:extLst>
              <a:ext uri="{FF2B5EF4-FFF2-40B4-BE49-F238E27FC236}">
                <a16:creationId xmlns:a16="http://schemas.microsoft.com/office/drawing/2014/main" id="{A2D9AFF5-1432-46D1-BF49-A357083BDD09}"/>
              </a:ext>
            </a:extLst>
          </p:cNvPr>
          <p:cNvGrpSpPr/>
          <p:nvPr/>
        </p:nvGrpSpPr>
        <p:grpSpPr>
          <a:xfrm>
            <a:off x="205409" y="2675309"/>
            <a:ext cx="6947353" cy="553998"/>
            <a:chOff x="205409" y="2675309"/>
            <a:chExt cx="6947353" cy="553998"/>
          </a:xfrm>
        </p:grpSpPr>
        <p:grpSp>
          <p:nvGrpSpPr>
            <p:cNvPr id="12" name="Groupe 11">
              <a:extLst>
                <a:ext uri="{FF2B5EF4-FFF2-40B4-BE49-F238E27FC236}">
                  <a16:creationId xmlns:a16="http://schemas.microsoft.com/office/drawing/2014/main" id="{FB16D2E7-6927-49DD-86B3-4F53EB7ED6A6}"/>
                </a:ext>
              </a:extLst>
            </p:cNvPr>
            <p:cNvGrpSpPr/>
            <p:nvPr/>
          </p:nvGrpSpPr>
          <p:grpSpPr>
            <a:xfrm>
              <a:off x="1942187" y="2700308"/>
              <a:ext cx="3466824" cy="504000"/>
              <a:chOff x="1907629" y="2711105"/>
              <a:chExt cx="3466824" cy="504000"/>
            </a:xfrm>
          </p:grpSpPr>
          <p:grpSp>
            <p:nvGrpSpPr>
              <p:cNvPr id="11" name="Groupe 10">
                <a:extLst>
                  <a:ext uri="{FF2B5EF4-FFF2-40B4-BE49-F238E27FC236}">
                    <a16:creationId xmlns:a16="http://schemas.microsoft.com/office/drawing/2014/main" id="{8C2B5C28-AE8D-46EF-9AF1-F34BDFF2832B}"/>
                  </a:ext>
                </a:extLst>
              </p:cNvPr>
              <p:cNvGrpSpPr/>
              <p:nvPr/>
            </p:nvGrpSpPr>
            <p:grpSpPr>
              <a:xfrm>
                <a:off x="1907629" y="2711105"/>
                <a:ext cx="3405719" cy="504000"/>
                <a:chOff x="1907629" y="2776397"/>
                <a:chExt cx="3405719" cy="504000"/>
              </a:xfrm>
            </p:grpSpPr>
            <p:sp>
              <p:nvSpPr>
                <p:cNvPr id="148" name="Rectangle 147">
                  <a:extLst>
                    <a:ext uri="{FF2B5EF4-FFF2-40B4-BE49-F238E27FC236}">
                      <a16:creationId xmlns:a16="http://schemas.microsoft.com/office/drawing/2014/main" id="{702BD9C8-060D-4CD4-83DD-580188485DAF}"/>
                    </a:ext>
                  </a:extLst>
                </p:cNvPr>
                <p:cNvSpPr/>
                <p:nvPr/>
              </p:nvSpPr>
              <p:spPr>
                <a:xfrm>
                  <a:off x="2052761" y="277639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49" name="Groupe 148">
                  <a:extLst>
                    <a:ext uri="{FF2B5EF4-FFF2-40B4-BE49-F238E27FC236}">
                      <a16:creationId xmlns:a16="http://schemas.microsoft.com/office/drawing/2014/main" id="{52479227-BE61-47AE-B7D1-D071810B59D1}"/>
                    </a:ext>
                  </a:extLst>
                </p:cNvPr>
                <p:cNvGrpSpPr/>
                <p:nvPr/>
              </p:nvGrpSpPr>
              <p:grpSpPr>
                <a:xfrm>
                  <a:off x="1907629" y="2776397"/>
                  <a:ext cx="271472" cy="504000"/>
                  <a:chOff x="1903658" y="4009783"/>
                  <a:chExt cx="265051" cy="504000"/>
                </a:xfrm>
              </p:grpSpPr>
              <p:cxnSp>
                <p:nvCxnSpPr>
                  <p:cNvPr id="153" name="Connecteur droit 152">
                    <a:extLst>
                      <a:ext uri="{FF2B5EF4-FFF2-40B4-BE49-F238E27FC236}">
                        <a16:creationId xmlns:a16="http://schemas.microsoft.com/office/drawing/2014/main" id="{25B543B2-FBEF-4ED6-819C-49E1C77D8378}"/>
                      </a:ext>
                    </a:extLst>
                  </p:cNvPr>
                  <p:cNvCxnSpPr>
                    <a:cxnSpLocks/>
                  </p:cNvCxnSpPr>
                  <p:nvPr/>
                </p:nvCxnSpPr>
                <p:spPr>
                  <a:xfrm>
                    <a:off x="2036183" y="4009783"/>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5" name="Ellipse 154">
                    <a:extLst>
                      <a:ext uri="{FF2B5EF4-FFF2-40B4-BE49-F238E27FC236}">
                        <a16:creationId xmlns:a16="http://schemas.microsoft.com/office/drawing/2014/main" id="{BEC38E8A-3BE6-47D3-B6C2-18047C6CC3B8}"/>
                      </a:ext>
                    </a:extLst>
                  </p:cNvPr>
                  <p:cNvSpPr/>
                  <p:nvPr/>
                </p:nvSpPr>
                <p:spPr>
                  <a:xfrm>
                    <a:off x="1903658" y="4143331"/>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51" name="Rectangle 450">
                <a:extLst>
                  <a:ext uri="{FF2B5EF4-FFF2-40B4-BE49-F238E27FC236}">
                    <a16:creationId xmlns:a16="http://schemas.microsoft.com/office/drawing/2014/main" id="{69581CF1-9A11-43B9-A7D7-1B0510B26B2B}"/>
                  </a:ext>
                </a:extLst>
              </p:cNvPr>
              <p:cNvSpPr/>
              <p:nvPr/>
            </p:nvSpPr>
            <p:spPr>
              <a:xfrm>
                <a:off x="2134453" y="2763050"/>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Organiser une veille réglementaire et en tirer les enseignements pour sa pratique</a:t>
                </a:r>
              </a:p>
            </p:txBody>
          </p:sp>
        </p:grpSp>
        <p:sp>
          <p:nvSpPr>
            <p:cNvPr id="256" name="ZoneTexte 255">
              <a:extLst>
                <a:ext uri="{FF2B5EF4-FFF2-40B4-BE49-F238E27FC236}">
                  <a16:creationId xmlns:a16="http://schemas.microsoft.com/office/drawing/2014/main" id="{15F29BC5-86A3-45F1-9106-C2C6C8C5E43A}"/>
                </a:ext>
              </a:extLst>
            </p:cNvPr>
            <p:cNvSpPr txBox="1"/>
            <p:nvPr/>
          </p:nvSpPr>
          <p:spPr>
            <a:xfrm>
              <a:off x="205409" y="2675309"/>
              <a:ext cx="1694922"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Réglementations spécifiques au domaine de spécialité</a:t>
              </a:r>
            </a:p>
          </p:txBody>
        </p:sp>
        <p:sp>
          <p:nvSpPr>
            <p:cNvPr id="352" name="Rectangle 351">
              <a:extLst>
                <a:ext uri="{FF2B5EF4-FFF2-40B4-BE49-F238E27FC236}">
                  <a16:creationId xmlns:a16="http://schemas.microsoft.com/office/drawing/2014/main" id="{15AA151B-5055-476E-8C5B-88C3F518436A}"/>
                </a:ext>
              </a:extLst>
            </p:cNvPr>
            <p:cNvSpPr/>
            <p:nvPr/>
          </p:nvSpPr>
          <p:spPr>
            <a:xfrm>
              <a:off x="5326559" y="2698393"/>
              <a:ext cx="182620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Présenter à un dirigeant les évolutions des plans d’épargne retraite</a:t>
              </a:r>
            </a:p>
          </p:txBody>
        </p:sp>
      </p:grpSp>
      <p:sp>
        <p:nvSpPr>
          <p:cNvPr id="132" name="ZoneTexte 131">
            <a:extLst>
              <a:ext uri="{FF2B5EF4-FFF2-40B4-BE49-F238E27FC236}">
                <a16:creationId xmlns:a16="http://schemas.microsoft.com/office/drawing/2014/main" id="{C6D215BB-1927-4A9E-81A9-AA44B45B6100}"/>
              </a:ext>
            </a:extLst>
          </p:cNvPr>
          <p:cNvSpPr txBox="1"/>
          <p:nvPr/>
        </p:nvSpPr>
        <p:spPr>
          <a:xfrm>
            <a:off x="233264" y="203411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47860"/>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63804"/>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47860"/>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46224"/>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41" name="Groupe 40">
            <a:extLst>
              <a:ext uri="{FF2B5EF4-FFF2-40B4-BE49-F238E27FC236}">
                <a16:creationId xmlns:a16="http://schemas.microsoft.com/office/drawing/2014/main" id="{BE8530D2-97BE-40F4-B79E-57A7D8069B1B}"/>
              </a:ext>
            </a:extLst>
          </p:cNvPr>
          <p:cNvGrpSpPr/>
          <p:nvPr/>
        </p:nvGrpSpPr>
        <p:grpSpPr>
          <a:xfrm>
            <a:off x="205409" y="3319129"/>
            <a:ext cx="7091791" cy="553998"/>
            <a:chOff x="205409" y="3357601"/>
            <a:chExt cx="7091791" cy="553998"/>
          </a:xfrm>
        </p:grpSpPr>
        <p:sp>
          <p:nvSpPr>
            <p:cNvPr id="270" name="ZoneTexte 269">
              <a:extLst>
                <a:ext uri="{FF2B5EF4-FFF2-40B4-BE49-F238E27FC236}">
                  <a16:creationId xmlns:a16="http://schemas.microsoft.com/office/drawing/2014/main" id="{DC12A47F-103E-414F-9AA7-B8FF2D3458AD}"/>
                </a:ext>
              </a:extLst>
            </p:cNvPr>
            <p:cNvSpPr txBox="1"/>
            <p:nvPr/>
          </p:nvSpPr>
          <p:spPr>
            <a:xfrm>
              <a:off x="205409" y="3357601"/>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Collecte des informations nécessaires à la production d'une mission</a:t>
              </a:r>
            </a:p>
          </p:txBody>
        </p:sp>
        <p:sp>
          <p:nvSpPr>
            <p:cNvPr id="179" name="Rectangle 178">
              <a:extLst>
                <a:ext uri="{FF2B5EF4-FFF2-40B4-BE49-F238E27FC236}">
                  <a16:creationId xmlns:a16="http://schemas.microsoft.com/office/drawing/2014/main" id="{397162A7-740A-4DEB-AEDD-3CA1E522418A}"/>
                </a:ext>
              </a:extLst>
            </p:cNvPr>
            <p:cNvSpPr/>
            <p:nvPr/>
          </p:nvSpPr>
          <p:spPr>
            <a:xfrm>
              <a:off x="5348559" y="3380685"/>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Appliquer les modes de collecte adaptés : déclaration fiscale, choix de statut, transmission…</a:t>
              </a:r>
            </a:p>
          </p:txBody>
        </p:sp>
        <p:grpSp>
          <p:nvGrpSpPr>
            <p:cNvPr id="13" name="Groupe 12">
              <a:extLst>
                <a:ext uri="{FF2B5EF4-FFF2-40B4-BE49-F238E27FC236}">
                  <a16:creationId xmlns:a16="http://schemas.microsoft.com/office/drawing/2014/main" id="{9E0DA087-D5A3-42D5-BD01-B1CA63A43E01}"/>
                </a:ext>
              </a:extLst>
            </p:cNvPr>
            <p:cNvGrpSpPr/>
            <p:nvPr/>
          </p:nvGrpSpPr>
          <p:grpSpPr>
            <a:xfrm>
              <a:off x="1942187" y="3357601"/>
              <a:ext cx="3412226" cy="553998"/>
              <a:chOff x="1907629" y="3360214"/>
              <a:chExt cx="3412226" cy="553998"/>
            </a:xfrm>
          </p:grpSpPr>
          <p:grpSp>
            <p:nvGrpSpPr>
              <p:cNvPr id="316" name="Groupe 315">
                <a:extLst>
                  <a:ext uri="{FF2B5EF4-FFF2-40B4-BE49-F238E27FC236}">
                    <a16:creationId xmlns:a16="http://schemas.microsoft.com/office/drawing/2014/main" id="{62F90DA3-73A2-4CDD-A8F2-94956A21F6BB}"/>
                  </a:ext>
                </a:extLst>
              </p:cNvPr>
              <p:cNvGrpSpPr/>
              <p:nvPr/>
            </p:nvGrpSpPr>
            <p:grpSpPr>
              <a:xfrm>
                <a:off x="1907629" y="3385213"/>
                <a:ext cx="3405719" cy="504000"/>
                <a:chOff x="1907629" y="2820871"/>
                <a:chExt cx="3405719" cy="504000"/>
              </a:xfrm>
            </p:grpSpPr>
            <p:sp>
              <p:nvSpPr>
                <p:cNvPr id="317" name="Rectangle 316">
                  <a:extLst>
                    <a:ext uri="{FF2B5EF4-FFF2-40B4-BE49-F238E27FC236}">
                      <a16:creationId xmlns:a16="http://schemas.microsoft.com/office/drawing/2014/main" id="{F4BCBB37-1AF2-46E3-9EE5-A57F447D9303}"/>
                    </a:ext>
                  </a:extLst>
                </p:cNvPr>
                <p:cNvSpPr/>
                <p:nvPr/>
              </p:nvSpPr>
              <p:spPr>
                <a:xfrm>
                  <a:off x="2052761" y="282087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8" name="Groupe 317">
                  <a:extLst>
                    <a:ext uri="{FF2B5EF4-FFF2-40B4-BE49-F238E27FC236}">
                      <a16:creationId xmlns:a16="http://schemas.microsoft.com/office/drawing/2014/main" id="{4017C23A-F150-4EB1-A404-88610AC7A2D9}"/>
                    </a:ext>
                  </a:extLst>
                </p:cNvPr>
                <p:cNvGrpSpPr/>
                <p:nvPr/>
              </p:nvGrpSpPr>
              <p:grpSpPr>
                <a:xfrm>
                  <a:off x="1907629" y="2820871"/>
                  <a:ext cx="271472" cy="504000"/>
                  <a:chOff x="1903658" y="4054257"/>
                  <a:chExt cx="265051" cy="504000"/>
                </a:xfrm>
              </p:grpSpPr>
              <p:cxnSp>
                <p:nvCxnSpPr>
                  <p:cNvPr id="319" name="Connecteur droit 318">
                    <a:extLst>
                      <a:ext uri="{FF2B5EF4-FFF2-40B4-BE49-F238E27FC236}">
                        <a16:creationId xmlns:a16="http://schemas.microsoft.com/office/drawing/2014/main" id="{13ACC1A3-98F7-4EA8-8FB7-27C692E7FF1E}"/>
                      </a:ext>
                    </a:extLst>
                  </p:cNvPr>
                  <p:cNvCxnSpPr>
                    <a:cxnSpLocks/>
                  </p:cNvCxnSpPr>
                  <p:nvPr/>
                </p:nvCxnSpPr>
                <p:spPr>
                  <a:xfrm>
                    <a:off x="2036183" y="4054257"/>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0" name="Ellipse 319">
                    <a:extLst>
                      <a:ext uri="{FF2B5EF4-FFF2-40B4-BE49-F238E27FC236}">
                        <a16:creationId xmlns:a16="http://schemas.microsoft.com/office/drawing/2014/main" id="{70D86D9C-C209-4D0D-A3F8-BE28A5CA81EC}"/>
                      </a:ext>
                    </a:extLst>
                  </p:cNvPr>
                  <p:cNvSpPr/>
                  <p:nvPr/>
                </p:nvSpPr>
                <p:spPr>
                  <a:xfrm>
                    <a:off x="1903658" y="4187805"/>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39" name="Rectangle 438">
                <a:extLst>
                  <a:ext uri="{FF2B5EF4-FFF2-40B4-BE49-F238E27FC236}">
                    <a16:creationId xmlns:a16="http://schemas.microsoft.com/office/drawing/2014/main" id="{590FF08C-1FC4-4C64-8853-D724D5A9DAFE}"/>
                  </a:ext>
                </a:extLst>
              </p:cNvPr>
              <p:cNvSpPr/>
              <p:nvPr/>
            </p:nvSpPr>
            <p:spPr>
              <a:xfrm>
                <a:off x="2134453" y="3360214"/>
                <a:ext cx="3185402"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les modes de collecte et de classification aux spécificités des clients et exigences de la mission</a:t>
                </a:r>
              </a:p>
            </p:txBody>
          </p:sp>
        </p:grpSp>
      </p:grpSp>
      <p:grpSp>
        <p:nvGrpSpPr>
          <p:cNvPr id="38" name="Groupe 37">
            <a:extLst>
              <a:ext uri="{FF2B5EF4-FFF2-40B4-BE49-F238E27FC236}">
                <a16:creationId xmlns:a16="http://schemas.microsoft.com/office/drawing/2014/main" id="{9FDA2C9D-3B9A-470C-9582-0398C888E204}"/>
              </a:ext>
            </a:extLst>
          </p:cNvPr>
          <p:cNvGrpSpPr/>
          <p:nvPr/>
        </p:nvGrpSpPr>
        <p:grpSpPr>
          <a:xfrm>
            <a:off x="205409" y="5848243"/>
            <a:ext cx="7142579" cy="507831"/>
            <a:chOff x="205409" y="5848243"/>
            <a:chExt cx="7142579"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205409" y="5902103"/>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180" name="Rectangle 179">
              <a:extLst>
                <a:ext uri="{FF2B5EF4-FFF2-40B4-BE49-F238E27FC236}">
                  <a16:creationId xmlns:a16="http://schemas.microsoft.com/office/drawing/2014/main" id="{5AB6A684-C315-4F96-9F0C-DB71AC7E6F58}"/>
                </a:ext>
              </a:extLst>
            </p:cNvPr>
            <p:cNvSpPr/>
            <p:nvPr/>
          </p:nvSpPr>
          <p:spPr>
            <a:xfrm>
              <a:off x="5345913" y="5848243"/>
              <a:ext cx="2002075"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Traiter des données financières dans le cadre d’opérations de transmission-reprise</a:t>
              </a:r>
            </a:p>
          </p:txBody>
        </p:sp>
        <p:grpSp>
          <p:nvGrpSpPr>
            <p:cNvPr id="2" name="Groupe 1">
              <a:extLst>
                <a:ext uri="{FF2B5EF4-FFF2-40B4-BE49-F238E27FC236}">
                  <a16:creationId xmlns:a16="http://schemas.microsoft.com/office/drawing/2014/main" id="{E59B7290-41BB-40C0-94A6-9B87D239C2E1}"/>
                </a:ext>
              </a:extLst>
            </p:cNvPr>
            <p:cNvGrpSpPr/>
            <p:nvPr/>
          </p:nvGrpSpPr>
          <p:grpSpPr>
            <a:xfrm>
              <a:off x="1942187" y="5850158"/>
              <a:ext cx="3466824" cy="504000"/>
              <a:chOff x="183567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83567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grpSp>
        <p:nvGrpSpPr>
          <p:cNvPr id="39" name="Groupe 38">
            <a:extLst>
              <a:ext uri="{FF2B5EF4-FFF2-40B4-BE49-F238E27FC236}">
                <a16:creationId xmlns:a16="http://schemas.microsoft.com/office/drawing/2014/main" id="{54E2EF83-8622-408E-B9C7-FD6AEF48A287}"/>
              </a:ext>
            </a:extLst>
          </p:cNvPr>
          <p:cNvGrpSpPr/>
          <p:nvPr/>
        </p:nvGrpSpPr>
        <p:grpSpPr>
          <a:xfrm>
            <a:off x="205409" y="5204422"/>
            <a:ext cx="7069791" cy="553998"/>
            <a:chOff x="205409" y="5204422"/>
            <a:chExt cx="7069791" cy="553998"/>
          </a:xfrm>
        </p:grpSpPr>
        <p:sp>
          <p:nvSpPr>
            <p:cNvPr id="269" name="ZoneTexte 268">
              <a:extLst>
                <a:ext uri="{FF2B5EF4-FFF2-40B4-BE49-F238E27FC236}">
                  <a16:creationId xmlns:a16="http://schemas.microsoft.com/office/drawing/2014/main" id="{BE4A6FEA-CEE8-42CF-8D97-BD511FD0BB01}"/>
                </a:ext>
              </a:extLst>
            </p:cNvPr>
            <p:cNvSpPr txBox="1"/>
            <p:nvPr/>
          </p:nvSpPr>
          <p:spPr>
            <a:xfrm>
              <a:off x="205409" y="5204422"/>
              <a:ext cx="1845057"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Production de livrables répondant à une problématique client</a:t>
              </a:r>
            </a:p>
          </p:txBody>
        </p:sp>
        <p:sp>
          <p:nvSpPr>
            <p:cNvPr id="357" name="Rectangle 356">
              <a:extLst>
                <a:ext uri="{FF2B5EF4-FFF2-40B4-BE49-F238E27FC236}">
                  <a16:creationId xmlns:a16="http://schemas.microsoft.com/office/drawing/2014/main" id="{B6A0A7A7-4DCE-4CB7-8EFF-BBD58C89DD5D}"/>
                </a:ext>
              </a:extLst>
            </p:cNvPr>
            <p:cNvSpPr/>
            <p:nvPr/>
          </p:nvSpPr>
          <p:spPr>
            <a:xfrm>
              <a:off x="5326559" y="5296755"/>
              <a:ext cx="1948641"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Rédiger une note relative au choix de statut du dirigeant</a:t>
              </a:r>
            </a:p>
          </p:txBody>
        </p:sp>
        <p:grpSp>
          <p:nvGrpSpPr>
            <p:cNvPr id="15" name="Groupe 14">
              <a:extLst>
                <a:ext uri="{FF2B5EF4-FFF2-40B4-BE49-F238E27FC236}">
                  <a16:creationId xmlns:a16="http://schemas.microsoft.com/office/drawing/2014/main" id="{F267FA3C-D7F8-4BC6-AEDD-E4C339A1EF35}"/>
                </a:ext>
              </a:extLst>
            </p:cNvPr>
            <p:cNvGrpSpPr/>
            <p:nvPr/>
          </p:nvGrpSpPr>
          <p:grpSpPr>
            <a:xfrm>
              <a:off x="1942187" y="5204422"/>
              <a:ext cx="3466824" cy="553998"/>
              <a:chOff x="1942188" y="5204422"/>
              <a:chExt cx="3466824" cy="553998"/>
            </a:xfrm>
          </p:grpSpPr>
          <p:grpSp>
            <p:nvGrpSpPr>
              <p:cNvPr id="331" name="Groupe 330">
                <a:extLst>
                  <a:ext uri="{FF2B5EF4-FFF2-40B4-BE49-F238E27FC236}">
                    <a16:creationId xmlns:a16="http://schemas.microsoft.com/office/drawing/2014/main" id="{8DA7CB9C-FF53-4B24-86AB-53D119C6131B}"/>
                  </a:ext>
                </a:extLst>
              </p:cNvPr>
              <p:cNvGrpSpPr/>
              <p:nvPr/>
            </p:nvGrpSpPr>
            <p:grpSpPr>
              <a:xfrm>
                <a:off x="1942188" y="5229421"/>
                <a:ext cx="3405719" cy="504000"/>
                <a:chOff x="1907629" y="2805482"/>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80548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805482"/>
                  <a:ext cx="271472" cy="504000"/>
                  <a:chOff x="1903658" y="4038868"/>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38868"/>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72416"/>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169012" y="520442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Analyser des informations variées pour produire un livrable répondant à une problématique client spécifique</a:t>
                </a:r>
              </a:p>
            </p:txBody>
          </p:sp>
        </p:grpSp>
      </p:grpSp>
      <p:grpSp>
        <p:nvGrpSpPr>
          <p:cNvPr id="40" name="Groupe 39">
            <a:extLst>
              <a:ext uri="{FF2B5EF4-FFF2-40B4-BE49-F238E27FC236}">
                <a16:creationId xmlns:a16="http://schemas.microsoft.com/office/drawing/2014/main" id="{54944E73-C5DA-418A-A99C-325BF36B0EFC}"/>
              </a:ext>
            </a:extLst>
          </p:cNvPr>
          <p:cNvGrpSpPr/>
          <p:nvPr/>
        </p:nvGrpSpPr>
        <p:grpSpPr>
          <a:xfrm>
            <a:off x="205409" y="3962949"/>
            <a:ext cx="7142579" cy="507831"/>
            <a:chOff x="205409" y="3962949"/>
            <a:chExt cx="7142579" cy="507831"/>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4016809"/>
              <a:ext cx="16756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Utilisation d'un logiciel métier</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3962949"/>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Utiliser un logiciel de comptabilité pour analyser la situation financière d’une entreprise</a:t>
              </a:r>
            </a:p>
          </p:txBody>
        </p:sp>
        <p:grpSp>
          <p:nvGrpSpPr>
            <p:cNvPr id="3" name="Groupe 2">
              <a:extLst>
                <a:ext uri="{FF2B5EF4-FFF2-40B4-BE49-F238E27FC236}">
                  <a16:creationId xmlns:a16="http://schemas.microsoft.com/office/drawing/2014/main" id="{D2187A77-86DB-4A9C-B6B7-6CD55689A612}"/>
                </a:ext>
              </a:extLst>
            </p:cNvPr>
            <p:cNvGrpSpPr/>
            <p:nvPr/>
          </p:nvGrpSpPr>
          <p:grpSpPr>
            <a:xfrm>
              <a:off x="1942187" y="3964864"/>
              <a:ext cx="3466824" cy="504000"/>
              <a:chOff x="1942188" y="3964864"/>
              <a:chExt cx="3466824" cy="504000"/>
            </a:xfrm>
          </p:grpSpPr>
          <p:sp>
            <p:nvSpPr>
              <p:cNvPr id="322" name="Rectangle 321">
                <a:extLst>
                  <a:ext uri="{FF2B5EF4-FFF2-40B4-BE49-F238E27FC236}">
                    <a16:creationId xmlns:a16="http://schemas.microsoft.com/office/drawing/2014/main" id="{CB191A3C-EC4D-4967-98BE-4B8C913179DF}"/>
                  </a:ext>
                </a:extLst>
              </p:cNvPr>
              <p:cNvSpPr/>
              <p:nvPr/>
            </p:nvSpPr>
            <p:spPr>
              <a:xfrm>
                <a:off x="2087320" y="396486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3964864"/>
                <a:ext cx="271472" cy="504000"/>
                <a:chOff x="1903658" y="4003285"/>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4016809"/>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Utiliser les fonctionnalités avancées et former à l'utilisation du logiciel</a:t>
                </a:r>
              </a:p>
            </p:txBody>
          </p:sp>
        </p:grpSp>
      </p:grpSp>
      <p:grpSp>
        <p:nvGrpSpPr>
          <p:cNvPr id="27" name="Groupe 26">
            <a:extLst>
              <a:ext uri="{FF2B5EF4-FFF2-40B4-BE49-F238E27FC236}">
                <a16:creationId xmlns:a16="http://schemas.microsoft.com/office/drawing/2014/main" id="{503DCC9F-CFC0-4C0D-B60B-5B0FFAC28569}"/>
              </a:ext>
            </a:extLst>
          </p:cNvPr>
          <p:cNvGrpSpPr/>
          <p:nvPr/>
        </p:nvGrpSpPr>
        <p:grpSpPr>
          <a:xfrm>
            <a:off x="205409" y="4560602"/>
            <a:ext cx="7208162" cy="553998"/>
            <a:chOff x="205409" y="4560602"/>
            <a:chExt cx="7208162" cy="553998"/>
          </a:xfrm>
        </p:grpSpPr>
        <p:sp>
          <p:nvSpPr>
            <p:cNvPr id="258" name="ZoneTexte 257">
              <a:extLst>
                <a:ext uri="{FF2B5EF4-FFF2-40B4-BE49-F238E27FC236}">
                  <a16:creationId xmlns:a16="http://schemas.microsoft.com/office/drawing/2014/main" id="{850CAB72-FA7C-431B-8774-E5F68B7CBF1D}"/>
                </a:ext>
              </a:extLst>
            </p:cNvPr>
            <p:cNvSpPr txBox="1"/>
            <p:nvPr/>
          </p:nvSpPr>
          <p:spPr>
            <a:xfrm>
              <a:off x="205409" y="4560602"/>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5" name="Rectangle 354">
              <a:extLst>
                <a:ext uri="{FF2B5EF4-FFF2-40B4-BE49-F238E27FC236}">
                  <a16:creationId xmlns:a16="http://schemas.microsoft.com/office/drawing/2014/main" id="{98A41055-EB25-480F-941E-B1A9FFC91A90}"/>
                </a:ext>
              </a:extLst>
            </p:cNvPr>
            <p:cNvSpPr/>
            <p:nvPr/>
          </p:nvSpPr>
          <p:spPr>
            <a:xfrm>
              <a:off x="5326558" y="4583686"/>
              <a:ext cx="208701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Mener une analyse comparative des supports d’investissement adaptés aux spécificités d’un client </a:t>
              </a:r>
            </a:p>
          </p:txBody>
        </p:sp>
        <p:sp>
          <p:nvSpPr>
            <p:cNvPr id="327" name="Rectangle 326">
              <a:extLst>
                <a:ext uri="{FF2B5EF4-FFF2-40B4-BE49-F238E27FC236}">
                  <a16:creationId xmlns:a16="http://schemas.microsoft.com/office/drawing/2014/main" id="{0D475A1B-461C-4A9A-A236-90831B4E7702}"/>
                </a:ext>
              </a:extLst>
            </p:cNvPr>
            <p:cNvSpPr/>
            <p:nvPr/>
          </p:nvSpPr>
          <p:spPr>
            <a:xfrm>
              <a:off x="2087319" y="458560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8" name="Groupe 327">
              <a:extLst>
                <a:ext uri="{FF2B5EF4-FFF2-40B4-BE49-F238E27FC236}">
                  <a16:creationId xmlns:a16="http://schemas.microsoft.com/office/drawing/2014/main" id="{4394A870-D55C-4120-BBF3-7E72C0412132}"/>
                </a:ext>
              </a:extLst>
            </p:cNvPr>
            <p:cNvGrpSpPr/>
            <p:nvPr/>
          </p:nvGrpSpPr>
          <p:grpSpPr>
            <a:xfrm>
              <a:off x="1942187" y="4585601"/>
              <a:ext cx="271472" cy="504000"/>
              <a:chOff x="1903658" y="4015785"/>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450" name="Rectangle 449">
              <a:extLst>
                <a:ext uri="{FF2B5EF4-FFF2-40B4-BE49-F238E27FC236}">
                  <a16:creationId xmlns:a16="http://schemas.microsoft.com/office/drawing/2014/main" id="{239BDA74-ED90-4CE5-B281-4E1F09F762C2}"/>
                </a:ext>
              </a:extLst>
            </p:cNvPr>
            <p:cNvSpPr/>
            <p:nvPr/>
          </p:nvSpPr>
          <p:spPr>
            <a:xfrm>
              <a:off x="2169011" y="463754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et analyser les cas les plus complexes, mettre en place des améliorations</a:t>
              </a:r>
            </a:p>
          </p:txBody>
        </p:sp>
      </p:grpSp>
      <p:grpSp>
        <p:nvGrpSpPr>
          <p:cNvPr id="28" name="Groupe 27">
            <a:extLst>
              <a:ext uri="{FF2B5EF4-FFF2-40B4-BE49-F238E27FC236}">
                <a16:creationId xmlns:a16="http://schemas.microsoft.com/office/drawing/2014/main" id="{38BB0206-E00A-4CED-95DB-68386BD47C2C}"/>
              </a:ext>
            </a:extLst>
          </p:cNvPr>
          <p:cNvGrpSpPr/>
          <p:nvPr/>
        </p:nvGrpSpPr>
        <p:grpSpPr>
          <a:xfrm>
            <a:off x="205409" y="6714058"/>
            <a:ext cx="7011712" cy="507831"/>
            <a:chOff x="205409" y="6733554"/>
            <a:chExt cx="7011712" cy="507831"/>
          </a:xfrm>
        </p:grpSpPr>
        <p:sp>
          <p:nvSpPr>
            <p:cNvPr id="146" name="ZoneTexte 145">
              <a:extLst>
                <a:ext uri="{FF2B5EF4-FFF2-40B4-BE49-F238E27FC236}">
                  <a16:creationId xmlns:a16="http://schemas.microsoft.com/office/drawing/2014/main" id="{A1936F32-410F-41A3-9409-6D501D1618F3}"/>
                </a:ext>
              </a:extLst>
            </p:cNvPr>
            <p:cNvSpPr txBox="1"/>
            <p:nvPr/>
          </p:nvSpPr>
          <p:spPr>
            <a:xfrm>
              <a:off x="205409" y="6864359"/>
              <a:ext cx="1885022" cy="246221"/>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Pilotage de missions</a:t>
              </a:r>
            </a:p>
          </p:txBody>
        </p:sp>
        <p:sp>
          <p:nvSpPr>
            <p:cNvPr id="150" name="Rectangle 149">
              <a:extLst>
                <a:ext uri="{FF2B5EF4-FFF2-40B4-BE49-F238E27FC236}">
                  <a16:creationId xmlns:a16="http://schemas.microsoft.com/office/drawing/2014/main" id="{748FA4ED-B994-43FF-BAFF-BBD559DC4B64}"/>
                </a:ext>
              </a:extLst>
            </p:cNvPr>
            <p:cNvSpPr/>
            <p:nvPr/>
          </p:nvSpPr>
          <p:spPr>
            <a:xfrm>
              <a:off x="5326559" y="6733554"/>
              <a:ext cx="1890562"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Établir les étapes d’une mission patrimoniale selon le budget alloué</a:t>
              </a:r>
            </a:p>
          </p:txBody>
        </p:sp>
        <p:grpSp>
          <p:nvGrpSpPr>
            <p:cNvPr id="26" name="Groupe 25">
              <a:extLst>
                <a:ext uri="{FF2B5EF4-FFF2-40B4-BE49-F238E27FC236}">
                  <a16:creationId xmlns:a16="http://schemas.microsoft.com/office/drawing/2014/main" id="{81C1DF9C-81B6-4D77-9F73-2F67C67EF720}"/>
                </a:ext>
              </a:extLst>
            </p:cNvPr>
            <p:cNvGrpSpPr/>
            <p:nvPr/>
          </p:nvGrpSpPr>
          <p:grpSpPr>
            <a:xfrm>
              <a:off x="1942187" y="6735469"/>
              <a:ext cx="3456023" cy="504000"/>
              <a:chOff x="1942188" y="6706137"/>
              <a:chExt cx="3456023" cy="504000"/>
            </a:xfrm>
          </p:grpSpPr>
          <p:grpSp>
            <p:nvGrpSpPr>
              <p:cNvPr id="274" name="Groupe 273">
                <a:extLst>
                  <a:ext uri="{FF2B5EF4-FFF2-40B4-BE49-F238E27FC236}">
                    <a16:creationId xmlns:a16="http://schemas.microsoft.com/office/drawing/2014/main" id="{454A4A30-BCFA-466B-8945-23AAA4F86401}"/>
                  </a:ext>
                </a:extLst>
              </p:cNvPr>
              <p:cNvGrpSpPr/>
              <p:nvPr/>
            </p:nvGrpSpPr>
            <p:grpSpPr>
              <a:xfrm>
                <a:off x="1942188" y="6706137"/>
                <a:ext cx="3405719" cy="504000"/>
                <a:chOff x="1907629" y="2781441"/>
                <a:chExt cx="3405719" cy="504000"/>
              </a:xfrm>
            </p:grpSpPr>
            <p:sp>
              <p:nvSpPr>
                <p:cNvPr id="275" name="Rectangle 274">
                  <a:extLst>
                    <a:ext uri="{FF2B5EF4-FFF2-40B4-BE49-F238E27FC236}">
                      <a16:creationId xmlns:a16="http://schemas.microsoft.com/office/drawing/2014/main" id="{8FBBD0BE-E7BE-4CF0-8C9B-64BA03BCAA46}"/>
                    </a:ext>
                  </a:extLst>
                </p:cNvPr>
                <p:cNvSpPr/>
                <p:nvPr/>
              </p:nvSpPr>
              <p:spPr>
                <a:xfrm>
                  <a:off x="2052761" y="278144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a:p>
              </p:txBody>
            </p:sp>
            <p:grpSp>
              <p:nvGrpSpPr>
                <p:cNvPr id="276" name="Groupe 275">
                  <a:extLst>
                    <a:ext uri="{FF2B5EF4-FFF2-40B4-BE49-F238E27FC236}">
                      <a16:creationId xmlns:a16="http://schemas.microsoft.com/office/drawing/2014/main" id="{13B0354D-D69A-4AF4-8BBE-ED80B6AFD000}"/>
                    </a:ext>
                  </a:extLst>
                </p:cNvPr>
                <p:cNvGrpSpPr/>
                <p:nvPr/>
              </p:nvGrpSpPr>
              <p:grpSpPr>
                <a:xfrm>
                  <a:off x="1907629" y="2781441"/>
                  <a:ext cx="271472" cy="504000"/>
                  <a:chOff x="1903658" y="4014827"/>
                  <a:chExt cx="265051" cy="504000"/>
                </a:xfrm>
              </p:grpSpPr>
              <p:cxnSp>
                <p:nvCxnSpPr>
                  <p:cNvPr id="277" name="Connecteur droit 276">
                    <a:extLst>
                      <a:ext uri="{FF2B5EF4-FFF2-40B4-BE49-F238E27FC236}">
                        <a16:creationId xmlns:a16="http://schemas.microsoft.com/office/drawing/2014/main" id="{C713B714-8AE4-448C-9E96-45E1052E6A7F}"/>
                      </a:ext>
                    </a:extLst>
                  </p:cNvPr>
                  <p:cNvCxnSpPr>
                    <a:cxnSpLocks/>
                  </p:cNvCxnSpPr>
                  <p:nvPr/>
                </p:nvCxnSpPr>
                <p:spPr>
                  <a:xfrm>
                    <a:off x="2036183" y="4014827"/>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78" name="Ellipse 277">
                    <a:extLst>
                      <a:ext uri="{FF2B5EF4-FFF2-40B4-BE49-F238E27FC236}">
                        <a16:creationId xmlns:a16="http://schemas.microsoft.com/office/drawing/2014/main" id="{E2C4D87B-FEAA-464D-90CA-3F69444D0FCA}"/>
                      </a:ext>
                    </a:extLst>
                  </p:cNvPr>
                  <p:cNvSpPr/>
                  <p:nvPr/>
                </p:nvSpPr>
                <p:spPr>
                  <a:xfrm>
                    <a:off x="1903658" y="4148375"/>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09" name="Rectangle 308">
                <a:extLst>
                  <a:ext uri="{FF2B5EF4-FFF2-40B4-BE49-F238E27FC236}">
                    <a16:creationId xmlns:a16="http://schemas.microsoft.com/office/drawing/2014/main" id="{CDDC9E39-B3CE-4563-AFE2-535D68E9F78B}"/>
                  </a:ext>
                </a:extLst>
              </p:cNvPr>
              <p:cNvSpPr/>
              <p:nvPr/>
            </p:nvSpPr>
            <p:spPr>
              <a:xfrm>
                <a:off x="2158211" y="675808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et optimiser les caractéristiques d'un projet selon les évolutions d'objectifs et de contexte</a:t>
                </a:r>
              </a:p>
            </p:txBody>
          </p:sp>
        </p:grpSp>
      </p:grpSp>
      <p:grpSp>
        <p:nvGrpSpPr>
          <p:cNvPr id="32" name="Groupe 31">
            <a:extLst>
              <a:ext uri="{FF2B5EF4-FFF2-40B4-BE49-F238E27FC236}">
                <a16:creationId xmlns:a16="http://schemas.microsoft.com/office/drawing/2014/main" id="{023AA466-2770-487E-99D1-D3714E9B7313}"/>
              </a:ext>
            </a:extLst>
          </p:cNvPr>
          <p:cNvGrpSpPr/>
          <p:nvPr/>
        </p:nvGrpSpPr>
        <p:grpSpPr>
          <a:xfrm>
            <a:off x="205409" y="7251020"/>
            <a:ext cx="7246836" cy="553998"/>
            <a:chOff x="205409" y="7279856"/>
            <a:chExt cx="7246836" cy="553998"/>
          </a:xfrm>
        </p:grpSpPr>
        <p:sp>
          <p:nvSpPr>
            <p:cNvPr id="152" name="ZoneTexte 151">
              <a:extLst>
                <a:ext uri="{FF2B5EF4-FFF2-40B4-BE49-F238E27FC236}">
                  <a16:creationId xmlns:a16="http://schemas.microsoft.com/office/drawing/2014/main" id="{70132C6E-972C-452D-8D00-793A50CEDF12}"/>
                </a:ext>
              </a:extLst>
            </p:cNvPr>
            <p:cNvSpPr txBox="1"/>
            <p:nvPr/>
          </p:nvSpPr>
          <p:spPr>
            <a:xfrm>
              <a:off x="205409" y="7433745"/>
              <a:ext cx="1054147"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Posture conseil</a:t>
              </a:r>
            </a:p>
          </p:txBody>
        </p:sp>
        <p:sp>
          <p:nvSpPr>
            <p:cNvPr id="157" name="Rectangle 156">
              <a:extLst>
                <a:ext uri="{FF2B5EF4-FFF2-40B4-BE49-F238E27FC236}">
                  <a16:creationId xmlns:a16="http://schemas.microsoft.com/office/drawing/2014/main" id="{93403E25-0A40-4BA7-9516-F68F6C0C2609}"/>
                </a:ext>
              </a:extLst>
            </p:cNvPr>
            <p:cNvSpPr/>
            <p:nvPr/>
          </p:nvSpPr>
          <p:spPr>
            <a:xfrm>
              <a:off x="5326559" y="7302940"/>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Conseiller un dirigeant dans ses choix d’investissement et l’accompagner dans la gestion de ses placements</a:t>
              </a:r>
            </a:p>
          </p:txBody>
        </p:sp>
        <p:grpSp>
          <p:nvGrpSpPr>
            <p:cNvPr id="24" name="Groupe 23">
              <a:extLst>
                <a:ext uri="{FF2B5EF4-FFF2-40B4-BE49-F238E27FC236}">
                  <a16:creationId xmlns:a16="http://schemas.microsoft.com/office/drawing/2014/main" id="{EFF695EF-982A-4009-B56F-1FC68721449F}"/>
                </a:ext>
              </a:extLst>
            </p:cNvPr>
            <p:cNvGrpSpPr/>
            <p:nvPr/>
          </p:nvGrpSpPr>
          <p:grpSpPr>
            <a:xfrm>
              <a:off x="1942187" y="7279856"/>
              <a:ext cx="3456023" cy="553998"/>
              <a:chOff x="1942188" y="7279856"/>
              <a:chExt cx="3456023" cy="553998"/>
            </a:xfrm>
          </p:grpSpPr>
          <p:grpSp>
            <p:nvGrpSpPr>
              <p:cNvPr id="279" name="Groupe 278">
                <a:extLst>
                  <a:ext uri="{FF2B5EF4-FFF2-40B4-BE49-F238E27FC236}">
                    <a16:creationId xmlns:a16="http://schemas.microsoft.com/office/drawing/2014/main" id="{5394A287-A9BE-4B43-9419-9D1EAC7F3D75}"/>
                  </a:ext>
                </a:extLst>
              </p:cNvPr>
              <p:cNvGrpSpPr/>
              <p:nvPr/>
            </p:nvGrpSpPr>
            <p:grpSpPr>
              <a:xfrm>
                <a:off x="1942188" y="7304855"/>
                <a:ext cx="3405719" cy="504000"/>
                <a:chOff x="1907629" y="2851649"/>
                <a:chExt cx="3405719" cy="504000"/>
              </a:xfrm>
            </p:grpSpPr>
            <p:sp>
              <p:nvSpPr>
                <p:cNvPr id="280" name="Rectangle 279">
                  <a:extLst>
                    <a:ext uri="{FF2B5EF4-FFF2-40B4-BE49-F238E27FC236}">
                      <a16:creationId xmlns:a16="http://schemas.microsoft.com/office/drawing/2014/main" id="{F55AB939-CD25-4BCF-8437-89F00232C956}"/>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1" name="Groupe 280">
                  <a:extLst>
                    <a:ext uri="{FF2B5EF4-FFF2-40B4-BE49-F238E27FC236}">
                      <a16:creationId xmlns:a16="http://schemas.microsoft.com/office/drawing/2014/main" id="{CAE4AFF3-920B-4973-8467-0D486E3C6C72}"/>
                    </a:ext>
                  </a:extLst>
                </p:cNvPr>
                <p:cNvGrpSpPr/>
                <p:nvPr/>
              </p:nvGrpSpPr>
              <p:grpSpPr>
                <a:xfrm>
                  <a:off x="1907629" y="2851649"/>
                  <a:ext cx="271472" cy="504000"/>
                  <a:chOff x="1903658" y="4085035"/>
                  <a:chExt cx="265051" cy="504000"/>
                </a:xfrm>
              </p:grpSpPr>
              <p:cxnSp>
                <p:nvCxnSpPr>
                  <p:cNvPr id="282" name="Connecteur droit 281">
                    <a:extLst>
                      <a:ext uri="{FF2B5EF4-FFF2-40B4-BE49-F238E27FC236}">
                        <a16:creationId xmlns:a16="http://schemas.microsoft.com/office/drawing/2014/main" id="{9A24C6C8-03CA-47C2-8AF1-05447202FBCA}"/>
                      </a:ext>
                    </a:extLst>
                  </p:cNvPr>
                  <p:cNvCxnSpPr>
                    <a:cxnSpLocks/>
                  </p:cNvCxnSpPr>
                  <p:nvPr/>
                </p:nvCxnSpPr>
                <p:spPr>
                  <a:xfrm>
                    <a:off x="2036183" y="408503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83" name="Ellipse 282">
                    <a:extLst>
                      <a:ext uri="{FF2B5EF4-FFF2-40B4-BE49-F238E27FC236}">
                        <a16:creationId xmlns:a16="http://schemas.microsoft.com/office/drawing/2014/main" id="{B0038783-9AC1-4E64-B8EE-5FDE44E03F56}"/>
                      </a:ext>
                    </a:extLst>
                  </p:cNvPr>
                  <p:cNvSpPr/>
                  <p:nvPr/>
                </p:nvSpPr>
                <p:spPr>
                  <a:xfrm>
                    <a:off x="1903658" y="421858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a:t>3</a:t>
                    </a:r>
                    <a:endParaRPr lang="fr-FR" sz="1100" b="1" dirty="0"/>
                  </a:p>
                </p:txBody>
              </p:sp>
            </p:grpSp>
          </p:grpSp>
          <p:sp>
            <p:nvSpPr>
              <p:cNvPr id="310" name="Rectangle 309">
                <a:extLst>
                  <a:ext uri="{FF2B5EF4-FFF2-40B4-BE49-F238E27FC236}">
                    <a16:creationId xmlns:a16="http://schemas.microsoft.com/office/drawing/2014/main" id="{938A828C-F1F3-437F-99C7-9C3D2E5C8099}"/>
                  </a:ext>
                </a:extLst>
              </p:cNvPr>
              <p:cNvSpPr/>
              <p:nvPr/>
            </p:nvSpPr>
            <p:spPr>
              <a:xfrm>
                <a:off x="2158211" y="7279856"/>
                <a:ext cx="3240000" cy="553998"/>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Engager son interlocuteur dans des prises de décision stratégiques à travers des recommandations d'actions argumentées </a:t>
                </a:r>
              </a:p>
            </p:txBody>
          </p:sp>
        </p:grpSp>
      </p:grpSp>
      <p:grpSp>
        <p:nvGrpSpPr>
          <p:cNvPr id="33" name="Groupe 32">
            <a:extLst>
              <a:ext uri="{FF2B5EF4-FFF2-40B4-BE49-F238E27FC236}">
                <a16:creationId xmlns:a16="http://schemas.microsoft.com/office/drawing/2014/main" id="{43DA0B96-B4EF-4C4B-A02D-67445816D978}"/>
              </a:ext>
            </a:extLst>
          </p:cNvPr>
          <p:cNvGrpSpPr/>
          <p:nvPr/>
        </p:nvGrpSpPr>
        <p:grpSpPr>
          <a:xfrm>
            <a:off x="205409" y="7834149"/>
            <a:ext cx="7208161" cy="553998"/>
            <a:chOff x="205409" y="7844908"/>
            <a:chExt cx="7208161" cy="553998"/>
          </a:xfrm>
        </p:grpSpPr>
        <p:sp>
          <p:nvSpPr>
            <p:cNvPr id="159" name="ZoneTexte 158">
              <a:extLst>
                <a:ext uri="{FF2B5EF4-FFF2-40B4-BE49-F238E27FC236}">
                  <a16:creationId xmlns:a16="http://schemas.microsoft.com/office/drawing/2014/main" id="{AED06FB0-3919-4DF9-92EE-D25405EBDFFE}"/>
                </a:ext>
              </a:extLst>
            </p:cNvPr>
            <p:cNvSpPr txBox="1"/>
            <p:nvPr/>
          </p:nvSpPr>
          <p:spPr>
            <a:xfrm>
              <a:off x="205409" y="7998797"/>
              <a:ext cx="1270172"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Sens commercial</a:t>
              </a:r>
            </a:p>
          </p:txBody>
        </p:sp>
        <p:sp>
          <p:nvSpPr>
            <p:cNvPr id="166" name="Rectangle 165">
              <a:extLst>
                <a:ext uri="{FF2B5EF4-FFF2-40B4-BE49-F238E27FC236}">
                  <a16:creationId xmlns:a16="http://schemas.microsoft.com/office/drawing/2014/main" id="{BD80CCF4-B9EB-41CD-8FD1-F9615466F506}"/>
                </a:ext>
              </a:extLst>
            </p:cNvPr>
            <p:cNvSpPr/>
            <p:nvPr/>
          </p:nvSpPr>
          <p:spPr>
            <a:xfrm>
              <a:off x="5315165" y="7867992"/>
              <a:ext cx="2098405"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Valoriser les spécificités de son expertise patrimoniale par rapport à la concurrence</a:t>
              </a:r>
            </a:p>
          </p:txBody>
        </p:sp>
        <p:grpSp>
          <p:nvGrpSpPr>
            <p:cNvPr id="23" name="Groupe 22">
              <a:extLst>
                <a:ext uri="{FF2B5EF4-FFF2-40B4-BE49-F238E27FC236}">
                  <a16:creationId xmlns:a16="http://schemas.microsoft.com/office/drawing/2014/main" id="{F7B924FB-F100-4C8E-8DCF-998766A76327}"/>
                </a:ext>
              </a:extLst>
            </p:cNvPr>
            <p:cNvGrpSpPr/>
            <p:nvPr/>
          </p:nvGrpSpPr>
          <p:grpSpPr>
            <a:xfrm>
              <a:off x="1942187" y="7844908"/>
              <a:ext cx="3456023" cy="553998"/>
              <a:chOff x="1942188" y="7844908"/>
              <a:chExt cx="3456023" cy="553998"/>
            </a:xfrm>
          </p:grpSpPr>
          <p:grpSp>
            <p:nvGrpSpPr>
              <p:cNvPr id="284" name="Groupe 283">
                <a:extLst>
                  <a:ext uri="{FF2B5EF4-FFF2-40B4-BE49-F238E27FC236}">
                    <a16:creationId xmlns:a16="http://schemas.microsoft.com/office/drawing/2014/main" id="{F746DAAB-D927-45BB-9FCB-576354257FFD}"/>
                  </a:ext>
                </a:extLst>
              </p:cNvPr>
              <p:cNvGrpSpPr/>
              <p:nvPr/>
            </p:nvGrpSpPr>
            <p:grpSpPr>
              <a:xfrm>
                <a:off x="1942188" y="7869907"/>
                <a:ext cx="3405719" cy="504000"/>
                <a:chOff x="1907629" y="2840107"/>
                <a:chExt cx="3405719" cy="504000"/>
              </a:xfrm>
            </p:grpSpPr>
            <p:sp>
              <p:nvSpPr>
                <p:cNvPr id="285" name="Rectangle 284">
                  <a:extLst>
                    <a:ext uri="{FF2B5EF4-FFF2-40B4-BE49-F238E27FC236}">
                      <a16:creationId xmlns:a16="http://schemas.microsoft.com/office/drawing/2014/main" id="{B5F23234-B91E-43DE-A72C-DAA77F8506DB}"/>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6" name="Groupe 285">
                  <a:extLst>
                    <a:ext uri="{FF2B5EF4-FFF2-40B4-BE49-F238E27FC236}">
                      <a16:creationId xmlns:a16="http://schemas.microsoft.com/office/drawing/2014/main" id="{82DC49F5-2079-436E-9F2E-A165D9E0F30C}"/>
                    </a:ext>
                  </a:extLst>
                </p:cNvPr>
                <p:cNvGrpSpPr/>
                <p:nvPr/>
              </p:nvGrpSpPr>
              <p:grpSpPr>
                <a:xfrm>
                  <a:off x="1907629" y="2840107"/>
                  <a:ext cx="271472" cy="504000"/>
                  <a:chOff x="1903658" y="4073493"/>
                  <a:chExt cx="265051" cy="504000"/>
                </a:xfrm>
              </p:grpSpPr>
              <p:cxnSp>
                <p:nvCxnSpPr>
                  <p:cNvPr id="287" name="Connecteur droit 286">
                    <a:extLst>
                      <a:ext uri="{FF2B5EF4-FFF2-40B4-BE49-F238E27FC236}">
                        <a16:creationId xmlns:a16="http://schemas.microsoft.com/office/drawing/2014/main" id="{89E7ECA1-A53A-4F40-90C5-52CCB294E248}"/>
                      </a:ext>
                    </a:extLst>
                  </p:cNvPr>
                  <p:cNvCxnSpPr>
                    <a:cxnSpLocks/>
                  </p:cNvCxnSpPr>
                  <p:nvPr/>
                </p:nvCxnSpPr>
                <p:spPr>
                  <a:xfrm>
                    <a:off x="2036183" y="4073493"/>
                    <a:ext cx="0" cy="504000"/>
                  </a:xfrm>
                  <a:prstGeom prst="line">
                    <a:avLst/>
                  </a:prstGeom>
                  <a:solidFill>
                    <a:schemeClr val="accent1">
                      <a:lumMod val="75000"/>
                    </a:schemeClr>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88" name="Ellipse 287">
                    <a:extLst>
                      <a:ext uri="{FF2B5EF4-FFF2-40B4-BE49-F238E27FC236}">
                        <a16:creationId xmlns:a16="http://schemas.microsoft.com/office/drawing/2014/main" id="{57202339-D59D-4461-8116-F8D42BE8BF9A}"/>
                      </a:ext>
                    </a:extLst>
                  </p:cNvPr>
                  <p:cNvSpPr/>
                  <p:nvPr/>
                </p:nvSpPr>
                <p:spPr>
                  <a:xfrm>
                    <a:off x="1903658" y="4207041"/>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11" name="Rectangle 310">
                <a:extLst>
                  <a:ext uri="{FF2B5EF4-FFF2-40B4-BE49-F238E27FC236}">
                    <a16:creationId xmlns:a16="http://schemas.microsoft.com/office/drawing/2014/main" id="{078D288C-AF4C-4578-9D15-856B26BBC17A}"/>
                  </a:ext>
                </a:extLst>
              </p:cNvPr>
              <p:cNvSpPr/>
              <p:nvPr/>
            </p:nvSpPr>
            <p:spPr>
              <a:xfrm>
                <a:off x="2158211" y="7844908"/>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Piloter la construction d'offres commerciales, entretenir un réseau de partenaires et apporteurs d'affaires </a:t>
                </a:r>
              </a:p>
            </p:txBody>
          </p:sp>
        </p:grpSp>
      </p:grpSp>
      <p:grpSp>
        <p:nvGrpSpPr>
          <p:cNvPr id="34" name="Groupe 33">
            <a:extLst>
              <a:ext uri="{FF2B5EF4-FFF2-40B4-BE49-F238E27FC236}">
                <a16:creationId xmlns:a16="http://schemas.microsoft.com/office/drawing/2014/main" id="{C94BF79A-8BCA-4F0B-9B19-4CB802F93B5D}"/>
              </a:ext>
            </a:extLst>
          </p:cNvPr>
          <p:cNvGrpSpPr/>
          <p:nvPr/>
        </p:nvGrpSpPr>
        <p:grpSpPr>
          <a:xfrm>
            <a:off x="205409" y="8417278"/>
            <a:ext cx="7118414" cy="553998"/>
            <a:chOff x="205409" y="8423903"/>
            <a:chExt cx="7118414" cy="553998"/>
          </a:xfrm>
        </p:grpSpPr>
        <p:sp>
          <p:nvSpPr>
            <p:cNvPr id="192" name="ZoneTexte 191">
              <a:extLst>
                <a:ext uri="{FF2B5EF4-FFF2-40B4-BE49-F238E27FC236}">
                  <a16:creationId xmlns:a16="http://schemas.microsoft.com/office/drawing/2014/main" id="{F46F39FA-44B0-492E-9CF8-226EC78E1A40}"/>
                </a:ext>
              </a:extLst>
            </p:cNvPr>
            <p:cNvSpPr txBox="1"/>
            <p:nvPr/>
          </p:nvSpPr>
          <p:spPr>
            <a:xfrm>
              <a:off x="205409" y="8500847"/>
              <a:ext cx="1488504"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197" name="Rectangle 196">
              <a:extLst>
                <a:ext uri="{FF2B5EF4-FFF2-40B4-BE49-F238E27FC236}">
                  <a16:creationId xmlns:a16="http://schemas.microsoft.com/office/drawing/2014/main" id="{B1359D42-E81C-4459-A332-56F79DD00CEC}"/>
                </a:ext>
              </a:extLst>
            </p:cNvPr>
            <p:cNvSpPr/>
            <p:nvPr/>
          </p:nvSpPr>
          <p:spPr>
            <a:xfrm>
              <a:off x="5326559" y="8516236"/>
              <a:ext cx="1997264"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Schématiser les options d’investissement du dirigeant</a:t>
              </a:r>
            </a:p>
          </p:txBody>
        </p:sp>
        <p:grpSp>
          <p:nvGrpSpPr>
            <p:cNvPr id="21" name="Groupe 20">
              <a:extLst>
                <a:ext uri="{FF2B5EF4-FFF2-40B4-BE49-F238E27FC236}">
                  <a16:creationId xmlns:a16="http://schemas.microsoft.com/office/drawing/2014/main" id="{0CE9782D-DD24-4D6E-8241-4127CB824505}"/>
                </a:ext>
              </a:extLst>
            </p:cNvPr>
            <p:cNvGrpSpPr/>
            <p:nvPr/>
          </p:nvGrpSpPr>
          <p:grpSpPr>
            <a:xfrm>
              <a:off x="1942187" y="8423903"/>
              <a:ext cx="3456023" cy="553998"/>
              <a:chOff x="1942188" y="8437847"/>
              <a:chExt cx="3456023" cy="553998"/>
            </a:xfrm>
          </p:grpSpPr>
          <p:grpSp>
            <p:nvGrpSpPr>
              <p:cNvPr id="294" name="Groupe 293">
                <a:extLst>
                  <a:ext uri="{FF2B5EF4-FFF2-40B4-BE49-F238E27FC236}">
                    <a16:creationId xmlns:a16="http://schemas.microsoft.com/office/drawing/2014/main" id="{F5267D8D-2190-427D-87ED-5B76CE2D3759}"/>
                  </a:ext>
                </a:extLst>
              </p:cNvPr>
              <p:cNvGrpSpPr/>
              <p:nvPr/>
            </p:nvGrpSpPr>
            <p:grpSpPr>
              <a:xfrm>
                <a:off x="1942188" y="8462846"/>
                <a:ext cx="3405719" cy="504000"/>
                <a:chOff x="1907629" y="2872807"/>
                <a:chExt cx="3405719" cy="504000"/>
              </a:xfrm>
            </p:grpSpPr>
            <p:sp>
              <p:nvSpPr>
                <p:cNvPr id="295" name="Rectangle 294">
                  <a:extLst>
                    <a:ext uri="{FF2B5EF4-FFF2-40B4-BE49-F238E27FC236}">
                      <a16:creationId xmlns:a16="http://schemas.microsoft.com/office/drawing/2014/main" id="{36E4CDC1-352D-4AC4-ACE1-36F02052256E}"/>
                    </a:ext>
                  </a:extLst>
                </p:cNvPr>
                <p:cNvSpPr/>
                <p:nvPr/>
              </p:nvSpPr>
              <p:spPr>
                <a:xfrm>
                  <a:off x="2052761" y="28728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6" name="Groupe 295">
                  <a:extLst>
                    <a:ext uri="{FF2B5EF4-FFF2-40B4-BE49-F238E27FC236}">
                      <a16:creationId xmlns:a16="http://schemas.microsoft.com/office/drawing/2014/main" id="{DBAFB43F-1C1B-4127-8234-BA461B43408B}"/>
                    </a:ext>
                  </a:extLst>
                </p:cNvPr>
                <p:cNvGrpSpPr/>
                <p:nvPr/>
              </p:nvGrpSpPr>
              <p:grpSpPr>
                <a:xfrm>
                  <a:off x="1907629" y="2872807"/>
                  <a:ext cx="271472" cy="504000"/>
                  <a:chOff x="1903658" y="4106193"/>
                  <a:chExt cx="265051" cy="504000"/>
                </a:xfrm>
              </p:grpSpPr>
              <p:cxnSp>
                <p:nvCxnSpPr>
                  <p:cNvPr id="297" name="Connecteur droit 296">
                    <a:extLst>
                      <a:ext uri="{FF2B5EF4-FFF2-40B4-BE49-F238E27FC236}">
                        <a16:creationId xmlns:a16="http://schemas.microsoft.com/office/drawing/2014/main" id="{50F872D9-BAB1-4722-8CF2-809269432D53}"/>
                      </a:ext>
                    </a:extLst>
                  </p:cNvPr>
                  <p:cNvCxnSpPr>
                    <a:cxnSpLocks/>
                  </p:cNvCxnSpPr>
                  <p:nvPr/>
                </p:nvCxnSpPr>
                <p:spPr>
                  <a:xfrm>
                    <a:off x="2036183" y="4106193"/>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98" name="Ellipse 297">
                    <a:extLst>
                      <a:ext uri="{FF2B5EF4-FFF2-40B4-BE49-F238E27FC236}">
                        <a16:creationId xmlns:a16="http://schemas.microsoft.com/office/drawing/2014/main" id="{FCAC2CB0-F6EE-41CB-8E03-3270E504169D}"/>
                      </a:ext>
                    </a:extLst>
                  </p:cNvPr>
                  <p:cNvSpPr/>
                  <p:nvPr/>
                </p:nvSpPr>
                <p:spPr>
                  <a:xfrm>
                    <a:off x="1903658" y="4239741"/>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13" name="Rectangle 312">
                <a:extLst>
                  <a:ext uri="{FF2B5EF4-FFF2-40B4-BE49-F238E27FC236}">
                    <a16:creationId xmlns:a16="http://schemas.microsoft.com/office/drawing/2014/main" id="{E69A4BE1-A336-40CC-9A0D-FF97DC6C52D9}"/>
                  </a:ext>
                </a:extLst>
              </p:cNvPr>
              <p:cNvSpPr/>
              <p:nvPr/>
            </p:nvSpPr>
            <p:spPr>
              <a:xfrm>
                <a:off x="2158211" y="8437847"/>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Transmettre des idées complexes à son interlocuteur, adopter des mises en forme écrites professionnelles</a:t>
                </a:r>
              </a:p>
            </p:txBody>
          </p:sp>
        </p:grpSp>
      </p:grpSp>
      <p:grpSp>
        <p:nvGrpSpPr>
          <p:cNvPr id="37" name="Groupe 36">
            <a:extLst>
              <a:ext uri="{FF2B5EF4-FFF2-40B4-BE49-F238E27FC236}">
                <a16:creationId xmlns:a16="http://schemas.microsoft.com/office/drawing/2014/main" id="{6EA8EAE2-1AB8-40A3-BEEA-5B4E7679B9AB}"/>
              </a:ext>
            </a:extLst>
          </p:cNvPr>
          <p:cNvGrpSpPr/>
          <p:nvPr/>
        </p:nvGrpSpPr>
        <p:grpSpPr>
          <a:xfrm>
            <a:off x="205409" y="10120500"/>
            <a:ext cx="7218909" cy="553998"/>
            <a:chOff x="205409" y="10193597"/>
            <a:chExt cx="7218909" cy="553998"/>
          </a:xfrm>
        </p:grpSpPr>
        <p:sp>
          <p:nvSpPr>
            <p:cNvPr id="206" name="ZoneTexte 205">
              <a:extLst>
                <a:ext uri="{FF2B5EF4-FFF2-40B4-BE49-F238E27FC236}">
                  <a16:creationId xmlns:a16="http://schemas.microsoft.com/office/drawing/2014/main" id="{2F0F39F0-3617-45CA-A410-E130D4762BB0}"/>
                </a:ext>
              </a:extLst>
            </p:cNvPr>
            <p:cNvSpPr txBox="1"/>
            <p:nvPr/>
          </p:nvSpPr>
          <p:spPr>
            <a:xfrm>
              <a:off x="205409" y="10270541"/>
              <a:ext cx="169492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Confidentialité et déontologie</a:t>
              </a:r>
            </a:p>
          </p:txBody>
        </p:sp>
        <p:sp>
          <p:nvSpPr>
            <p:cNvPr id="215" name="Rectangle 214">
              <a:extLst>
                <a:ext uri="{FF2B5EF4-FFF2-40B4-BE49-F238E27FC236}">
                  <a16:creationId xmlns:a16="http://schemas.microsoft.com/office/drawing/2014/main" id="{6981F2A9-4C9B-4727-8E9A-837C8D9BB937}"/>
                </a:ext>
              </a:extLst>
            </p:cNvPr>
            <p:cNvSpPr/>
            <p:nvPr/>
          </p:nvSpPr>
          <p:spPr>
            <a:xfrm>
              <a:off x="5347720" y="10216681"/>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Connaître la déontologie propre à la gestion de la fiscalité et identifier les situations à risque d’un dossier</a:t>
              </a:r>
            </a:p>
          </p:txBody>
        </p:sp>
        <p:grpSp>
          <p:nvGrpSpPr>
            <p:cNvPr id="22" name="Groupe 21">
              <a:extLst>
                <a:ext uri="{FF2B5EF4-FFF2-40B4-BE49-F238E27FC236}">
                  <a16:creationId xmlns:a16="http://schemas.microsoft.com/office/drawing/2014/main" id="{17504158-D92B-4A1F-B247-1E7E93AA3638}"/>
                </a:ext>
              </a:extLst>
            </p:cNvPr>
            <p:cNvGrpSpPr/>
            <p:nvPr/>
          </p:nvGrpSpPr>
          <p:grpSpPr>
            <a:xfrm>
              <a:off x="1942187" y="10193597"/>
              <a:ext cx="3456023" cy="553998"/>
              <a:chOff x="1886467" y="9547438"/>
              <a:chExt cx="3456023" cy="553998"/>
            </a:xfrm>
          </p:grpSpPr>
          <p:sp>
            <p:nvSpPr>
              <p:cNvPr id="305" name="Rectangle 304">
                <a:extLst>
                  <a:ext uri="{FF2B5EF4-FFF2-40B4-BE49-F238E27FC236}">
                    <a16:creationId xmlns:a16="http://schemas.microsoft.com/office/drawing/2014/main" id="{03A9F112-8D7D-470B-8216-8E8121980673}"/>
                  </a:ext>
                </a:extLst>
              </p:cNvPr>
              <p:cNvSpPr/>
              <p:nvPr/>
            </p:nvSpPr>
            <p:spPr>
              <a:xfrm>
                <a:off x="2031599" y="957243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6" name="Groupe 305">
                <a:extLst>
                  <a:ext uri="{FF2B5EF4-FFF2-40B4-BE49-F238E27FC236}">
                    <a16:creationId xmlns:a16="http://schemas.microsoft.com/office/drawing/2014/main" id="{8DDB2C01-0F02-401E-9BA2-9C9559BBCA82}"/>
                  </a:ext>
                </a:extLst>
              </p:cNvPr>
              <p:cNvGrpSpPr/>
              <p:nvPr/>
            </p:nvGrpSpPr>
            <p:grpSpPr>
              <a:xfrm>
                <a:off x="1886467" y="9572437"/>
                <a:ext cx="271472" cy="504000"/>
                <a:chOff x="1903658" y="4096162"/>
                <a:chExt cx="265051" cy="504000"/>
              </a:xfrm>
            </p:grpSpPr>
            <p:cxnSp>
              <p:nvCxnSpPr>
                <p:cNvPr id="307" name="Connecteur droit 306">
                  <a:extLst>
                    <a:ext uri="{FF2B5EF4-FFF2-40B4-BE49-F238E27FC236}">
                      <a16:creationId xmlns:a16="http://schemas.microsoft.com/office/drawing/2014/main" id="{00DB3F7E-5295-4B24-AB05-0B5D1A3E72A0}"/>
                    </a:ext>
                  </a:extLst>
                </p:cNvPr>
                <p:cNvCxnSpPr>
                  <a:cxnSpLocks/>
                </p:cNvCxnSpPr>
                <p:nvPr/>
              </p:nvCxnSpPr>
              <p:spPr>
                <a:xfrm>
                  <a:off x="2036183" y="4096162"/>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08" name="Ellipse 307">
                  <a:extLst>
                    <a:ext uri="{FF2B5EF4-FFF2-40B4-BE49-F238E27FC236}">
                      <a16:creationId xmlns:a16="http://schemas.microsoft.com/office/drawing/2014/main" id="{7AE117B9-5083-4E4A-8F0C-245D41700E36}"/>
                    </a:ext>
                  </a:extLst>
                </p:cNvPr>
                <p:cNvSpPr/>
                <p:nvPr/>
              </p:nvSpPr>
              <p:spPr>
                <a:xfrm>
                  <a:off x="1903658" y="4229710"/>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315" name="Rectangle 314">
                <a:extLst>
                  <a:ext uri="{FF2B5EF4-FFF2-40B4-BE49-F238E27FC236}">
                    <a16:creationId xmlns:a16="http://schemas.microsoft.com/office/drawing/2014/main" id="{5822B215-FA1A-45A4-BB6E-06DBB40EF555}"/>
                  </a:ext>
                </a:extLst>
              </p:cNvPr>
              <p:cNvSpPr/>
              <p:nvPr/>
            </p:nvSpPr>
            <p:spPr>
              <a:xfrm>
                <a:off x="2102490" y="9547438"/>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Respecter les règles de confidentialité et de déontologie, sensibiliser ses interlocuteurs, repérer les situations à risque</a:t>
                </a:r>
              </a:p>
            </p:txBody>
          </p:sp>
        </p:grpSp>
      </p:grpSp>
      <p:grpSp>
        <p:nvGrpSpPr>
          <p:cNvPr id="35" name="Groupe 34">
            <a:extLst>
              <a:ext uri="{FF2B5EF4-FFF2-40B4-BE49-F238E27FC236}">
                <a16:creationId xmlns:a16="http://schemas.microsoft.com/office/drawing/2014/main" id="{BF4D6A50-4487-443A-A0B4-952EFE345526}"/>
              </a:ext>
            </a:extLst>
          </p:cNvPr>
          <p:cNvGrpSpPr/>
          <p:nvPr/>
        </p:nvGrpSpPr>
        <p:grpSpPr>
          <a:xfrm>
            <a:off x="205409" y="9000407"/>
            <a:ext cx="7197747" cy="507831"/>
            <a:chOff x="205409" y="9028872"/>
            <a:chExt cx="7197747" cy="507831"/>
          </a:xfrm>
        </p:grpSpPr>
        <p:sp>
          <p:nvSpPr>
            <p:cNvPr id="144" name="ZoneTexte 143">
              <a:extLst>
                <a:ext uri="{FF2B5EF4-FFF2-40B4-BE49-F238E27FC236}">
                  <a16:creationId xmlns:a16="http://schemas.microsoft.com/office/drawing/2014/main" id="{4A8685FF-9F67-4D91-B426-30D48E8F5F72}"/>
                </a:ext>
              </a:extLst>
            </p:cNvPr>
            <p:cNvSpPr txBox="1"/>
            <p:nvPr/>
          </p:nvSpPr>
          <p:spPr>
            <a:xfrm>
              <a:off x="205409" y="9082732"/>
              <a:ext cx="1579944"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Organisation et planification du travail</a:t>
              </a:r>
            </a:p>
          </p:txBody>
        </p:sp>
        <p:sp>
          <p:nvSpPr>
            <p:cNvPr id="145" name="Rectangle 144">
              <a:extLst>
                <a:ext uri="{FF2B5EF4-FFF2-40B4-BE49-F238E27FC236}">
                  <a16:creationId xmlns:a16="http://schemas.microsoft.com/office/drawing/2014/main" id="{7D0843A5-9A21-4579-8310-3F578A888F59}"/>
                </a:ext>
              </a:extLst>
            </p:cNvPr>
            <p:cNvSpPr/>
            <p:nvPr/>
          </p:nvSpPr>
          <p:spPr>
            <a:xfrm>
              <a:off x="5326558" y="9028872"/>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Prioriser ses activités pour mener des activités de développement commercial </a:t>
              </a:r>
            </a:p>
          </p:txBody>
        </p:sp>
        <p:grpSp>
          <p:nvGrpSpPr>
            <p:cNvPr id="19" name="Groupe 18">
              <a:extLst>
                <a:ext uri="{FF2B5EF4-FFF2-40B4-BE49-F238E27FC236}">
                  <a16:creationId xmlns:a16="http://schemas.microsoft.com/office/drawing/2014/main" id="{D767E60C-7FD3-455D-A59E-0178241928BF}"/>
                </a:ext>
              </a:extLst>
            </p:cNvPr>
            <p:cNvGrpSpPr/>
            <p:nvPr/>
          </p:nvGrpSpPr>
          <p:grpSpPr>
            <a:xfrm>
              <a:off x="1942187" y="9030787"/>
              <a:ext cx="3456023" cy="504000"/>
              <a:chOff x="1942187" y="9030787"/>
              <a:chExt cx="3456023" cy="504000"/>
            </a:xfrm>
          </p:grpSpPr>
          <p:sp>
            <p:nvSpPr>
              <p:cNvPr id="165" name="Rectangle 164">
                <a:extLst>
                  <a:ext uri="{FF2B5EF4-FFF2-40B4-BE49-F238E27FC236}">
                    <a16:creationId xmlns:a16="http://schemas.microsoft.com/office/drawing/2014/main" id="{8AD33E40-ABB4-4CC0-BC12-3A068841BFE7}"/>
                  </a:ext>
                </a:extLst>
              </p:cNvPr>
              <p:cNvSpPr/>
              <p:nvPr/>
            </p:nvSpPr>
            <p:spPr>
              <a:xfrm>
                <a:off x="2087319" y="903078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7" name="Groupe 166">
                <a:extLst>
                  <a:ext uri="{FF2B5EF4-FFF2-40B4-BE49-F238E27FC236}">
                    <a16:creationId xmlns:a16="http://schemas.microsoft.com/office/drawing/2014/main" id="{7E8F80D3-1A58-4E8D-ADD4-7AE215A26611}"/>
                  </a:ext>
                </a:extLst>
              </p:cNvPr>
              <p:cNvGrpSpPr/>
              <p:nvPr/>
            </p:nvGrpSpPr>
            <p:grpSpPr>
              <a:xfrm>
                <a:off x="1942187" y="9030787"/>
                <a:ext cx="271472" cy="504000"/>
                <a:chOff x="1903658" y="4004302"/>
                <a:chExt cx="265051" cy="504000"/>
              </a:xfrm>
            </p:grpSpPr>
            <p:cxnSp>
              <p:nvCxnSpPr>
                <p:cNvPr id="169" name="Connecteur droit 168">
                  <a:extLst>
                    <a:ext uri="{FF2B5EF4-FFF2-40B4-BE49-F238E27FC236}">
                      <a16:creationId xmlns:a16="http://schemas.microsoft.com/office/drawing/2014/main" id="{269CA0C2-1DC1-4983-A90F-66B7C79BD638}"/>
                    </a:ext>
                  </a:extLst>
                </p:cNvPr>
                <p:cNvCxnSpPr>
                  <a:cxnSpLocks/>
                </p:cNvCxnSpPr>
                <p:nvPr/>
              </p:nvCxnSpPr>
              <p:spPr>
                <a:xfrm>
                  <a:off x="2036183" y="4004302"/>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70" name="Ellipse 169">
                  <a:extLst>
                    <a:ext uri="{FF2B5EF4-FFF2-40B4-BE49-F238E27FC236}">
                      <a16:creationId xmlns:a16="http://schemas.microsoft.com/office/drawing/2014/main" id="{560871EC-A486-4241-ABAF-2DF55DF195CF}"/>
                    </a:ext>
                  </a:extLst>
                </p:cNvPr>
                <p:cNvSpPr/>
                <p:nvPr/>
              </p:nvSpPr>
              <p:spPr>
                <a:xfrm>
                  <a:off x="1903658" y="4137850"/>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168" name="Rectangle 167">
                <a:extLst>
                  <a:ext uri="{FF2B5EF4-FFF2-40B4-BE49-F238E27FC236}">
                    <a16:creationId xmlns:a16="http://schemas.microsoft.com/office/drawing/2014/main" id="{4081DA94-4149-4005-8C8E-EB20EF9AF157}"/>
                  </a:ext>
                </a:extLst>
              </p:cNvPr>
              <p:cNvSpPr/>
              <p:nvPr/>
            </p:nvSpPr>
            <p:spPr>
              <a:xfrm>
                <a:off x="2158210" y="90827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Planifier son organisation du travail selon les priorités sur ses différents dossiers d'intervention</a:t>
                </a:r>
              </a:p>
            </p:txBody>
          </p:sp>
        </p:grpSp>
      </p:grpSp>
      <p:sp>
        <p:nvSpPr>
          <p:cNvPr id="139" name="ZoneTexte 138">
            <a:extLst>
              <a:ext uri="{FF2B5EF4-FFF2-40B4-BE49-F238E27FC236}">
                <a16:creationId xmlns:a16="http://schemas.microsoft.com/office/drawing/2014/main" id="{9D317F9E-2ABE-4BD0-9D41-C1B13BEFD175}"/>
              </a:ext>
            </a:extLst>
          </p:cNvPr>
          <p:cNvSpPr txBox="1"/>
          <p:nvPr/>
        </p:nvSpPr>
        <p:spPr>
          <a:xfrm>
            <a:off x="133161" y="1229469"/>
            <a:ext cx="5806916" cy="246221"/>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1600" b="1" dirty="0">
                <a:solidFill>
                  <a:schemeClr val="bg1"/>
                </a:solidFill>
                <a:latin typeface="Univers Light" panose="020B0403020202020204" pitchFamily="34" charset="0"/>
              </a:rPr>
              <a:t>Collaborateur comptable spécialisé « gestion et patrimoine »</a:t>
            </a:r>
          </a:p>
        </p:txBody>
      </p:sp>
      <p:grpSp>
        <p:nvGrpSpPr>
          <p:cNvPr id="36" name="Groupe 35">
            <a:extLst>
              <a:ext uri="{FF2B5EF4-FFF2-40B4-BE49-F238E27FC236}">
                <a16:creationId xmlns:a16="http://schemas.microsoft.com/office/drawing/2014/main" id="{C32C5C29-6FE0-44CC-AA90-DB2CE84B0646}"/>
              </a:ext>
            </a:extLst>
          </p:cNvPr>
          <p:cNvGrpSpPr/>
          <p:nvPr/>
        </p:nvGrpSpPr>
        <p:grpSpPr>
          <a:xfrm>
            <a:off x="205409" y="9537369"/>
            <a:ext cx="7225602" cy="553998"/>
            <a:chOff x="205409" y="9574687"/>
            <a:chExt cx="7225602" cy="553998"/>
          </a:xfrm>
        </p:grpSpPr>
        <p:sp>
          <p:nvSpPr>
            <p:cNvPr id="154" name="ZoneTexte 153">
              <a:extLst>
                <a:ext uri="{FF2B5EF4-FFF2-40B4-BE49-F238E27FC236}">
                  <a16:creationId xmlns:a16="http://schemas.microsoft.com/office/drawing/2014/main" id="{9CDCFEC5-FC7A-45E2-87C2-1B2599D19428}"/>
                </a:ext>
              </a:extLst>
            </p:cNvPr>
            <p:cNvSpPr txBox="1"/>
            <p:nvPr/>
          </p:nvSpPr>
          <p:spPr>
            <a:xfrm>
              <a:off x="205409" y="9574687"/>
              <a:ext cx="1579944"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Adaptation à une variété de situations et d'interlocuteurs</a:t>
              </a:r>
            </a:p>
          </p:txBody>
        </p:sp>
        <p:sp>
          <p:nvSpPr>
            <p:cNvPr id="156" name="Rectangle 155">
              <a:extLst>
                <a:ext uri="{FF2B5EF4-FFF2-40B4-BE49-F238E27FC236}">
                  <a16:creationId xmlns:a16="http://schemas.microsoft.com/office/drawing/2014/main" id="{3FFB16A3-85F0-4874-8BBA-1C581E7065FC}"/>
                </a:ext>
              </a:extLst>
            </p:cNvPr>
            <p:cNvSpPr/>
            <p:nvPr/>
          </p:nvSpPr>
          <p:spPr>
            <a:xfrm>
              <a:off x="5354413" y="9597771"/>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Organiser sa charge de travail selon les étapes et priorités d’une prestation de gestion patrimoniale</a:t>
              </a:r>
            </a:p>
          </p:txBody>
        </p:sp>
        <p:grpSp>
          <p:nvGrpSpPr>
            <p:cNvPr id="18" name="Groupe 17">
              <a:extLst>
                <a:ext uri="{FF2B5EF4-FFF2-40B4-BE49-F238E27FC236}">
                  <a16:creationId xmlns:a16="http://schemas.microsoft.com/office/drawing/2014/main" id="{8A7A1968-8C7B-47FD-A431-9894C8E2B187}"/>
                </a:ext>
              </a:extLst>
            </p:cNvPr>
            <p:cNvGrpSpPr/>
            <p:nvPr/>
          </p:nvGrpSpPr>
          <p:grpSpPr>
            <a:xfrm>
              <a:off x="1942187" y="9599686"/>
              <a:ext cx="3456023" cy="504000"/>
              <a:chOff x="1970042" y="9549672"/>
              <a:chExt cx="3456023" cy="504000"/>
            </a:xfrm>
          </p:grpSpPr>
          <p:sp>
            <p:nvSpPr>
              <p:cNvPr id="158" name="Rectangle 157">
                <a:extLst>
                  <a:ext uri="{FF2B5EF4-FFF2-40B4-BE49-F238E27FC236}">
                    <a16:creationId xmlns:a16="http://schemas.microsoft.com/office/drawing/2014/main" id="{8C2FA797-4427-4221-8322-395930D71373}"/>
                  </a:ext>
                </a:extLst>
              </p:cNvPr>
              <p:cNvSpPr/>
              <p:nvPr/>
            </p:nvSpPr>
            <p:spPr>
              <a:xfrm>
                <a:off x="2115174" y="954967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0" name="Groupe 159">
                <a:extLst>
                  <a:ext uri="{FF2B5EF4-FFF2-40B4-BE49-F238E27FC236}">
                    <a16:creationId xmlns:a16="http://schemas.microsoft.com/office/drawing/2014/main" id="{3AF8D5CA-12FE-43DB-B27D-0499EF1EABE3}"/>
                  </a:ext>
                </a:extLst>
              </p:cNvPr>
              <p:cNvGrpSpPr/>
              <p:nvPr/>
            </p:nvGrpSpPr>
            <p:grpSpPr>
              <a:xfrm>
                <a:off x="1970042" y="9549672"/>
                <a:ext cx="271472" cy="504000"/>
                <a:chOff x="1903658" y="4004302"/>
                <a:chExt cx="265051" cy="504000"/>
              </a:xfrm>
            </p:grpSpPr>
            <p:cxnSp>
              <p:nvCxnSpPr>
                <p:cNvPr id="164" name="Connecteur droit 163">
                  <a:extLst>
                    <a:ext uri="{FF2B5EF4-FFF2-40B4-BE49-F238E27FC236}">
                      <a16:creationId xmlns:a16="http://schemas.microsoft.com/office/drawing/2014/main" id="{B1B93DD8-26DC-470B-9A8C-757802C907B0}"/>
                    </a:ext>
                  </a:extLst>
                </p:cNvPr>
                <p:cNvCxnSpPr>
                  <a:cxnSpLocks/>
                </p:cNvCxnSpPr>
                <p:nvPr/>
              </p:nvCxnSpPr>
              <p:spPr>
                <a:xfrm>
                  <a:off x="2036183" y="4004302"/>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73" name="Ellipse 172">
                  <a:extLst>
                    <a:ext uri="{FF2B5EF4-FFF2-40B4-BE49-F238E27FC236}">
                      <a16:creationId xmlns:a16="http://schemas.microsoft.com/office/drawing/2014/main" id="{BB8ADF9B-8B7A-4FD9-BD58-DB49492D449C}"/>
                    </a:ext>
                  </a:extLst>
                </p:cNvPr>
                <p:cNvSpPr/>
                <p:nvPr/>
              </p:nvSpPr>
              <p:spPr>
                <a:xfrm>
                  <a:off x="1903658" y="4137850"/>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163" name="Rectangle 162">
                <a:extLst>
                  <a:ext uri="{FF2B5EF4-FFF2-40B4-BE49-F238E27FC236}">
                    <a16:creationId xmlns:a16="http://schemas.microsoft.com/office/drawing/2014/main" id="{41CE6C84-6334-4E98-8320-05C431502329}"/>
                  </a:ext>
                </a:extLst>
              </p:cNvPr>
              <p:cNvSpPr/>
              <p:nvPr/>
            </p:nvSpPr>
            <p:spPr>
              <a:xfrm>
                <a:off x="2186065" y="9601617"/>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la prestation délivrée aux spécificités de situations et d'interlocuteurs</a:t>
                </a:r>
              </a:p>
            </p:txBody>
          </p:sp>
        </p:grpSp>
      </p:grpSp>
      <p:grpSp>
        <p:nvGrpSpPr>
          <p:cNvPr id="16" name="Groupe 15">
            <a:extLst>
              <a:ext uri="{FF2B5EF4-FFF2-40B4-BE49-F238E27FC236}">
                <a16:creationId xmlns:a16="http://schemas.microsoft.com/office/drawing/2014/main" id="{AA49C6C5-89EF-4074-8BF1-815A35C3E8A6}"/>
              </a:ext>
            </a:extLst>
          </p:cNvPr>
          <p:cNvGrpSpPr/>
          <p:nvPr/>
        </p:nvGrpSpPr>
        <p:grpSpPr>
          <a:xfrm>
            <a:off x="3995753" y="1501255"/>
            <a:ext cx="3456384" cy="481018"/>
            <a:chOff x="3635821" y="1491960"/>
            <a:chExt cx="3456384" cy="481018"/>
          </a:xfrm>
        </p:grpSpPr>
        <p:grpSp>
          <p:nvGrpSpPr>
            <p:cNvPr id="14" name="Groupe 13">
              <a:extLst>
                <a:ext uri="{FF2B5EF4-FFF2-40B4-BE49-F238E27FC236}">
                  <a16:creationId xmlns:a16="http://schemas.microsoft.com/office/drawing/2014/main" id="{670811DA-6897-4CDC-B632-6AA9AFAF87DD}"/>
                </a:ext>
              </a:extLst>
            </p:cNvPr>
            <p:cNvGrpSpPr/>
            <p:nvPr/>
          </p:nvGrpSpPr>
          <p:grpSpPr>
            <a:xfrm>
              <a:off x="3747100" y="1491960"/>
              <a:ext cx="3129082" cy="451140"/>
              <a:chOff x="3747100" y="1491960"/>
              <a:chExt cx="3129082" cy="451140"/>
            </a:xfrm>
          </p:grpSpPr>
          <p:sp>
            <p:nvSpPr>
              <p:cNvPr id="181" name="Rectangle 180">
                <a:extLst>
                  <a:ext uri="{FF2B5EF4-FFF2-40B4-BE49-F238E27FC236}">
                    <a16:creationId xmlns:a16="http://schemas.microsoft.com/office/drawing/2014/main" id="{FFA710B0-770D-412A-9B65-1DD5E2497CA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78" name="ZoneTexte 177">
                <a:extLst>
                  <a:ext uri="{FF2B5EF4-FFF2-40B4-BE49-F238E27FC236}">
                    <a16:creationId xmlns:a16="http://schemas.microsoft.com/office/drawing/2014/main" id="{868027A2-EAB4-448F-8F5E-71F11F975B87}"/>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6" name="Groupe 5">
              <a:extLst>
                <a:ext uri="{FF2B5EF4-FFF2-40B4-BE49-F238E27FC236}">
                  <a16:creationId xmlns:a16="http://schemas.microsoft.com/office/drawing/2014/main" id="{1DF45BCB-A287-4979-A8EF-90D794122179}"/>
                </a:ext>
              </a:extLst>
            </p:cNvPr>
            <p:cNvGrpSpPr/>
            <p:nvPr/>
          </p:nvGrpSpPr>
          <p:grpSpPr>
            <a:xfrm>
              <a:off x="5145033" y="1669592"/>
              <a:ext cx="1192567" cy="303386"/>
              <a:chOff x="5501712" y="1669592"/>
              <a:chExt cx="1192567" cy="303386"/>
            </a:xfrm>
          </p:grpSpPr>
          <p:sp>
            <p:nvSpPr>
              <p:cNvPr id="151" name="ZoneTexte 150">
                <a:extLst>
                  <a:ext uri="{FF2B5EF4-FFF2-40B4-BE49-F238E27FC236}">
                    <a16:creationId xmlns:a16="http://schemas.microsoft.com/office/drawing/2014/main" id="{958C1CC1-EEAD-4829-BC5F-B195428AFB3D}"/>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96" name="Ellipse 195">
                <a:extLst>
                  <a:ext uri="{FF2B5EF4-FFF2-40B4-BE49-F238E27FC236}">
                    <a16:creationId xmlns:a16="http://schemas.microsoft.com/office/drawing/2014/main" id="{BA03BE21-7867-4EF5-8521-8EE25E64ECD3}"/>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7" name="Groupe 6">
              <a:extLst>
                <a:ext uri="{FF2B5EF4-FFF2-40B4-BE49-F238E27FC236}">
                  <a16:creationId xmlns:a16="http://schemas.microsoft.com/office/drawing/2014/main" id="{0CF2B748-01A3-4ABB-8316-7EC6A6F8BA73}"/>
                </a:ext>
              </a:extLst>
            </p:cNvPr>
            <p:cNvGrpSpPr/>
            <p:nvPr/>
          </p:nvGrpSpPr>
          <p:grpSpPr>
            <a:xfrm>
              <a:off x="5899638" y="1669592"/>
              <a:ext cx="1192567" cy="303386"/>
              <a:chOff x="6322879" y="1669592"/>
              <a:chExt cx="1192567" cy="303386"/>
            </a:xfrm>
          </p:grpSpPr>
          <p:sp>
            <p:nvSpPr>
              <p:cNvPr id="175" name="ZoneTexte 174">
                <a:extLst>
                  <a:ext uri="{FF2B5EF4-FFF2-40B4-BE49-F238E27FC236}">
                    <a16:creationId xmlns:a16="http://schemas.microsoft.com/office/drawing/2014/main" id="{CD90858B-06F0-418C-9107-38220AB0BC0F}"/>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98" name="Ellipse 197">
                <a:extLst>
                  <a:ext uri="{FF2B5EF4-FFF2-40B4-BE49-F238E27FC236}">
                    <a16:creationId xmlns:a16="http://schemas.microsoft.com/office/drawing/2014/main" id="{998B1EA4-E171-4AAE-9D54-55045B8485AC}"/>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5" name="Groupe 4">
              <a:extLst>
                <a:ext uri="{FF2B5EF4-FFF2-40B4-BE49-F238E27FC236}">
                  <a16:creationId xmlns:a16="http://schemas.microsoft.com/office/drawing/2014/main" id="{0458BA94-0A8A-4E26-8944-A02F51F954EF}"/>
                </a:ext>
              </a:extLst>
            </p:cNvPr>
            <p:cNvGrpSpPr/>
            <p:nvPr/>
          </p:nvGrpSpPr>
          <p:grpSpPr>
            <a:xfrm>
              <a:off x="4390427" y="1669592"/>
              <a:ext cx="1192567" cy="303386"/>
              <a:chOff x="4680545" y="1669592"/>
              <a:chExt cx="1192567" cy="303386"/>
            </a:xfrm>
          </p:grpSpPr>
          <p:sp>
            <p:nvSpPr>
              <p:cNvPr id="176" name="ZoneTexte 175">
                <a:extLst>
                  <a:ext uri="{FF2B5EF4-FFF2-40B4-BE49-F238E27FC236}">
                    <a16:creationId xmlns:a16="http://schemas.microsoft.com/office/drawing/2014/main" id="{A8962162-6229-4125-BE9E-18299B73920C}"/>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99" name="Ellipse 198">
                <a:extLst>
                  <a:ext uri="{FF2B5EF4-FFF2-40B4-BE49-F238E27FC236}">
                    <a16:creationId xmlns:a16="http://schemas.microsoft.com/office/drawing/2014/main" id="{CEC37472-0307-4091-A862-2E38AC05E89A}"/>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4" name="Groupe 3">
              <a:extLst>
                <a:ext uri="{FF2B5EF4-FFF2-40B4-BE49-F238E27FC236}">
                  <a16:creationId xmlns:a16="http://schemas.microsoft.com/office/drawing/2014/main" id="{A689BD2B-3398-4B9A-AF97-9581377330A6}"/>
                </a:ext>
              </a:extLst>
            </p:cNvPr>
            <p:cNvGrpSpPr/>
            <p:nvPr/>
          </p:nvGrpSpPr>
          <p:grpSpPr>
            <a:xfrm>
              <a:off x="3635821" y="1669592"/>
              <a:ext cx="1192567" cy="303386"/>
              <a:chOff x="3859378" y="1669592"/>
              <a:chExt cx="1192567" cy="303386"/>
            </a:xfrm>
          </p:grpSpPr>
          <p:sp>
            <p:nvSpPr>
              <p:cNvPr id="177" name="ZoneTexte 176">
                <a:extLst>
                  <a:ext uri="{FF2B5EF4-FFF2-40B4-BE49-F238E27FC236}">
                    <a16:creationId xmlns:a16="http://schemas.microsoft.com/office/drawing/2014/main" id="{9777711E-40F0-4639-A126-C260957A80FD}"/>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200" name="Ellipse 199">
                <a:extLst>
                  <a:ext uri="{FF2B5EF4-FFF2-40B4-BE49-F238E27FC236}">
                    <a16:creationId xmlns:a16="http://schemas.microsoft.com/office/drawing/2014/main" id="{1DC90C5C-9C11-4EFF-8CAC-610DFEFE71DF}"/>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pic>
        <p:nvPicPr>
          <p:cNvPr id="8" name="Image 7" descr="Une image contenant texte, Police, logo, Graphique&#10;&#10;Description générée automatiquement">
            <a:extLst>
              <a:ext uri="{FF2B5EF4-FFF2-40B4-BE49-F238E27FC236}">
                <a16:creationId xmlns:a16="http://schemas.microsoft.com/office/drawing/2014/main" id="{3A7E36EA-108D-8203-2B59-C7B380E40C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9328" y="97021"/>
            <a:ext cx="1117053" cy="922337"/>
          </a:xfrm>
          <a:prstGeom prst="rect">
            <a:avLst/>
          </a:prstGeom>
        </p:spPr>
      </p:pic>
    </p:spTree>
    <p:extLst>
      <p:ext uri="{BB962C8B-B14F-4D97-AF65-F5344CB8AC3E}">
        <p14:creationId xmlns:p14="http://schemas.microsoft.com/office/powerpoint/2010/main" val="106318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ZoneTexte 84">
            <a:extLst>
              <a:ext uri="{FF2B5EF4-FFF2-40B4-BE49-F238E27FC236}">
                <a16:creationId xmlns:a16="http://schemas.microsoft.com/office/drawing/2014/main" id="{A3DAED3C-D004-4A7C-9EC9-D69C4C89C860}"/>
              </a:ext>
            </a:extLst>
          </p:cNvPr>
          <p:cNvSpPr txBox="1"/>
          <p:nvPr/>
        </p:nvSpPr>
        <p:spPr>
          <a:xfrm>
            <a:off x="3935345" y="5595631"/>
            <a:ext cx="3240000" cy="1015663"/>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Actualités et techniques de gestion patrimoniale et de transmission-reprise : stratégie et diagnostic patrimonial, fiscalité des biens immobiliers…</a:t>
            </a:r>
          </a:p>
          <a:p>
            <a:r>
              <a:rPr lang="fr-FR" dirty="0">
                <a:solidFill>
                  <a:schemeClr val="tx2"/>
                </a:solidFill>
              </a:rPr>
              <a:t>Actualités et techniques comptable et fiscale : loi de finances…</a:t>
            </a:r>
          </a:p>
          <a:p>
            <a:r>
              <a:rPr lang="fr-FR" dirty="0">
                <a:solidFill>
                  <a:schemeClr val="tx2"/>
                </a:solidFill>
              </a:rPr>
              <a:t>Formation à l’accompagnement du chef d’entreprise  </a:t>
            </a:r>
          </a:p>
        </p:txBody>
      </p:sp>
      <p:sp>
        <p:nvSpPr>
          <p:cNvPr id="77" name="ZoneTexte 76">
            <a:extLst>
              <a:ext uri="{FF2B5EF4-FFF2-40B4-BE49-F238E27FC236}">
                <a16:creationId xmlns:a16="http://schemas.microsoft.com/office/drawing/2014/main" id="{D633C062-45D0-4004-9B8F-C073910A552E}"/>
              </a:ext>
            </a:extLst>
          </p:cNvPr>
          <p:cNvSpPr txBox="1"/>
          <p:nvPr/>
        </p:nvSpPr>
        <p:spPr>
          <a:xfrm>
            <a:off x="3940550" y="5330120"/>
            <a:ext cx="321797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Formations prioritaires en cours de carrière</a:t>
            </a:r>
          </a:p>
        </p:txBody>
      </p:sp>
      <p:sp>
        <p:nvSpPr>
          <p:cNvPr id="82" name="ZoneTexte 81">
            <a:extLst>
              <a:ext uri="{FF2B5EF4-FFF2-40B4-BE49-F238E27FC236}">
                <a16:creationId xmlns:a16="http://schemas.microsoft.com/office/drawing/2014/main" id="{4790275F-7869-48AB-A01B-85061FA25347}"/>
              </a:ext>
            </a:extLst>
          </p:cNvPr>
          <p:cNvSpPr txBox="1"/>
          <p:nvPr/>
        </p:nvSpPr>
        <p:spPr>
          <a:xfrm>
            <a:off x="3946588" y="3905746"/>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109" name="ZoneTexte 108">
            <a:extLst>
              <a:ext uri="{FF2B5EF4-FFF2-40B4-BE49-F238E27FC236}">
                <a16:creationId xmlns:a16="http://schemas.microsoft.com/office/drawing/2014/main" id="{AF3D5513-BF9B-4E23-A5CD-D9F5CE73A3B1}"/>
              </a:ext>
            </a:extLst>
          </p:cNvPr>
          <p:cNvSpPr txBox="1"/>
          <p:nvPr/>
        </p:nvSpPr>
        <p:spPr>
          <a:xfrm>
            <a:off x="448260" y="6489471"/>
            <a:ext cx="3240000"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Possibilité d’encadrement de Collaborateurs comptables « gestion et patrimoine » après quelques années d’expérience, et de formation interne des autres pôles du cabinet sur les enjeux patrimoniaux</a:t>
            </a:r>
          </a:p>
          <a:p>
            <a:pPr algn="l"/>
            <a:r>
              <a:rPr lang="fr-FR" dirty="0"/>
              <a:t>Hausse du niveau de complexité des dossiers de gestion patrimoniale avec l’expérience, du poids des activités de développement commercial, de l’implication dans les réseaux économiques locaux et le développement de partenariats (assureurs, banques…)</a:t>
            </a:r>
          </a:p>
        </p:txBody>
      </p:sp>
      <p:sp>
        <p:nvSpPr>
          <p:cNvPr id="126" name="ZoneTexte 125">
            <a:extLst>
              <a:ext uri="{FF2B5EF4-FFF2-40B4-BE49-F238E27FC236}">
                <a16:creationId xmlns:a16="http://schemas.microsoft.com/office/drawing/2014/main" id="{B98F3625-1046-4D5F-ADD3-A4CAEFB445D3}"/>
              </a:ext>
            </a:extLst>
          </p:cNvPr>
          <p:cNvSpPr txBox="1"/>
          <p:nvPr/>
        </p:nvSpPr>
        <p:spPr>
          <a:xfrm>
            <a:off x="510584" y="1673498"/>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52813"/>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3877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54" name="ZoneTexte 53">
            <a:extLst>
              <a:ext uri="{FF2B5EF4-FFF2-40B4-BE49-F238E27FC236}">
                <a16:creationId xmlns:a16="http://schemas.microsoft.com/office/drawing/2014/main" id="{D0B3E300-8CF5-42E1-BE4A-BDD2E0D57766}"/>
              </a:ext>
            </a:extLst>
          </p:cNvPr>
          <p:cNvSpPr txBox="1"/>
          <p:nvPr/>
        </p:nvSpPr>
        <p:spPr>
          <a:xfrm>
            <a:off x="382560" y="4194514"/>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69971" y="201079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673702"/>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53017"/>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46599"/>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68" name="ZoneTexte 67">
            <a:extLst>
              <a:ext uri="{FF2B5EF4-FFF2-40B4-BE49-F238E27FC236}">
                <a16:creationId xmlns:a16="http://schemas.microsoft.com/office/drawing/2014/main" id="{67A1A514-CA7F-49BE-8B7E-C9358E60BC8B}"/>
              </a:ext>
            </a:extLst>
          </p:cNvPr>
          <p:cNvSpPr txBox="1"/>
          <p:nvPr/>
        </p:nvSpPr>
        <p:spPr>
          <a:xfrm>
            <a:off x="3935344" y="2288579"/>
            <a:ext cx="3370455" cy="1631216"/>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Bac+2 à Bac+5 en comptabilité, gestion, audit, finance, par exemple :  </a:t>
            </a:r>
          </a:p>
          <a:p>
            <a:pPr marL="108000" indent="-108000" algn="l">
              <a:buFont typeface="Wingdings" panose="05000000000000000000" pitchFamily="2" charset="2"/>
              <a:buChar char="§"/>
            </a:pPr>
            <a:r>
              <a:rPr lang="fr-FR" dirty="0"/>
              <a:t>BTS Comptabilité et Gestion</a:t>
            </a:r>
          </a:p>
          <a:p>
            <a:pPr marL="108000" indent="-108000" algn="l">
              <a:buFont typeface="Wingdings" panose="05000000000000000000" pitchFamily="2" charset="2"/>
              <a:buChar char="§"/>
            </a:pPr>
            <a:r>
              <a:rPr lang="fr-FR" dirty="0"/>
              <a:t>DCG (Diplôme de Comptabilité et de Gestion)</a:t>
            </a:r>
          </a:p>
          <a:p>
            <a:pPr marL="108000" indent="-108000" algn="l">
              <a:buFont typeface="Wingdings" panose="05000000000000000000" pitchFamily="2" charset="2"/>
              <a:buChar char="§"/>
            </a:pPr>
            <a:r>
              <a:rPr lang="fr-FR" dirty="0"/>
              <a:t>Licence CCA (Comptabilité Contrôle Audit)</a:t>
            </a:r>
          </a:p>
          <a:p>
            <a:pPr marL="108000" indent="-108000" algn="l">
              <a:buFont typeface="Wingdings" panose="05000000000000000000" pitchFamily="2" charset="2"/>
              <a:buChar char="§"/>
            </a:pPr>
            <a:r>
              <a:rPr lang="fr-FR" dirty="0"/>
              <a:t>DSCG (Diplôme Supérieur de Comptabilité et de Gestion)</a:t>
            </a:r>
          </a:p>
          <a:p>
            <a:pPr marL="108000" indent="-108000" algn="l">
              <a:buFont typeface="Wingdings" panose="05000000000000000000" pitchFamily="2" charset="2"/>
              <a:buChar char="§"/>
            </a:pPr>
            <a:r>
              <a:rPr lang="fr-FR" dirty="0"/>
              <a:t>Master CCA (Comptabilité Contrôle Audit)</a:t>
            </a:r>
          </a:p>
          <a:p>
            <a:pPr marL="108000" indent="-108000" algn="l">
              <a:buFont typeface="Wingdings" panose="05000000000000000000" pitchFamily="2" charset="2"/>
              <a:buChar char="§"/>
            </a:pPr>
            <a:r>
              <a:rPr lang="fr-FR" dirty="0"/>
              <a:t>Master d’École de commerce</a:t>
            </a:r>
          </a:p>
          <a:p>
            <a:pPr marL="108000" indent="-108000" algn="l">
              <a:buFont typeface="Wingdings" panose="05000000000000000000" pitchFamily="2" charset="2"/>
              <a:buChar char="§"/>
            </a:pPr>
            <a:r>
              <a:rPr lang="fr-FR" dirty="0"/>
              <a:t>Master 2 en gestion de patrimoine ou finance</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46588" y="4342279"/>
            <a:ext cx="3240000" cy="1015663"/>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Collaborateur comptable généraliste souhaitant se spécialiser en gestion patrimoniale</a:t>
            </a:r>
          </a:p>
          <a:p>
            <a:r>
              <a:rPr lang="fr-FR" dirty="0">
                <a:solidFill>
                  <a:schemeClr val="tx2"/>
                </a:solidFill>
              </a:rPr>
              <a:t>Métiers du conseil financier, de l’audit ou du droit souhaitant se spécialiser en gestion patrimoniale </a:t>
            </a:r>
          </a:p>
          <a:p>
            <a:r>
              <a:rPr lang="fr-FR" dirty="0">
                <a:solidFill>
                  <a:schemeClr val="tx2"/>
                </a:solidFill>
              </a:rPr>
              <a:t>Conseiller en gestion patrimoniale, prévoyance, retraite en cabinet spécialisé, banque, assurance…</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12330"/>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57831" y="4331619"/>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801D9D51-E8B0-4BA3-BA13-6383DD7D2674}"/>
              </a:ext>
            </a:extLst>
          </p:cNvPr>
          <p:cNvSpPr txBox="1"/>
          <p:nvPr/>
        </p:nvSpPr>
        <p:spPr>
          <a:xfrm>
            <a:off x="4083532" y="6699749"/>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6772714"/>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6965026"/>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89" name="ZoneTexte 88">
            <a:extLst>
              <a:ext uri="{FF2B5EF4-FFF2-40B4-BE49-F238E27FC236}">
                <a16:creationId xmlns:a16="http://schemas.microsoft.com/office/drawing/2014/main" id="{9C680D0D-EADB-41EF-9406-79332806A869}"/>
              </a:ext>
            </a:extLst>
          </p:cNvPr>
          <p:cNvSpPr txBox="1"/>
          <p:nvPr/>
        </p:nvSpPr>
        <p:spPr>
          <a:xfrm>
            <a:off x="3935345" y="6947557"/>
            <a:ext cx="3217977" cy="163121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Spécialisation croissante des professionnels sur des champs spécifiques de la gestion patrimoniale en raison de la complexification de la législation comptables et fiscale, des supports d’investissement, des projets d’accompagnement des transmissions-reprises…</a:t>
            </a:r>
          </a:p>
          <a:p>
            <a:r>
              <a:rPr lang="fr-FR" dirty="0">
                <a:solidFill>
                  <a:schemeClr val="tx2"/>
                </a:solidFill>
              </a:rPr>
              <a:t>Renforcement des compétences en matière d’adaptation à une variété d’interlocuteurs et capacité à tisser un réseau solide d’apporteurs d’affaires, partenaires…</a:t>
            </a:r>
          </a:p>
        </p:txBody>
      </p:sp>
      <p:grpSp>
        <p:nvGrpSpPr>
          <p:cNvPr id="103" name="Groupe 102">
            <a:extLst>
              <a:ext uri="{FF2B5EF4-FFF2-40B4-BE49-F238E27FC236}">
                <a16:creationId xmlns:a16="http://schemas.microsoft.com/office/drawing/2014/main" id="{77846408-1680-4BA6-957B-B4FD5CB99A56}"/>
              </a:ext>
            </a:extLst>
          </p:cNvPr>
          <p:cNvGrpSpPr/>
          <p:nvPr/>
        </p:nvGrpSpPr>
        <p:grpSpPr>
          <a:xfrm>
            <a:off x="3978882" y="8678487"/>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35345" y="8945334"/>
            <a:ext cx="3370454" cy="1785104"/>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Évolution possible vers d’autres métiers de l’expertise comptable : Collaborateur comptable spécialisé « Métiers et sectoriel » ou « Pilotage de la performance et Opérations complexes », Chef de mission comptable, Expert-comptable (sous condition d’obtention du DEC), métiers de l’audit, métiers du conseil financier, Responsable méthodes, Juriste fiscaliste (sous condition de formation)… </a:t>
            </a:r>
          </a:p>
          <a:p>
            <a:pPr marL="108000" indent="-108000" algn="l">
              <a:buFont typeface="Wingdings" panose="05000000000000000000" pitchFamily="2" charset="2"/>
              <a:buChar char="§"/>
            </a:pPr>
            <a:r>
              <a:rPr lang="fr-FR" dirty="0">
                <a:solidFill>
                  <a:schemeClr val="tx2"/>
                </a:solidFill>
              </a:rPr>
              <a:t>Métiers du conseil en gestion patrimoniale au sein de cabinets spécialisés, de cabinets d’avocats, d’agences bancaires… </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463893"/>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73085"/>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69971" y="6232875"/>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6484152"/>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nvGrpSpPr>
          <p:cNvPr id="2" name="Groupe 1">
            <a:extLst>
              <a:ext uri="{FF2B5EF4-FFF2-40B4-BE49-F238E27FC236}">
                <a16:creationId xmlns:a16="http://schemas.microsoft.com/office/drawing/2014/main" id="{7C8A7534-6D2C-43F1-A878-E1CF4410AE0A}"/>
              </a:ext>
            </a:extLst>
          </p:cNvPr>
          <p:cNvGrpSpPr/>
          <p:nvPr/>
        </p:nvGrpSpPr>
        <p:grpSpPr>
          <a:xfrm>
            <a:off x="454576" y="8335591"/>
            <a:ext cx="3249898" cy="265276"/>
            <a:chOff x="454576" y="8869840"/>
            <a:chExt cx="3249898" cy="265276"/>
          </a:xfrm>
        </p:grpSpPr>
        <p:grpSp>
          <p:nvGrpSpPr>
            <p:cNvPr id="110" name="Groupe 109">
              <a:extLst>
                <a:ext uri="{FF2B5EF4-FFF2-40B4-BE49-F238E27FC236}">
                  <a16:creationId xmlns:a16="http://schemas.microsoft.com/office/drawing/2014/main" id="{D9A65EB5-DE36-4E09-8865-0C643FC0F140}"/>
                </a:ext>
              </a:extLst>
            </p:cNvPr>
            <p:cNvGrpSpPr/>
            <p:nvPr/>
          </p:nvGrpSpPr>
          <p:grpSpPr>
            <a:xfrm>
              <a:off x="454576" y="8869840"/>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9135116"/>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16" name="ZoneTexte 115">
            <a:extLst>
              <a:ext uri="{FF2B5EF4-FFF2-40B4-BE49-F238E27FC236}">
                <a16:creationId xmlns:a16="http://schemas.microsoft.com/office/drawing/2014/main" id="{12FA9338-88D2-4D5C-AA5C-39F8C3581043}"/>
              </a:ext>
            </a:extLst>
          </p:cNvPr>
          <p:cNvSpPr txBox="1"/>
          <p:nvPr/>
        </p:nvSpPr>
        <p:spPr>
          <a:xfrm>
            <a:off x="448260" y="8611510"/>
            <a:ext cx="3271793" cy="193899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Expert-comptable, Juriste en droit fiscal, en droit des sociétés, en droit social…,</a:t>
            </a:r>
          </a:p>
          <a:p>
            <a:pPr algn="l"/>
            <a:r>
              <a:rPr lang="fr-FR" i="1" dirty="0"/>
              <a:t>Relations professionnelles externes </a:t>
            </a:r>
            <a:r>
              <a:rPr lang="fr-FR" dirty="0"/>
              <a:t>: Dirigeants et particuliers, Notaires, Avocats, Banquiers, Gestionnaires d’actifs, Conseillers en gestion patrimoniale…</a:t>
            </a:r>
          </a:p>
          <a:p>
            <a:pPr algn="l"/>
            <a:r>
              <a:rPr lang="fr-FR" i="1" dirty="0"/>
              <a:t>Télétravail</a:t>
            </a:r>
            <a:r>
              <a:rPr lang="fr-FR" dirty="0"/>
              <a:t> : possible sur une partie significative des activités à l’exception des rencontres ponctuelles avec le client, des partenaires (banquiers, avocats…), de réunions de travail ou de l’accès à des pièces administratives originales. </a:t>
            </a:r>
          </a:p>
        </p:txBody>
      </p:sp>
      <p:cxnSp>
        <p:nvCxnSpPr>
          <p:cNvPr id="124" name="Connecteur droit 123">
            <a:extLst>
              <a:ext uri="{FF2B5EF4-FFF2-40B4-BE49-F238E27FC236}">
                <a16:creationId xmlns:a16="http://schemas.microsoft.com/office/drawing/2014/main" id="{D7737158-7860-4C83-B81A-29E0B34D8CD5}"/>
              </a:ext>
            </a:extLst>
          </p:cNvPr>
          <p:cNvCxnSpPr>
            <a:cxnSpLocks/>
          </p:cNvCxnSpPr>
          <p:nvPr/>
        </p:nvCxnSpPr>
        <p:spPr>
          <a:xfrm>
            <a:off x="3946588" y="5570973"/>
            <a:ext cx="3168000" cy="0"/>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73085"/>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51" name="Connecteur droit 50">
            <a:extLst>
              <a:ext uri="{FF2B5EF4-FFF2-40B4-BE49-F238E27FC236}">
                <a16:creationId xmlns:a16="http://schemas.microsoft.com/office/drawing/2014/main" id="{65BA926D-B88A-462E-B530-79FBFBB1C415}"/>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66" name="ZoneTexte 65">
            <a:extLst>
              <a:ext uri="{FF2B5EF4-FFF2-40B4-BE49-F238E27FC236}">
                <a16:creationId xmlns:a16="http://schemas.microsoft.com/office/drawing/2014/main" id="{FD824262-D8A8-4118-9609-69D47F0AE7AD}"/>
              </a:ext>
            </a:extLst>
          </p:cNvPr>
          <p:cNvSpPr txBox="1"/>
          <p:nvPr/>
        </p:nvSpPr>
        <p:spPr>
          <a:xfrm>
            <a:off x="420574" y="2286469"/>
            <a:ext cx="3157821" cy="1938992"/>
          </a:xfrm>
          <a:prstGeom prst="rect">
            <a:avLst/>
          </a:prstGeom>
          <a:solidFill>
            <a:schemeClr val="bg1"/>
          </a:solid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grands cabinets, les Collaborateurs comptables « gestion et patrimoine » interviennent dans des services spécialisés en gestion patrimoniale et/ou transmissions-reprise, et travaillent en lien avec les pôles « expertise-comptable » et juridiques (fiscal, droit des affaires).</a:t>
            </a:r>
          </a:p>
          <a:p>
            <a:pPr algn="l"/>
            <a:r>
              <a:rPr lang="fr-FR" dirty="0"/>
              <a:t>Dans les cabinets de petite et moyenne taille, les Collaborateurs comptables spécialisés gestion et patrimoine peuvent également intervenir sur des activités de production comptable pour les clients de leur portefeuille (production comptable, comptes annuels).</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33163" y="4472376"/>
            <a:ext cx="3227411"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développant un volume d’affaires significatif en gestion patrimoniale, les Collaborateurs comptables « gestion et patrimoine » interviennent sur une grande variété de prestations dans ce domaine et de type de clients (taille, secteur, enjeux de développement…).</a:t>
            </a:r>
          </a:p>
          <a:p>
            <a:pPr algn="l"/>
            <a:r>
              <a:rPr lang="fr-FR" dirty="0"/>
              <a:t>Ils interviennent sur des champs spécifiques de leur domaine dans les cabinets se spécialisant sur des aspects patrimoniaux ciblés : fiscalité, transmissions-reprises, statut et rémunération du dirigeant, immobilier…</a:t>
            </a:r>
          </a:p>
        </p:txBody>
      </p:sp>
      <p:sp>
        <p:nvSpPr>
          <p:cNvPr id="56" name="ZoneTexte 55">
            <a:extLst>
              <a:ext uri="{FF2B5EF4-FFF2-40B4-BE49-F238E27FC236}">
                <a16:creationId xmlns:a16="http://schemas.microsoft.com/office/drawing/2014/main" id="{4CCB507E-BC44-4E0D-BB17-2E36B9DC9005}"/>
              </a:ext>
            </a:extLst>
          </p:cNvPr>
          <p:cNvSpPr txBox="1"/>
          <p:nvPr/>
        </p:nvSpPr>
        <p:spPr>
          <a:xfrm>
            <a:off x="133161" y="1229469"/>
            <a:ext cx="5806916" cy="246221"/>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1600" b="1" dirty="0">
                <a:solidFill>
                  <a:schemeClr val="bg1"/>
                </a:solidFill>
                <a:latin typeface="Univers Light" panose="020B0403020202020204" pitchFamily="34" charset="0"/>
              </a:rPr>
              <a:t>Collaborateur comptable spécialisé « gestion et patrimoine »</a:t>
            </a:r>
          </a:p>
        </p:txBody>
      </p:sp>
      <p:pic>
        <p:nvPicPr>
          <p:cNvPr id="3" name="Image 2" descr="Une image contenant texte, Police, logo, Graphique&#10;&#10;Description générée automatiquement">
            <a:extLst>
              <a:ext uri="{FF2B5EF4-FFF2-40B4-BE49-F238E27FC236}">
                <a16:creationId xmlns:a16="http://schemas.microsoft.com/office/drawing/2014/main" id="{524E3080-7ADF-EE6F-90C1-4BFEBE804C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9328" y="97021"/>
            <a:ext cx="1117053" cy="922337"/>
          </a:xfrm>
          <a:prstGeom prst="rect">
            <a:avLst/>
          </a:prstGeom>
        </p:spPr>
      </p:pic>
    </p:spTree>
    <p:extLst>
      <p:ext uri="{BB962C8B-B14F-4D97-AF65-F5344CB8AC3E}">
        <p14:creationId xmlns:p14="http://schemas.microsoft.com/office/powerpoint/2010/main" val="3962536486"/>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9471</TotalTime>
  <Words>1574</Words>
  <Application>Microsoft Office PowerPoint</Application>
  <PresentationFormat>Personnalisé</PresentationFormat>
  <Paragraphs>143</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1403</cp:revision>
  <dcterms:created xsi:type="dcterms:W3CDTF">2014-07-30T08:09:35Z</dcterms:created>
  <dcterms:modified xsi:type="dcterms:W3CDTF">2024-01-18T15:03:27Z</dcterms:modified>
</cp:coreProperties>
</file>