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5"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603" autoAdjust="0"/>
    <p:restoredTop sz="96173" autoAdjust="0"/>
  </p:normalViewPr>
  <p:slideViewPr>
    <p:cSldViewPr showGuides="1">
      <p:cViewPr varScale="1">
        <p:scale>
          <a:sx n="71" d="100"/>
          <a:sy n="71" d="100"/>
        </p:scale>
        <p:origin x="281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300839"/>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241450"/>
            <a:ext cx="6873596" cy="492443"/>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DIRECTEUR DROIT DES SOCIETES</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1757593"/>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34287746-A4AA-4E11-83C1-B825D4B0960F}"/>
              </a:ext>
            </a:extLst>
          </p:cNvPr>
          <p:cNvGrpSpPr/>
          <p:nvPr/>
        </p:nvGrpSpPr>
        <p:grpSpPr>
          <a:xfrm>
            <a:off x="258764" y="1895664"/>
            <a:ext cx="6854799" cy="542755"/>
            <a:chOff x="288912" y="2049262"/>
            <a:chExt cx="6854799" cy="542755"/>
          </a:xfrm>
        </p:grpSpPr>
        <p:sp>
          <p:nvSpPr>
            <p:cNvPr id="26" name="ZoneTexte 25">
              <a:extLst>
                <a:ext uri="{FF2B5EF4-FFF2-40B4-BE49-F238E27FC236}">
                  <a16:creationId xmlns:a16="http://schemas.microsoft.com/office/drawing/2014/main" id="{D44D9155-530C-4A16-BA78-51AAB9EBDDD3}"/>
                </a:ext>
              </a:extLst>
            </p:cNvPr>
            <p:cNvSpPr txBox="1"/>
            <p:nvPr/>
          </p:nvSpPr>
          <p:spPr>
            <a:xfrm>
              <a:off x="4979334" y="2268852"/>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Directeur en droit des affaires, directeur juridique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36312" y="20492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83711"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89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juridiques</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8912"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36313" y="2268853"/>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Fiscal et droit des sociétés</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69328" y="3278028"/>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30039" y="3276545"/>
            <a:ext cx="7060308" cy="1107996"/>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Directeur en droit des sociétés a la responsabilité du pôle « droit des sociétés » du cabinet, communément appelé pôle juridique. A cet égard, il encadre et supervise le travail des Juristes en droit des sociétés et des Assistants Juridiques. Véritable référent technique en droit des sociétés auprès de ses collaborateurs et clients, il pilote la réalisation des missions juridiques courantes et exceptionnelles et prend en charge le traitement des dossiers les plus complexes. Il participe également au développement du pôle juridique</a:t>
            </a:r>
            <a:br>
              <a:rPr lang="fr-FR" sz="1100" dirty="0">
                <a:solidFill>
                  <a:schemeClr val="accent2"/>
                </a:solidFill>
                <a:latin typeface="Univers Light" panose="020B0403020202020204" pitchFamily="34" charset="0"/>
              </a:rPr>
            </a:br>
            <a:r>
              <a:rPr lang="fr-FR" sz="1100" dirty="0">
                <a:solidFill>
                  <a:schemeClr val="accent2"/>
                </a:solidFill>
                <a:latin typeface="Univers Light" panose="020B0403020202020204" pitchFamily="34" charset="0"/>
              </a:rPr>
              <a:t>en pilotant la croissance de l’activité et en adaptant l’offre de services aux besoins du marché.</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230039" y="2897634"/>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70527" y="4717578"/>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BB29561A-BC65-4591-B614-AAEFCF332453}"/>
              </a:ext>
            </a:extLst>
          </p:cNvPr>
          <p:cNvSpPr txBox="1"/>
          <p:nvPr/>
        </p:nvSpPr>
        <p:spPr>
          <a:xfrm>
            <a:off x="179437" y="4769842"/>
            <a:ext cx="3565785"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Définition de la stratégie et développement du pôle juridique</a:t>
            </a:r>
          </a:p>
        </p:txBody>
      </p:sp>
      <p:sp>
        <p:nvSpPr>
          <p:cNvPr id="44" name="ZoneTexte 43">
            <a:extLst>
              <a:ext uri="{FF2B5EF4-FFF2-40B4-BE49-F238E27FC236}">
                <a16:creationId xmlns:a16="http://schemas.microsoft.com/office/drawing/2014/main" id="{A1CCA42B-469F-4172-9EFC-060A6D243655}"/>
              </a:ext>
            </a:extLst>
          </p:cNvPr>
          <p:cNvSpPr txBox="1"/>
          <p:nvPr/>
        </p:nvSpPr>
        <p:spPr>
          <a:xfrm>
            <a:off x="3814453" y="4769842"/>
            <a:ext cx="3475894" cy="463846"/>
          </a:xfrm>
          <a:prstGeom prst="rect">
            <a:avLst/>
          </a:prstGeom>
          <a:noFill/>
        </p:spPr>
        <p:txBody>
          <a:bodyPr wrap="square" tIns="46800" bIns="46800">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Supervision technique des activités du pôle juridique</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230039" y="4337794"/>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2499405"/>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8" y="2718996"/>
            <a:ext cx="2160000"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372e - Juristes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2499405"/>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2718995"/>
            <a:ext cx="3049635"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19109 - Responsable juridique</a:t>
            </a:r>
          </a:p>
        </p:txBody>
      </p:sp>
      <p:sp>
        <p:nvSpPr>
          <p:cNvPr id="40" name="ZoneTexte 39">
            <a:extLst>
              <a:ext uri="{FF2B5EF4-FFF2-40B4-BE49-F238E27FC236}">
                <a16:creationId xmlns:a16="http://schemas.microsoft.com/office/drawing/2014/main" id="{F4414F96-0D0D-4E81-A70F-F450EB9C3087}"/>
              </a:ext>
            </a:extLst>
          </p:cNvPr>
          <p:cNvSpPr txBox="1"/>
          <p:nvPr/>
        </p:nvSpPr>
        <p:spPr>
          <a:xfrm>
            <a:off x="179437" y="8758496"/>
            <a:ext cx="3679598"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Management de l’équipe du pôle droit des sociétés</a:t>
            </a:r>
          </a:p>
        </p:txBody>
      </p:sp>
      <p:sp>
        <p:nvSpPr>
          <p:cNvPr id="54" name="ZoneTexte 53">
            <a:extLst>
              <a:ext uri="{FF2B5EF4-FFF2-40B4-BE49-F238E27FC236}">
                <a16:creationId xmlns:a16="http://schemas.microsoft.com/office/drawing/2014/main" id="{81001466-8205-4236-A7E6-E6738B4EF139}"/>
              </a:ext>
            </a:extLst>
          </p:cNvPr>
          <p:cNvSpPr txBox="1"/>
          <p:nvPr/>
        </p:nvSpPr>
        <p:spPr>
          <a:xfrm>
            <a:off x="179437" y="5201890"/>
            <a:ext cx="3600000" cy="347787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en collaboration avec les Experts-comptables dirigeants, à la définition du budget de son pôle </a:t>
            </a:r>
          </a:p>
          <a:p>
            <a:pPr algn="l"/>
            <a:r>
              <a:rPr lang="fr-FR" dirty="0"/>
              <a:t>Etablit, conjointement avec la direction, les honoraires des services proposés au sein de son pôle (préparation des Assemblées Générales (AG), prestations de conseil juridico-commercial, prise en charge des formalités juridiques dans le cadre d’une fusion, etc.)</a:t>
            </a:r>
          </a:p>
          <a:p>
            <a:pPr algn="l"/>
            <a:r>
              <a:rPr lang="fr-FR" dirty="0"/>
              <a:t>Définit les évolutions stratégiques de l’offre de services de son pôle selon les besoins du marché, les demandes des clients et la stratégie adoptée par le cabinet</a:t>
            </a:r>
          </a:p>
          <a:p>
            <a:pPr algn="l"/>
            <a:r>
              <a:rPr lang="fr-FR" dirty="0"/>
              <a:t>Contribue au développement du portefeuille de clients en valorisant l’offre de services de son pôle et du cabinet auprès des prospects</a:t>
            </a:r>
          </a:p>
          <a:p>
            <a:pPr algn="l"/>
            <a:r>
              <a:rPr lang="fr-FR" dirty="0"/>
              <a:t>Assure le suivi, l’analyse et le </a:t>
            </a:r>
            <a:r>
              <a:rPr lang="fr-FR" dirty="0" err="1"/>
              <a:t>reporting</a:t>
            </a:r>
            <a:r>
              <a:rPr lang="fr-FR" dirty="0"/>
              <a:t> des indicateurs clés d’activité de son pôle : revenus générés par les prestations courantes, par les prestations de conseil juridico-commercial, nombre de nouveaux clients accompagnés dans l’année, etc.</a:t>
            </a:r>
          </a:p>
          <a:p>
            <a:pPr algn="l"/>
            <a:r>
              <a:rPr lang="fr-FR" dirty="0"/>
              <a:t>Effectue un travail de veille juridique sur les évolutions règlementaires et législatives en droit des sociétés, ainsi que sur l’actualité du contexte économique et sectoriel des entreprises de son portefeuille</a:t>
            </a:r>
          </a:p>
        </p:txBody>
      </p:sp>
      <p:sp>
        <p:nvSpPr>
          <p:cNvPr id="57" name="ZoneTexte 56">
            <a:extLst>
              <a:ext uri="{FF2B5EF4-FFF2-40B4-BE49-F238E27FC236}">
                <a16:creationId xmlns:a16="http://schemas.microsoft.com/office/drawing/2014/main" id="{4EFE790C-93A1-43A4-A768-68A011ABBAFC}"/>
              </a:ext>
            </a:extLst>
          </p:cNvPr>
          <p:cNvSpPr txBox="1"/>
          <p:nvPr/>
        </p:nvSpPr>
        <p:spPr>
          <a:xfrm>
            <a:off x="3780237" y="5201890"/>
            <a:ext cx="3600000" cy="378565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Pilote la réalisation des missions juridiques courantes (préparation des AG) et exceptionnelles (opérations sur le capital d’une société, transfert de siège social, rédaction de pactes d’associés et de baux commerciaux, etc.) exécutées par les Juristes en droit des sociétés</a:t>
            </a:r>
          </a:p>
          <a:p>
            <a:pPr algn="l"/>
            <a:r>
              <a:rPr lang="fr-FR" dirty="0"/>
              <a:t>Prend en charge la résolution des dossiers les plus complexes (rédaction des statuts de filiales d’une multinationale, de contrats de franchise, opérations de fusion-acquisition, etc.)</a:t>
            </a:r>
          </a:p>
          <a:p>
            <a:pPr algn="l"/>
            <a:r>
              <a:rPr lang="fr-FR" dirty="0"/>
              <a:t>Conseille les clients dans la résolution de leurs problématiques juridico-commerciales et les accompagne dans leur stratégie et développement</a:t>
            </a:r>
          </a:p>
          <a:p>
            <a:pPr algn="l"/>
            <a:r>
              <a:rPr lang="fr-FR" dirty="0"/>
              <a:t>Assure un rôle de référent technique auprès de l’ensemble de son équipe et des collaborateurs du cabinet (en particulier auprès des Collaborateurs comptables, Experts-comptables et Juristes fiscalistes)</a:t>
            </a:r>
          </a:p>
          <a:p>
            <a:pPr algn="l"/>
            <a:r>
              <a:rPr lang="fr-FR" dirty="0"/>
              <a:t>Anime des sessions de formations sur l’actualité juridico-commerciale auprès de ses collaborateurs (modalités de la tenue des AG à distanciel, mise à jour du statut d’auto-entrepreneur, etc.)</a:t>
            </a:r>
          </a:p>
          <a:p>
            <a:pPr algn="l"/>
            <a:r>
              <a:rPr lang="fr-FR" dirty="0"/>
              <a:t>Réalise des notes, synthèses et analyses règlementaires sur des thématiques en droit des sociétés et sur l’actualité économique à destination de ses collaborateurs et des clients </a:t>
            </a:r>
          </a:p>
        </p:txBody>
      </p:sp>
      <p:sp>
        <p:nvSpPr>
          <p:cNvPr id="60" name="ZoneTexte 59">
            <a:extLst>
              <a:ext uri="{FF2B5EF4-FFF2-40B4-BE49-F238E27FC236}">
                <a16:creationId xmlns:a16="http://schemas.microsoft.com/office/drawing/2014/main" id="{66922FD3-8248-43C8-BCC5-A854F3EFEAEA}"/>
              </a:ext>
            </a:extLst>
          </p:cNvPr>
          <p:cNvSpPr txBox="1"/>
          <p:nvPr/>
        </p:nvSpPr>
        <p:spPr>
          <a:xfrm>
            <a:off x="179437" y="9008428"/>
            <a:ext cx="720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Encadre et supervise le travail des membres de son pôle (Juriste en droit des sociétés, Assistant Juridique)</a:t>
            </a:r>
          </a:p>
          <a:p>
            <a:pPr algn="l"/>
            <a:r>
              <a:rPr lang="fr-FR" dirty="0"/>
              <a:t>Définit les procédures de travail (process de vérification de la conformité des comptes-rendus des AG…)</a:t>
            </a:r>
          </a:p>
          <a:p>
            <a:pPr algn="l"/>
            <a:r>
              <a:rPr lang="fr-FR" dirty="0"/>
              <a:t>Met en œuvre les modes de mangement d’équipe adaptées aux enjeux de développement et à la dynamique collective de son pôle</a:t>
            </a:r>
          </a:p>
          <a:p>
            <a:pPr algn="l"/>
            <a:r>
              <a:rPr lang="fr-FR" dirty="0"/>
              <a:t>Etablit et évalue les objectifs des collaborateurs sous sa responsabilité</a:t>
            </a:r>
          </a:p>
          <a:p>
            <a:pPr algn="l"/>
            <a:r>
              <a:rPr lang="fr-FR" dirty="0"/>
              <a:t>Arbitre les décisions de ressources humaines liées à son pôle d’activité : recrutement, rupture, etc., participe aux entretiens et à la décision finale</a:t>
            </a:r>
          </a:p>
          <a:p>
            <a:r>
              <a:rPr lang="fr-FR" dirty="0"/>
              <a:t>Identifie, lors des entretiens annuels, les besoins en formation des collaborateurs et propose des plans de développement individuels (formation sur les baux commerciaux pour les Juristes en droit des sociétés, formation au logiciel </a:t>
            </a:r>
            <a:r>
              <a:rPr lang="fr-FR" dirty="0" err="1"/>
              <a:t>PoylActe</a:t>
            </a:r>
            <a:r>
              <a:rPr lang="fr-FR" dirty="0"/>
              <a:t> pour les Juristes en droit des sociétés et pour les Assistants juridiques, etc.)</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2734" y="137879"/>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36" name="Groupe 135">
            <a:extLst>
              <a:ext uri="{FF2B5EF4-FFF2-40B4-BE49-F238E27FC236}">
                <a16:creationId xmlns:a16="http://schemas.microsoft.com/office/drawing/2014/main" id="{E5D17491-E1CD-49BE-AF3B-7183C6D31751}"/>
              </a:ext>
            </a:extLst>
          </p:cNvPr>
          <p:cNvGrpSpPr/>
          <p:nvPr/>
        </p:nvGrpSpPr>
        <p:grpSpPr>
          <a:xfrm>
            <a:off x="149688" y="1592198"/>
            <a:ext cx="2842800" cy="369332"/>
            <a:chOff x="350572" y="2377258"/>
            <a:chExt cx="2842800" cy="369332"/>
          </a:xfrm>
        </p:grpSpPr>
        <p:sp>
          <p:nvSpPr>
            <p:cNvPr id="137" name="ZoneTexte 136">
              <a:extLst>
                <a:ext uri="{FF2B5EF4-FFF2-40B4-BE49-F238E27FC236}">
                  <a16:creationId xmlns:a16="http://schemas.microsoft.com/office/drawing/2014/main" id="{ABD8AB45-2891-4CDE-9D33-FB36C462AAE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38" name="Triangle isocèle 137">
              <a:extLst>
                <a:ext uri="{FF2B5EF4-FFF2-40B4-BE49-F238E27FC236}">
                  <a16:creationId xmlns:a16="http://schemas.microsoft.com/office/drawing/2014/main" id="{FE5B1C35-88DB-4A44-8EB3-3103E500636D}"/>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148" name="Connecteur droit 147">
            <a:extLst>
              <a:ext uri="{FF2B5EF4-FFF2-40B4-BE49-F238E27FC236}">
                <a16:creationId xmlns:a16="http://schemas.microsoft.com/office/drawing/2014/main" id="{2D08BE87-0D57-41DE-8A1F-F94DB73A1B70}"/>
              </a:ext>
            </a:extLst>
          </p:cNvPr>
          <p:cNvCxnSpPr>
            <a:cxnSpLocks/>
          </p:cNvCxnSpPr>
          <p:nvPr/>
        </p:nvCxnSpPr>
        <p:spPr>
          <a:xfrm>
            <a:off x="298723" y="1961530"/>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120" name="Rectangle 119">
            <a:extLst>
              <a:ext uri="{FF2B5EF4-FFF2-40B4-BE49-F238E27FC236}">
                <a16:creationId xmlns:a16="http://schemas.microsoft.com/office/drawing/2014/main" id="{8475E909-F207-41AB-AEB9-52D91EB81BD1}"/>
              </a:ext>
            </a:extLst>
          </p:cNvPr>
          <p:cNvSpPr/>
          <p:nvPr/>
        </p:nvSpPr>
        <p:spPr>
          <a:xfrm>
            <a:off x="5292000" y="7338765"/>
            <a:ext cx="1940520" cy="369332"/>
          </a:xfrm>
          <a:prstGeom prst="rect">
            <a:avLst/>
          </a:prstGeom>
          <a:noFill/>
        </p:spPr>
        <p:txBody>
          <a:bodyPr wrap="square">
            <a:spAutoFit/>
          </a:bodyPr>
          <a:lstStyle/>
          <a:p>
            <a:endParaRPr lang="fr-FR" sz="900" i="1" dirty="0">
              <a:solidFill>
                <a:schemeClr val="tx2"/>
              </a:solidFill>
              <a:latin typeface="Univers Light" panose="020B0403020202020204" pitchFamily="34" charset="0"/>
            </a:endParaRPr>
          </a:p>
          <a:p>
            <a:endParaRPr lang="fr-FR" sz="900" i="1" dirty="0">
              <a:solidFill>
                <a:schemeClr val="tx2"/>
              </a:solidFill>
              <a:latin typeface="Univers Light" panose="020B0403020202020204" pitchFamily="34" charset="0"/>
            </a:endParaRPr>
          </a:p>
        </p:txBody>
      </p:sp>
      <p:sp>
        <p:nvSpPr>
          <p:cNvPr id="134" name="ZoneTexte 133">
            <a:extLst>
              <a:ext uri="{FF2B5EF4-FFF2-40B4-BE49-F238E27FC236}">
                <a16:creationId xmlns:a16="http://schemas.microsoft.com/office/drawing/2014/main" id="{7C29DF29-A118-4809-9E26-6930ACCDCD54}"/>
              </a:ext>
            </a:extLst>
          </p:cNvPr>
          <p:cNvSpPr txBox="1"/>
          <p:nvPr/>
        </p:nvSpPr>
        <p:spPr>
          <a:xfrm>
            <a:off x="233264" y="5899895"/>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16" name="ZoneTexte 115">
            <a:extLst>
              <a:ext uri="{FF2B5EF4-FFF2-40B4-BE49-F238E27FC236}">
                <a16:creationId xmlns:a16="http://schemas.microsoft.com/office/drawing/2014/main" id="{91B53FAF-22BC-4DB9-951D-9C92D8B68A28}"/>
              </a:ext>
            </a:extLst>
          </p:cNvPr>
          <p:cNvSpPr txBox="1"/>
          <p:nvPr/>
        </p:nvSpPr>
        <p:spPr>
          <a:xfrm>
            <a:off x="233264" y="20341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39" name="Connecteur droit 138">
            <a:extLst>
              <a:ext uri="{FF2B5EF4-FFF2-40B4-BE49-F238E27FC236}">
                <a16:creationId xmlns:a16="http://schemas.microsoft.com/office/drawing/2014/main" id="{EC779CC9-9DCB-4740-8383-220453B985DB}"/>
              </a:ext>
            </a:extLst>
          </p:cNvPr>
          <p:cNvCxnSpPr>
            <a:cxnSpLocks/>
          </p:cNvCxnSpPr>
          <p:nvPr/>
        </p:nvCxnSpPr>
        <p:spPr>
          <a:xfrm flipV="1">
            <a:off x="191731" y="2609602"/>
            <a:ext cx="698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26" name="ZoneTexte 125">
            <a:extLst>
              <a:ext uri="{FF2B5EF4-FFF2-40B4-BE49-F238E27FC236}">
                <a16:creationId xmlns:a16="http://schemas.microsoft.com/office/drawing/2014/main" id="{388B6815-B4D1-4F98-8635-9A100F5DF11D}"/>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droit des sociétés</a:t>
            </a:r>
          </a:p>
        </p:txBody>
      </p:sp>
      <p:cxnSp>
        <p:nvCxnSpPr>
          <p:cNvPr id="155" name="Connecteur droit 154">
            <a:extLst>
              <a:ext uri="{FF2B5EF4-FFF2-40B4-BE49-F238E27FC236}">
                <a16:creationId xmlns:a16="http://schemas.microsoft.com/office/drawing/2014/main" id="{EDF840B2-1D2A-4D43-AC7D-5D162C9C8547}"/>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167" name="Groupe 166">
            <a:extLst>
              <a:ext uri="{FF2B5EF4-FFF2-40B4-BE49-F238E27FC236}">
                <a16:creationId xmlns:a16="http://schemas.microsoft.com/office/drawing/2014/main" id="{66F0074D-32ED-4B86-A97F-E9118A30040C}"/>
              </a:ext>
            </a:extLst>
          </p:cNvPr>
          <p:cNvGrpSpPr/>
          <p:nvPr/>
        </p:nvGrpSpPr>
        <p:grpSpPr>
          <a:xfrm>
            <a:off x="3995861" y="1529482"/>
            <a:ext cx="3456384" cy="481018"/>
            <a:chOff x="3635821" y="1491960"/>
            <a:chExt cx="3456384" cy="481018"/>
          </a:xfrm>
        </p:grpSpPr>
        <p:grpSp>
          <p:nvGrpSpPr>
            <p:cNvPr id="176" name="Groupe 175">
              <a:extLst>
                <a:ext uri="{FF2B5EF4-FFF2-40B4-BE49-F238E27FC236}">
                  <a16:creationId xmlns:a16="http://schemas.microsoft.com/office/drawing/2014/main" id="{82027477-9D08-410D-AEEE-581D2BFBFD30}"/>
                </a:ext>
              </a:extLst>
            </p:cNvPr>
            <p:cNvGrpSpPr/>
            <p:nvPr/>
          </p:nvGrpSpPr>
          <p:grpSpPr>
            <a:xfrm>
              <a:off x="3747100" y="1491960"/>
              <a:ext cx="3129082" cy="451140"/>
              <a:chOff x="3747100" y="1491960"/>
              <a:chExt cx="3129082" cy="451140"/>
            </a:xfrm>
          </p:grpSpPr>
          <p:sp>
            <p:nvSpPr>
              <p:cNvPr id="192" name="Rectangle 191">
                <a:extLst>
                  <a:ext uri="{FF2B5EF4-FFF2-40B4-BE49-F238E27FC236}">
                    <a16:creationId xmlns:a16="http://schemas.microsoft.com/office/drawing/2014/main" id="{B0A13B53-9F6C-440A-AEF7-236F0C61F3DE}"/>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03" name="ZoneTexte 202">
                <a:extLst>
                  <a:ext uri="{FF2B5EF4-FFF2-40B4-BE49-F238E27FC236}">
                    <a16:creationId xmlns:a16="http://schemas.microsoft.com/office/drawing/2014/main" id="{BD65B364-5D19-41E2-9C36-B4B87E714982}"/>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77" name="Groupe 176">
              <a:extLst>
                <a:ext uri="{FF2B5EF4-FFF2-40B4-BE49-F238E27FC236}">
                  <a16:creationId xmlns:a16="http://schemas.microsoft.com/office/drawing/2014/main" id="{5761EBAD-5241-4202-9692-E9683E0B0DB9}"/>
                </a:ext>
              </a:extLst>
            </p:cNvPr>
            <p:cNvGrpSpPr/>
            <p:nvPr/>
          </p:nvGrpSpPr>
          <p:grpSpPr>
            <a:xfrm>
              <a:off x="5145033" y="1669592"/>
              <a:ext cx="1192567" cy="303386"/>
              <a:chOff x="5501712" y="1669592"/>
              <a:chExt cx="1192567" cy="303386"/>
            </a:xfrm>
          </p:grpSpPr>
          <p:sp>
            <p:nvSpPr>
              <p:cNvPr id="190" name="ZoneTexte 189">
                <a:extLst>
                  <a:ext uri="{FF2B5EF4-FFF2-40B4-BE49-F238E27FC236}">
                    <a16:creationId xmlns:a16="http://schemas.microsoft.com/office/drawing/2014/main" id="{D54178A0-7E84-45AF-BEBB-26F69B5CA29C}"/>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91" name="Ellipse 190">
                <a:extLst>
                  <a:ext uri="{FF2B5EF4-FFF2-40B4-BE49-F238E27FC236}">
                    <a16:creationId xmlns:a16="http://schemas.microsoft.com/office/drawing/2014/main" id="{C8C49F86-B718-49B6-A980-1225E53E1083}"/>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79" name="Groupe 178">
              <a:extLst>
                <a:ext uri="{FF2B5EF4-FFF2-40B4-BE49-F238E27FC236}">
                  <a16:creationId xmlns:a16="http://schemas.microsoft.com/office/drawing/2014/main" id="{02E890E8-758E-485B-A680-B0FD2193377C}"/>
                </a:ext>
              </a:extLst>
            </p:cNvPr>
            <p:cNvGrpSpPr/>
            <p:nvPr/>
          </p:nvGrpSpPr>
          <p:grpSpPr>
            <a:xfrm>
              <a:off x="5899638" y="1669592"/>
              <a:ext cx="1192567" cy="303386"/>
              <a:chOff x="6322879" y="1669592"/>
              <a:chExt cx="1192567" cy="303386"/>
            </a:xfrm>
          </p:grpSpPr>
          <p:sp>
            <p:nvSpPr>
              <p:cNvPr id="187" name="ZoneTexte 186">
                <a:extLst>
                  <a:ext uri="{FF2B5EF4-FFF2-40B4-BE49-F238E27FC236}">
                    <a16:creationId xmlns:a16="http://schemas.microsoft.com/office/drawing/2014/main" id="{7FD98D13-296F-4811-A880-BDF00666DB78}"/>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88" name="Ellipse 187">
                <a:extLst>
                  <a:ext uri="{FF2B5EF4-FFF2-40B4-BE49-F238E27FC236}">
                    <a16:creationId xmlns:a16="http://schemas.microsoft.com/office/drawing/2014/main" id="{F0917F43-FA4C-427C-9472-70422C2A5963}"/>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80" name="Groupe 179">
              <a:extLst>
                <a:ext uri="{FF2B5EF4-FFF2-40B4-BE49-F238E27FC236}">
                  <a16:creationId xmlns:a16="http://schemas.microsoft.com/office/drawing/2014/main" id="{BCEE2AD5-FE39-43D5-912E-4ACF9694B83F}"/>
                </a:ext>
              </a:extLst>
            </p:cNvPr>
            <p:cNvGrpSpPr/>
            <p:nvPr/>
          </p:nvGrpSpPr>
          <p:grpSpPr>
            <a:xfrm>
              <a:off x="4390427" y="1669592"/>
              <a:ext cx="1192567" cy="303386"/>
              <a:chOff x="4680545" y="1669592"/>
              <a:chExt cx="1192567" cy="303386"/>
            </a:xfrm>
          </p:grpSpPr>
          <p:sp>
            <p:nvSpPr>
              <p:cNvPr id="185" name="ZoneTexte 184">
                <a:extLst>
                  <a:ext uri="{FF2B5EF4-FFF2-40B4-BE49-F238E27FC236}">
                    <a16:creationId xmlns:a16="http://schemas.microsoft.com/office/drawing/2014/main" id="{A77FA5C1-C777-4256-AB4C-8C70BC0BC41D}"/>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86" name="Ellipse 185">
                <a:extLst>
                  <a:ext uri="{FF2B5EF4-FFF2-40B4-BE49-F238E27FC236}">
                    <a16:creationId xmlns:a16="http://schemas.microsoft.com/office/drawing/2014/main" id="{DE11BA0E-DDF1-45C6-B595-07204BEFC7C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81" name="Groupe 180">
              <a:extLst>
                <a:ext uri="{FF2B5EF4-FFF2-40B4-BE49-F238E27FC236}">
                  <a16:creationId xmlns:a16="http://schemas.microsoft.com/office/drawing/2014/main" id="{A59061DB-8917-4391-A69E-A0FFF26DC909}"/>
                </a:ext>
              </a:extLst>
            </p:cNvPr>
            <p:cNvGrpSpPr/>
            <p:nvPr/>
          </p:nvGrpSpPr>
          <p:grpSpPr>
            <a:xfrm>
              <a:off x="3635821" y="1669592"/>
              <a:ext cx="1192567" cy="303386"/>
              <a:chOff x="3859378" y="1669592"/>
              <a:chExt cx="1192567" cy="303386"/>
            </a:xfrm>
          </p:grpSpPr>
          <p:sp>
            <p:nvSpPr>
              <p:cNvPr id="183" name="ZoneTexte 182">
                <a:extLst>
                  <a:ext uri="{FF2B5EF4-FFF2-40B4-BE49-F238E27FC236}">
                    <a16:creationId xmlns:a16="http://schemas.microsoft.com/office/drawing/2014/main" id="{8320E8BB-6692-4F20-A6C8-AA68D0286F97}"/>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84" name="Ellipse 183">
                <a:extLst>
                  <a:ext uri="{FF2B5EF4-FFF2-40B4-BE49-F238E27FC236}">
                    <a16:creationId xmlns:a16="http://schemas.microsoft.com/office/drawing/2014/main" id="{0DB05949-EE16-4952-BD28-D477BA9BF83E}"/>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5" name="Groupe 14">
            <a:extLst>
              <a:ext uri="{FF2B5EF4-FFF2-40B4-BE49-F238E27FC236}">
                <a16:creationId xmlns:a16="http://schemas.microsoft.com/office/drawing/2014/main" id="{4B85D39C-7F80-4FA1-BDCC-89ECF190FDB9}"/>
              </a:ext>
            </a:extLst>
          </p:cNvPr>
          <p:cNvGrpSpPr/>
          <p:nvPr/>
        </p:nvGrpSpPr>
        <p:grpSpPr>
          <a:xfrm>
            <a:off x="179437" y="2674568"/>
            <a:ext cx="7192531" cy="553998"/>
            <a:chOff x="179437" y="2674568"/>
            <a:chExt cx="7192531" cy="553998"/>
          </a:xfrm>
        </p:grpSpPr>
        <p:sp>
          <p:nvSpPr>
            <p:cNvPr id="151" name="ZoneTexte 150">
              <a:extLst>
                <a:ext uri="{FF2B5EF4-FFF2-40B4-BE49-F238E27FC236}">
                  <a16:creationId xmlns:a16="http://schemas.microsoft.com/office/drawing/2014/main" id="{4C8FDFAC-20A6-4F6D-BE59-A48049A7827B}"/>
                </a:ext>
              </a:extLst>
            </p:cNvPr>
            <p:cNvSpPr txBox="1"/>
            <p:nvPr/>
          </p:nvSpPr>
          <p:spPr>
            <a:xfrm>
              <a:off x="179437" y="2674568"/>
              <a:ext cx="1916787"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Réglementations </a:t>
              </a:r>
              <a:br>
                <a:rPr lang="fr-FR" dirty="0">
                  <a:solidFill>
                    <a:schemeClr val="tx2"/>
                  </a:solidFill>
                </a:rPr>
              </a:br>
              <a:r>
                <a:rPr lang="fr-FR" dirty="0">
                  <a:solidFill>
                    <a:schemeClr val="tx2"/>
                  </a:solidFill>
                </a:rPr>
                <a:t>spécifiques au domaine</a:t>
              </a:r>
              <a:br>
                <a:rPr lang="fr-FR" dirty="0">
                  <a:solidFill>
                    <a:schemeClr val="tx2"/>
                  </a:solidFill>
                </a:rPr>
              </a:br>
              <a:r>
                <a:rPr lang="fr-FR" dirty="0">
                  <a:solidFill>
                    <a:schemeClr val="tx2"/>
                  </a:solidFill>
                </a:rPr>
                <a:t>de spécialité</a:t>
              </a:r>
            </a:p>
          </p:txBody>
        </p:sp>
        <p:sp>
          <p:nvSpPr>
            <p:cNvPr id="182" name="Rectangle 181">
              <a:extLst>
                <a:ext uri="{FF2B5EF4-FFF2-40B4-BE49-F238E27FC236}">
                  <a16:creationId xmlns:a16="http://schemas.microsoft.com/office/drawing/2014/main" id="{196A347E-DF80-4ADA-B750-DF2B583450E6}"/>
                </a:ext>
              </a:extLst>
            </p:cNvPr>
            <p:cNvSpPr/>
            <p:nvPr/>
          </p:nvSpPr>
          <p:spPr>
            <a:xfrm>
              <a:off x="5316297" y="2697652"/>
              <a:ext cx="205567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un accompagnement au montage d’un dossier de perception des aides du plan de relance</a:t>
              </a:r>
            </a:p>
          </p:txBody>
        </p:sp>
        <p:grpSp>
          <p:nvGrpSpPr>
            <p:cNvPr id="205" name="Groupe 204">
              <a:extLst>
                <a:ext uri="{FF2B5EF4-FFF2-40B4-BE49-F238E27FC236}">
                  <a16:creationId xmlns:a16="http://schemas.microsoft.com/office/drawing/2014/main" id="{7EC2FC74-385F-4461-9830-86A44DCD1848}"/>
                </a:ext>
              </a:extLst>
            </p:cNvPr>
            <p:cNvGrpSpPr/>
            <p:nvPr/>
          </p:nvGrpSpPr>
          <p:grpSpPr>
            <a:xfrm>
              <a:off x="1895931" y="2699567"/>
              <a:ext cx="3466824" cy="504000"/>
              <a:chOff x="1907629" y="3346741"/>
              <a:chExt cx="3466824" cy="504000"/>
            </a:xfrm>
          </p:grpSpPr>
          <p:grpSp>
            <p:nvGrpSpPr>
              <p:cNvPr id="206" name="Groupe 205">
                <a:extLst>
                  <a:ext uri="{FF2B5EF4-FFF2-40B4-BE49-F238E27FC236}">
                    <a16:creationId xmlns:a16="http://schemas.microsoft.com/office/drawing/2014/main" id="{E55B81BE-0E81-4ADA-B4B1-EB0A900A2057}"/>
                  </a:ext>
                </a:extLst>
              </p:cNvPr>
              <p:cNvGrpSpPr/>
              <p:nvPr/>
            </p:nvGrpSpPr>
            <p:grpSpPr>
              <a:xfrm>
                <a:off x="1907629" y="3346741"/>
                <a:ext cx="3405719" cy="504000"/>
                <a:chOff x="1907629" y="2782399"/>
                <a:chExt cx="3405719" cy="504000"/>
              </a:xfrm>
            </p:grpSpPr>
            <p:sp>
              <p:nvSpPr>
                <p:cNvPr id="210" name="Rectangle 209">
                  <a:extLst>
                    <a:ext uri="{FF2B5EF4-FFF2-40B4-BE49-F238E27FC236}">
                      <a16:creationId xmlns:a16="http://schemas.microsoft.com/office/drawing/2014/main" id="{A92C058B-1571-4AB1-9ACF-0767E2BC8FE7}"/>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1" name="Groupe 210">
                  <a:extLst>
                    <a:ext uri="{FF2B5EF4-FFF2-40B4-BE49-F238E27FC236}">
                      <a16:creationId xmlns:a16="http://schemas.microsoft.com/office/drawing/2014/main" id="{1D2C97C4-378C-4229-AA17-E8A63F2D158E}"/>
                    </a:ext>
                  </a:extLst>
                </p:cNvPr>
                <p:cNvGrpSpPr/>
                <p:nvPr/>
              </p:nvGrpSpPr>
              <p:grpSpPr>
                <a:xfrm>
                  <a:off x="1907629" y="2782399"/>
                  <a:ext cx="271472" cy="504000"/>
                  <a:chOff x="1903658" y="4015785"/>
                  <a:chExt cx="265051" cy="504000"/>
                </a:xfrm>
              </p:grpSpPr>
              <p:cxnSp>
                <p:nvCxnSpPr>
                  <p:cNvPr id="250" name="Connecteur droit 249">
                    <a:extLst>
                      <a:ext uri="{FF2B5EF4-FFF2-40B4-BE49-F238E27FC236}">
                        <a16:creationId xmlns:a16="http://schemas.microsoft.com/office/drawing/2014/main" id="{FDD6D775-9605-4279-BD40-D9B565A3471E}"/>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57" name="Ellipse 256">
                    <a:extLst>
                      <a:ext uri="{FF2B5EF4-FFF2-40B4-BE49-F238E27FC236}">
                        <a16:creationId xmlns:a16="http://schemas.microsoft.com/office/drawing/2014/main" id="{B01448D3-BDDF-448A-968A-66A467AF9BED}"/>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07" name="Rectangle 206">
                <a:extLst>
                  <a:ext uri="{FF2B5EF4-FFF2-40B4-BE49-F238E27FC236}">
                    <a16:creationId xmlns:a16="http://schemas.microsoft.com/office/drawing/2014/main" id="{504866E8-3012-404D-BCBE-0E76BCFA5486}"/>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réglementaires, faire évoluer les offres et process de travail en fonction</a:t>
                </a:r>
              </a:p>
            </p:txBody>
          </p:sp>
        </p:grpSp>
      </p:grpSp>
      <p:grpSp>
        <p:nvGrpSpPr>
          <p:cNvPr id="13" name="Groupe 12">
            <a:extLst>
              <a:ext uri="{FF2B5EF4-FFF2-40B4-BE49-F238E27FC236}">
                <a16:creationId xmlns:a16="http://schemas.microsoft.com/office/drawing/2014/main" id="{3EF86C47-0837-46C2-8163-71A804A1786D}"/>
              </a:ext>
            </a:extLst>
          </p:cNvPr>
          <p:cNvGrpSpPr/>
          <p:nvPr/>
        </p:nvGrpSpPr>
        <p:grpSpPr>
          <a:xfrm>
            <a:off x="179437" y="3985774"/>
            <a:ext cx="7296860" cy="553998"/>
            <a:chOff x="179437" y="4084387"/>
            <a:chExt cx="7296860" cy="553998"/>
          </a:xfrm>
        </p:grpSpPr>
        <p:sp>
          <p:nvSpPr>
            <p:cNvPr id="164" name="ZoneTexte 163">
              <a:extLst>
                <a:ext uri="{FF2B5EF4-FFF2-40B4-BE49-F238E27FC236}">
                  <a16:creationId xmlns:a16="http://schemas.microsoft.com/office/drawing/2014/main" id="{4C8FDFAC-20A6-4F6D-BE59-A48049A7827B}"/>
                </a:ext>
              </a:extLst>
            </p:cNvPr>
            <p:cNvSpPr txBox="1"/>
            <p:nvPr/>
          </p:nvSpPr>
          <p:spPr>
            <a:xfrm>
              <a:off x="179437" y="4084387"/>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Process et méthodologies </a:t>
              </a:r>
              <a:br>
                <a:rPr lang="fr-FR" dirty="0"/>
              </a:br>
              <a:r>
                <a:rPr lang="fr-FR" dirty="0"/>
                <a:t>de travail spécifiques au </a:t>
              </a:r>
              <a:br>
                <a:rPr lang="fr-FR" dirty="0"/>
              </a:br>
              <a:r>
                <a:rPr lang="fr-FR" dirty="0"/>
                <a:t>domaine de spécialité</a:t>
              </a:r>
            </a:p>
          </p:txBody>
        </p:sp>
        <p:sp>
          <p:nvSpPr>
            <p:cNvPr id="33" name="Rectangle 32"/>
            <p:cNvSpPr/>
            <p:nvPr/>
          </p:nvSpPr>
          <p:spPr>
            <a:xfrm>
              <a:off x="5316297" y="4107471"/>
              <a:ext cx="216000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Accompagner les Juristes en droit des sociétés dans l’utilisation des outils de génération automatique d’actes</a:t>
              </a:r>
            </a:p>
          </p:txBody>
        </p:sp>
        <p:grpSp>
          <p:nvGrpSpPr>
            <p:cNvPr id="270" name="Groupe 269">
              <a:extLst>
                <a:ext uri="{FF2B5EF4-FFF2-40B4-BE49-F238E27FC236}">
                  <a16:creationId xmlns:a16="http://schemas.microsoft.com/office/drawing/2014/main" id="{1AE74681-F013-4BE0-B532-2481636A2DDB}"/>
                </a:ext>
              </a:extLst>
            </p:cNvPr>
            <p:cNvGrpSpPr/>
            <p:nvPr/>
          </p:nvGrpSpPr>
          <p:grpSpPr>
            <a:xfrm>
              <a:off x="1895931" y="4084387"/>
              <a:ext cx="3456023" cy="553998"/>
              <a:chOff x="1907629" y="9089982"/>
              <a:chExt cx="3456023" cy="553998"/>
            </a:xfrm>
          </p:grpSpPr>
          <p:grpSp>
            <p:nvGrpSpPr>
              <p:cNvPr id="286" name="Groupe 285">
                <a:extLst>
                  <a:ext uri="{FF2B5EF4-FFF2-40B4-BE49-F238E27FC236}">
                    <a16:creationId xmlns:a16="http://schemas.microsoft.com/office/drawing/2014/main" id="{CC8ED6C2-3F33-4901-9DA4-431740A9AC4A}"/>
                  </a:ext>
                </a:extLst>
              </p:cNvPr>
              <p:cNvGrpSpPr/>
              <p:nvPr/>
            </p:nvGrpSpPr>
            <p:grpSpPr>
              <a:xfrm>
                <a:off x="1907629" y="9114981"/>
                <a:ext cx="3405719" cy="504000"/>
                <a:chOff x="1907629" y="2828565"/>
                <a:chExt cx="3405719" cy="504000"/>
              </a:xfrm>
            </p:grpSpPr>
            <p:sp>
              <p:nvSpPr>
                <p:cNvPr id="303" name="Rectangle 302">
                  <a:extLst>
                    <a:ext uri="{FF2B5EF4-FFF2-40B4-BE49-F238E27FC236}">
                      <a16:creationId xmlns:a16="http://schemas.microsoft.com/office/drawing/2014/main" id="{A4B42DD8-87A8-48AD-9F0C-53F8C2149507}"/>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4" name="Groupe 303">
                  <a:extLst>
                    <a:ext uri="{FF2B5EF4-FFF2-40B4-BE49-F238E27FC236}">
                      <a16:creationId xmlns:a16="http://schemas.microsoft.com/office/drawing/2014/main" id="{9B957C98-5D19-4754-84BC-6FDF3B715A09}"/>
                    </a:ext>
                  </a:extLst>
                </p:cNvPr>
                <p:cNvGrpSpPr/>
                <p:nvPr/>
              </p:nvGrpSpPr>
              <p:grpSpPr>
                <a:xfrm>
                  <a:off x="1907629" y="2828565"/>
                  <a:ext cx="271472" cy="504000"/>
                  <a:chOff x="1903658" y="4061951"/>
                  <a:chExt cx="265051" cy="504000"/>
                </a:xfrm>
              </p:grpSpPr>
              <p:cxnSp>
                <p:nvCxnSpPr>
                  <p:cNvPr id="305" name="Connecteur droit 304">
                    <a:extLst>
                      <a:ext uri="{FF2B5EF4-FFF2-40B4-BE49-F238E27FC236}">
                        <a16:creationId xmlns:a16="http://schemas.microsoft.com/office/drawing/2014/main" id="{2F49C822-8042-4FD6-8C77-C4955C81F50E}"/>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6" name="Ellipse 305">
                    <a:extLst>
                      <a:ext uri="{FF2B5EF4-FFF2-40B4-BE49-F238E27FC236}">
                        <a16:creationId xmlns:a16="http://schemas.microsoft.com/office/drawing/2014/main" id="{816E5B12-7674-43D4-BD93-5C557A3AB7E4}"/>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87" name="Rectangle 286">
                <a:extLst>
                  <a:ext uri="{FF2B5EF4-FFF2-40B4-BE49-F238E27FC236}">
                    <a16:creationId xmlns:a16="http://schemas.microsoft.com/office/drawing/2014/main" id="{48ED3A9E-8A50-4519-8C83-CD7DB8E4DD64}"/>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règlementaires, économiques et technologiques pour créer et diffuser de nouveaux process et modes de travail</a:t>
                </a:r>
              </a:p>
            </p:txBody>
          </p:sp>
        </p:grpSp>
      </p:grpSp>
      <p:grpSp>
        <p:nvGrpSpPr>
          <p:cNvPr id="11" name="Groupe 10">
            <a:extLst>
              <a:ext uri="{FF2B5EF4-FFF2-40B4-BE49-F238E27FC236}">
                <a16:creationId xmlns:a16="http://schemas.microsoft.com/office/drawing/2014/main" id="{C8283961-2A38-4EF0-A9CA-8E5B4D633C95}"/>
              </a:ext>
            </a:extLst>
          </p:cNvPr>
          <p:cNvGrpSpPr/>
          <p:nvPr/>
        </p:nvGrpSpPr>
        <p:grpSpPr>
          <a:xfrm>
            <a:off x="179437" y="5296981"/>
            <a:ext cx="7200801" cy="553998"/>
            <a:chOff x="179437" y="5296981"/>
            <a:chExt cx="7200801" cy="553998"/>
          </a:xfrm>
        </p:grpSpPr>
        <p:sp>
          <p:nvSpPr>
            <p:cNvPr id="175" name="ZoneTexte 174">
              <a:extLst>
                <a:ext uri="{FF2B5EF4-FFF2-40B4-BE49-F238E27FC236}">
                  <a16:creationId xmlns:a16="http://schemas.microsoft.com/office/drawing/2014/main" id="{4C8FDFAC-20A6-4F6D-BE59-A48049A7827B}"/>
                </a:ext>
              </a:extLst>
            </p:cNvPr>
            <p:cNvSpPr txBox="1"/>
            <p:nvPr/>
          </p:nvSpPr>
          <p:spPr>
            <a:xfrm>
              <a:off x="179437" y="5296981"/>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Sécurité des échanges </a:t>
              </a:r>
              <a:br>
                <a:rPr lang="fr-FR" dirty="0"/>
              </a:br>
              <a:r>
                <a:rPr lang="fr-FR" dirty="0"/>
                <a:t>de données </a:t>
              </a:r>
            </a:p>
            <a:p>
              <a:pPr algn="l"/>
              <a:r>
                <a:rPr lang="fr-FR" dirty="0"/>
                <a:t>avec l'externe</a:t>
              </a:r>
            </a:p>
          </p:txBody>
        </p:sp>
        <p:sp>
          <p:nvSpPr>
            <p:cNvPr id="37" name="Rectangle 36"/>
            <p:cNvSpPr/>
            <p:nvPr/>
          </p:nvSpPr>
          <p:spPr>
            <a:xfrm>
              <a:off x="5316297" y="5320065"/>
              <a:ext cx="20639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Lors de la collecte d’informations visant à rédiger un pacte d’associés, rappeler les obligations de RGPD</a:t>
              </a:r>
            </a:p>
          </p:txBody>
        </p:sp>
        <p:grpSp>
          <p:nvGrpSpPr>
            <p:cNvPr id="307" name="Groupe 306">
              <a:extLst>
                <a:ext uri="{FF2B5EF4-FFF2-40B4-BE49-F238E27FC236}">
                  <a16:creationId xmlns:a16="http://schemas.microsoft.com/office/drawing/2014/main" id="{88949AFF-F051-4C53-89E8-1CDDDC6ECA1E}"/>
                </a:ext>
              </a:extLst>
            </p:cNvPr>
            <p:cNvGrpSpPr/>
            <p:nvPr/>
          </p:nvGrpSpPr>
          <p:grpSpPr>
            <a:xfrm>
              <a:off x="1895931" y="5321980"/>
              <a:ext cx="3466824" cy="504000"/>
              <a:chOff x="1942188" y="5252504"/>
              <a:chExt cx="3466824" cy="504000"/>
            </a:xfrm>
          </p:grpSpPr>
          <p:grpSp>
            <p:nvGrpSpPr>
              <p:cNvPr id="308" name="Groupe 307">
                <a:extLst>
                  <a:ext uri="{FF2B5EF4-FFF2-40B4-BE49-F238E27FC236}">
                    <a16:creationId xmlns:a16="http://schemas.microsoft.com/office/drawing/2014/main" id="{CB34D912-32D9-40EB-A222-404E88F48208}"/>
                  </a:ext>
                </a:extLst>
              </p:cNvPr>
              <p:cNvGrpSpPr/>
              <p:nvPr/>
            </p:nvGrpSpPr>
            <p:grpSpPr>
              <a:xfrm>
                <a:off x="1942188" y="5252504"/>
                <a:ext cx="3405719" cy="504000"/>
                <a:chOff x="1907629" y="2828565"/>
                <a:chExt cx="3405719" cy="504000"/>
              </a:xfrm>
            </p:grpSpPr>
            <p:sp>
              <p:nvSpPr>
                <p:cNvPr id="310" name="Rectangle 309">
                  <a:extLst>
                    <a:ext uri="{FF2B5EF4-FFF2-40B4-BE49-F238E27FC236}">
                      <a16:creationId xmlns:a16="http://schemas.microsoft.com/office/drawing/2014/main" id="{ACC20387-1F0B-47FA-885C-64FDFF6D71C7}"/>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1" name="Groupe 310">
                  <a:extLst>
                    <a:ext uri="{FF2B5EF4-FFF2-40B4-BE49-F238E27FC236}">
                      <a16:creationId xmlns:a16="http://schemas.microsoft.com/office/drawing/2014/main" id="{BE45A68E-A6EE-419E-9900-86887958EC4E}"/>
                    </a:ext>
                  </a:extLst>
                </p:cNvPr>
                <p:cNvGrpSpPr/>
                <p:nvPr/>
              </p:nvGrpSpPr>
              <p:grpSpPr>
                <a:xfrm>
                  <a:off x="1907629" y="2828565"/>
                  <a:ext cx="271472" cy="504000"/>
                  <a:chOff x="1903658" y="4061951"/>
                  <a:chExt cx="265051" cy="504000"/>
                </a:xfrm>
              </p:grpSpPr>
              <p:cxnSp>
                <p:nvCxnSpPr>
                  <p:cNvPr id="312" name="Connecteur droit 311">
                    <a:extLst>
                      <a:ext uri="{FF2B5EF4-FFF2-40B4-BE49-F238E27FC236}">
                        <a16:creationId xmlns:a16="http://schemas.microsoft.com/office/drawing/2014/main" id="{302A43C3-FFC2-49E1-A9CB-A751B330D934}"/>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3" name="Ellipse 312">
                    <a:extLst>
                      <a:ext uri="{FF2B5EF4-FFF2-40B4-BE49-F238E27FC236}">
                        <a16:creationId xmlns:a16="http://schemas.microsoft.com/office/drawing/2014/main" id="{8480B3DC-FA7D-4B86-8B51-7665787F0113}"/>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09" name="Rectangle 308">
                <a:extLst>
                  <a:ext uri="{FF2B5EF4-FFF2-40B4-BE49-F238E27FC236}">
                    <a16:creationId xmlns:a16="http://schemas.microsoft.com/office/drawing/2014/main" id="{BB0552B4-F8C2-407A-ADF9-89FA0028D6D6}"/>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Sensibiliser ses interlocuteurs au respect des obligations en matière de sécurité des données</a:t>
                </a:r>
              </a:p>
            </p:txBody>
          </p:sp>
        </p:grpSp>
      </p:grpSp>
      <p:grpSp>
        <p:nvGrpSpPr>
          <p:cNvPr id="14" name="Groupe 13">
            <a:extLst>
              <a:ext uri="{FF2B5EF4-FFF2-40B4-BE49-F238E27FC236}">
                <a16:creationId xmlns:a16="http://schemas.microsoft.com/office/drawing/2014/main" id="{84548065-9A08-4585-9E58-27CBE9ED9C35}"/>
              </a:ext>
            </a:extLst>
          </p:cNvPr>
          <p:cNvGrpSpPr/>
          <p:nvPr/>
        </p:nvGrpSpPr>
        <p:grpSpPr>
          <a:xfrm>
            <a:off x="179437" y="3330171"/>
            <a:ext cx="7134124" cy="553998"/>
            <a:chOff x="179437" y="3394648"/>
            <a:chExt cx="7134124" cy="553998"/>
          </a:xfrm>
        </p:grpSpPr>
        <p:sp>
          <p:nvSpPr>
            <p:cNvPr id="209" name="ZoneTexte 208">
              <a:extLst>
                <a:ext uri="{FF2B5EF4-FFF2-40B4-BE49-F238E27FC236}">
                  <a16:creationId xmlns:a16="http://schemas.microsoft.com/office/drawing/2014/main" id="{4C8FDFAC-20A6-4F6D-BE59-A48049A7827B}"/>
                </a:ext>
              </a:extLst>
            </p:cNvPr>
            <p:cNvSpPr txBox="1"/>
            <p:nvPr/>
          </p:nvSpPr>
          <p:spPr>
            <a:xfrm>
              <a:off x="179437" y="3394648"/>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Collecte des informations  nécessaires à la production </a:t>
              </a:r>
              <a:br>
                <a:rPr lang="fr-FR" dirty="0"/>
              </a:br>
              <a:r>
                <a:rPr lang="fr-FR" dirty="0"/>
                <a:t>d'une mission</a:t>
              </a:r>
            </a:p>
          </p:txBody>
        </p:sp>
        <p:sp>
          <p:nvSpPr>
            <p:cNvPr id="229" name="Rectangle 228"/>
            <p:cNvSpPr/>
            <p:nvPr/>
          </p:nvSpPr>
          <p:spPr>
            <a:xfrm>
              <a:off x="5316297" y="3417732"/>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Etablir les procédures de transmission des informations en vue de la préparation des AG</a:t>
              </a:r>
            </a:p>
          </p:txBody>
        </p:sp>
        <p:grpSp>
          <p:nvGrpSpPr>
            <p:cNvPr id="315" name="Groupe 314">
              <a:extLst>
                <a:ext uri="{FF2B5EF4-FFF2-40B4-BE49-F238E27FC236}">
                  <a16:creationId xmlns:a16="http://schemas.microsoft.com/office/drawing/2014/main" id="{BD08AD33-4E99-4F28-8750-F5F68AB24E0C}"/>
                </a:ext>
              </a:extLst>
            </p:cNvPr>
            <p:cNvGrpSpPr/>
            <p:nvPr/>
          </p:nvGrpSpPr>
          <p:grpSpPr>
            <a:xfrm>
              <a:off x="1895931" y="3419647"/>
              <a:ext cx="3466824" cy="504000"/>
              <a:chOff x="1907629" y="3346741"/>
              <a:chExt cx="3466824" cy="504000"/>
            </a:xfrm>
          </p:grpSpPr>
          <p:grpSp>
            <p:nvGrpSpPr>
              <p:cNvPr id="316" name="Groupe 315">
                <a:extLst>
                  <a:ext uri="{FF2B5EF4-FFF2-40B4-BE49-F238E27FC236}">
                    <a16:creationId xmlns:a16="http://schemas.microsoft.com/office/drawing/2014/main" id="{C7550C2B-07F2-4C5B-AC1E-84A040670A8D}"/>
                  </a:ext>
                </a:extLst>
              </p:cNvPr>
              <p:cNvGrpSpPr/>
              <p:nvPr/>
            </p:nvGrpSpPr>
            <p:grpSpPr>
              <a:xfrm>
                <a:off x="1907629" y="3346741"/>
                <a:ext cx="3405719" cy="504000"/>
                <a:chOff x="1907629" y="2782399"/>
                <a:chExt cx="3405719" cy="504000"/>
              </a:xfrm>
            </p:grpSpPr>
            <p:sp>
              <p:nvSpPr>
                <p:cNvPr id="318" name="Rectangle 317">
                  <a:extLst>
                    <a:ext uri="{FF2B5EF4-FFF2-40B4-BE49-F238E27FC236}">
                      <a16:creationId xmlns:a16="http://schemas.microsoft.com/office/drawing/2014/main" id="{F70080CF-7830-498D-88AE-EEF84C6C9EE9}"/>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9" name="Groupe 318">
                  <a:extLst>
                    <a:ext uri="{FF2B5EF4-FFF2-40B4-BE49-F238E27FC236}">
                      <a16:creationId xmlns:a16="http://schemas.microsoft.com/office/drawing/2014/main" id="{2B35A184-E321-4C59-BDA4-CC40F7CC3440}"/>
                    </a:ext>
                  </a:extLst>
                </p:cNvPr>
                <p:cNvGrpSpPr/>
                <p:nvPr/>
              </p:nvGrpSpPr>
              <p:grpSpPr>
                <a:xfrm>
                  <a:off x="1907629" y="2782399"/>
                  <a:ext cx="271472" cy="504000"/>
                  <a:chOff x="1903658" y="4015785"/>
                  <a:chExt cx="265051" cy="504000"/>
                </a:xfrm>
              </p:grpSpPr>
              <p:cxnSp>
                <p:nvCxnSpPr>
                  <p:cNvPr id="320" name="Connecteur droit 319">
                    <a:extLst>
                      <a:ext uri="{FF2B5EF4-FFF2-40B4-BE49-F238E27FC236}">
                        <a16:creationId xmlns:a16="http://schemas.microsoft.com/office/drawing/2014/main" id="{BF4A3A76-5300-4222-891C-2CB6C1460938}"/>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1" name="Ellipse 320">
                    <a:extLst>
                      <a:ext uri="{FF2B5EF4-FFF2-40B4-BE49-F238E27FC236}">
                        <a16:creationId xmlns:a16="http://schemas.microsoft.com/office/drawing/2014/main" id="{8542D3D6-941D-47EE-9254-453D5E45A5AC}"/>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7" name="Rectangle 316">
                <a:extLst>
                  <a:ext uri="{FF2B5EF4-FFF2-40B4-BE49-F238E27FC236}">
                    <a16:creationId xmlns:a16="http://schemas.microsoft.com/office/drawing/2014/main" id="{49B8EE75-0BAE-4C00-B471-57705D9E3E4C}"/>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de nouvelles méthodes de collecte, classification et analyse des informations collectées</a:t>
                </a:r>
              </a:p>
            </p:txBody>
          </p:sp>
        </p:grpSp>
      </p:grpSp>
      <p:grpSp>
        <p:nvGrpSpPr>
          <p:cNvPr id="12" name="Groupe 11">
            <a:extLst>
              <a:ext uri="{FF2B5EF4-FFF2-40B4-BE49-F238E27FC236}">
                <a16:creationId xmlns:a16="http://schemas.microsoft.com/office/drawing/2014/main" id="{23ADD6E7-AEE9-459C-8785-BFCAA9A26337}"/>
              </a:ext>
            </a:extLst>
          </p:cNvPr>
          <p:cNvGrpSpPr/>
          <p:nvPr/>
        </p:nvGrpSpPr>
        <p:grpSpPr>
          <a:xfrm>
            <a:off x="179437" y="4641377"/>
            <a:ext cx="7102060" cy="553998"/>
            <a:chOff x="179437" y="4706228"/>
            <a:chExt cx="7102060" cy="553998"/>
          </a:xfrm>
        </p:grpSpPr>
        <p:sp>
          <p:nvSpPr>
            <p:cNvPr id="165" name="ZoneTexte 164">
              <a:extLst>
                <a:ext uri="{FF2B5EF4-FFF2-40B4-BE49-F238E27FC236}">
                  <a16:creationId xmlns:a16="http://schemas.microsoft.com/office/drawing/2014/main" id="{4C8FDFAC-20A6-4F6D-BE59-A48049A7827B}"/>
                </a:ext>
              </a:extLst>
            </p:cNvPr>
            <p:cNvSpPr txBox="1"/>
            <p:nvPr/>
          </p:nvSpPr>
          <p:spPr>
            <a:xfrm>
              <a:off x="179437" y="4706228"/>
              <a:ext cx="221995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a:t>
              </a:r>
              <a:br>
                <a:rPr lang="fr-FR" dirty="0"/>
              </a:br>
              <a:r>
                <a:rPr lang="fr-FR" dirty="0"/>
                <a:t>répondant à une </a:t>
              </a:r>
              <a:br>
                <a:rPr lang="fr-FR" dirty="0"/>
              </a:br>
              <a:r>
                <a:rPr lang="fr-FR" dirty="0"/>
                <a:t>problématique client</a:t>
              </a:r>
            </a:p>
          </p:txBody>
        </p:sp>
        <p:sp>
          <p:nvSpPr>
            <p:cNvPr id="34" name="Rectangle 33"/>
            <p:cNvSpPr/>
            <p:nvPr/>
          </p:nvSpPr>
          <p:spPr>
            <a:xfrm>
              <a:off x="5316297" y="4729312"/>
              <a:ext cx="196520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les missions juridiques courantes et présenter les points d’attention des dossiers</a:t>
              </a:r>
            </a:p>
          </p:txBody>
        </p:sp>
        <p:grpSp>
          <p:nvGrpSpPr>
            <p:cNvPr id="322" name="Groupe 321">
              <a:extLst>
                <a:ext uri="{FF2B5EF4-FFF2-40B4-BE49-F238E27FC236}">
                  <a16:creationId xmlns:a16="http://schemas.microsoft.com/office/drawing/2014/main" id="{D5C165AB-386B-4344-B756-8BFD5255A265}"/>
                </a:ext>
              </a:extLst>
            </p:cNvPr>
            <p:cNvGrpSpPr/>
            <p:nvPr/>
          </p:nvGrpSpPr>
          <p:grpSpPr>
            <a:xfrm>
              <a:off x="1895931" y="4706228"/>
              <a:ext cx="3456023" cy="553998"/>
              <a:chOff x="1907629" y="9089982"/>
              <a:chExt cx="3456023" cy="553998"/>
            </a:xfrm>
          </p:grpSpPr>
          <p:grpSp>
            <p:nvGrpSpPr>
              <p:cNvPr id="323" name="Groupe 322">
                <a:extLst>
                  <a:ext uri="{FF2B5EF4-FFF2-40B4-BE49-F238E27FC236}">
                    <a16:creationId xmlns:a16="http://schemas.microsoft.com/office/drawing/2014/main" id="{E34CCE81-3EB5-4EC7-90CB-4FCB3D228B31}"/>
                  </a:ext>
                </a:extLst>
              </p:cNvPr>
              <p:cNvGrpSpPr/>
              <p:nvPr/>
            </p:nvGrpSpPr>
            <p:grpSpPr>
              <a:xfrm>
                <a:off x="1907629" y="9114981"/>
                <a:ext cx="3405719" cy="504000"/>
                <a:chOff x="1907629" y="2828565"/>
                <a:chExt cx="3405719" cy="504000"/>
              </a:xfrm>
            </p:grpSpPr>
            <p:sp>
              <p:nvSpPr>
                <p:cNvPr id="325" name="Rectangle 324">
                  <a:extLst>
                    <a:ext uri="{FF2B5EF4-FFF2-40B4-BE49-F238E27FC236}">
                      <a16:creationId xmlns:a16="http://schemas.microsoft.com/office/drawing/2014/main" id="{3C82CA80-00AB-4C3D-A00A-71478B8F801C}"/>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6" name="Groupe 325">
                  <a:extLst>
                    <a:ext uri="{FF2B5EF4-FFF2-40B4-BE49-F238E27FC236}">
                      <a16:creationId xmlns:a16="http://schemas.microsoft.com/office/drawing/2014/main" id="{35876944-3F18-4F16-8F47-8E98838BCB8A}"/>
                    </a:ext>
                  </a:extLst>
                </p:cNvPr>
                <p:cNvGrpSpPr/>
                <p:nvPr/>
              </p:nvGrpSpPr>
              <p:grpSpPr>
                <a:xfrm>
                  <a:off x="1907629" y="2828565"/>
                  <a:ext cx="271472" cy="504000"/>
                  <a:chOff x="1903658" y="4061951"/>
                  <a:chExt cx="265051" cy="504000"/>
                </a:xfrm>
              </p:grpSpPr>
              <p:cxnSp>
                <p:nvCxnSpPr>
                  <p:cNvPr id="327" name="Connecteur droit 326">
                    <a:extLst>
                      <a:ext uri="{FF2B5EF4-FFF2-40B4-BE49-F238E27FC236}">
                        <a16:creationId xmlns:a16="http://schemas.microsoft.com/office/drawing/2014/main" id="{C57B99DB-A6F7-400C-80C7-655B9C3DBE6C}"/>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8" name="Ellipse 327">
                    <a:extLst>
                      <a:ext uri="{FF2B5EF4-FFF2-40B4-BE49-F238E27FC236}">
                        <a16:creationId xmlns:a16="http://schemas.microsoft.com/office/drawing/2014/main" id="{53CD4CF6-49AD-4589-BA23-80CEFA6D1F2C}"/>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24" name="Rectangle 323">
                <a:extLst>
                  <a:ext uri="{FF2B5EF4-FFF2-40B4-BE49-F238E27FC236}">
                    <a16:creationId xmlns:a16="http://schemas.microsoft.com/office/drawing/2014/main" id="{EFB2A6BC-A91A-45F3-8A0B-9EED51408AC4}"/>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et évaluer la production de livrables d’une variété de dossiers en s’appropriant les analyses restituées au client</a:t>
                </a:r>
              </a:p>
            </p:txBody>
          </p:sp>
        </p:grpSp>
      </p:grpSp>
      <p:grpSp>
        <p:nvGrpSpPr>
          <p:cNvPr id="9" name="Groupe 8">
            <a:extLst>
              <a:ext uri="{FF2B5EF4-FFF2-40B4-BE49-F238E27FC236}">
                <a16:creationId xmlns:a16="http://schemas.microsoft.com/office/drawing/2014/main" id="{1317E165-F10B-4B7C-9CFC-0B7CA02EF3E7}"/>
              </a:ext>
            </a:extLst>
          </p:cNvPr>
          <p:cNvGrpSpPr/>
          <p:nvPr/>
        </p:nvGrpSpPr>
        <p:grpSpPr>
          <a:xfrm>
            <a:off x="179437" y="6206227"/>
            <a:ext cx="7265041" cy="507831"/>
            <a:chOff x="179437" y="6150679"/>
            <a:chExt cx="7265041" cy="507831"/>
          </a:xfrm>
        </p:grpSpPr>
        <p:sp>
          <p:nvSpPr>
            <p:cNvPr id="280" name="ZoneTexte 279">
              <a:extLst>
                <a:ext uri="{FF2B5EF4-FFF2-40B4-BE49-F238E27FC236}">
                  <a16:creationId xmlns:a16="http://schemas.microsoft.com/office/drawing/2014/main" id="{4C8FDFAC-20A6-4F6D-BE59-A48049A7827B}"/>
                </a:ext>
              </a:extLst>
            </p:cNvPr>
            <p:cNvSpPr txBox="1"/>
            <p:nvPr/>
          </p:nvSpPr>
          <p:spPr>
            <a:xfrm>
              <a:off x="179437" y="6281484"/>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Pilotage de missions</a:t>
              </a:r>
            </a:p>
          </p:txBody>
        </p:sp>
        <p:sp>
          <p:nvSpPr>
            <p:cNvPr id="113" name="Rectangle 112">
              <a:extLst>
                <a:ext uri="{FF2B5EF4-FFF2-40B4-BE49-F238E27FC236}">
                  <a16:creationId xmlns:a16="http://schemas.microsoft.com/office/drawing/2014/main" id="{07B9A61A-5FE0-436F-AA8B-945C7BBB99D7}"/>
                </a:ext>
              </a:extLst>
            </p:cNvPr>
            <p:cNvSpPr/>
            <p:nvPr/>
          </p:nvSpPr>
          <p:spPr>
            <a:xfrm>
              <a:off x="5316297" y="6150679"/>
              <a:ext cx="212818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à la fois la supervision des missions juridiques courantes et le développement commercial du pôle</a:t>
              </a:r>
            </a:p>
          </p:txBody>
        </p:sp>
        <p:grpSp>
          <p:nvGrpSpPr>
            <p:cNvPr id="329" name="Groupe 328">
              <a:extLst>
                <a:ext uri="{FF2B5EF4-FFF2-40B4-BE49-F238E27FC236}">
                  <a16:creationId xmlns:a16="http://schemas.microsoft.com/office/drawing/2014/main" id="{D57E534E-CE29-4092-B9F1-E85DA0C7B91E}"/>
                </a:ext>
              </a:extLst>
            </p:cNvPr>
            <p:cNvGrpSpPr/>
            <p:nvPr/>
          </p:nvGrpSpPr>
          <p:grpSpPr>
            <a:xfrm>
              <a:off x="1895931" y="6152594"/>
              <a:ext cx="3466824" cy="504000"/>
              <a:chOff x="1907629" y="3346741"/>
              <a:chExt cx="3466824" cy="504000"/>
            </a:xfrm>
          </p:grpSpPr>
          <p:grpSp>
            <p:nvGrpSpPr>
              <p:cNvPr id="330" name="Groupe 329">
                <a:extLst>
                  <a:ext uri="{FF2B5EF4-FFF2-40B4-BE49-F238E27FC236}">
                    <a16:creationId xmlns:a16="http://schemas.microsoft.com/office/drawing/2014/main" id="{0811C2B9-8528-476B-A4E4-023E52362C2A}"/>
                  </a:ext>
                </a:extLst>
              </p:cNvPr>
              <p:cNvGrpSpPr/>
              <p:nvPr/>
            </p:nvGrpSpPr>
            <p:grpSpPr>
              <a:xfrm>
                <a:off x="1907629" y="3346741"/>
                <a:ext cx="3405719" cy="504000"/>
                <a:chOff x="1907629" y="2782399"/>
                <a:chExt cx="3405719" cy="504000"/>
              </a:xfrm>
            </p:grpSpPr>
            <p:sp>
              <p:nvSpPr>
                <p:cNvPr id="332" name="Rectangle 331">
                  <a:extLst>
                    <a:ext uri="{FF2B5EF4-FFF2-40B4-BE49-F238E27FC236}">
                      <a16:creationId xmlns:a16="http://schemas.microsoft.com/office/drawing/2014/main" id="{7F292602-80EB-404A-9196-A5CBA892CCEA}"/>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F5B96650-376C-4E34-B43F-5E189B4A7703}"/>
                    </a:ext>
                  </a:extLst>
                </p:cNvPr>
                <p:cNvGrpSpPr/>
                <p:nvPr/>
              </p:nvGrpSpPr>
              <p:grpSpPr>
                <a:xfrm>
                  <a:off x="1907629" y="2782399"/>
                  <a:ext cx="271472" cy="504000"/>
                  <a:chOff x="1903658" y="4015785"/>
                  <a:chExt cx="265051" cy="504000"/>
                </a:xfrm>
              </p:grpSpPr>
              <p:cxnSp>
                <p:nvCxnSpPr>
                  <p:cNvPr id="334" name="Connecteur droit 333">
                    <a:extLst>
                      <a:ext uri="{FF2B5EF4-FFF2-40B4-BE49-F238E27FC236}">
                        <a16:creationId xmlns:a16="http://schemas.microsoft.com/office/drawing/2014/main" id="{233DFB4C-8FD8-4B5D-AFF3-54F3C4FABB10}"/>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F59F4D97-ADB6-4FA1-882F-94C764AD3836}"/>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31" name="Rectangle 330">
                <a:extLst>
                  <a:ext uri="{FF2B5EF4-FFF2-40B4-BE49-F238E27FC236}">
                    <a16:creationId xmlns:a16="http://schemas.microsoft.com/office/drawing/2014/main" id="{58FD8BFA-B14B-43C0-951E-9236C5DD8C87}"/>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plusieurs projets stratégiques et développer les relais de gestion de projet</a:t>
                </a:r>
              </a:p>
            </p:txBody>
          </p:sp>
        </p:grpSp>
      </p:grpSp>
      <p:grpSp>
        <p:nvGrpSpPr>
          <p:cNvPr id="8" name="Groupe 7">
            <a:extLst>
              <a:ext uri="{FF2B5EF4-FFF2-40B4-BE49-F238E27FC236}">
                <a16:creationId xmlns:a16="http://schemas.microsoft.com/office/drawing/2014/main" id="{6913E156-BA93-49B0-A936-E96FC13E286E}"/>
              </a:ext>
            </a:extLst>
          </p:cNvPr>
          <p:cNvGrpSpPr/>
          <p:nvPr/>
        </p:nvGrpSpPr>
        <p:grpSpPr>
          <a:xfrm>
            <a:off x="179437" y="6739028"/>
            <a:ext cx="7204090" cy="553998"/>
            <a:chOff x="179437" y="6664116"/>
            <a:chExt cx="7204090" cy="553998"/>
          </a:xfrm>
        </p:grpSpPr>
        <p:sp>
          <p:nvSpPr>
            <p:cNvPr id="285" name="ZoneTexte 284">
              <a:extLst>
                <a:ext uri="{FF2B5EF4-FFF2-40B4-BE49-F238E27FC236}">
                  <a16:creationId xmlns:a16="http://schemas.microsoft.com/office/drawing/2014/main" id="{4C8FDFAC-20A6-4F6D-BE59-A48049A7827B}"/>
                </a:ext>
              </a:extLst>
            </p:cNvPr>
            <p:cNvSpPr txBox="1"/>
            <p:nvPr/>
          </p:nvSpPr>
          <p:spPr>
            <a:xfrm>
              <a:off x="179437" y="6818005"/>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Posture conseil </a:t>
              </a:r>
            </a:p>
          </p:txBody>
        </p:sp>
        <p:sp>
          <p:nvSpPr>
            <p:cNvPr id="119" name="Rectangle 118">
              <a:extLst>
                <a:ext uri="{FF2B5EF4-FFF2-40B4-BE49-F238E27FC236}">
                  <a16:creationId xmlns:a16="http://schemas.microsoft.com/office/drawing/2014/main" id="{581A62BC-49EC-473D-923E-6C34F4FA26A0}"/>
                </a:ext>
              </a:extLst>
            </p:cNvPr>
            <p:cNvSpPr/>
            <p:nvPr/>
          </p:nvSpPr>
          <p:spPr>
            <a:xfrm>
              <a:off x="5316297" y="6687200"/>
              <a:ext cx="206723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Accompagner un client dans la gestion de la redistribution des dividendes lors d’une fusion</a:t>
              </a:r>
            </a:p>
          </p:txBody>
        </p:sp>
        <p:grpSp>
          <p:nvGrpSpPr>
            <p:cNvPr id="336" name="Groupe 335">
              <a:extLst>
                <a:ext uri="{FF2B5EF4-FFF2-40B4-BE49-F238E27FC236}">
                  <a16:creationId xmlns:a16="http://schemas.microsoft.com/office/drawing/2014/main" id="{43CB2720-CF82-48C0-8C24-581404321F9C}"/>
                </a:ext>
              </a:extLst>
            </p:cNvPr>
            <p:cNvGrpSpPr/>
            <p:nvPr/>
          </p:nvGrpSpPr>
          <p:grpSpPr>
            <a:xfrm>
              <a:off x="1895931" y="6664116"/>
              <a:ext cx="3456023" cy="553998"/>
              <a:chOff x="1907629" y="9089982"/>
              <a:chExt cx="3456023" cy="553998"/>
            </a:xfrm>
          </p:grpSpPr>
          <p:grpSp>
            <p:nvGrpSpPr>
              <p:cNvPr id="337" name="Groupe 336">
                <a:extLst>
                  <a:ext uri="{FF2B5EF4-FFF2-40B4-BE49-F238E27FC236}">
                    <a16:creationId xmlns:a16="http://schemas.microsoft.com/office/drawing/2014/main" id="{C16D9333-0C5C-4CBE-AF9B-9B335E1A1A94}"/>
                  </a:ext>
                </a:extLst>
              </p:cNvPr>
              <p:cNvGrpSpPr/>
              <p:nvPr/>
            </p:nvGrpSpPr>
            <p:grpSpPr>
              <a:xfrm>
                <a:off x="1907629" y="9114981"/>
                <a:ext cx="3405719" cy="504000"/>
                <a:chOff x="1907629" y="2828565"/>
                <a:chExt cx="3405719" cy="504000"/>
              </a:xfrm>
            </p:grpSpPr>
            <p:sp>
              <p:nvSpPr>
                <p:cNvPr id="339" name="Rectangle 338">
                  <a:extLst>
                    <a:ext uri="{FF2B5EF4-FFF2-40B4-BE49-F238E27FC236}">
                      <a16:creationId xmlns:a16="http://schemas.microsoft.com/office/drawing/2014/main" id="{E8040C02-F3C2-46C5-A3D2-67A33C5619DA}"/>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0" name="Groupe 339">
                  <a:extLst>
                    <a:ext uri="{FF2B5EF4-FFF2-40B4-BE49-F238E27FC236}">
                      <a16:creationId xmlns:a16="http://schemas.microsoft.com/office/drawing/2014/main" id="{7A5CF9E5-4CA5-48F3-BC76-BEB380D08501}"/>
                    </a:ext>
                  </a:extLst>
                </p:cNvPr>
                <p:cNvGrpSpPr/>
                <p:nvPr/>
              </p:nvGrpSpPr>
              <p:grpSpPr>
                <a:xfrm>
                  <a:off x="1907629" y="2828565"/>
                  <a:ext cx="271472" cy="504000"/>
                  <a:chOff x="1903658" y="4061951"/>
                  <a:chExt cx="265051" cy="504000"/>
                </a:xfrm>
              </p:grpSpPr>
              <p:cxnSp>
                <p:nvCxnSpPr>
                  <p:cNvPr id="341" name="Connecteur droit 340">
                    <a:extLst>
                      <a:ext uri="{FF2B5EF4-FFF2-40B4-BE49-F238E27FC236}">
                        <a16:creationId xmlns:a16="http://schemas.microsoft.com/office/drawing/2014/main" id="{ECA9034B-E8C6-4ED7-9197-99E42D5CD2B9}"/>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42" name="Ellipse 341">
                    <a:extLst>
                      <a:ext uri="{FF2B5EF4-FFF2-40B4-BE49-F238E27FC236}">
                        <a16:creationId xmlns:a16="http://schemas.microsoft.com/office/drawing/2014/main" id="{AA95F07F-4497-4923-B6DD-D7F0926B8755}"/>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38" name="Rectangle 337">
                <a:extLst>
                  <a:ext uri="{FF2B5EF4-FFF2-40B4-BE49-F238E27FC236}">
                    <a16:creationId xmlns:a16="http://schemas.microsoft.com/office/drawing/2014/main" id="{AE7DDBE3-F530-41A5-9184-1EC4CB7C11F0}"/>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Co-piloter avec le client une vision de la finalité du projet et anticiper les risques et opportunités de la relation client</a:t>
                </a:r>
              </a:p>
            </p:txBody>
          </p:sp>
        </p:grpSp>
      </p:grpSp>
      <p:grpSp>
        <p:nvGrpSpPr>
          <p:cNvPr id="7" name="Groupe 6">
            <a:extLst>
              <a:ext uri="{FF2B5EF4-FFF2-40B4-BE49-F238E27FC236}">
                <a16:creationId xmlns:a16="http://schemas.microsoft.com/office/drawing/2014/main" id="{DE215057-5D92-4EC6-A167-797CDE03A404}"/>
              </a:ext>
            </a:extLst>
          </p:cNvPr>
          <p:cNvGrpSpPr/>
          <p:nvPr/>
        </p:nvGrpSpPr>
        <p:grpSpPr>
          <a:xfrm>
            <a:off x="179437" y="7317996"/>
            <a:ext cx="7195707" cy="553998"/>
            <a:chOff x="179437" y="7218114"/>
            <a:chExt cx="7195707" cy="553998"/>
          </a:xfrm>
        </p:grpSpPr>
        <p:sp>
          <p:nvSpPr>
            <p:cNvPr id="281" name="ZoneTexte 280">
              <a:extLst>
                <a:ext uri="{FF2B5EF4-FFF2-40B4-BE49-F238E27FC236}">
                  <a16:creationId xmlns:a16="http://schemas.microsoft.com/office/drawing/2014/main" id="{4C8FDFAC-20A6-4F6D-BE59-A48049A7827B}"/>
                </a:ext>
              </a:extLst>
            </p:cNvPr>
            <p:cNvSpPr txBox="1"/>
            <p:nvPr/>
          </p:nvSpPr>
          <p:spPr>
            <a:xfrm>
              <a:off x="179437" y="7372003"/>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Sens commercial</a:t>
              </a:r>
            </a:p>
          </p:txBody>
        </p:sp>
        <p:sp>
          <p:nvSpPr>
            <p:cNvPr id="189" name="Rectangle 188">
              <a:extLst>
                <a:ext uri="{FF2B5EF4-FFF2-40B4-BE49-F238E27FC236}">
                  <a16:creationId xmlns:a16="http://schemas.microsoft.com/office/drawing/2014/main" id="{9117B142-3BA9-4CBE-A131-9195229ED0A7}"/>
                </a:ext>
              </a:extLst>
            </p:cNvPr>
            <p:cNvSpPr/>
            <p:nvPr/>
          </p:nvSpPr>
          <p:spPr>
            <a:xfrm>
              <a:off x="5316297" y="7241198"/>
              <a:ext cx="205884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Structurer les partenariats nécessaires à l’atteinte des objectifs de développement du pôle</a:t>
              </a:r>
            </a:p>
          </p:txBody>
        </p:sp>
        <p:grpSp>
          <p:nvGrpSpPr>
            <p:cNvPr id="343" name="Groupe 342">
              <a:extLst>
                <a:ext uri="{FF2B5EF4-FFF2-40B4-BE49-F238E27FC236}">
                  <a16:creationId xmlns:a16="http://schemas.microsoft.com/office/drawing/2014/main" id="{D97042A2-9E97-497B-A6CE-5422CFC25401}"/>
                </a:ext>
              </a:extLst>
            </p:cNvPr>
            <p:cNvGrpSpPr/>
            <p:nvPr/>
          </p:nvGrpSpPr>
          <p:grpSpPr>
            <a:xfrm>
              <a:off x="1895931" y="7218114"/>
              <a:ext cx="3456023" cy="553998"/>
              <a:chOff x="1907629" y="9089982"/>
              <a:chExt cx="3456023" cy="553998"/>
            </a:xfrm>
          </p:grpSpPr>
          <p:grpSp>
            <p:nvGrpSpPr>
              <p:cNvPr id="344" name="Groupe 343">
                <a:extLst>
                  <a:ext uri="{FF2B5EF4-FFF2-40B4-BE49-F238E27FC236}">
                    <a16:creationId xmlns:a16="http://schemas.microsoft.com/office/drawing/2014/main" id="{79AEB402-AAE4-4ECD-AAD2-07FD41F6C586}"/>
                  </a:ext>
                </a:extLst>
              </p:cNvPr>
              <p:cNvGrpSpPr/>
              <p:nvPr/>
            </p:nvGrpSpPr>
            <p:grpSpPr>
              <a:xfrm>
                <a:off x="1907629" y="9114981"/>
                <a:ext cx="3405719" cy="504000"/>
                <a:chOff x="1907629" y="2828565"/>
                <a:chExt cx="3405719" cy="504000"/>
              </a:xfrm>
            </p:grpSpPr>
            <p:sp>
              <p:nvSpPr>
                <p:cNvPr id="346" name="Rectangle 345">
                  <a:extLst>
                    <a:ext uri="{FF2B5EF4-FFF2-40B4-BE49-F238E27FC236}">
                      <a16:creationId xmlns:a16="http://schemas.microsoft.com/office/drawing/2014/main" id="{FB298614-23DC-421E-844B-ED0C36BAB5A0}"/>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7" name="Groupe 346">
                  <a:extLst>
                    <a:ext uri="{FF2B5EF4-FFF2-40B4-BE49-F238E27FC236}">
                      <a16:creationId xmlns:a16="http://schemas.microsoft.com/office/drawing/2014/main" id="{5FC50808-A071-4281-8EBE-3B3AD5F10EE6}"/>
                    </a:ext>
                  </a:extLst>
                </p:cNvPr>
                <p:cNvGrpSpPr/>
                <p:nvPr/>
              </p:nvGrpSpPr>
              <p:grpSpPr>
                <a:xfrm>
                  <a:off x="1907629" y="2828565"/>
                  <a:ext cx="271472" cy="504000"/>
                  <a:chOff x="1903658" y="4061951"/>
                  <a:chExt cx="265051" cy="504000"/>
                </a:xfrm>
              </p:grpSpPr>
              <p:cxnSp>
                <p:nvCxnSpPr>
                  <p:cNvPr id="348" name="Connecteur droit 347">
                    <a:extLst>
                      <a:ext uri="{FF2B5EF4-FFF2-40B4-BE49-F238E27FC236}">
                        <a16:creationId xmlns:a16="http://schemas.microsoft.com/office/drawing/2014/main" id="{8A509E83-F788-42BD-81B9-18034CB4E199}"/>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49" name="Ellipse 348">
                    <a:extLst>
                      <a:ext uri="{FF2B5EF4-FFF2-40B4-BE49-F238E27FC236}">
                        <a16:creationId xmlns:a16="http://schemas.microsoft.com/office/drawing/2014/main" id="{EB256DEF-C79B-47D2-82BE-4BB87911C07F}"/>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45" name="Rectangle 344">
                <a:extLst>
                  <a:ext uri="{FF2B5EF4-FFF2-40B4-BE49-F238E27FC236}">
                    <a16:creationId xmlns:a16="http://schemas.microsoft.com/office/drawing/2014/main" id="{E50E61C1-62CD-4220-AA09-B38396BB656C}"/>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stratégie commerciale, anticiper l’évolution  des besoins clients, construire des partenariats commerciaux</a:t>
                </a:r>
              </a:p>
            </p:txBody>
          </p:sp>
        </p:grpSp>
      </p:grpSp>
      <p:grpSp>
        <p:nvGrpSpPr>
          <p:cNvPr id="6" name="Groupe 5">
            <a:extLst>
              <a:ext uri="{FF2B5EF4-FFF2-40B4-BE49-F238E27FC236}">
                <a16:creationId xmlns:a16="http://schemas.microsoft.com/office/drawing/2014/main" id="{A3E5E9B3-0D8B-45DB-B83D-0941992B0009}"/>
              </a:ext>
            </a:extLst>
          </p:cNvPr>
          <p:cNvGrpSpPr/>
          <p:nvPr/>
        </p:nvGrpSpPr>
        <p:grpSpPr>
          <a:xfrm>
            <a:off x="179437" y="7896964"/>
            <a:ext cx="7416824" cy="507831"/>
            <a:chOff x="179437" y="7763095"/>
            <a:chExt cx="7416824" cy="507831"/>
          </a:xfrm>
        </p:grpSpPr>
        <p:sp>
          <p:nvSpPr>
            <p:cNvPr id="282" name="ZoneTexte 281">
              <a:extLst>
                <a:ext uri="{FF2B5EF4-FFF2-40B4-BE49-F238E27FC236}">
                  <a16:creationId xmlns:a16="http://schemas.microsoft.com/office/drawing/2014/main" id="{4C8FDFAC-20A6-4F6D-BE59-A48049A7827B}"/>
                </a:ext>
              </a:extLst>
            </p:cNvPr>
            <p:cNvSpPr txBox="1"/>
            <p:nvPr/>
          </p:nvSpPr>
          <p:spPr>
            <a:xfrm>
              <a:off x="179437" y="7816955"/>
              <a:ext cx="197391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a:t>
              </a:r>
              <a:br>
                <a:rPr lang="fr-FR" dirty="0"/>
              </a:br>
              <a:r>
                <a:rPr lang="fr-FR" dirty="0"/>
                <a:t>et orale</a:t>
              </a:r>
            </a:p>
          </p:txBody>
        </p:sp>
        <p:sp>
          <p:nvSpPr>
            <p:cNvPr id="121" name="Rectangle 120">
              <a:extLst>
                <a:ext uri="{FF2B5EF4-FFF2-40B4-BE49-F238E27FC236}">
                  <a16:creationId xmlns:a16="http://schemas.microsoft.com/office/drawing/2014/main" id="{07ED02F7-D011-4234-B149-B5EA5B723F71}"/>
                </a:ext>
              </a:extLst>
            </p:cNvPr>
            <p:cNvSpPr/>
            <p:nvPr/>
          </p:nvSpPr>
          <p:spPr>
            <a:xfrm>
              <a:off x="5316297" y="7763095"/>
              <a:ext cx="22799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le degré de précision des types de baux commerciaux selon l’auditoire (Juristes en droit des sociétés, EC, etc.)</a:t>
              </a:r>
            </a:p>
          </p:txBody>
        </p:sp>
        <p:grpSp>
          <p:nvGrpSpPr>
            <p:cNvPr id="350" name="Groupe 349">
              <a:extLst>
                <a:ext uri="{FF2B5EF4-FFF2-40B4-BE49-F238E27FC236}">
                  <a16:creationId xmlns:a16="http://schemas.microsoft.com/office/drawing/2014/main" id="{59C0DFC6-C238-47A2-8598-CC5DF9EA26B2}"/>
                </a:ext>
              </a:extLst>
            </p:cNvPr>
            <p:cNvGrpSpPr/>
            <p:nvPr/>
          </p:nvGrpSpPr>
          <p:grpSpPr>
            <a:xfrm>
              <a:off x="1895931" y="7765010"/>
              <a:ext cx="3466824" cy="504000"/>
              <a:chOff x="1907629" y="3346741"/>
              <a:chExt cx="3466824" cy="504000"/>
            </a:xfrm>
          </p:grpSpPr>
          <p:grpSp>
            <p:nvGrpSpPr>
              <p:cNvPr id="351" name="Groupe 350">
                <a:extLst>
                  <a:ext uri="{FF2B5EF4-FFF2-40B4-BE49-F238E27FC236}">
                    <a16:creationId xmlns:a16="http://schemas.microsoft.com/office/drawing/2014/main" id="{4E7F4106-54C2-4AB9-8919-6DD29B9AC269}"/>
                  </a:ext>
                </a:extLst>
              </p:cNvPr>
              <p:cNvGrpSpPr/>
              <p:nvPr/>
            </p:nvGrpSpPr>
            <p:grpSpPr>
              <a:xfrm>
                <a:off x="1907629" y="3346741"/>
                <a:ext cx="3405719" cy="504000"/>
                <a:chOff x="1907629" y="2782399"/>
                <a:chExt cx="3405719" cy="504000"/>
              </a:xfrm>
            </p:grpSpPr>
            <p:sp>
              <p:nvSpPr>
                <p:cNvPr id="353" name="Rectangle 352">
                  <a:extLst>
                    <a:ext uri="{FF2B5EF4-FFF2-40B4-BE49-F238E27FC236}">
                      <a16:creationId xmlns:a16="http://schemas.microsoft.com/office/drawing/2014/main" id="{EECB5197-056B-42AA-9348-F53E0D1AF58C}"/>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54" name="Groupe 353">
                  <a:extLst>
                    <a:ext uri="{FF2B5EF4-FFF2-40B4-BE49-F238E27FC236}">
                      <a16:creationId xmlns:a16="http://schemas.microsoft.com/office/drawing/2014/main" id="{634885D1-5CF8-451C-AD46-9E571BB2A880}"/>
                    </a:ext>
                  </a:extLst>
                </p:cNvPr>
                <p:cNvGrpSpPr/>
                <p:nvPr/>
              </p:nvGrpSpPr>
              <p:grpSpPr>
                <a:xfrm>
                  <a:off x="1907629" y="2782399"/>
                  <a:ext cx="271472" cy="504000"/>
                  <a:chOff x="1903658" y="4015785"/>
                  <a:chExt cx="265051" cy="504000"/>
                </a:xfrm>
              </p:grpSpPr>
              <p:cxnSp>
                <p:nvCxnSpPr>
                  <p:cNvPr id="355" name="Connecteur droit 354">
                    <a:extLst>
                      <a:ext uri="{FF2B5EF4-FFF2-40B4-BE49-F238E27FC236}">
                        <a16:creationId xmlns:a16="http://schemas.microsoft.com/office/drawing/2014/main" id="{33364D2C-805D-4A91-AD82-D088FAC7CF76}"/>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56" name="Ellipse 355">
                    <a:extLst>
                      <a:ext uri="{FF2B5EF4-FFF2-40B4-BE49-F238E27FC236}">
                        <a16:creationId xmlns:a16="http://schemas.microsoft.com/office/drawing/2014/main" id="{916CCF46-F5F8-45B4-9964-7DB5BE665F9D}"/>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52" name="Rectangle 351">
                <a:extLst>
                  <a:ext uri="{FF2B5EF4-FFF2-40B4-BE49-F238E27FC236}">
                    <a16:creationId xmlns:a16="http://schemas.microsoft.com/office/drawing/2014/main" id="{5ABBB216-2F98-4C34-BCA7-69016CF13969}"/>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grpSp>
        <p:nvGrpSpPr>
          <p:cNvPr id="5" name="Groupe 4">
            <a:extLst>
              <a:ext uri="{FF2B5EF4-FFF2-40B4-BE49-F238E27FC236}">
                <a16:creationId xmlns:a16="http://schemas.microsoft.com/office/drawing/2014/main" id="{B389EAA6-05C0-4269-962A-F85FC435314A}"/>
              </a:ext>
            </a:extLst>
          </p:cNvPr>
          <p:cNvGrpSpPr/>
          <p:nvPr/>
        </p:nvGrpSpPr>
        <p:grpSpPr>
          <a:xfrm>
            <a:off x="179437" y="8429765"/>
            <a:ext cx="7195707" cy="553998"/>
            <a:chOff x="179437" y="8320300"/>
            <a:chExt cx="7195707" cy="553998"/>
          </a:xfrm>
        </p:grpSpPr>
        <p:sp>
          <p:nvSpPr>
            <p:cNvPr id="290" name="ZoneTexte 289">
              <a:extLst>
                <a:ext uri="{FF2B5EF4-FFF2-40B4-BE49-F238E27FC236}">
                  <a16:creationId xmlns:a16="http://schemas.microsoft.com/office/drawing/2014/main" id="{4C8FDFAC-20A6-4F6D-BE59-A48049A7827B}"/>
                </a:ext>
              </a:extLst>
            </p:cNvPr>
            <p:cNvSpPr txBox="1"/>
            <p:nvPr/>
          </p:nvSpPr>
          <p:spPr>
            <a:xfrm>
              <a:off x="179437" y="8397244"/>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Management d’une équipe </a:t>
              </a:r>
              <a:br>
                <a:rPr lang="fr-FR" dirty="0"/>
              </a:br>
              <a:r>
                <a:rPr lang="fr-FR" dirty="0"/>
                <a:t>interne et/ou externe</a:t>
              </a:r>
            </a:p>
          </p:txBody>
        </p:sp>
        <p:sp>
          <p:nvSpPr>
            <p:cNvPr id="154" name="Rectangle 153">
              <a:extLst>
                <a:ext uri="{FF2B5EF4-FFF2-40B4-BE49-F238E27FC236}">
                  <a16:creationId xmlns:a16="http://schemas.microsoft.com/office/drawing/2014/main" id="{070E0AE4-2013-40A5-945F-6076A47A253B}"/>
                </a:ext>
              </a:extLst>
            </p:cNvPr>
            <p:cNvSpPr/>
            <p:nvPr/>
          </p:nvSpPr>
          <p:spPr>
            <a:xfrm>
              <a:off x="5316297" y="8343384"/>
              <a:ext cx="205884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la répartition des dossiers selon les spécialités et l’expérience des membres de l’équipe</a:t>
              </a:r>
            </a:p>
          </p:txBody>
        </p:sp>
        <p:grpSp>
          <p:nvGrpSpPr>
            <p:cNvPr id="357" name="Groupe 356">
              <a:extLst>
                <a:ext uri="{FF2B5EF4-FFF2-40B4-BE49-F238E27FC236}">
                  <a16:creationId xmlns:a16="http://schemas.microsoft.com/office/drawing/2014/main" id="{61DAA833-B98D-4E7A-A469-EAA04E6CE096}"/>
                </a:ext>
              </a:extLst>
            </p:cNvPr>
            <p:cNvGrpSpPr/>
            <p:nvPr/>
          </p:nvGrpSpPr>
          <p:grpSpPr>
            <a:xfrm>
              <a:off x="1895931" y="8320300"/>
              <a:ext cx="3456023" cy="553998"/>
              <a:chOff x="1907629" y="9089982"/>
              <a:chExt cx="3456023" cy="553998"/>
            </a:xfrm>
          </p:grpSpPr>
          <p:grpSp>
            <p:nvGrpSpPr>
              <p:cNvPr id="358" name="Groupe 357">
                <a:extLst>
                  <a:ext uri="{FF2B5EF4-FFF2-40B4-BE49-F238E27FC236}">
                    <a16:creationId xmlns:a16="http://schemas.microsoft.com/office/drawing/2014/main" id="{6A4013D6-CE63-443B-92F5-A89ED1538D16}"/>
                  </a:ext>
                </a:extLst>
              </p:cNvPr>
              <p:cNvGrpSpPr/>
              <p:nvPr/>
            </p:nvGrpSpPr>
            <p:grpSpPr>
              <a:xfrm>
                <a:off x="1907629" y="9114981"/>
                <a:ext cx="3405719" cy="504000"/>
                <a:chOff x="1907629" y="2828565"/>
                <a:chExt cx="3405719" cy="504000"/>
              </a:xfrm>
            </p:grpSpPr>
            <p:sp>
              <p:nvSpPr>
                <p:cNvPr id="360" name="Rectangle 359">
                  <a:extLst>
                    <a:ext uri="{FF2B5EF4-FFF2-40B4-BE49-F238E27FC236}">
                      <a16:creationId xmlns:a16="http://schemas.microsoft.com/office/drawing/2014/main" id="{61B5CAB0-0927-45AD-86C1-D84E9220D8E0}"/>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61" name="Groupe 360">
                  <a:extLst>
                    <a:ext uri="{FF2B5EF4-FFF2-40B4-BE49-F238E27FC236}">
                      <a16:creationId xmlns:a16="http://schemas.microsoft.com/office/drawing/2014/main" id="{CAC4886E-41D9-4E09-B381-2B93663CBB52}"/>
                    </a:ext>
                  </a:extLst>
                </p:cNvPr>
                <p:cNvGrpSpPr/>
                <p:nvPr/>
              </p:nvGrpSpPr>
              <p:grpSpPr>
                <a:xfrm>
                  <a:off x="1907629" y="2828565"/>
                  <a:ext cx="271472" cy="504000"/>
                  <a:chOff x="1903658" y="4061951"/>
                  <a:chExt cx="265051" cy="504000"/>
                </a:xfrm>
              </p:grpSpPr>
              <p:cxnSp>
                <p:nvCxnSpPr>
                  <p:cNvPr id="362" name="Connecteur droit 361">
                    <a:extLst>
                      <a:ext uri="{FF2B5EF4-FFF2-40B4-BE49-F238E27FC236}">
                        <a16:creationId xmlns:a16="http://schemas.microsoft.com/office/drawing/2014/main" id="{BF3993BC-EC28-4B82-A984-BCF0ED73ED4C}"/>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63" name="Ellipse 362">
                    <a:extLst>
                      <a:ext uri="{FF2B5EF4-FFF2-40B4-BE49-F238E27FC236}">
                        <a16:creationId xmlns:a16="http://schemas.microsoft.com/office/drawing/2014/main" id="{CB70782B-2016-47C9-A013-4EFB3B7D618A}"/>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59" name="Rectangle 358">
                <a:extLst>
                  <a:ext uri="{FF2B5EF4-FFF2-40B4-BE49-F238E27FC236}">
                    <a16:creationId xmlns:a16="http://schemas.microsoft.com/office/drawing/2014/main" id="{0D2E92C9-F96A-43F5-958E-516045A563FF}"/>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Identifier les forces et axes d’amélioration de l’équipe, anticiper et gérer les problématiques collectives</a:t>
                </a:r>
              </a:p>
            </p:txBody>
          </p:sp>
        </p:grpSp>
      </p:grpSp>
      <p:grpSp>
        <p:nvGrpSpPr>
          <p:cNvPr id="4" name="Groupe 3">
            <a:extLst>
              <a:ext uri="{FF2B5EF4-FFF2-40B4-BE49-F238E27FC236}">
                <a16:creationId xmlns:a16="http://schemas.microsoft.com/office/drawing/2014/main" id="{091CB60F-9FAB-4577-B39E-9B501B7A936E}"/>
              </a:ext>
            </a:extLst>
          </p:cNvPr>
          <p:cNvGrpSpPr/>
          <p:nvPr/>
        </p:nvGrpSpPr>
        <p:grpSpPr>
          <a:xfrm>
            <a:off x="179437" y="9008733"/>
            <a:ext cx="7263780" cy="507831"/>
            <a:chOff x="179437" y="8907965"/>
            <a:chExt cx="7263780" cy="507831"/>
          </a:xfrm>
        </p:grpSpPr>
        <p:sp>
          <p:nvSpPr>
            <p:cNvPr id="199" name="ZoneTexte 198">
              <a:extLst>
                <a:ext uri="{FF2B5EF4-FFF2-40B4-BE49-F238E27FC236}">
                  <a16:creationId xmlns:a16="http://schemas.microsoft.com/office/drawing/2014/main" id="{4C8FDFAC-20A6-4F6D-BE59-A48049A7827B}"/>
                </a:ext>
              </a:extLst>
            </p:cNvPr>
            <p:cNvSpPr txBox="1"/>
            <p:nvPr/>
          </p:nvSpPr>
          <p:spPr>
            <a:xfrm>
              <a:off x="179437" y="8961825"/>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planification </a:t>
              </a:r>
              <a:br>
                <a:rPr lang="fr-FR" dirty="0"/>
              </a:br>
              <a:r>
                <a:rPr lang="fr-FR" dirty="0"/>
                <a:t>du travail</a:t>
              </a:r>
            </a:p>
          </p:txBody>
        </p:sp>
        <p:sp>
          <p:nvSpPr>
            <p:cNvPr id="123" name="Rectangle 122">
              <a:extLst>
                <a:ext uri="{FF2B5EF4-FFF2-40B4-BE49-F238E27FC236}">
                  <a16:creationId xmlns:a16="http://schemas.microsoft.com/office/drawing/2014/main" id="{FEE7C92B-458E-4D4F-8880-EFB4F997B987}"/>
                </a:ext>
              </a:extLst>
            </p:cNvPr>
            <p:cNvSpPr/>
            <p:nvPr/>
          </p:nvSpPr>
          <p:spPr>
            <a:xfrm>
              <a:off x="5316296" y="8907965"/>
              <a:ext cx="212692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Tenir compte des temps consacrés à l’ingénierie de formation dans l’organisation du temps de travail</a:t>
              </a:r>
            </a:p>
          </p:txBody>
        </p:sp>
        <p:grpSp>
          <p:nvGrpSpPr>
            <p:cNvPr id="364" name="Groupe 363">
              <a:extLst>
                <a:ext uri="{FF2B5EF4-FFF2-40B4-BE49-F238E27FC236}">
                  <a16:creationId xmlns:a16="http://schemas.microsoft.com/office/drawing/2014/main" id="{049E1A65-9E5A-41F4-8E66-9E468FBFFA9A}"/>
                </a:ext>
              </a:extLst>
            </p:cNvPr>
            <p:cNvGrpSpPr/>
            <p:nvPr/>
          </p:nvGrpSpPr>
          <p:grpSpPr>
            <a:xfrm>
              <a:off x="1895931" y="8909880"/>
              <a:ext cx="3466824" cy="504000"/>
              <a:chOff x="1907629" y="3346741"/>
              <a:chExt cx="3466824" cy="504000"/>
            </a:xfrm>
          </p:grpSpPr>
          <p:grpSp>
            <p:nvGrpSpPr>
              <p:cNvPr id="365" name="Groupe 364">
                <a:extLst>
                  <a:ext uri="{FF2B5EF4-FFF2-40B4-BE49-F238E27FC236}">
                    <a16:creationId xmlns:a16="http://schemas.microsoft.com/office/drawing/2014/main" id="{EE422B99-8368-4E2B-9608-88CAFD850765}"/>
                  </a:ext>
                </a:extLst>
              </p:cNvPr>
              <p:cNvGrpSpPr/>
              <p:nvPr/>
            </p:nvGrpSpPr>
            <p:grpSpPr>
              <a:xfrm>
                <a:off x="1907629" y="3346741"/>
                <a:ext cx="3405719" cy="504000"/>
                <a:chOff x="1907629" y="2782399"/>
                <a:chExt cx="3405719" cy="504000"/>
              </a:xfrm>
            </p:grpSpPr>
            <p:sp>
              <p:nvSpPr>
                <p:cNvPr id="367" name="Rectangle 366">
                  <a:extLst>
                    <a:ext uri="{FF2B5EF4-FFF2-40B4-BE49-F238E27FC236}">
                      <a16:creationId xmlns:a16="http://schemas.microsoft.com/office/drawing/2014/main" id="{E1F0EEBD-ABED-4DC6-AD2D-526740CF37D6}"/>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68" name="Groupe 367">
                  <a:extLst>
                    <a:ext uri="{FF2B5EF4-FFF2-40B4-BE49-F238E27FC236}">
                      <a16:creationId xmlns:a16="http://schemas.microsoft.com/office/drawing/2014/main" id="{8DB57632-6B96-47D6-AD79-72ABF88F213E}"/>
                    </a:ext>
                  </a:extLst>
                </p:cNvPr>
                <p:cNvGrpSpPr/>
                <p:nvPr/>
              </p:nvGrpSpPr>
              <p:grpSpPr>
                <a:xfrm>
                  <a:off x="1907629" y="2782399"/>
                  <a:ext cx="271472" cy="504000"/>
                  <a:chOff x="1903658" y="4015785"/>
                  <a:chExt cx="265051" cy="504000"/>
                </a:xfrm>
              </p:grpSpPr>
              <p:cxnSp>
                <p:nvCxnSpPr>
                  <p:cNvPr id="369" name="Connecteur droit 368">
                    <a:extLst>
                      <a:ext uri="{FF2B5EF4-FFF2-40B4-BE49-F238E27FC236}">
                        <a16:creationId xmlns:a16="http://schemas.microsoft.com/office/drawing/2014/main" id="{05BDEA68-9552-4182-A4AC-986943736B3F}"/>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70" name="Ellipse 369">
                    <a:extLst>
                      <a:ext uri="{FF2B5EF4-FFF2-40B4-BE49-F238E27FC236}">
                        <a16:creationId xmlns:a16="http://schemas.microsoft.com/office/drawing/2014/main" id="{0D9FBD4E-1761-492C-8CD9-B4474A8E9793}"/>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66" name="Rectangle 365">
                <a:extLst>
                  <a:ext uri="{FF2B5EF4-FFF2-40B4-BE49-F238E27FC236}">
                    <a16:creationId xmlns:a16="http://schemas.microsoft.com/office/drawing/2014/main" id="{CB4D2D51-A44F-4BDA-A7B5-77387FD74F63}"/>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sa charge de travail sur le long cours afin de s’impliquer sur des projets transverses</a:t>
                </a:r>
              </a:p>
            </p:txBody>
          </p:sp>
        </p:grpSp>
      </p:grpSp>
      <p:grpSp>
        <p:nvGrpSpPr>
          <p:cNvPr id="2" name="Groupe 1">
            <a:extLst>
              <a:ext uri="{FF2B5EF4-FFF2-40B4-BE49-F238E27FC236}">
                <a16:creationId xmlns:a16="http://schemas.microsoft.com/office/drawing/2014/main" id="{59AB95EE-CABF-4136-8D29-C08AF9D7658A}"/>
              </a:ext>
            </a:extLst>
          </p:cNvPr>
          <p:cNvGrpSpPr/>
          <p:nvPr/>
        </p:nvGrpSpPr>
        <p:grpSpPr>
          <a:xfrm>
            <a:off x="179437" y="10120500"/>
            <a:ext cx="7347431" cy="553998"/>
            <a:chOff x="179437" y="10049509"/>
            <a:chExt cx="7347431" cy="553998"/>
          </a:xfrm>
        </p:grpSpPr>
        <p:sp>
          <p:nvSpPr>
            <p:cNvPr id="168" name="ZoneTexte 167">
              <a:extLst>
                <a:ext uri="{FF2B5EF4-FFF2-40B4-BE49-F238E27FC236}">
                  <a16:creationId xmlns:a16="http://schemas.microsoft.com/office/drawing/2014/main" id="{04BCC869-CCE2-483D-BD42-2FA02C907C44}"/>
                </a:ext>
              </a:extLst>
            </p:cNvPr>
            <p:cNvSpPr txBox="1"/>
            <p:nvPr/>
          </p:nvSpPr>
          <p:spPr>
            <a:xfrm>
              <a:off x="179437" y="10126453"/>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Pilotage de la performance </a:t>
              </a:r>
              <a:br>
                <a:rPr lang="fr-FR" dirty="0"/>
              </a:br>
              <a:r>
                <a:rPr lang="fr-FR" dirty="0"/>
                <a:t>d'une organisation</a:t>
              </a:r>
            </a:p>
          </p:txBody>
        </p:sp>
        <p:sp>
          <p:nvSpPr>
            <p:cNvPr id="178" name="Rectangle 177">
              <a:extLst>
                <a:ext uri="{FF2B5EF4-FFF2-40B4-BE49-F238E27FC236}">
                  <a16:creationId xmlns:a16="http://schemas.microsoft.com/office/drawing/2014/main" id="{74DB772E-6633-4C35-BED1-3E3650072585}"/>
                </a:ext>
              </a:extLst>
            </p:cNvPr>
            <p:cNvSpPr/>
            <p:nvPr/>
          </p:nvSpPr>
          <p:spPr>
            <a:xfrm>
              <a:off x="5316297" y="10072593"/>
              <a:ext cx="221057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Réorienter l’offre du pôle en intégrant les évolutions du contexte entrepreneurial</a:t>
              </a:r>
            </a:p>
          </p:txBody>
        </p:sp>
        <p:grpSp>
          <p:nvGrpSpPr>
            <p:cNvPr id="371" name="Groupe 370">
              <a:extLst>
                <a:ext uri="{FF2B5EF4-FFF2-40B4-BE49-F238E27FC236}">
                  <a16:creationId xmlns:a16="http://schemas.microsoft.com/office/drawing/2014/main" id="{47686D85-63DE-4651-A1CD-F3FE9A417095}"/>
                </a:ext>
              </a:extLst>
            </p:cNvPr>
            <p:cNvGrpSpPr/>
            <p:nvPr/>
          </p:nvGrpSpPr>
          <p:grpSpPr>
            <a:xfrm>
              <a:off x="1895931" y="10049509"/>
              <a:ext cx="3456023" cy="553998"/>
              <a:chOff x="1907629" y="9089982"/>
              <a:chExt cx="3456023" cy="553998"/>
            </a:xfrm>
          </p:grpSpPr>
          <p:grpSp>
            <p:nvGrpSpPr>
              <p:cNvPr id="372" name="Groupe 371">
                <a:extLst>
                  <a:ext uri="{FF2B5EF4-FFF2-40B4-BE49-F238E27FC236}">
                    <a16:creationId xmlns:a16="http://schemas.microsoft.com/office/drawing/2014/main" id="{0A1843F1-BAE8-4942-BB16-60B4A47318C3}"/>
                  </a:ext>
                </a:extLst>
              </p:cNvPr>
              <p:cNvGrpSpPr/>
              <p:nvPr/>
            </p:nvGrpSpPr>
            <p:grpSpPr>
              <a:xfrm>
                <a:off x="1907629" y="9114981"/>
                <a:ext cx="3405719" cy="504000"/>
                <a:chOff x="1907629" y="2828565"/>
                <a:chExt cx="3405719" cy="504000"/>
              </a:xfrm>
            </p:grpSpPr>
            <p:sp>
              <p:nvSpPr>
                <p:cNvPr id="374" name="Rectangle 373">
                  <a:extLst>
                    <a:ext uri="{FF2B5EF4-FFF2-40B4-BE49-F238E27FC236}">
                      <a16:creationId xmlns:a16="http://schemas.microsoft.com/office/drawing/2014/main" id="{AD15F1BA-D37B-44C7-A93A-B2F994E1726D}"/>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5" name="Groupe 374">
                  <a:extLst>
                    <a:ext uri="{FF2B5EF4-FFF2-40B4-BE49-F238E27FC236}">
                      <a16:creationId xmlns:a16="http://schemas.microsoft.com/office/drawing/2014/main" id="{6D49E3DB-8966-4265-B312-E7A1783F21A2}"/>
                    </a:ext>
                  </a:extLst>
                </p:cNvPr>
                <p:cNvGrpSpPr/>
                <p:nvPr/>
              </p:nvGrpSpPr>
              <p:grpSpPr>
                <a:xfrm>
                  <a:off x="1907629" y="2828565"/>
                  <a:ext cx="271472" cy="504000"/>
                  <a:chOff x="1903658" y="4061951"/>
                  <a:chExt cx="265051" cy="504000"/>
                </a:xfrm>
              </p:grpSpPr>
              <p:cxnSp>
                <p:nvCxnSpPr>
                  <p:cNvPr id="376" name="Connecteur droit 375">
                    <a:extLst>
                      <a:ext uri="{FF2B5EF4-FFF2-40B4-BE49-F238E27FC236}">
                        <a16:creationId xmlns:a16="http://schemas.microsoft.com/office/drawing/2014/main" id="{D0FBDA7E-0C2E-4327-B10B-6C2C553E8887}"/>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77" name="Ellipse 376">
                    <a:extLst>
                      <a:ext uri="{FF2B5EF4-FFF2-40B4-BE49-F238E27FC236}">
                        <a16:creationId xmlns:a16="http://schemas.microsoft.com/office/drawing/2014/main" id="{85F99A45-1E78-4428-A121-69B37558E6D4}"/>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73" name="Rectangle 372">
                <a:extLst>
                  <a:ext uri="{FF2B5EF4-FFF2-40B4-BE49-F238E27FC236}">
                    <a16:creationId xmlns:a16="http://schemas.microsoft.com/office/drawing/2014/main" id="{7E49BB18-2B42-497E-86E0-FC48BA69BB6D}"/>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Refondre un modèle d’affaires selon les évolutions de marché : offres de services et leviers organisationnels</a:t>
                </a:r>
              </a:p>
            </p:txBody>
          </p:sp>
        </p:grpSp>
      </p:grpSp>
      <p:grpSp>
        <p:nvGrpSpPr>
          <p:cNvPr id="3" name="Groupe 2">
            <a:extLst>
              <a:ext uri="{FF2B5EF4-FFF2-40B4-BE49-F238E27FC236}">
                <a16:creationId xmlns:a16="http://schemas.microsoft.com/office/drawing/2014/main" id="{7DF08C0A-3F88-4F7A-8CE9-E4EE4E49BFD4}"/>
              </a:ext>
            </a:extLst>
          </p:cNvPr>
          <p:cNvGrpSpPr/>
          <p:nvPr/>
        </p:nvGrpSpPr>
        <p:grpSpPr>
          <a:xfrm>
            <a:off x="179437" y="9541534"/>
            <a:ext cx="7263784" cy="553998"/>
            <a:chOff x="179437" y="9472428"/>
            <a:chExt cx="7263784" cy="553998"/>
          </a:xfrm>
        </p:grpSpPr>
        <p:sp>
          <p:nvSpPr>
            <p:cNvPr id="202" name="ZoneTexte 201">
              <a:extLst>
                <a:ext uri="{FF2B5EF4-FFF2-40B4-BE49-F238E27FC236}">
                  <a16:creationId xmlns:a16="http://schemas.microsoft.com/office/drawing/2014/main" id="{4C8FDFAC-20A6-4F6D-BE59-A48049A7827B}"/>
                </a:ext>
              </a:extLst>
            </p:cNvPr>
            <p:cNvSpPr txBox="1"/>
            <p:nvPr/>
          </p:nvSpPr>
          <p:spPr>
            <a:xfrm>
              <a:off x="179437" y="9549372"/>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 </a:t>
              </a:r>
              <a:br>
                <a:rPr lang="fr-FR" dirty="0"/>
              </a:br>
              <a:r>
                <a:rPr lang="fr-FR" dirty="0"/>
                <a:t>déontologie</a:t>
              </a:r>
            </a:p>
          </p:txBody>
        </p:sp>
        <p:sp>
          <p:nvSpPr>
            <p:cNvPr id="159" name="Rectangle 158">
              <a:extLst>
                <a:ext uri="{FF2B5EF4-FFF2-40B4-BE49-F238E27FC236}">
                  <a16:creationId xmlns:a16="http://schemas.microsoft.com/office/drawing/2014/main" id="{B9F53C5A-0F34-4971-ACDC-9F41CB62231B}"/>
                </a:ext>
              </a:extLst>
            </p:cNvPr>
            <p:cNvSpPr/>
            <p:nvPr/>
          </p:nvSpPr>
          <p:spPr>
            <a:xfrm>
              <a:off x="5316297" y="9518595"/>
              <a:ext cx="2126924" cy="461665"/>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avec les EC dirigeants les règles déontologiques que doivent suivre les collaborateurs du cabinet</a:t>
              </a:r>
            </a:p>
          </p:txBody>
        </p:sp>
        <p:grpSp>
          <p:nvGrpSpPr>
            <p:cNvPr id="378" name="Groupe 377">
              <a:extLst>
                <a:ext uri="{FF2B5EF4-FFF2-40B4-BE49-F238E27FC236}">
                  <a16:creationId xmlns:a16="http://schemas.microsoft.com/office/drawing/2014/main" id="{E99BFE5B-7C32-431D-99BA-55E90601CB28}"/>
                </a:ext>
              </a:extLst>
            </p:cNvPr>
            <p:cNvGrpSpPr/>
            <p:nvPr/>
          </p:nvGrpSpPr>
          <p:grpSpPr>
            <a:xfrm>
              <a:off x="1895931" y="9472428"/>
              <a:ext cx="3456023" cy="553998"/>
              <a:chOff x="1907629" y="9089982"/>
              <a:chExt cx="3456023" cy="553998"/>
            </a:xfrm>
          </p:grpSpPr>
          <p:grpSp>
            <p:nvGrpSpPr>
              <p:cNvPr id="379" name="Groupe 378">
                <a:extLst>
                  <a:ext uri="{FF2B5EF4-FFF2-40B4-BE49-F238E27FC236}">
                    <a16:creationId xmlns:a16="http://schemas.microsoft.com/office/drawing/2014/main" id="{D2F6C2E9-5C51-4F26-8DC5-DBE78FCBE33D}"/>
                  </a:ext>
                </a:extLst>
              </p:cNvPr>
              <p:cNvGrpSpPr/>
              <p:nvPr/>
            </p:nvGrpSpPr>
            <p:grpSpPr>
              <a:xfrm>
                <a:off x="1907629" y="9114981"/>
                <a:ext cx="3405719" cy="504000"/>
                <a:chOff x="1907629" y="2828565"/>
                <a:chExt cx="3405719" cy="504000"/>
              </a:xfrm>
            </p:grpSpPr>
            <p:sp>
              <p:nvSpPr>
                <p:cNvPr id="381" name="Rectangle 380">
                  <a:extLst>
                    <a:ext uri="{FF2B5EF4-FFF2-40B4-BE49-F238E27FC236}">
                      <a16:creationId xmlns:a16="http://schemas.microsoft.com/office/drawing/2014/main" id="{EA48C705-307F-4BA7-B3CA-52AA0AFE4487}"/>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82" name="Groupe 381">
                  <a:extLst>
                    <a:ext uri="{FF2B5EF4-FFF2-40B4-BE49-F238E27FC236}">
                      <a16:creationId xmlns:a16="http://schemas.microsoft.com/office/drawing/2014/main" id="{E7C9CFF5-469D-46B1-AE7C-70CA1D43AB67}"/>
                    </a:ext>
                  </a:extLst>
                </p:cNvPr>
                <p:cNvGrpSpPr/>
                <p:nvPr/>
              </p:nvGrpSpPr>
              <p:grpSpPr>
                <a:xfrm>
                  <a:off x="1907629" y="2828565"/>
                  <a:ext cx="271472" cy="504000"/>
                  <a:chOff x="1903658" y="4061951"/>
                  <a:chExt cx="265051" cy="504000"/>
                </a:xfrm>
              </p:grpSpPr>
              <p:cxnSp>
                <p:nvCxnSpPr>
                  <p:cNvPr id="383" name="Connecteur droit 382">
                    <a:extLst>
                      <a:ext uri="{FF2B5EF4-FFF2-40B4-BE49-F238E27FC236}">
                        <a16:creationId xmlns:a16="http://schemas.microsoft.com/office/drawing/2014/main" id="{1D350F5E-58B3-4AF6-85A1-386A05036F75}"/>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84" name="Ellipse 383">
                    <a:extLst>
                      <a:ext uri="{FF2B5EF4-FFF2-40B4-BE49-F238E27FC236}">
                        <a16:creationId xmlns:a16="http://schemas.microsoft.com/office/drawing/2014/main" id="{B723FD66-51EB-495E-BB5C-C1D5ABB6DF3A}"/>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80" name="Rectangle 379">
                <a:extLst>
                  <a:ext uri="{FF2B5EF4-FFF2-40B4-BE49-F238E27FC236}">
                    <a16:creationId xmlns:a16="http://schemas.microsoft.com/office/drawing/2014/main" id="{20A7F895-579F-43FC-9A59-F91814223931}"/>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Garantir une organisation du travail respectant la confidentialité et les règles déontologiques à l’échelle du cabinet</a:t>
                </a:r>
              </a:p>
            </p:txBody>
          </p:sp>
        </p:grpSp>
      </p:grpSp>
      <p:sp>
        <p:nvSpPr>
          <p:cNvPr id="160" name="ZoneTexte 159">
            <a:extLst>
              <a:ext uri="{FF2B5EF4-FFF2-40B4-BE49-F238E27FC236}">
                <a16:creationId xmlns:a16="http://schemas.microsoft.com/office/drawing/2014/main" id="{E5ED6564-5A82-4887-B34E-CBC8062A1CAE}"/>
              </a:ext>
            </a:extLst>
          </p:cNvPr>
          <p:cNvSpPr txBox="1"/>
          <p:nvPr/>
        </p:nvSpPr>
        <p:spPr>
          <a:xfrm>
            <a:off x="4692506" y="2326507"/>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61" name="ZoneTexte 160">
            <a:extLst>
              <a:ext uri="{FF2B5EF4-FFF2-40B4-BE49-F238E27FC236}">
                <a16:creationId xmlns:a16="http://schemas.microsoft.com/office/drawing/2014/main" id="{8FD8DC06-8083-44B5-9C84-632599D4B077}"/>
              </a:ext>
            </a:extLst>
          </p:cNvPr>
          <p:cNvSpPr txBox="1"/>
          <p:nvPr/>
        </p:nvSpPr>
        <p:spPr>
          <a:xfrm>
            <a:off x="1678364" y="2249562"/>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62" name="ZoneTexte 161">
            <a:extLst>
              <a:ext uri="{FF2B5EF4-FFF2-40B4-BE49-F238E27FC236}">
                <a16:creationId xmlns:a16="http://schemas.microsoft.com/office/drawing/2014/main" id="{17F86BB2-CB2C-45FB-A3C1-AAEC97EF3E5B}"/>
              </a:ext>
            </a:extLst>
          </p:cNvPr>
          <p:cNvSpPr txBox="1"/>
          <p:nvPr/>
        </p:nvSpPr>
        <p:spPr>
          <a:xfrm>
            <a:off x="-648" y="2326507"/>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pic>
        <p:nvPicPr>
          <p:cNvPr id="16" name="Image 1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195" y="85309"/>
            <a:ext cx="1117053" cy="922337"/>
          </a:xfrm>
          <a:prstGeom prst="rect">
            <a:avLst/>
          </a:prstGeom>
        </p:spPr>
      </p:pic>
    </p:spTree>
    <p:extLst>
      <p:ext uri="{BB962C8B-B14F-4D97-AF65-F5344CB8AC3E}">
        <p14:creationId xmlns:p14="http://schemas.microsoft.com/office/powerpoint/2010/main" val="250852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ZoneTexte 76">
            <a:extLst>
              <a:ext uri="{FF2B5EF4-FFF2-40B4-BE49-F238E27FC236}">
                <a16:creationId xmlns:a16="http://schemas.microsoft.com/office/drawing/2014/main" id="{D633C062-45D0-4004-9B8F-C073910A552E}"/>
              </a:ext>
            </a:extLst>
          </p:cNvPr>
          <p:cNvSpPr txBox="1"/>
          <p:nvPr/>
        </p:nvSpPr>
        <p:spPr>
          <a:xfrm>
            <a:off x="3940550" y="5316110"/>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35344" y="5577720"/>
            <a:ext cx="3295634"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Actualités en droit des sociétés </a:t>
            </a:r>
          </a:p>
          <a:p>
            <a:r>
              <a:rPr lang="fr-FR" dirty="0">
                <a:solidFill>
                  <a:schemeClr val="tx2"/>
                </a:solidFill>
              </a:rPr>
              <a:t>Formations spécifiques pour le renforcement d’expertises dans le champ du droit des sociétés (opérations de fusions, rédaction de baux commerciaux, etc.)</a:t>
            </a:r>
          </a:p>
          <a:p>
            <a:r>
              <a:rPr lang="fr-FR" dirty="0">
                <a:solidFill>
                  <a:schemeClr val="tx2"/>
                </a:solidFill>
              </a:rPr>
              <a:t>Formations en management, en gestion de projet et en développement commercial</a:t>
            </a:r>
          </a:p>
          <a:p>
            <a:r>
              <a:rPr lang="fr-FR" dirty="0">
                <a:solidFill>
                  <a:schemeClr val="tx2"/>
                </a:solidFill>
              </a:rPr>
              <a:t>Utilisation approfondie des logiciels métiers en droit des sociétés (fonctionnement, paramétrages…)</a:t>
            </a:r>
          </a:p>
        </p:txBody>
      </p:sp>
      <p:sp>
        <p:nvSpPr>
          <p:cNvPr id="109" name="ZoneTexte 108">
            <a:extLst>
              <a:ext uri="{FF2B5EF4-FFF2-40B4-BE49-F238E27FC236}">
                <a16:creationId xmlns:a16="http://schemas.microsoft.com/office/drawing/2014/main" id="{AF3D5513-BF9B-4E23-A5CD-D9F5CE73A3B1}"/>
              </a:ext>
            </a:extLst>
          </p:cNvPr>
          <p:cNvSpPr txBox="1"/>
          <p:nvPr/>
        </p:nvSpPr>
        <p:spPr>
          <a:xfrm>
            <a:off x="420574" y="6189845"/>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Hausse de la participation à la définition de la stratégie globale du cabinet, à mesure que l’expérience s’accroit </a:t>
            </a:r>
          </a:p>
          <a:p>
            <a:pPr algn="l"/>
            <a:r>
              <a:rPr lang="fr-FR" dirty="0"/>
              <a:t>Avec l’expérience, possibilités d’encadrement d’une équipe plus étoffée ou de plusieurs équipes et, par conséquent, augmentation des activités managériales et de pilotage</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3876307"/>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156610"/>
            <a:ext cx="3157821"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l’organisation et l’offre de services juridiques déployée au sein du cabinet, le Directeur en droit des sociétés peut : </a:t>
            </a:r>
          </a:p>
          <a:p>
            <a:pPr algn="l"/>
            <a:r>
              <a:rPr lang="fr-FR" dirty="0"/>
              <a:t>Piloter des équipes d’experts de taille réduite et superviser uniquement le travail des Juristes en droit des sociétés (et non celui des Assistants Juridiques)</a:t>
            </a:r>
          </a:p>
          <a:p>
            <a:pPr algn="l"/>
            <a:r>
              <a:rPr lang="fr-FR" dirty="0"/>
              <a:t>Se spécialiser dans un champ spécifique en droit des sociétés : fusions et acquisitions, dissolutions et liquidations, fiscalité et droit des affaires (selon sa formation et expérience), etc.</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114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8168"/>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 Directeur en droit des sociétés participe aux missions dites de production, également effectuées par les Juristes en droit des sociétés : rédaction de contrats, de pactes d’associés, préparation des AG, etc.</a:t>
            </a:r>
          </a:p>
          <a:p>
            <a:pPr algn="l"/>
            <a:r>
              <a:rPr lang="fr-FR" dirty="0"/>
              <a:t>Dans les cabinets de plus grande taille, les activités du Directeur en droit des sociétés sont davantage dédiée aux missions de management, de gestion de projet et de développement commercial de son pôle.</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4" y="2268643"/>
            <a:ext cx="3297600" cy="1015663"/>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Bac+5 minimum en droit </a:t>
            </a:r>
            <a:r>
              <a:rPr lang="fr-FR"/>
              <a:t>des sociétés : </a:t>
            </a:r>
            <a:endParaRPr lang="fr-FR" dirty="0"/>
          </a:p>
          <a:p>
            <a:pPr marL="108000" indent="-108000" algn="l">
              <a:buFont typeface="Wingdings" panose="05000000000000000000" pitchFamily="2" charset="2"/>
              <a:buChar char="§"/>
            </a:pPr>
            <a:r>
              <a:rPr lang="fr-FR" dirty="0"/>
              <a:t>Master 2 en droit des sociétés, droit des affaires, éventuellement en droit privé général, DJCE (Diplôme de Juriste Conseil d’Entreprise), etc. à l’université</a:t>
            </a:r>
          </a:p>
          <a:p>
            <a:pPr marL="108000" indent="-108000" algn="l">
              <a:buFont typeface="Wingdings" panose="05000000000000000000" pitchFamily="2" charset="2"/>
              <a:buChar char="§"/>
            </a:pPr>
            <a:r>
              <a:rPr lang="fr-FR" dirty="0"/>
              <a:t>Certificat d’Aptitude à la Profession d’Avocat (CAPA)</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4" y="3695640"/>
            <a:ext cx="32976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Juriste en droit des sociétés expérimenté ayant exercé en cabinet d’expert-comptable, en cabinet d’avocat ou au sein d’une direction juridique d’entreprise</a:t>
            </a:r>
          </a:p>
          <a:p>
            <a:r>
              <a:rPr lang="fr-FR" dirty="0">
                <a:solidFill>
                  <a:schemeClr val="tx2"/>
                </a:solidFill>
              </a:rPr>
              <a:t>Avocat expérimenté, spécialisé en droit des sociétés, ayant exercé en cabinet d’avocat</a:t>
            </a:r>
          </a:p>
          <a:p>
            <a:r>
              <a:rPr lang="fr-FR" dirty="0">
                <a:solidFill>
                  <a:schemeClr val="tx2"/>
                </a:solidFill>
              </a:rPr>
              <a:t>Directeur en droit des sociétés ayant exercé dans un autre cabinet d’expert-comptable ou en cabinet d’avocat</a:t>
            </a:r>
          </a:p>
          <a:p>
            <a:r>
              <a:rPr lang="fr-FR" dirty="0">
                <a:solidFill>
                  <a:schemeClr val="tx2"/>
                </a:solidFill>
              </a:rPr>
              <a:t>Une expérience en management peut être exigée</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14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68972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2" name="ZoneTexte 81">
            <a:extLst>
              <a:ext uri="{FF2B5EF4-FFF2-40B4-BE49-F238E27FC236}">
                <a16:creationId xmlns:a16="http://schemas.microsoft.com/office/drawing/2014/main" id="{4790275F-7869-48AB-A01B-85061FA25347}"/>
              </a:ext>
            </a:extLst>
          </p:cNvPr>
          <p:cNvSpPr txBox="1"/>
          <p:nvPr/>
        </p:nvSpPr>
        <p:spPr>
          <a:xfrm>
            <a:off x="3935345" y="3257674"/>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100" name="ZoneTexte 99">
            <a:extLst>
              <a:ext uri="{FF2B5EF4-FFF2-40B4-BE49-F238E27FC236}">
                <a16:creationId xmlns:a16="http://schemas.microsoft.com/office/drawing/2014/main" id="{801D9D51-E8B0-4BA3-BA13-6383DD7D2674}"/>
              </a:ext>
            </a:extLst>
          </p:cNvPr>
          <p:cNvSpPr txBox="1"/>
          <p:nvPr/>
        </p:nvSpPr>
        <p:spPr>
          <a:xfrm>
            <a:off x="4083532" y="7055049"/>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7134364"/>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732032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3935344" y="7348304"/>
            <a:ext cx="3295634" cy="1938992"/>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Elévation du niveau d’expertise et de connaissances spécifiques exigé pour la gestion d’opérations complexes (gestion des fusions et acquisitions, rédaction des statuts de filiales d’un groupe, etc.)</a:t>
            </a:r>
          </a:p>
          <a:p>
            <a:r>
              <a:rPr lang="fr-FR" dirty="0">
                <a:solidFill>
                  <a:schemeClr val="tx2"/>
                </a:solidFill>
              </a:rPr>
              <a:t>Approfondissement de la posture conseil et des qualités commerciales, développement des prestations en conseil juridique </a:t>
            </a:r>
          </a:p>
          <a:p>
            <a:r>
              <a:rPr lang="fr-FR" dirty="0">
                <a:solidFill>
                  <a:schemeClr val="tx2"/>
                </a:solidFill>
              </a:rPr>
              <a:t>Renforcement des compétences informatiques du fait de l’utilisation croissante de logiciels métiers (dématérialisation du dépôt des pièces, génération automatique d’actes, etc.)</a:t>
            </a:r>
          </a:p>
          <a:p>
            <a:endParaRPr lang="fr-FR" dirty="0">
              <a:solidFill>
                <a:schemeClr val="tx2"/>
              </a:solidFill>
            </a:endParaRPr>
          </a:p>
        </p:txBody>
      </p:sp>
      <p:sp>
        <p:nvSpPr>
          <p:cNvPr id="107" name="ZoneTexte 106">
            <a:extLst>
              <a:ext uri="{FF2B5EF4-FFF2-40B4-BE49-F238E27FC236}">
                <a16:creationId xmlns:a16="http://schemas.microsoft.com/office/drawing/2014/main" id="{5DC10516-9D5D-42DB-A0AB-164208BC1CCC}"/>
              </a:ext>
            </a:extLst>
          </p:cNvPr>
          <p:cNvSpPr txBox="1"/>
          <p:nvPr/>
        </p:nvSpPr>
        <p:spPr>
          <a:xfrm>
            <a:off x="4088970" y="9113083"/>
            <a:ext cx="323999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945057" y="9199754"/>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88780" y="935930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4" name="ZoneTexte 103">
            <a:extLst>
              <a:ext uri="{FF2B5EF4-FFF2-40B4-BE49-F238E27FC236}">
                <a16:creationId xmlns:a16="http://schemas.microsoft.com/office/drawing/2014/main" id="{4A36D89B-A17D-4E79-AC81-666F9488D64F}"/>
              </a:ext>
            </a:extLst>
          </p:cNvPr>
          <p:cNvSpPr txBox="1"/>
          <p:nvPr/>
        </p:nvSpPr>
        <p:spPr>
          <a:xfrm>
            <a:off x="3935344" y="9413889"/>
            <a:ext cx="3297600" cy="1169551"/>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Pour les Directeurs titulaires du CAPA : Associés au sein d’une Société Pluriprofessionnelle d’Exercice (SPE), Avocats (spécialisés en droit des sociétés) ou Directeurs en droit des sociétés au sein d’un cabinet d’avocat</a:t>
            </a:r>
          </a:p>
          <a:p>
            <a:pPr marL="108000" indent="-108000" algn="l">
              <a:buFont typeface="Wingdings" panose="05000000000000000000" pitchFamily="2" charset="2"/>
              <a:buChar char="§"/>
            </a:pPr>
            <a:r>
              <a:rPr lang="fr-FR" dirty="0">
                <a:solidFill>
                  <a:schemeClr val="tx2"/>
                </a:solidFill>
              </a:rPr>
              <a:t>Directeurs en droit des sociétés au sein d’une direction juridique d’entreprise</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136413"/>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592197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18358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476430"/>
            <a:ext cx="3195823" cy="246221"/>
            <a:chOff x="433240" y="2450220"/>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50220"/>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75459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6" name="ZoneTexte 115">
            <a:extLst>
              <a:ext uri="{FF2B5EF4-FFF2-40B4-BE49-F238E27FC236}">
                <a16:creationId xmlns:a16="http://schemas.microsoft.com/office/drawing/2014/main" id="{12FA9338-88D2-4D5C-AA5C-39F8C3581043}"/>
              </a:ext>
            </a:extLst>
          </p:cNvPr>
          <p:cNvSpPr txBox="1"/>
          <p:nvPr/>
        </p:nvSpPr>
        <p:spPr>
          <a:xfrm>
            <a:off x="420574" y="7789430"/>
            <a:ext cx="3240000"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Juriste en droit des sociétés, Assistant Juridique, Expert-comptable dirigeant, Collaborateur comptable, Directeur en droit fiscal, Juriste fiscaliste, Directeur en droit social</a:t>
            </a:r>
          </a:p>
          <a:p>
            <a:pPr algn="l"/>
            <a:r>
              <a:rPr lang="fr-FR" i="1" dirty="0"/>
              <a:t>Relations professionnelles externes </a:t>
            </a:r>
            <a:r>
              <a:rPr lang="fr-FR" dirty="0"/>
              <a:t>: Dirigeants clients, Avocats, Notaires</a:t>
            </a:r>
          </a:p>
          <a:p>
            <a:pPr algn="l"/>
            <a:r>
              <a:rPr lang="fr-FR" i="1" dirty="0"/>
              <a:t>Télétravail </a:t>
            </a:r>
            <a:r>
              <a:rPr lang="fr-FR" dirty="0"/>
              <a:t>: possible pour la quasi-totalité des activités (selon l’accès aux outils métiers, aux documents et systèmes clients), mais la présence régulière au sein du cabinet peut être nécessaire pour assurer le lien managérial. Présence nécessaire pour certains évènements clés des clients (AG…).</a:t>
            </a:r>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5577720"/>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3534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2" name="ZoneTexte 51">
            <a:extLst>
              <a:ext uri="{FF2B5EF4-FFF2-40B4-BE49-F238E27FC236}">
                <a16:creationId xmlns:a16="http://schemas.microsoft.com/office/drawing/2014/main" id="{4B418287-C018-431E-8D6A-CC28A6807B1C}"/>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droit des sociétés</a:t>
            </a:r>
          </a:p>
        </p:txBody>
      </p:sp>
      <p:cxnSp>
        <p:nvCxnSpPr>
          <p:cNvPr id="50" name="Connecteur droit 49">
            <a:extLst>
              <a:ext uri="{FF2B5EF4-FFF2-40B4-BE49-F238E27FC236}">
                <a16:creationId xmlns:a16="http://schemas.microsoft.com/office/drawing/2014/main" id="{8B3A0938-1B24-4997-AD17-4F88104660E9}"/>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7105" y="71063"/>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13005</TotalTime>
  <Words>1854</Words>
  <Application>Microsoft Office PowerPoint</Application>
  <PresentationFormat>Personnalisé</PresentationFormat>
  <Paragraphs>145</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1379</cp:revision>
  <dcterms:created xsi:type="dcterms:W3CDTF">2014-07-30T08:09:35Z</dcterms:created>
  <dcterms:modified xsi:type="dcterms:W3CDTF">2024-01-18T15:38:44Z</dcterms:modified>
</cp:coreProperties>
</file>