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5"/>
  </p:notesMasterIdLst>
  <p:handoutMasterIdLst>
    <p:handoutMasterId r:id="rId6"/>
  </p:handoutMasterIdLst>
  <p:sldIdLst>
    <p:sldId id="261" r:id="rId2"/>
    <p:sldId id="263" r:id="rId3"/>
    <p:sldId id="266" r:id="rId4"/>
  </p:sldIdLst>
  <p:sldSz cx="7559675" cy="10691813"/>
  <p:notesSz cx="6858000" cy="9144000"/>
  <p:defaultTextStyle>
    <a:defPPr>
      <a:defRPr lang="fr-FR"/>
    </a:defPPr>
    <a:lvl1pPr marL="0" algn="l" defTabSz="1003381" rtl="0" eaLnBrk="1" latinLnBrk="0" hangingPunct="1">
      <a:defRPr sz="1936" kern="1200">
        <a:solidFill>
          <a:schemeClr val="tx1"/>
        </a:solidFill>
        <a:latin typeface="+mn-lt"/>
        <a:ea typeface="+mn-ea"/>
        <a:cs typeface="+mn-cs"/>
      </a:defRPr>
    </a:lvl1pPr>
    <a:lvl2pPr marL="501691" algn="l" defTabSz="1003381" rtl="0" eaLnBrk="1" latinLnBrk="0" hangingPunct="1">
      <a:defRPr sz="1936" kern="1200">
        <a:solidFill>
          <a:schemeClr val="tx1"/>
        </a:solidFill>
        <a:latin typeface="+mn-lt"/>
        <a:ea typeface="+mn-ea"/>
        <a:cs typeface="+mn-cs"/>
      </a:defRPr>
    </a:lvl2pPr>
    <a:lvl3pPr marL="1003381" algn="l" defTabSz="1003381" rtl="0" eaLnBrk="1" latinLnBrk="0" hangingPunct="1">
      <a:defRPr sz="1936" kern="1200">
        <a:solidFill>
          <a:schemeClr val="tx1"/>
        </a:solidFill>
        <a:latin typeface="+mn-lt"/>
        <a:ea typeface="+mn-ea"/>
        <a:cs typeface="+mn-cs"/>
      </a:defRPr>
    </a:lvl3pPr>
    <a:lvl4pPr marL="1505072" algn="l" defTabSz="1003381" rtl="0" eaLnBrk="1" latinLnBrk="0" hangingPunct="1">
      <a:defRPr sz="1936" kern="1200">
        <a:solidFill>
          <a:schemeClr val="tx1"/>
        </a:solidFill>
        <a:latin typeface="+mn-lt"/>
        <a:ea typeface="+mn-ea"/>
        <a:cs typeface="+mn-cs"/>
      </a:defRPr>
    </a:lvl4pPr>
    <a:lvl5pPr marL="2006762" algn="l" defTabSz="1003381" rtl="0" eaLnBrk="1" latinLnBrk="0" hangingPunct="1">
      <a:defRPr sz="1936" kern="1200">
        <a:solidFill>
          <a:schemeClr val="tx1"/>
        </a:solidFill>
        <a:latin typeface="+mn-lt"/>
        <a:ea typeface="+mn-ea"/>
        <a:cs typeface="+mn-cs"/>
      </a:defRPr>
    </a:lvl5pPr>
    <a:lvl6pPr marL="2508452" algn="l" defTabSz="1003381" rtl="0" eaLnBrk="1" latinLnBrk="0" hangingPunct="1">
      <a:defRPr sz="1936" kern="1200">
        <a:solidFill>
          <a:schemeClr val="tx1"/>
        </a:solidFill>
        <a:latin typeface="+mn-lt"/>
        <a:ea typeface="+mn-ea"/>
        <a:cs typeface="+mn-cs"/>
      </a:defRPr>
    </a:lvl6pPr>
    <a:lvl7pPr marL="3010143" algn="l" defTabSz="1003381" rtl="0" eaLnBrk="1" latinLnBrk="0" hangingPunct="1">
      <a:defRPr sz="1936" kern="1200">
        <a:solidFill>
          <a:schemeClr val="tx1"/>
        </a:solidFill>
        <a:latin typeface="+mn-lt"/>
        <a:ea typeface="+mn-ea"/>
        <a:cs typeface="+mn-cs"/>
      </a:defRPr>
    </a:lvl7pPr>
    <a:lvl8pPr marL="3511833" algn="l" defTabSz="1003381" rtl="0" eaLnBrk="1" latinLnBrk="0" hangingPunct="1">
      <a:defRPr sz="1936" kern="1200">
        <a:solidFill>
          <a:schemeClr val="tx1"/>
        </a:solidFill>
        <a:latin typeface="+mn-lt"/>
        <a:ea typeface="+mn-ea"/>
        <a:cs typeface="+mn-cs"/>
      </a:defRPr>
    </a:lvl8pPr>
    <a:lvl9pPr marL="4013524" algn="l" defTabSz="1003381" rtl="0" eaLnBrk="1" latinLnBrk="0" hangingPunct="1">
      <a:defRPr sz="1936"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953" userDrawn="1">
          <p15:clr>
            <a:srgbClr val="A4A3A4"/>
          </p15:clr>
        </p15:guide>
        <p15:guide id="2" pos="2381" userDrawn="1">
          <p15:clr>
            <a:srgbClr val="A4A3A4"/>
          </p15:clr>
        </p15:guide>
        <p15:guide id="3" userDrawn="1">
          <p15:clr>
            <a:srgbClr val="A4A3A4"/>
          </p15:clr>
        </p15:guide>
        <p15:guide id="4" pos="4593" userDrawn="1">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Lucas LEVERT" initials="LL" lastIdx="4" clrIdx="0">
    <p:extLst>
      <p:ext uri="{19B8F6BF-5375-455C-9EA6-DF929625EA0E}">
        <p15:presenceInfo xmlns:p15="http://schemas.microsoft.com/office/powerpoint/2012/main" userId="6f717a20c60fe37a"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FF"/>
    <a:srgbClr val="1C92DA"/>
    <a:srgbClr val="146BA0"/>
    <a:srgbClr val="6F6F6F"/>
    <a:srgbClr val="717F1B"/>
    <a:srgbClr val="0E4B70"/>
    <a:srgbClr val="FDFDFD"/>
    <a:srgbClr val="E4F3FC"/>
    <a:srgbClr val="F2F2F3"/>
    <a:srgbClr val="11598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Aucun style, aucune grille">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7038" autoAdjust="0"/>
    <p:restoredTop sz="96173" autoAdjust="0"/>
  </p:normalViewPr>
  <p:slideViewPr>
    <p:cSldViewPr showGuides="1">
      <p:cViewPr varScale="1">
        <p:scale>
          <a:sx n="71" d="100"/>
          <a:sy n="71" d="100"/>
        </p:scale>
        <p:origin x="3522" y="90"/>
      </p:cViewPr>
      <p:guideLst>
        <p:guide orient="horz" pos="1953"/>
        <p:guide pos="2381"/>
        <p:guide/>
        <p:guide pos="4593"/>
      </p:guideLst>
    </p:cSldViewPr>
  </p:slideViewPr>
  <p:notesTextViewPr>
    <p:cViewPr>
      <p:scale>
        <a:sx n="1" d="1"/>
        <a:sy n="1" d="1"/>
      </p:scale>
      <p:origin x="0" y="0"/>
    </p:cViewPr>
  </p:notesTextViewPr>
  <p:sorterViewPr>
    <p:cViewPr>
      <p:scale>
        <a:sx n="100" d="100"/>
        <a:sy n="100" d="100"/>
      </p:scale>
      <p:origin x="0" y="0"/>
    </p:cViewPr>
  </p:sorterViewPr>
  <p:notesViewPr>
    <p:cSldViewPr>
      <p:cViewPr varScale="1">
        <p:scale>
          <a:sx n="52" d="100"/>
          <a:sy n="52" d="100"/>
        </p:scale>
        <p:origin x="2862" y="114"/>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commentAuthors" Target="commentAuthor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handoutMaster" Target="handoutMasters/handoutMaster1.xml"/><Relationship Id="rId11" Type="http://schemas.openxmlformats.org/officeDocument/2006/relationships/tableStyles" Target="tableStyles.xml"/><Relationship Id="rId5" Type="http://schemas.openxmlformats.org/officeDocument/2006/relationships/notesMaster" Target="notesMasters/notesMaster1.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a:extLst>
              <a:ext uri="{FF2B5EF4-FFF2-40B4-BE49-F238E27FC236}">
                <a16:creationId xmlns:a16="http://schemas.microsoft.com/office/drawing/2014/main" id="{5433AA28-2258-425B-A8ED-AF8F62972EF0}"/>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dirty="0"/>
          </a:p>
        </p:txBody>
      </p:sp>
      <p:sp>
        <p:nvSpPr>
          <p:cNvPr id="3" name="Espace réservé de la date 2">
            <a:extLst>
              <a:ext uri="{FF2B5EF4-FFF2-40B4-BE49-F238E27FC236}">
                <a16:creationId xmlns:a16="http://schemas.microsoft.com/office/drawing/2014/main" id="{996C5241-BE5A-41CE-A622-2B375CAAE092}"/>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AB9389FE-260E-40F4-96F9-A6ECF292D6C5}" type="datetimeFigureOut">
              <a:rPr lang="fr-FR" smtClean="0"/>
              <a:t>18/01/2024</a:t>
            </a:fld>
            <a:endParaRPr lang="fr-FR"/>
          </a:p>
        </p:txBody>
      </p:sp>
      <p:sp>
        <p:nvSpPr>
          <p:cNvPr id="4" name="Espace réservé du pied de page 3">
            <a:extLst>
              <a:ext uri="{FF2B5EF4-FFF2-40B4-BE49-F238E27FC236}">
                <a16:creationId xmlns:a16="http://schemas.microsoft.com/office/drawing/2014/main" id="{3ED76639-AA0C-4EAD-BD90-CE92B7F05676}"/>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5" name="Espace réservé du numéro de diapositive 4">
            <a:extLst>
              <a:ext uri="{FF2B5EF4-FFF2-40B4-BE49-F238E27FC236}">
                <a16:creationId xmlns:a16="http://schemas.microsoft.com/office/drawing/2014/main" id="{12E7E219-A53C-4420-AF71-172BF067C40A}"/>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62EBD8EF-F367-4C88-8DA3-5C57DE93BCD1}" type="slidenum">
              <a:rPr lang="fr-FR" smtClean="0"/>
              <a:t>‹N°›</a:t>
            </a:fld>
            <a:endParaRPr lang="fr-FR"/>
          </a:p>
        </p:txBody>
      </p:sp>
    </p:spTree>
    <p:extLst>
      <p:ext uri="{BB962C8B-B14F-4D97-AF65-F5344CB8AC3E}">
        <p14:creationId xmlns:p14="http://schemas.microsoft.com/office/powerpoint/2010/main" val="195636920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A4FDEADC-A468-401D-8355-8F6456D25F9F}" type="datetimeFigureOut">
              <a:rPr lang="fr-FR" smtClean="0"/>
              <a:t>18/01/2024</a:t>
            </a:fld>
            <a:endParaRPr lang="fr-FR"/>
          </a:p>
        </p:txBody>
      </p:sp>
      <p:sp>
        <p:nvSpPr>
          <p:cNvPr id="4" name="Espace réservé de l'image des diapositives 3"/>
          <p:cNvSpPr>
            <a:spLocks noGrp="1" noRot="1" noChangeAspect="1"/>
          </p:cNvSpPr>
          <p:nvPr>
            <p:ph type="sldImg" idx="2"/>
          </p:nvPr>
        </p:nvSpPr>
        <p:spPr>
          <a:xfrm>
            <a:off x="2216150" y="685800"/>
            <a:ext cx="2425700" cy="34290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commentaires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6712A834-838F-44AA-8AB8-3A1A38E474C7}" type="slidenum">
              <a:rPr lang="fr-FR" smtClean="0"/>
              <a:t>‹N°›</a:t>
            </a:fld>
            <a:endParaRPr lang="fr-FR"/>
          </a:p>
        </p:txBody>
      </p:sp>
    </p:spTree>
    <p:extLst>
      <p:ext uri="{BB962C8B-B14F-4D97-AF65-F5344CB8AC3E}">
        <p14:creationId xmlns:p14="http://schemas.microsoft.com/office/powerpoint/2010/main" val="319709284"/>
      </p:ext>
    </p:extLst>
  </p:cSld>
  <p:clrMap bg1="lt1" tx1="dk1" bg2="lt2" tx2="dk2" accent1="accent1" accent2="accent2" accent3="accent3" accent4="accent4" accent5="accent5" accent6="accent6" hlink="hlink" folHlink="folHlink"/>
  <p:notesStyle>
    <a:lvl1pPr marL="0" algn="l" defTabSz="1003381" rtl="0" eaLnBrk="1" latinLnBrk="0" hangingPunct="1">
      <a:defRPr sz="1291" kern="1200">
        <a:solidFill>
          <a:schemeClr val="tx1"/>
        </a:solidFill>
        <a:latin typeface="+mn-lt"/>
        <a:ea typeface="+mn-ea"/>
        <a:cs typeface="+mn-cs"/>
      </a:defRPr>
    </a:lvl1pPr>
    <a:lvl2pPr marL="501691" algn="l" defTabSz="1003381" rtl="0" eaLnBrk="1" latinLnBrk="0" hangingPunct="1">
      <a:defRPr sz="1291" kern="1200">
        <a:solidFill>
          <a:schemeClr val="tx1"/>
        </a:solidFill>
        <a:latin typeface="+mn-lt"/>
        <a:ea typeface="+mn-ea"/>
        <a:cs typeface="+mn-cs"/>
      </a:defRPr>
    </a:lvl2pPr>
    <a:lvl3pPr marL="1003381" algn="l" defTabSz="1003381" rtl="0" eaLnBrk="1" latinLnBrk="0" hangingPunct="1">
      <a:defRPr sz="1291" kern="1200">
        <a:solidFill>
          <a:schemeClr val="tx1"/>
        </a:solidFill>
        <a:latin typeface="+mn-lt"/>
        <a:ea typeface="+mn-ea"/>
        <a:cs typeface="+mn-cs"/>
      </a:defRPr>
    </a:lvl3pPr>
    <a:lvl4pPr marL="1505072" algn="l" defTabSz="1003381" rtl="0" eaLnBrk="1" latinLnBrk="0" hangingPunct="1">
      <a:defRPr sz="1291" kern="1200">
        <a:solidFill>
          <a:schemeClr val="tx1"/>
        </a:solidFill>
        <a:latin typeface="+mn-lt"/>
        <a:ea typeface="+mn-ea"/>
        <a:cs typeface="+mn-cs"/>
      </a:defRPr>
    </a:lvl4pPr>
    <a:lvl5pPr marL="2006762" algn="l" defTabSz="1003381" rtl="0" eaLnBrk="1" latinLnBrk="0" hangingPunct="1">
      <a:defRPr sz="1291" kern="1200">
        <a:solidFill>
          <a:schemeClr val="tx1"/>
        </a:solidFill>
        <a:latin typeface="+mn-lt"/>
        <a:ea typeface="+mn-ea"/>
        <a:cs typeface="+mn-cs"/>
      </a:defRPr>
    </a:lvl5pPr>
    <a:lvl6pPr marL="2508452" algn="l" defTabSz="1003381" rtl="0" eaLnBrk="1" latinLnBrk="0" hangingPunct="1">
      <a:defRPr sz="1291" kern="1200">
        <a:solidFill>
          <a:schemeClr val="tx1"/>
        </a:solidFill>
        <a:latin typeface="+mn-lt"/>
        <a:ea typeface="+mn-ea"/>
        <a:cs typeface="+mn-cs"/>
      </a:defRPr>
    </a:lvl6pPr>
    <a:lvl7pPr marL="3010143" algn="l" defTabSz="1003381" rtl="0" eaLnBrk="1" latinLnBrk="0" hangingPunct="1">
      <a:defRPr sz="1291" kern="1200">
        <a:solidFill>
          <a:schemeClr val="tx1"/>
        </a:solidFill>
        <a:latin typeface="+mn-lt"/>
        <a:ea typeface="+mn-ea"/>
        <a:cs typeface="+mn-cs"/>
      </a:defRPr>
    </a:lvl7pPr>
    <a:lvl8pPr marL="3511833" algn="l" defTabSz="1003381" rtl="0" eaLnBrk="1" latinLnBrk="0" hangingPunct="1">
      <a:defRPr sz="1291" kern="1200">
        <a:solidFill>
          <a:schemeClr val="tx1"/>
        </a:solidFill>
        <a:latin typeface="+mn-lt"/>
        <a:ea typeface="+mn-ea"/>
        <a:cs typeface="+mn-cs"/>
      </a:defRPr>
    </a:lvl8pPr>
    <a:lvl9pPr marL="4013524" algn="l" defTabSz="1003381" rtl="0" eaLnBrk="1" latinLnBrk="0" hangingPunct="1">
      <a:defRPr sz="1291"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Ouverture">
    <p:bg>
      <p:bgRef idx="1001">
        <a:schemeClr val="bg1"/>
      </p:bgRef>
    </p:bg>
    <p:spTree>
      <p:nvGrpSpPr>
        <p:cNvPr id="1" name=""/>
        <p:cNvGrpSpPr/>
        <p:nvPr/>
      </p:nvGrpSpPr>
      <p:grpSpPr>
        <a:xfrm>
          <a:off x="0" y="0"/>
          <a:ext cx="0" cy="0"/>
          <a:chOff x="0" y="0"/>
          <a:chExt cx="0" cy="0"/>
        </a:xfrm>
      </p:grpSpPr>
      <p:sp>
        <p:nvSpPr>
          <p:cNvPr id="2" name="Rectangle 1"/>
          <p:cNvSpPr/>
          <p:nvPr userDrawn="1"/>
        </p:nvSpPr>
        <p:spPr>
          <a:xfrm>
            <a:off x="4979911" y="2838787"/>
            <a:ext cx="2574165" cy="112237"/>
          </a:xfrm>
          <a:prstGeom prst="rect">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lIns="17946" tIns="17946" rIns="17946" bIns="17946" rtlCol="0" anchor="ctr"/>
          <a:lstStyle/>
          <a:p>
            <a:pPr algn="ctr"/>
            <a:endParaRPr lang="fr-FR" sz="698" dirty="0" err="1"/>
          </a:p>
        </p:txBody>
      </p:sp>
      <p:sp>
        <p:nvSpPr>
          <p:cNvPr id="3" name="Rectangle 2"/>
          <p:cNvSpPr/>
          <p:nvPr userDrawn="1"/>
        </p:nvSpPr>
        <p:spPr>
          <a:xfrm>
            <a:off x="5560418" y="2692722"/>
            <a:ext cx="1993657" cy="112237"/>
          </a:xfrm>
          <a:prstGeom prst="rect">
            <a:avLst/>
          </a:prstGeom>
          <a:solidFill>
            <a:schemeClr val="accent2"/>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lIns="17946" tIns="17946" rIns="17946" bIns="17946" rtlCol="0" anchor="ctr"/>
          <a:lstStyle/>
          <a:p>
            <a:pPr algn="ctr"/>
            <a:endParaRPr lang="fr-FR" sz="698" dirty="0" err="1"/>
          </a:p>
        </p:txBody>
      </p:sp>
      <p:sp>
        <p:nvSpPr>
          <p:cNvPr id="4" name="Rectangle 3"/>
          <p:cNvSpPr/>
          <p:nvPr userDrawn="1"/>
        </p:nvSpPr>
        <p:spPr>
          <a:xfrm>
            <a:off x="6251854" y="2539994"/>
            <a:ext cx="1302223" cy="112237"/>
          </a:xfrm>
          <a:prstGeom prst="rect">
            <a:avLst/>
          </a:prstGeom>
          <a:solidFill>
            <a:schemeClr val="accent3"/>
          </a:solid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lIns="17946" tIns="17946" rIns="17946" bIns="17946" rtlCol="0" anchor="ctr"/>
          <a:lstStyle/>
          <a:p>
            <a:pPr algn="ctr"/>
            <a:endParaRPr lang="fr-FR" sz="698" dirty="0" err="1"/>
          </a:p>
        </p:txBody>
      </p:sp>
      <p:sp>
        <p:nvSpPr>
          <p:cNvPr id="6" name="Rectangle 5"/>
          <p:cNvSpPr/>
          <p:nvPr userDrawn="1"/>
        </p:nvSpPr>
        <p:spPr>
          <a:xfrm>
            <a:off x="-10698" y="2988557"/>
            <a:ext cx="7564773" cy="112237"/>
          </a:xfrm>
          <a:prstGeom prst="rect">
            <a:avLst/>
          </a:prstGeom>
          <a:solidFill>
            <a:schemeClr val="accent6"/>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lIns="17946" tIns="17946" rIns="17946" bIns="17946" rtlCol="0" anchor="ctr"/>
          <a:lstStyle/>
          <a:p>
            <a:pPr algn="ctr"/>
            <a:endParaRPr lang="fr-FR" sz="698" dirty="0" err="1"/>
          </a:p>
        </p:txBody>
      </p:sp>
      <p:sp>
        <p:nvSpPr>
          <p:cNvPr id="7" name="Rectangle 6"/>
          <p:cNvSpPr/>
          <p:nvPr userDrawn="1"/>
        </p:nvSpPr>
        <p:spPr>
          <a:xfrm>
            <a:off x="-15797" y="6400663"/>
            <a:ext cx="7564773" cy="112237"/>
          </a:xfrm>
          <a:prstGeom prst="rect">
            <a:avLst/>
          </a:prstGeom>
          <a:solidFill>
            <a:schemeClr val="accent6"/>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lIns="17946" tIns="17946" rIns="17946" bIns="17946" rtlCol="0" anchor="ctr"/>
          <a:lstStyle/>
          <a:p>
            <a:pPr algn="ctr"/>
            <a:endParaRPr lang="fr-FR" sz="698" dirty="0" err="1"/>
          </a:p>
        </p:txBody>
      </p:sp>
      <p:pic>
        <p:nvPicPr>
          <p:cNvPr id="9" name="Image 8"/>
          <p:cNvPicPr>
            <a:picLocks noChangeAspect="1"/>
          </p:cNvPicPr>
          <p:nvPr userDrawn="1"/>
        </p:nvPicPr>
        <p:blipFill rotWithShape="1">
          <a:blip r:embed="rId2">
            <a:extLst>
              <a:ext uri="{28A0092B-C50C-407E-A947-70E740481C1C}">
                <a14:useLocalDpi xmlns:a14="http://schemas.microsoft.com/office/drawing/2010/main" val="0"/>
              </a:ext>
            </a:extLst>
          </a:blip>
          <a:srcRect l="7373" t="20189" b="20189"/>
          <a:stretch/>
        </p:blipFill>
        <p:spPr>
          <a:xfrm>
            <a:off x="3247162" y="3100793"/>
            <a:ext cx="4315759" cy="3299870"/>
          </a:xfrm>
          <a:prstGeom prst="rect">
            <a:avLst/>
          </a:prstGeom>
        </p:spPr>
      </p:pic>
      <p:sp>
        <p:nvSpPr>
          <p:cNvPr id="8" name="Rectangle 7"/>
          <p:cNvSpPr/>
          <p:nvPr userDrawn="1"/>
        </p:nvSpPr>
        <p:spPr>
          <a:xfrm>
            <a:off x="2" y="3100793"/>
            <a:ext cx="4137073" cy="329987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lIns="17946" tIns="17946" rIns="17946" bIns="17946" rtlCol="0" anchor="ctr"/>
          <a:lstStyle/>
          <a:p>
            <a:pPr algn="ctr"/>
            <a:endParaRPr lang="fr-FR" sz="698" dirty="0" err="1"/>
          </a:p>
        </p:txBody>
      </p:sp>
      <p:pic>
        <p:nvPicPr>
          <p:cNvPr id="10" name="Image 9"/>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668" y="631977"/>
            <a:ext cx="2362705" cy="1410399"/>
          </a:xfrm>
          <a:prstGeom prst="rect">
            <a:avLst/>
          </a:prstGeom>
        </p:spPr>
      </p:pic>
    </p:spTree>
    <p:extLst>
      <p:ext uri="{BB962C8B-B14F-4D97-AF65-F5344CB8AC3E}">
        <p14:creationId xmlns:p14="http://schemas.microsoft.com/office/powerpoint/2010/main" val="476711214"/>
      </p:ext>
    </p:extLst>
  </p:cSld>
  <p:clrMapOvr>
    <a:overrideClrMapping bg1="lt1" tx1="dk1" bg2="lt2" tx2="dk2" accent1="accent1" accent2="accent2" accent3="accent3" accent4="accent4" accent5="accent5" accent6="accent6" hlink="hlink" folHlink="folHlink"/>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Section">
    <p:bg>
      <p:bgPr>
        <a:solidFill>
          <a:schemeClr val="bg1"/>
        </a:solidFill>
        <a:effectLst/>
      </p:bgPr>
    </p:bg>
    <p:spTree>
      <p:nvGrpSpPr>
        <p:cNvPr id="1" name=""/>
        <p:cNvGrpSpPr/>
        <p:nvPr/>
      </p:nvGrpSpPr>
      <p:grpSpPr>
        <a:xfrm>
          <a:off x="0" y="0"/>
          <a:ext cx="0" cy="0"/>
          <a:chOff x="0" y="0"/>
          <a:chExt cx="0" cy="0"/>
        </a:xfrm>
      </p:grpSpPr>
      <p:sp>
        <p:nvSpPr>
          <p:cNvPr id="4" name="Espace réservé de la date 3"/>
          <p:cNvSpPr>
            <a:spLocks noGrp="1"/>
          </p:cNvSpPr>
          <p:nvPr>
            <p:ph type="dt" sz="half" idx="10"/>
          </p:nvPr>
        </p:nvSpPr>
        <p:spPr>
          <a:xfrm>
            <a:off x="21241" y="10174097"/>
            <a:ext cx="892875" cy="335884"/>
          </a:xfrm>
          <a:prstGeom prst="rect">
            <a:avLst/>
          </a:prstGeom>
        </p:spPr>
        <p:txBody>
          <a:bodyPr/>
          <a:lstStyle>
            <a:lvl1pPr>
              <a:defRPr/>
            </a:lvl1pPr>
          </a:lstStyle>
          <a:p>
            <a:r>
              <a:rPr lang="fr-FR" dirty="0"/>
              <a:t>2021</a:t>
            </a:r>
          </a:p>
        </p:txBody>
      </p:sp>
      <p:sp>
        <p:nvSpPr>
          <p:cNvPr id="5" name="Espace réservé du pied de page 4"/>
          <p:cNvSpPr>
            <a:spLocks noGrp="1"/>
          </p:cNvSpPr>
          <p:nvPr>
            <p:ph type="ftr" sz="quarter" idx="11"/>
          </p:nvPr>
        </p:nvSpPr>
        <p:spPr>
          <a:xfrm>
            <a:off x="1068540" y="10173193"/>
            <a:ext cx="5658497" cy="336788"/>
          </a:xfrm>
          <a:prstGeom prst="rect">
            <a:avLst/>
          </a:prstGeom>
        </p:spPr>
        <p:txBody>
          <a:bodyPr/>
          <a:lstStyle/>
          <a:p>
            <a:r>
              <a:rPr lang="fr-FR" dirty="0"/>
              <a:t>Étude sur les mutations des métiers et des compétences dans la branche des EC et des CAC</a:t>
            </a:r>
          </a:p>
        </p:txBody>
      </p:sp>
      <p:pic>
        <p:nvPicPr>
          <p:cNvPr id="7" name="Imag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20194" y="3075526"/>
            <a:ext cx="416675" cy="895158"/>
          </a:xfrm>
          <a:prstGeom prst="rect">
            <a:avLst/>
          </a:prstGeom>
        </p:spPr>
      </p:pic>
      <p:sp>
        <p:nvSpPr>
          <p:cNvPr id="6" name="Espace réservé du texte 5"/>
          <p:cNvSpPr>
            <a:spLocks noGrp="1"/>
          </p:cNvSpPr>
          <p:nvPr>
            <p:ph type="body" sz="quarter" idx="12"/>
          </p:nvPr>
        </p:nvSpPr>
        <p:spPr>
          <a:xfrm>
            <a:off x="1137052" y="3101178"/>
            <a:ext cx="6154849" cy="3142621"/>
          </a:xfrm>
          <a:prstGeom prst="rect">
            <a:avLst/>
          </a:prstGeom>
        </p:spPr>
        <p:txBody>
          <a:bodyPr/>
          <a:lstStyle>
            <a:lvl1pPr>
              <a:defRPr sz="2193"/>
            </a:lvl1pPr>
            <a:lvl2pPr marL="182009" indent="0">
              <a:tabLst/>
              <a:defRPr sz="1596"/>
            </a:lvl2pPr>
          </a:lstStyle>
          <a:p>
            <a:pPr lvl="0"/>
            <a:r>
              <a:rPr lang="fr-FR" dirty="0"/>
              <a:t>Modifiez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Tree>
    <p:extLst>
      <p:ext uri="{BB962C8B-B14F-4D97-AF65-F5344CB8AC3E}">
        <p14:creationId xmlns:p14="http://schemas.microsoft.com/office/powerpoint/2010/main" val="321586098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cSld name="Page Intermédiaire">
    <p:spTree>
      <p:nvGrpSpPr>
        <p:cNvPr id="1" name=""/>
        <p:cNvGrpSpPr/>
        <p:nvPr/>
      </p:nvGrpSpPr>
      <p:grpSpPr>
        <a:xfrm>
          <a:off x="0" y="0"/>
          <a:ext cx="0" cy="0"/>
          <a:chOff x="0" y="0"/>
          <a:chExt cx="0" cy="0"/>
        </a:xfrm>
      </p:grpSpPr>
      <p:sp>
        <p:nvSpPr>
          <p:cNvPr id="2" name="Titre 1"/>
          <p:cNvSpPr>
            <a:spLocks noGrp="1"/>
          </p:cNvSpPr>
          <p:nvPr>
            <p:ph type="title"/>
          </p:nvPr>
        </p:nvSpPr>
        <p:spPr>
          <a:xfrm>
            <a:off x="590579" y="4789040"/>
            <a:ext cx="1004027" cy="2227476"/>
          </a:xfrm>
          <a:prstGeom prst="rect">
            <a:avLst/>
          </a:prstGeom>
          <a:solidFill>
            <a:srgbClr val="B9557B"/>
          </a:solidFill>
        </p:spPr>
        <p:txBody>
          <a:bodyPr anchor="ctr">
            <a:noAutofit/>
          </a:bodyPr>
          <a:lstStyle>
            <a:lvl1pPr algn="ctr">
              <a:defRPr sz="6530" b="1" cap="all">
                <a:solidFill>
                  <a:schemeClr val="bg1"/>
                </a:solidFill>
                <a:latin typeface="Arial" pitchFamily="34" charset="0"/>
                <a:cs typeface="Arial" pitchFamily="34" charset="0"/>
              </a:defRPr>
            </a:lvl1pPr>
          </a:lstStyle>
          <a:p>
            <a:r>
              <a:rPr lang="fr-FR" dirty="0"/>
              <a:t>Modifiez le style du titre</a:t>
            </a:r>
          </a:p>
        </p:txBody>
      </p:sp>
      <p:sp>
        <p:nvSpPr>
          <p:cNvPr id="3" name="Espace réservé du texte 2"/>
          <p:cNvSpPr>
            <a:spLocks noGrp="1"/>
          </p:cNvSpPr>
          <p:nvPr>
            <p:ph type="body" idx="1"/>
          </p:nvPr>
        </p:nvSpPr>
        <p:spPr>
          <a:xfrm>
            <a:off x="1712724" y="4789040"/>
            <a:ext cx="5374493" cy="2244123"/>
          </a:xfrm>
          <a:prstGeom prst="rect">
            <a:avLst/>
          </a:prstGeom>
        </p:spPr>
        <p:txBody>
          <a:bodyPr anchor="b">
            <a:noAutofit/>
          </a:bodyPr>
          <a:lstStyle>
            <a:lvl1pPr marL="0" indent="0">
              <a:buNone/>
              <a:defRPr sz="2841">
                <a:solidFill>
                  <a:schemeClr val="tx1"/>
                </a:solidFill>
                <a:latin typeface="Arial Narrow" pitchFamily="34" charset="0"/>
              </a:defRPr>
            </a:lvl1pPr>
            <a:lvl2pPr marL="271300" indent="0">
              <a:buNone/>
              <a:defRPr sz="1047">
                <a:solidFill>
                  <a:schemeClr val="tx1">
                    <a:tint val="75000"/>
                  </a:schemeClr>
                </a:solidFill>
              </a:defRPr>
            </a:lvl2pPr>
            <a:lvl3pPr marL="542600" indent="0">
              <a:buNone/>
              <a:defRPr sz="947">
                <a:solidFill>
                  <a:schemeClr val="tx1">
                    <a:tint val="75000"/>
                  </a:schemeClr>
                </a:solidFill>
              </a:defRPr>
            </a:lvl3pPr>
            <a:lvl4pPr marL="813899" indent="0">
              <a:buNone/>
              <a:defRPr sz="848">
                <a:solidFill>
                  <a:schemeClr val="tx1">
                    <a:tint val="75000"/>
                  </a:schemeClr>
                </a:solidFill>
              </a:defRPr>
            </a:lvl4pPr>
            <a:lvl5pPr marL="1085200" indent="0">
              <a:buNone/>
              <a:defRPr sz="848">
                <a:solidFill>
                  <a:schemeClr val="tx1">
                    <a:tint val="75000"/>
                  </a:schemeClr>
                </a:solidFill>
              </a:defRPr>
            </a:lvl5pPr>
            <a:lvl6pPr marL="1356499" indent="0">
              <a:buNone/>
              <a:defRPr sz="848">
                <a:solidFill>
                  <a:schemeClr val="tx1">
                    <a:tint val="75000"/>
                  </a:schemeClr>
                </a:solidFill>
              </a:defRPr>
            </a:lvl6pPr>
            <a:lvl7pPr marL="1627799" indent="0">
              <a:buNone/>
              <a:defRPr sz="848">
                <a:solidFill>
                  <a:schemeClr val="tx1">
                    <a:tint val="75000"/>
                  </a:schemeClr>
                </a:solidFill>
              </a:defRPr>
            </a:lvl7pPr>
            <a:lvl8pPr marL="1899099" indent="0">
              <a:buNone/>
              <a:defRPr sz="848">
                <a:solidFill>
                  <a:schemeClr val="tx1">
                    <a:tint val="75000"/>
                  </a:schemeClr>
                </a:solidFill>
              </a:defRPr>
            </a:lvl8pPr>
            <a:lvl9pPr marL="2170399" indent="0">
              <a:buNone/>
              <a:defRPr sz="848">
                <a:solidFill>
                  <a:schemeClr val="tx1">
                    <a:tint val="75000"/>
                  </a:schemeClr>
                </a:solidFill>
              </a:defRPr>
            </a:lvl9pPr>
          </a:lstStyle>
          <a:p>
            <a:pPr lvl="0"/>
            <a:r>
              <a:rPr lang="fr-FR"/>
              <a:t>Modifiez les styles du texte du masque</a:t>
            </a:r>
          </a:p>
        </p:txBody>
      </p:sp>
      <p:sp>
        <p:nvSpPr>
          <p:cNvPr id="4" name="Espace réservé de la date 3"/>
          <p:cNvSpPr>
            <a:spLocks noGrp="1"/>
          </p:cNvSpPr>
          <p:nvPr>
            <p:ph type="dt" sz="half" idx="10"/>
          </p:nvPr>
        </p:nvSpPr>
        <p:spPr>
          <a:xfrm>
            <a:off x="21241" y="10174097"/>
            <a:ext cx="892875" cy="335884"/>
          </a:xfrm>
          <a:prstGeom prst="rect">
            <a:avLst/>
          </a:prstGeom>
        </p:spPr>
        <p:txBody>
          <a:bodyPr/>
          <a:lstStyle>
            <a:lvl1pPr>
              <a:defRPr b="1"/>
            </a:lvl1pPr>
          </a:lstStyle>
          <a:p>
            <a:r>
              <a:rPr lang="fr-FR" dirty="0"/>
              <a:t>2021</a:t>
            </a:r>
          </a:p>
        </p:txBody>
      </p:sp>
      <p:sp>
        <p:nvSpPr>
          <p:cNvPr id="5" name="Espace réservé du pied de page 4"/>
          <p:cNvSpPr>
            <a:spLocks noGrp="1"/>
          </p:cNvSpPr>
          <p:nvPr>
            <p:ph type="ftr" sz="quarter" idx="11"/>
          </p:nvPr>
        </p:nvSpPr>
        <p:spPr>
          <a:xfrm>
            <a:off x="1417424" y="10134987"/>
            <a:ext cx="4902010" cy="334121"/>
          </a:xfrm>
          <a:prstGeom prst="rect">
            <a:avLst/>
          </a:prstGeom>
        </p:spPr>
        <p:txBody>
          <a:bodyPr/>
          <a:lstStyle>
            <a:lvl1pPr>
              <a:defRPr b="1"/>
            </a:lvl1pPr>
          </a:lstStyle>
          <a:p>
            <a:r>
              <a:rPr lang="fr-FR" dirty="0"/>
              <a:t>Étude sur les mutations des métiers et des compétences dans la branche des EC et des CAC</a:t>
            </a:r>
          </a:p>
        </p:txBody>
      </p:sp>
    </p:spTree>
    <p:extLst>
      <p:ext uri="{BB962C8B-B14F-4D97-AF65-F5344CB8AC3E}">
        <p14:creationId xmlns:p14="http://schemas.microsoft.com/office/powerpoint/2010/main" val="415571780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ontenu">
    <p:spTree>
      <p:nvGrpSpPr>
        <p:cNvPr id="1" name=""/>
        <p:cNvGrpSpPr/>
        <p:nvPr/>
      </p:nvGrpSpPr>
      <p:grpSpPr>
        <a:xfrm>
          <a:off x="0" y="0"/>
          <a:ext cx="0" cy="0"/>
          <a:chOff x="0" y="0"/>
          <a:chExt cx="0" cy="0"/>
        </a:xfrm>
      </p:grpSpPr>
      <p:sp>
        <p:nvSpPr>
          <p:cNvPr id="2" name="Titre 1"/>
          <p:cNvSpPr>
            <a:spLocks noGrp="1"/>
          </p:cNvSpPr>
          <p:nvPr>
            <p:ph type="title"/>
          </p:nvPr>
        </p:nvSpPr>
        <p:spPr>
          <a:xfrm>
            <a:off x="1254865" y="3324"/>
            <a:ext cx="6304810" cy="1428209"/>
          </a:xfrm>
          <a:prstGeom prst="rect">
            <a:avLst/>
          </a:prstGeom>
        </p:spPr>
        <p:txBody>
          <a:bodyPr/>
          <a:lstStyle>
            <a:lvl1pPr>
              <a:defRPr sz="1196"/>
            </a:lvl1pPr>
          </a:lstStyle>
          <a:p>
            <a:r>
              <a:rPr lang="fr-FR" dirty="0"/>
              <a:t>Modifiez le style du titre</a:t>
            </a:r>
          </a:p>
        </p:txBody>
      </p:sp>
      <p:sp>
        <p:nvSpPr>
          <p:cNvPr id="3" name="Espace réservé du contenu 2"/>
          <p:cNvSpPr>
            <a:spLocks noGrp="1"/>
          </p:cNvSpPr>
          <p:nvPr>
            <p:ph idx="1"/>
          </p:nvPr>
        </p:nvSpPr>
        <p:spPr>
          <a:xfrm>
            <a:off x="252131" y="2090299"/>
            <a:ext cx="3483053" cy="7858373"/>
          </a:xfrm>
          <a:prstGeom prst="rect">
            <a:avLst/>
          </a:prstGeom>
        </p:spPr>
        <p:txBody>
          <a:bodyPr>
            <a:normAutofit/>
          </a:bodyPr>
          <a:lstStyle>
            <a:lvl1pPr>
              <a:defRPr sz="797"/>
            </a:lvl1pPr>
            <a:lvl2pPr marL="87839" indent="0">
              <a:defRPr sz="698"/>
            </a:lvl2pPr>
            <a:lvl3pPr marL="179635" indent="0">
              <a:defRPr sz="548"/>
            </a:lvl3pPr>
            <a:lvl4pPr marL="266682" indent="0">
              <a:defRPr sz="524"/>
            </a:lvl4pPr>
            <a:lvl5pPr marL="359269" indent="0">
              <a:defRPr sz="499"/>
            </a:lvl5pPr>
          </a:lstStyle>
          <a:p>
            <a:pPr lvl="0"/>
            <a:r>
              <a:rPr lang="fr-FR" dirty="0"/>
              <a:t>Modifiez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4" name="Espace réservé de la date 3"/>
          <p:cNvSpPr>
            <a:spLocks noGrp="1"/>
          </p:cNvSpPr>
          <p:nvPr>
            <p:ph type="dt" sz="half" idx="10"/>
          </p:nvPr>
        </p:nvSpPr>
        <p:spPr>
          <a:xfrm>
            <a:off x="21241" y="10174097"/>
            <a:ext cx="892875" cy="335884"/>
          </a:xfrm>
          <a:prstGeom prst="rect">
            <a:avLst/>
          </a:prstGeom>
        </p:spPr>
        <p:txBody>
          <a:bodyPr/>
          <a:lstStyle/>
          <a:p>
            <a:r>
              <a:rPr lang="fr-FR" dirty="0"/>
              <a:t>2021</a:t>
            </a:r>
          </a:p>
        </p:txBody>
      </p:sp>
      <p:sp>
        <p:nvSpPr>
          <p:cNvPr id="5" name="Espace réservé du pied de page 4"/>
          <p:cNvSpPr>
            <a:spLocks noGrp="1"/>
          </p:cNvSpPr>
          <p:nvPr>
            <p:ph type="ftr" sz="quarter" idx="11"/>
          </p:nvPr>
        </p:nvSpPr>
        <p:spPr>
          <a:xfrm>
            <a:off x="1068540" y="10173193"/>
            <a:ext cx="5658497" cy="336788"/>
          </a:xfrm>
          <a:prstGeom prst="rect">
            <a:avLst/>
          </a:prstGeom>
        </p:spPr>
        <p:txBody>
          <a:bodyPr/>
          <a:lstStyle/>
          <a:p>
            <a:r>
              <a:rPr lang="fr-FR" dirty="0"/>
              <a:t>Étude sur les mutations des métiers et des compétences dans la branche des EC et des CAC</a:t>
            </a:r>
          </a:p>
        </p:txBody>
      </p:sp>
      <p:sp>
        <p:nvSpPr>
          <p:cNvPr id="7" name="Espace réservé du contenu 2">
            <a:extLst>
              <a:ext uri="{FF2B5EF4-FFF2-40B4-BE49-F238E27FC236}">
                <a16:creationId xmlns:a16="http://schemas.microsoft.com/office/drawing/2014/main" id="{25C80989-4695-4A06-B28D-2DB07A2490F5}"/>
              </a:ext>
            </a:extLst>
          </p:cNvPr>
          <p:cNvSpPr>
            <a:spLocks noGrp="1"/>
          </p:cNvSpPr>
          <p:nvPr>
            <p:ph idx="12"/>
          </p:nvPr>
        </p:nvSpPr>
        <p:spPr>
          <a:xfrm>
            <a:off x="3958455" y="2090298"/>
            <a:ext cx="3483053" cy="7858373"/>
          </a:xfrm>
          <a:prstGeom prst="rect">
            <a:avLst/>
          </a:prstGeom>
        </p:spPr>
        <p:txBody>
          <a:bodyPr>
            <a:normAutofit/>
          </a:bodyPr>
          <a:lstStyle>
            <a:lvl1pPr>
              <a:defRPr sz="797"/>
            </a:lvl1pPr>
            <a:lvl2pPr marL="87839" indent="0">
              <a:defRPr sz="698"/>
            </a:lvl2pPr>
            <a:lvl3pPr marL="179635" indent="0">
              <a:defRPr sz="548"/>
            </a:lvl3pPr>
            <a:lvl4pPr marL="266682" indent="0">
              <a:defRPr sz="524"/>
            </a:lvl4pPr>
            <a:lvl5pPr marL="359269" indent="0">
              <a:defRPr sz="499"/>
            </a:lvl5pPr>
          </a:lstStyle>
          <a:p>
            <a:pPr lvl="0"/>
            <a:r>
              <a:rPr lang="fr-FR" dirty="0"/>
              <a:t>Modifiez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Tree>
    <p:extLst>
      <p:ext uri="{BB962C8B-B14F-4D97-AF65-F5344CB8AC3E}">
        <p14:creationId xmlns:p14="http://schemas.microsoft.com/office/powerpoint/2010/main" val="44967677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1_Contenu">
    <p:spTree>
      <p:nvGrpSpPr>
        <p:cNvPr id="1" name=""/>
        <p:cNvGrpSpPr/>
        <p:nvPr/>
      </p:nvGrpSpPr>
      <p:grpSpPr>
        <a:xfrm>
          <a:off x="0" y="0"/>
          <a:ext cx="0" cy="0"/>
          <a:chOff x="0" y="0"/>
          <a:chExt cx="0" cy="0"/>
        </a:xfrm>
      </p:grpSpPr>
      <p:sp>
        <p:nvSpPr>
          <p:cNvPr id="2" name="Titre 1"/>
          <p:cNvSpPr>
            <a:spLocks noGrp="1"/>
          </p:cNvSpPr>
          <p:nvPr>
            <p:ph type="title" hasCustomPrompt="1"/>
          </p:nvPr>
        </p:nvSpPr>
        <p:spPr>
          <a:xfrm>
            <a:off x="1254865" y="3324"/>
            <a:ext cx="6304810" cy="1428209"/>
          </a:xfrm>
          <a:prstGeom prst="rect">
            <a:avLst/>
          </a:prstGeom>
        </p:spPr>
        <p:txBody>
          <a:bodyPr/>
          <a:lstStyle>
            <a:lvl1pPr>
              <a:defRPr/>
            </a:lvl1pPr>
          </a:lstStyle>
          <a:p>
            <a:r>
              <a:rPr lang="fr-FR" dirty="0"/>
              <a:t>SOMMAIRE</a:t>
            </a:r>
          </a:p>
        </p:txBody>
      </p:sp>
      <p:sp>
        <p:nvSpPr>
          <p:cNvPr id="3" name="Espace réservé du contenu 2"/>
          <p:cNvSpPr>
            <a:spLocks noGrp="1"/>
          </p:cNvSpPr>
          <p:nvPr>
            <p:ph idx="1"/>
          </p:nvPr>
        </p:nvSpPr>
        <p:spPr>
          <a:xfrm>
            <a:off x="1234530" y="2090299"/>
            <a:ext cx="6236267" cy="7858373"/>
          </a:xfrm>
          <a:prstGeom prst="rect">
            <a:avLst/>
          </a:prstGeom>
        </p:spPr>
        <p:txBody>
          <a:bodyPr/>
          <a:lstStyle>
            <a:lvl1pPr>
              <a:defRPr sz="1396"/>
            </a:lvl1pPr>
          </a:lstStyle>
          <a:p>
            <a:pPr lvl="0"/>
            <a:r>
              <a:rPr lang="fr-FR" dirty="0"/>
              <a:t>Modifiez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4" name="Espace réservé de la date 3"/>
          <p:cNvSpPr>
            <a:spLocks noGrp="1"/>
          </p:cNvSpPr>
          <p:nvPr>
            <p:ph type="dt" sz="half" idx="10"/>
          </p:nvPr>
        </p:nvSpPr>
        <p:spPr>
          <a:xfrm>
            <a:off x="21241" y="10174097"/>
            <a:ext cx="892875" cy="335884"/>
          </a:xfrm>
          <a:prstGeom prst="rect">
            <a:avLst/>
          </a:prstGeom>
        </p:spPr>
        <p:txBody>
          <a:bodyPr/>
          <a:lstStyle/>
          <a:p>
            <a:r>
              <a:rPr lang="fr-FR" dirty="0"/>
              <a:t>2021</a:t>
            </a:r>
          </a:p>
        </p:txBody>
      </p:sp>
      <p:sp>
        <p:nvSpPr>
          <p:cNvPr id="5" name="Espace réservé du pied de page 4"/>
          <p:cNvSpPr>
            <a:spLocks noGrp="1"/>
          </p:cNvSpPr>
          <p:nvPr>
            <p:ph type="ftr" sz="quarter" idx="11"/>
          </p:nvPr>
        </p:nvSpPr>
        <p:spPr>
          <a:xfrm>
            <a:off x="1068540" y="10173193"/>
            <a:ext cx="5658497" cy="336788"/>
          </a:xfrm>
          <a:prstGeom prst="rect">
            <a:avLst/>
          </a:prstGeom>
        </p:spPr>
        <p:txBody>
          <a:bodyPr/>
          <a:lstStyle/>
          <a:p>
            <a:r>
              <a:rPr lang="fr-FR" dirty="0"/>
              <a:t>Étude sur les mutations des métiers et des compétences dans la branche des EC et des CAC</a:t>
            </a:r>
          </a:p>
        </p:txBody>
      </p:sp>
    </p:spTree>
    <p:extLst>
      <p:ext uri="{BB962C8B-B14F-4D97-AF65-F5344CB8AC3E}">
        <p14:creationId xmlns:p14="http://schemas.microsoft.com/office/powerpoint/2010/main" val="422333506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re seul">
    <p:spTree>
      <p:nvGrpSpPr>
        <p:cNvPr id="1" name=""/>
        <p:cNvGrpSpPr/>
        <p:nvPr/>
      </p:nvGrpSpPr>
      <p:grpSpPr>
        <a:xfrm>
          <a:off x="0" y="0"/>
          <a:ext cx="0" cy="0"/>
          <a:chOff x="0" y="0"/>
          <a:chExt cx="0" cy="0"/>
        </a:xfrm>
      </p:grpSpPr>
      <p:sp>
        <p:nvSpPr>
          <p:cNvPr id="2" name="Titre 1"/>
          <p:cNvSpPr>
            <a:spLocks noGrp="1"/>
          </p:cNvSpPr>
          <p:nvPr>
            <p:ph type="title"/>
          </p:nvPr>
        </p:nvSpPr>
        <p:spPr>
          <a:xfrm>
            <a:off x="1254865" y="3324"/>
            <a:ext cx="6304810" cy="1428209"/>
          </a:xfrm>
          <a:prstGeom prst="rect">
            <a:avLst/>
          </a:prstGeom>
        </p:spPr>
        <p:txBody>
          <a:bodyPr/>
          <a:lstStyle>
            <a:lvl1pPr>
              <a:defRPr sz="1196"/>
            </a:lvl1pPr>
          </a:lstStyle>
          <a:p>
            <a:r>
              <a:rPr lang="fr-FR" dirty="0"/>
              <a:t>Modifiez le style du titre</a:t>
            </a:r>
          </a:p>
        </p:txBody>
      </p:sp>
      <p:sp>
        <p:nvSpPr>
          <p:cNvPr id="3" name="Espace réservé de la date 2"/>
          <p:cNvSpPr>
            <a:spLocks noGrp="1"/>
          </p:cNvSpPr>
          <p:nvPr>
            <p:ph type="dt" sz="half" idx="10"/>
          </p:nvPr>
        </p:nvSpPr>
        <p:spPr>
          <a:xfrm>
            <a:off x="21241" y="10174097"/>
            <a:ext cx="892875" cy="335884"/>
          </a:xfrm>
          <a:prstGeom prst="rect">
            <a:avLst/>
          </a:prstGeom>
        </p:spPr>
        <p:txBody>
          <a:bodyPr/>
          <a:lstStyle>
            <a:lvl1pPr>
              <a:defRPr/>
            </a:lvl1pPr>
          </a:lstStyle>
          <a:p>
            <a:r>
              <a:rPr lang="fr-FR" dirty="0"/>
              <a:t>2021</a:t>
            </a:r>
          </a:p>
        </p:txBody>
      </p:sp>
      <p:sp>
        <p:nvSpPr>
          <p:cNvPr id="4" name="Espace réservé du pied de page 3"/>
          <p:cNvSpPr>
            <a:spLocks noGrp="1"/>
          </p:cNvSpPr>
          <p:nvPr>
            <p:ph type="ftr" sz="quarter" idx="11"/>
          </p:nvPr>
        </p:nvSpPr>
        <p:spPr>
          <a:xfrm>
            <a:off x="1068540" y="10173193"/>
            <a:ext cx="5658497" cy="336788"/>
          </a:xfrm>
          <a:prstGeom prst="rect">
            <a:avLst/>
          </a:prstGeom>
        </p:spPr>
        <p:txBody>
          <a:bodyPr/>
          <a:lstStyle/>
          <a:p>
            <a:r>
              <a:rPr lang="fr-FR" dirty="0"/>
              <a:t>Étude sur les mutations des métiers et des compétences dans la branche des EC et des CAC</a:t>
            </a:r>
          </a:p>
        </p:txBody>
      </p:sp>
    </p:spTree>
    <p:extLst>
      <p:ext uri="{BB962C8B-B14F-4D97-AF65-F5344CB8AC3E}">
        <p14:creationId xmlns:p14="http://schemas.microsoft.com/office/powerpoint/2010/main" val="419948949"/>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95011295"/>
      </p:ext>
    </p:extLst>
  </p:cSld>
  <p:clrMap bg1="lt1" tx1="dk1" bg2="lt2" tx2="dk2" accent1="accent1" accent2="accent2" accent3="accent3" accent4="accent4" accent5="accent5" accent6="accent6" hlink="hlink" folHlink="folHlink"/>
  <p:sldLayoutIdLst>
    <p:sldLayoutId id="2147483649" r:id="rId1"/>
    <p:sldLayoutId id="2147483651" r:id="rId2"/>
    <p:sldLayoutId id="2147483654" r:id="rId3"/>
    <p:sldLayoutId id="2147483650" r:id="rId4"/>
    <p:sldLayoutId id="2147483653" r:id="rId5"/>
    <p:sldLayoutId id="2147483652" r:id="rId6"/>
  </p:sldLayoutIdLst>
  <p:hf sldNum="0" hdr="0"/>
  <p:txStyles>
    <p:titleStyle>
      <a:lvl1pPr algn="l" defTabSz="542600" rtl="0" eaLnBrk="1" latinLnBrk="0" hangingPunct="1">
        <a:spcBef>
          <a:spcPct val="0"/>
        </a:spcBef>
        <a:buNone/>
        <a:defRPr sz="1196" b="1" kern="1200">
          <a:solidFill>
            <a:schemeClr val="tx2"/>
          </a:solidFill>
          <a:latin typeface="+mj-lt"/>
          <a:ea typeface="+mj-ea"/>
          <a:cs typeface="+mj-cs"/>
        </a:defRPr>
      </a:lvl1pPr>
    </p:titleStyle>
    <p:bodyStyle>
      <a:lvl1pPr marL="0" indent="0" algn="l" defTabSz="542600" rtl="0" eaLnBrk="1" latinLnBrk="0" hangingPunct="1">
        <a:spcBef>
          <a:spcPct val="20000"/>
        </a:spcBef>
        <a:buFontTx/>
        <a:buNone/>
        <a:defRPr sz="997" b="1" kern="1200">
          <a:solidFill>
            <a:srgbClr val="5F5B5D"/>
          </a:solidFill>
          <a:latin typeface="+mn-lt"/>
          <a:ea typeface="+mn-ea"/>
          <a:cs typeface="+mn-cs"/>
        </a:defRPr>
      </a:lvl1pPr>
      <a:lvl2pPr marL="320433" indent="0" algn="l" defTabSz="542600" rtl="0" eaLnBrk="1" latinLnBrk="0" hangingPunct="1">
        <a:spcBef>
          <a:spcPts val="356"/>
        </a:spcBef>
        <a:buFontTx/>
        <a:buNone/>
        <a:defRPr sz="897" b="1" kern="1200">
          <a:solidFill>
            <a:schemeClr val="accent1"/>
          </a:solidFill>
          <a:latin typeface="+mn-lt"/>
          <a:ea typeface="+mn-ea"/>
          <a:cs typeface="+mn-cs"/>
        </a:defRPr>
      </a:lvl2pPr>
      <a:lvl3pPr marL="534055" indent="0" algn="l" defTabSz="542600" rtl="0" eaLnBrk="1" latinLnBrk="0" hangingPunct="1">
        <a:spcBef>
          <a:spcPts val="237"/>
        </a:spcBef>
        <a:buFontTx/>
        <a:buNone/>
        <a:defRPr sz="698" kern="1200">
          <a:solidFill>
            <a:schemeClr val="tx2"/>
          </a:solidFill>
          <a:latin typeface="+mn-lt"/>
          <a:ea typeface="+mn-ea"/>
          <a:cs typeface="+mn-cs"/>
        </a:defRPr>
      </a:lvl3pPr>
      <a:lvl4pPr marL="747677" indent="0" algn="l" defTabSz="542600" rtl="0" eaLnBrk="1" latinLnBrk="0" hangingPunct="1">
        <a:spcBef>
          <a:spcPts val="119"/>
        </a:spcBef>
        <a:buFontTx/>
        <a:buNone/>
        <a:defRPr sz="598" kern="1200">
          <a:solidFill>
            <a:schemeClr val="tx2"/>
          </a:solidFill>
          <a:latin typeface="+mn-lt"/>
          <a:ea typeface="+mn-ea"/>
          <a:cs typeface="+mn-cs"/>
        </a:defRPr>
      </a:lvl4pPr>
      <a:lvl5pPr marL="1068110" indent="0" algn="l" defTabSz="542600" rtl="0" eaLnBrk="1" latinLnBrk="0" hangingPunct="1">
        <a:spcBef>
          <a:spcPts val="0"/>
        </a:spcBef>
        <a:buFontTx/>
        <a:buNone/>
        <a:defRPr sz="598" kern="1200">
          <a:solidFill>
            <a:schemeClr val="tx2"/>
          </a:solidFill>
          <a:latin typeface="+mn-lt"/>
          <a:ea typeface="+mn-ea"/>
          <a:cs typeface="+mn-cs"/>
        </a:defRPr>
      </a:lvl5pPr>
      <a:lvl6pPr marL="1492150" indent="-135650" algn="l" defTabSz="542600" rtl="0" eaLnBrk="1" latinLnBrk="0" hangingPunct="1">
        <a:spcBef>
          <a:spcPct val="20000"/>
        </a:spcBef>
        <a:buFont typeface="Arial" panose="020B0604020202020204" pitchFamily="34" charset="0"/>
        <a:buChar char="•"/>
        <a:defRPr sz="1196" kern="1200">
          <a:solidFill>
            <a:schemeClr val="tx1"/>
          </a:solidFill>
          <a:latin typeface="+mn-lt"/>
          <a:ea typeface="+mn-ea"/>
          <a:cs typeface="+mn-cs"/>
        </a:defRPr>
      </a:lvl6pPr>
      <a:lvl7pPr marL="1763450" indent="-135650" algn="l" defTabSz="542600" rtl="0" eaLnBrk="1" latinLnBrk="0" hangingPunct="1">
        <a:spcBef>
          <a:spcPct val="20000"/>
        </a:spcBef>
        <a:buFont typeface="Arial" panose="020B0604020202020204" pitchFamily="34" charset="0"/>
        <a:buChar char="•"/>
        <a:defRPr sz="1196" kern="1200">
          <a:solidFill>
            <a:schemeClr val="tx1"/>
          </a:solidFill>
          <a:latin typeface="+mn-lt"/>
          <a:ea typeface="+mn-ea"/>
          <a:cs typeface="+mn-cs"/>
        </a:defRPr>
      </a:lvl7pPr>
      <a:lvl8pPr marL="2034749" indent="-135650" algn="l" defTabSz="542600" rtl="0" eaLnBrk="1" latinLnBrk="0" hangingPunct="1">
        <a:spcBef>
          <a:spcPct val="20000"/>
        </a:spcBef>
        <a:buFont typeface="Arial" panose="020B0604020202020204" pitchFamily="34" charset="0"/>
        <a:buChar char="•"/>
        <a:defRPr sz="1196" kern="1200">
          <a:solidFill>
            <a:schemeClr val="tx1"/>
          </a:solidFill>
          <a:latin typeface="+mn-lt"/>
          <a:ea typeface="+mn-ea"/>
          <a:cs typeface="+mn-cs"/>
        </a:defRPr>
      </a:lvl8pPr>
      <a:lvl9pPr marL="2306048" indent="-135650" algn="l" defTabSz="542600" rtl="0" eaLnBrk="1" latinLnBrk="0" hangingPunct="1">
        <a:spcBef>
          <a:spcPct val="20000"/>
        </a:spcBef>
        <a:buFont typeface="Arial" panose="020B0604020202020204" pitchFamily="34" charset="0"/>
        <a:buChar char="•"/>
        <a:defRPr sz="1196" kern="1200">
          <a:solidFill>
            <a:schemeClr val="tx1"/>
          </a:solidFill>
          <a:latin typeface="+mn-lt"/>
          <a:ea typeface="+mn-ea"/>
          <a:cs typeface="+mn-cs"/>
        </a:defRPr>
      </a:lvl9pPr>
    </p:bodyStyle>
    <p:otherStyle>
      <a:defPPr>
        <a:defRPr lang="fr-FR"/>
      </a:defPPr>
      <a:lvl1pPr marL="0" algn="l" defTabSz="542600" rtl="0" eaLnBrk="1" latinLnBrk="0" hangingPunct="1">
        <a:defRPr sz="1047" kern="1200">
          <a:solidFill>
            <a:schemeClr val="tx1"/>
          </a:solidFill>
          <a:latin typeface="+mn-lt"/>
          <a:ea typeface="+mn-ea"/>
          <a:cs typeface="+mn-cs"/>
        </a:defRPr>
      </a:lvl1pPr>
      <a:lvl2pPr marL="271300" algn="l" defTabSz="542600" rtl="0" eaLnBrk="1" latinLnBrk="0" hangingPunct="1">
        <a:defRPr sz="1047" kern="1200">
          <a:solidFill>
            <a:schemeClr val="tx1"/>
          </a:solidFill>
          <a:latin typeface="+mn-lt"/>
          <a:ea typeface="+mn-ea"/>
          <a:cs typeface="+mn-cs"/>
        </a:defRPr>
      </a:lvl2pPr>
      <a:lvl3pPr marL="542600" algn="l" defTabSz="542600" rtl="0" eaLnBrk="1" latinLnBrk="0" hangingPunct="1">
        <a:defRPr sz="1047" kern="1200">
          <a:solidFill>
            <a:schemeClr val="tx1"/>
          </a:solidFill>
          <a:latin typeface="+mn-lt"/>
          <a:ea typeface="+mn-ea"/>
          <a:cs typeface="+mn-cs"/>
        </a:defRPr>
      </a:lvl3pPr>
      <a:lvl4pPr marL="813899" algn="l" defTabSz="542600" rtl="0" eaLnBrk="1" latinLnBrk="0" hangingPunct="1">
        <a:defRPr sz="1047" kern="1200">
          <a:solidFill>
            <a:schemeClr val="tx1"/>
          </a:solidFill>
          <a:latin typeface="+mn-lt"/>
          <a:ea typeface="+mn-ea"/>
          <a:cs typeface="+mn-cs"/>
        </a:defRPr>
      </a:lvl4pPr>
      <a:lvl5pPr marL="1085200" algn="l" defTabSz="542600" rtl="0" eaLnBrk="1" latinLnBrk="0" hangingPunct="1">
        <a:defRPr sz="1047" kern="1200">
          <a:solidFill>
            <a:schemeClr val="tx1"/>
          </a:solidFill>
          <a:latin typeface="+mn-lt"/>
          <a:ea typeface="+mn-ea"/>
          <a:cs typeface="+mn-cs"/>
        </a:defRPr>
      </a:lvl5pPr>
      <a:lvl6pPr marL="1356499" algn="l" defTabSz="542600" rtl="0" eaLnBrk="1" latinLnBrk="0" hangingPunct="1">
        <a:defRPr sz="1047" kern="1200">
          <a:solidFill>
            <a:schemeClr val="tx1"/>
          </a:solidFill>
          <a:latin typeface="+mn-lt"/>
          <a:ea typeface="+mn-ea"/>
          <a:cs typeface="+mn-cs"/>
        </a:defRPr>
      </a:lvl6pPr>
      <a:lvl7pPr marL="1627799" algn="l" defTabSz="542600" rtl="0" eaLnBrk="1" latinLnBrk="0" hangingPunct="1">
        <a:defRPr sz="1047" kern="1200">
          <a:solidFill>
            <a:schemeClr val="tx1"/>
          </a:solidFill>
          <a:latin typeface="+mn-lt"/>
          <a:ea typeface="+mn-ea"/>
          <a:cs typeface="+mn-cs"/>
        </a:defRPr>
      </a:lvl7pPr>
      <a:lvl8pPr marL="1899099" algn="l" defTabSz="542600" rtl="0" eaLnBrk="1" latinLnBrk="0" hangingPunct="1">
        <a:defRPr sz="1047" kern="1200">
          <a:solidFill>
            <a:schemeClr val="tx1"/>
          </a:solidFill>
          <a:latin typeface="+mn-lt"/>
          <a:ea typeface="+mn-ea"/>
          <a:cs typeface="+mn-cs"/>
        </a:defRPr>
      </a:lvl8pPr>
      <a:lvl9pPr marL="2170399" algn="l" defTabSz="542600" rtl="0" eaLnBrk="1" latinLnBrk="0" hangingPunct="1">
        <a:defRPr sz="1047"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slideLayout" Target="../slideLayouts/slideLayout5.xml"/><Relationship Id="rId4" Type="http://schemas.openxmlformats.org/officeDocument/2006/relationships/image" Target="../media/image6.png"/></Relationships>
</file>

<file path=ppt/slides/_rels/slide2.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slideLayout" Target="../slideLayouts/slideLayout5.xml"/><Relationship Id="rId4" Type="http://schemas.openxmlformats.org/officeDocument/2006/relationships/image" Target="../media/image6.png"/></Relationships>
</file>

<file path=ppt/slides/_rels/slide3.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slideLayout" Target="../slideLayouts/slideLayout5.xml"/><Relationship Id="rId4" Type="http://schemas.openxmlformats.org/officeDocument/2006/relationships/image" Target="../media/image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4" name="Connecteur droit 13">
            <a:extLst>
              <a:ext uri="{FF2B5EF4-FFF2-40B4-BE49-F238E27FC236}">
                <a16:creationId xmlns:a16="http://schemas.microsoft.com/office/drawing/2014/main" id="{862D5F01-2D95-412E-91CA-358B5C7BE321}"/>
              </a:ext>
            </a:extLst>
          </p:cNvPr>
          <p:cNvCxnSpPr>
            <a:cxnSpLocks/>
          </p:cNvCxnSpPr>
          <p:nvPr/>
        </p:nvCxnSpPr>
        <p:spPr>
          <a:xfrm flipV="1">
            <a:off x="0" y="1152394"/>
            <a:ext cx="7559675" cy="0"/>
          </a:xfrm>
          <a:prstGeom prst="line">
            <a:avLst/>
          </a:prstGeom>
          <a:ln w="57150">
            <a:solidFill>
              <a:schemeClr val="bg2"/>
            </a:solidFill>
          </a:ln>
        </p:spPr>
        <p:style>
          <a:lnRef idx="1">
            <a:schemeClr val="accent1"/>
          </a:lnRef>
          <a:fillRef idx="0">
            <a:schemeClr val="accent1"/>
          </a:fillRef>
          <a:effectRef idx="0">
            <a:schemeClr val="accent1"/>
          </a:effectRef>
          <a:fontRef idx="minor">
            <a:schemeClr val="tx1"/>
          </a:fontRef>
        </p:style>
      </p:cxnSp>
      <p:sp>
        <p:nvSpPr>
          <p:cNvPr id="16" name="Espace réservé du texte 2">
            <a:extLst>
              <a:ext uri="{FF2B5EF4-FFF2-40B4-BE49-F238E27FC236}">
                <a16:creationId xmlns:a16="http://schemas.microsoft.com/office/drawing/2014/main" id="{09119508-B25A-4516-9C78-2052A6D7427B}"/>
              </a:ext>
            </a:extLst>
          </p:cNvPr>
          <p:cNvSpPr txBox="1">
            <a:spLocks/>
          </p:cNvSpPr>
          <p:nvPr/>
        </p:nvSpPr>
        <p:spPr>
          <a:xfrm>
            <a:off x="124308" y="2495121"/>
            <a:ext cx="7261695" cy="815597"/>
          </a:xfrm>
          <a:prstGeom prst="rect">
            <a:avLst/>
          </a:prstGeom>
        </p:spPr>
        <p:txBody>
          <a:bodyPr vert="horz" lIns="42854" tIns="0" rIns="42854" bIns="0" rtlCol="0">
            <a:normAutofit/>
          </a:bodyPr>
          <a:lstStyle>
            <a:lvl1pPr marL="0" indent="0" algn="l" defTabSz="542600" rtl="0" eaLnBrk="1" latinLnBrk="0" hangingPunct="1">
              <a:spcBef>
                <a:spcPct val="20000"/>
              </a:spcBef>
              <a:buFontTx/>
              <a:buNone/>
              <a:defRPr sz="1396" b="1" kern="1200">
                <a:solidFill>
                  <a:srgbClr val="5F5B5D"/>
                </a:solidFill>
                <a:latin typeface="+mn-lt"/>
                <a:ea typeface="+mn-ea"/>
                <a:cs typeface="+mn-cs"/>
              </a:defRPr>
            </a:lvl1pPr>
            <a:lvl2pPr marL="320433" indent="0" algn="l" defTabSz="542600" rtl="0" eaLnBrk="1" latinLnBrk="0" hangingPunct="1">
              <a:spcBef>
                <a:spcPts val="356"/>
              </a:spcBef>
              <a:buFontTx/>
              <a:buNone/>
              <a:defRPr sz="897" b="1" kern="1200">
                <a:solidFill>
                  <a:schemeClr val="accent1"/>
                </a:solidFill>
                <a:latin typeface="+mn-lt"/>
                <a:ea typeface="+mn-ea"/>
                <a:cs typeface="+mn-cs"/>
              </a:defRPr>
            </a:lvl2pPr>
            <a:lvl3pPr marL="534055" indent="0" algn="l" defTabSz="542600" rtl="0" eaLnBrk="1" latinLnBrk="0" hangingPunct="1">
              <a:spcBef>
                <a:spcPts val="237"/>
              </a:spcBef>
              <a:buFontTx/>
              <a:buNone/>
              <a:defRPr sz="698" kern="1200">
                <a:solidFill>
                  <a:schemeClr val="tx2"/>
                </a:solidFill>
                <a:latin typeface="+mn-lt"/>
                <a:ea typeface="+mn-ea"/>
                <a:cs typeface="+mn-cs"/>
              </a:defRPr>
            </a:lvl3pPr>
            <a:lvl4pPr marL="747677" indent="0" algn="l" defTabSz="542600" rtl="0" eaLnBrk="1" latinLnBrk="0" hangingPunct="1">
              <a:spcBef>
                <a:spcPts val="119"/>
              </a:spcBef>
              <a:buFontTx/>
              <a:buNone/>
              <a:defRPr sz="598" kern="1200">
                <a:solidFill>
                  <a:schemeClr val="tx2"/>
                </a:solidFill>
                <a:latin typeface="+mn-lt"/>
                <a:ea typeface="+mn-ea"/>
                <a:cs typeface="+mn-cs"/>
              </a:defRPr>
            </a:lvl4pPr>
            <a:lvl5pPr marL="1068110" indent="0" algn="l" defTabSz="542600" rtl="0" eaLnBrk="1" latinLnBrk="0" hangingPunct="1">
              <a:spcBef>
                <a:spcPts val="0"/>
              </a:spcBef>
              <a:buFontTx/>
              <a:buNone/>
              <a:defRPr sz="598" kern="1200">
                <a:solidFill>
                  <a:schemeClr val="tx2"/>
                </a:solidFill>
                <a:latin typeface="+mn-lt"/>
                <a:ea typeface="+mn-ea"/>
                <a:cs typeface="+mn-cs"/>
              </a:defRPr>
            </a:lvl5pPr>
            <a:lvl6pPr marL="1492150" indent="-135650" algn="l" defTabSz="542600" rtl="0" eaLnBrk="1" latinLnBrk="0" hangingPunct="1">
              <a:spcBef>
                <a:spcPct val="20000"/>
              </a:spcBef>
              <a:buFont typeface="Arial" panose="020B0604020202020204" pitchFamily="34" charset="0"/>
              <a:buChar char="•"/>
              <a:defRPr sz="1196" kern="1200">
                <a:solidFill>
                  <a:schemeClr val="tx1"/>
                </a:solidFill>
                <a:latin typeface="+mn-lt"/>
                <a:ea typeface="+mn-ea"/>
                <a:cs typeface="+mn-cs"/>
              </a:defRPr>
            </a:lvl6pPr>
            <a:lvl7pPr marL="1763450" indent="-135650" algn="l" defTabSz="542600" rtl="0" eaLnBrk="1" latinLnBrk="0" hangingPunct="1">
              <a:spcBef>
                <a:spcPct val="20000"/>
              </a:spcBef>
              <a:buFont typeface="Arial" panose="020B0604020202020204" pitchFamily="34" charset="0"/>
              <a:buChar char="•"/>
              <a:defRPr sz="1196" kern="1200">
                <a:solidFill>
                  <a:schemeClr val="tx1"/>
                </a:solidFill>
                <a:latin typeface="+mn-lt"/>
                <a:ea typeface="+mn-ea"/>
                <a:cs typeface="+mn-cs"/>
              </a:defRPr>
            </a:lvl7pPr>
            <a:lvl8pPr marL="2034749" indent="-135650" algn="l" defTabSz="542600" rtl="0" eaLnBrk="1" latinLnBrk="0" hangingPunct="1">
              <a:spcBef>
                <a:spcPct val="20000"/>
              </a:spcBef>
              <a:buFont typeface="Arial" panose="020B0604020202020204" pitchFamily="34" charset="0"/>
              <a:buChar char="•"/>
              <a:defRPr sz="1196" kern="1200">
                <a:solidFill>
                  <a:schemeClr val="tx1"/>
                </a:solidFill>
                <a:latin typeface="+mn-lt"/>
                <a:ea typeface="+mn-ea"/>
                <a:cs typeface="+mn-cs"/>
              </a:defRPr>
            </a:lvl8pPr>
            <a:lvl9pPr marL="2306048" indent="-135650" algn="l" defTabSz="542600" rtl="0" eaLnBrk="1" latinLnBrk="0" hangingPunct="1">
              <a:spcBef>
                <a:spcPct val="20000"/>
              </a:spcBef>
              <a:buFont typeface="Arial" panose="020B0604020202020204" pitchFamily="34" charset="0"/>
              <a:buChar char="•"/>
              <a:defRPr sz="1196" kern="1200">
                <a:solidFill>
                  <a:schemeClr val="tx1"/>
                </a:solidFill>
                <a:latin typeface="+mn-lt"/>
                <a:ea typeface="+mn-ea"/>
                <a:cs typeface="+mn-cs"/>
              </a:defRPr>
            </a:lvl9pPr>
          </a:lstStyle>
          <a:p>
            <a:endParaRPr lang="fr-FR" dirty="0"/>
          </a:p>
        </p:txBody>
      </p:sp>
      <p:grpSp>
        <p:nvGrpSpPr>
          <p:cNvPr id="5" name="Groupe 4">
            <a:extLst>
              <a:ext uri="{FF2B5EF4-FFF2-40B4-BE49-F238E27FC236}">
                <a16:creationId xmlns:a16="http://schemas.microsoft.com/office/drawing/2014/main" id="{12D6F566-A875-47DA-BA20-7443337040D6}"/>
              </a:ext>
            </a:extLst>
          </p:cNvPr>
          <p:cNvGrpSpPr/>
          <p:nvPr/>
        </p:nvGrpSpPr>
        <p:grpSpPr>
          <a:xfrm>
            <a:off x="277738" y="1260000"/>
            <a:ext cx="6898037" cy="989562"/>
            <a:chOff x="277738" y="1260000"/>
            <a:chExt cx="6898037" cy="989562"/>
          </a:xfrm>
        </p:grpSpPr>
        <p:sp>
          <p:nvSpPr>
            <p:cNvPr id="21" name="ZoneTexte 20">
              <a:extLst>
                <a:ext uri="{FF2B5EF4-FFF2-40B4-BE49-F238E27FC236}">
                  <a16:creationId xmlns:a16="http://schemas.microsoft.com/office/drawing/2014/main" id="{BE063AF8-784F-4C2B-BE77-966FBA10C306}"/>
                </a:ext>
              </a:extLst>
            </p:cNvPr>
            <p:cNvSpPr txBox="1"/>
            <p:nvPr/>
          </p:nvSpPr>
          <p:spPr>
            <a:xfrm>
              <a:off x="277738" y="1260000"/>
              <a:ext cx="6310412" cy="984885"/>
            </a:xfrm>
            <a:prstGeom prst="rect">
              <a:avLst/>
            </a:prstGeom>
            <a:noFill/>
          </p:spPr>
          <p:txBody>
            <a:bodyPr wrap="square" lIns="36000" tIns="0" rIns="36000" bIns="0" rtlCol="0">
              <a:spAutoFit/>
            </a:bodyPr>
            <a:lstStyle/>
            <a:p>
              <a:r>
                <a:rPr lang="fr-FR" sz="3200" b="1" dirty="0">
                  <a:solidFill>
                    <a:schemeClr val="accent2"/>
                  </a:solidFill>
                  <a:latin typeface="Univers Light" panose="020B0403020202020204" pitchFamily="34" charset="0"/>
                </a:rPr>
                <a:t>ASSISTANT RESSOURCES HUMAINES</a:t>
              </a:r>
            </a:p>
          </p:txBody>
        </p:sp>
        <p:cxnSp>
          <p:nvCxnSpPr>
            <p:cNvPr id="23" name="Connecteur droit 22">
              <a:extLst>
                <a:ext uri="{FF2B5EF4-FFF2-40B4-BE49-F238E27FC236}">
                  <a16:creationId xmlns:a16="http://schemas.microsoft.com/office/drawing/2014/main" id="{2D08BE87-0D57-41DE-8A1F-F94DB73A1B70}"/>
                </a:ext>
              </a:extLst>
            </p:cNvPr>
            <p:cNvCxnSpPr>
              <a:cxnSpLocks/>
            </p:cNvCxnSpPr>
            <p:nvPr/>
          </p:nvCxnSpPr>
          <p:spPr>
            <a:xfrm>
              <a:off x="334534" y="2249562"/>
              <a:ext cx="6841241" cy="0"/>
            </a:xfrm>
            <a:prstGeom prst="line">
              <a:avLst/>
            </a:prstGeom>
            <a:ln w="25400">
              <a:solidFill>
                <a:schemeClr val="accent2"/>
              </a:solidFill>
              <a:prstDash val="sysDot"/>
            </a:ln>
          </p:spPr>
          <p:style>
            <a:lnRef idx="1">
              <a:schemeClr val="accent1"/>
            </a:lnRef>
            <a:fillRef idx="0">
              <a:schemeClr val="accent1"/>
            </a:fillRef>
            <a:effectRef idx="0">
              <a:schemeClr val="accent1"/>
            </a:effectRef>
            <a:fontRef idx="minor">
              <a:schemeClr val="tx1"/>
            </a:fontRef>
          </p:style>
        </p:cxnSp>
      </p:grpSp>
      <p:grpSp>
        <p:nvGrpSpPr>
          <p:cNvPr id="8" name="Groupe 7">
            <a:extLst>
              <a:ext uri="{FF2B5EF4-FFF2-40B4-BE49-F238E27FC236}">
                <a16:creationId xmlns:a16="http://schemas.microsoft.com/office/drawing/2014/main" id="{9B7DB975-DC43-4AE7-8C8A-5E58FB7A31BD}"/>
              </a:ext>
            </a:extLst>
          </p:cNvPr>
          <p:cNvGrpSpPr/>
          <p:nvPr/>
        </p:nvGrpSpPr>
        <p:grpSpPr>
          <a:xfrm>
            <a:off x="277738" y="2465586"/>
            <a:ext cx="6873596" cy="537688"/>
            <a:chOff x="277738" y="1907926"/>
            <a:chExt cx="6873596" cy="537688"/>
          </a:xfrm>
        </p:grpSpPr>
        <p:sp>
          <p:nvSpPr>
            <p:cNvPr id="26" name="ZoneTexte 25">
              <a:extLst>
                <a:ext uri="{FF2B5EF4-FFF2-40B4-BE49-F238E27FC236}">
                  <a16:creationId xmlns:a16="http://schemas.microsoft.com/office/drawing/2014/main" id="{D44D9155-530C-4A16-BA78-51AAB9EBDDD3}"/>
                </a:ext>
              </a:extLst>
            </p:cNvPr>
            <p:cNvSpPr txBox="1"/>
            <p:nvPr/>
          </p:nvSpPr>
          <p:spPr>
            <a:xfrm>
              <a:off x="4972537" y="2122449"/>
              <a:ext cx="2178797" cy="323165"/>
            </a:xfrm>
            <a:prstGeom prst="rect">
              <a:avLst/>
            </a:prstGeom>
            <a:noFill/>
          </p:spPr>
          <p:txBody>
            <a:bodyPr wrap="square" lIns="36000" tIns="0" rIns="36000" bIns="0" rtlCol="0">
              <a:spAutoFit/>
            </a:bodyPr>
            <a:lstStyle/>
            <a:p>
              <a:r>
                <a:rPr lang="fr-FR" sz="1050" dirty="0">
                  <a:solidFill>
                    <a:schemeClr val="tx2"/>
                  </a:solidFill>
                  <a:latin typeface="Univers Light" panose="020B0403020202020204" pitchFamily="34" charset="0"/>
                </a:rPr>
                <a:t>Assistant de gestion du personnel / Gestionnaire RH / Chargé de RH </a:t>
              </a:r>
            </a:p>
          </p:txBody>
        </p:sp>
        <p:sp>
          <p:nvSpPr>
            <p:cNvPr id="28" name="ZoneTexte 27">
              <a:extLst>
                <a:ext uri="{FF2B5EF4-FFF2-40B4-BE49-F238E27FC236}">
                  <a16:creationId xmlns:a16="http://schemas.microsoft.com/office/drawing/2014/main" id="{49E01F44-7C4C-402F-BA36-C3A11B9967A8}"/>
                </a:ext>
              </a:extLst>
            </p:cNvPr>
            <p:cNvSpPr txBox="1"/>
            <p:nvPr/>
          </p:nvSpPr>
          <p:spPr>
            <a:xfrm>
              <a:off x="2625138" y="1907926"/>
              <a:ext cx="2160000" cy="184666"/>
            </a:xfrm>
            <a:prstGeom prst="rect">
              <a:avLst/>
            </a:prstGeom>
            <a:gradFill flip="none" rotWithShape="1">
              <a:gsLst>
                <a:gs pos="0">
                  <a:schemeClr val="accent6">
                    <a:lumMod val="20000"/>
                    <a:lumOff val="80000"/>
                    <a:shade val="30000"/>
                    <a:satMod val="115000"/>
                  </a:schemeClr>
                </a:gs>
                <a:gs pos="50000">
                  <a:schemeClr val="accent6">
                    <a:lumMod val="20000"/>
                    <a:lumOff val="80000"/>
                    <a:shade val="67500"/>
                    <a:satMod val="115000"/>
                  </a:schemeClr>
                </a:gs>
                <a:gs pos="100000">
                  <a:schemeClr val="accent6">
                    <a:lumMod val="20000"/>
                    <a:lumOff val="80000"/>
                    <a:shade val="100000"/>
                    <a:satMod val="115000"/>
                  </a:schemeClr>
                </a:gs>
              </a:gsLst>
              <a:path path="circle">
                <a:fillToRect l="100000" t="100000"/>
              </a:path>
              <a:tileRect r="-100000" b="-100000"/>
            </a:gradFill>
          </p:spPr>
          <p:txBody>
            <a:bodyPr wrap="square" lIns="36000" tIns="0" rIns="36000" bIns="0" rtlCol="0">
              <a:spAutoFit/>
            </a:bodyPr>
            <a:lstStyle/>
            <a:p>
              <a:r>
                <a:rPr lang="fr-FR" sz="1200" b="1" dirty="0">
                  <a:solidFill>
                    <a:schemeClr val="tx2"/>
                  </a:solidFill>
                  <a:latin typeface="Univers Light" panose="020B0403020202020204" pitchFamily="34" charset="0"/>
                </a:rPr>
                <a:t>Famille de métiers</a:t>
              </a:r>
            </a:p>
          </p:txBody>
        </p:sp>
        <p:sp>
          <p:nvSpPr>
            <p:cNvPr id="29" name="ZoneTexte 28">
              <a:extLst>
                <a:ext uri="{FF2B5EF4-FFF2-40B4-BE49-F238E27FC236}">
                  <a16:creationId xmlns:a16="http://schemas.microsoft.com/office/drawing/2014/main" id="{A5C23891-01DC-4864-BA15-5DBC24453121}"/>
                </a:ext>
              </a:extLst>
            </p:cNvPr>
            <p:cNvSpPr txBox="1"/>
            <p:nvPr/>
          </p:nvSpPr>
          <p:spPr>
            <a:xfrm>
              <a:off x="4972537" y="1907926"/>
              <a:ext cx="2160000" cy="184666"/>
            </a:xfrm>
            <a:prstGeom prst="rect">
              <a:avLst/>
            </a:prstGeom>
            <a:gradFill flip="none" rotWithShape="1">
              <a:gsLst>
                <a:gs pos="0">
                  <a:schemeClr val="bg1">
                    <a:lumMod val="95000"/>
                    <a:shade val="30000"/>
                    <a:satMod val="115000"/>
                  </a:schemeClr>
                </a:gs>
                <a:gs pos="50000">
                  <a:schemeClr val="bg1">
                    <a:lumMod val="95000"/>
                    <a:shade val="67500"/>
                    <a:satMod val="115000"/>
                  </a:schemeClr>
                </a:gs>
                <a:gs pos="100000">
                  <a:schemeClr val="bg1">
                    <a:lumMod val="95000"/>
                    <a:shade val="100000"/>
                    <a:satMod val="115000"/>
                  </a:schemeClr>
                </a:gs>
              </a:gsLst>
              <a:lin ang="10800000" scaled="1"/>
              <a:tileRect/>
            </a:gradFill>
          </p:spPr>
          <p:txBody>
            <a:bodyPr wrap="square" lIns="36000" tIns="0" rIns="36000" bIns="0" rtlCol="0">
              <a:spAutoFit/>
            </a:bodyPr>
            <a:lstStyle/>
            <a:p>
              <a:r>
                <a:rPr lang="fr-FR" sz="1200" b="1" dirty="0">
                  <a:solidFill>
                    <a:schemeClr val="tx2"/>
                  </a:solidFill>
                  <a:latin typeface="Univers Light" panose="020B0403020202020204" pitchFamily="34" charset="0"/>
                </a:rPr>
                <a:t>Autres appellations du métier</a:t>
              </a:r>
            </a:p>
          </p:txBody>
        </p:sp>
        <p:sp>
          <p:nvSpPr>
            <p:cNvPr id="30" name="ZoneTexte 29">
              <a:extLst>
                <a:ext uri="{FF2B5EF4-FFF2-40B4-BE49-F238E27FC236}">
                  <a16:creationId xmlns:a16="http://schemas.microsoft.com/office/drawing/2014/main" id="{7486B2F1-34BE-4AA8-B035-D675D4BBB386}"/>
                </a:ext>
              </a:extLst>
            </p:cNvPr>
            <p:cNvSpPr txBox="1"/>
            <p:nvPr/>
          </p:nvSpPr>
          <p:spPr>
            <a:xfrm>
              <a:off x="277738" y="2127516"/>
              <a:ext cx="2124000" cy="161583"/>
            </a:xfrm>
            <a:prstGeom prst="rect">
              <a:avLst/>
            </a:prstGeom>
            <a:noFill/>
          </p:spPr>
          <p:txBody>
            <a:bodyPr wrap="square" lIns="36000" tIns="0" rIns="36000" bIns="0" rtlCol="0">
              <a:spAutoFit/>
            </a:bodyPr>
            <a:lstStyle/>
            <a:p>
              <a:r>
                <a:rPr lang="fr-FR" sz="1050" dirty="0">
                  <a:solidFill>
                    <a:schemeClr val="tx2"/>
                  </a:solidFill>
                  <a:latin typeface="Univers Light" panose="020B0403020202020204" pitchFamily="34" charset="0"/>
                </a:rPr>
                <a:t>Fonctions support</a:t>
              </a:r>
            </a:p>
          </p:txBody>
        </p:sp>
        <p:sp>
          <p:nvSpPr>
            <p:cNvPr id="31" name="ZoneTexte 30">
              <a:extLst>
                <a:ext uri="{FF2B5EF4-FFF2-40B4-BE49-F238E27FC236}">
                  <a16:creationId xmlns:a16="http://schemas.microsoft.com/office/drawing/2014/main" id="{9786F244-02DF-41F5-A756-09ABD1E7B70B}"/>
                </a:ext>
              </a:extLst>
            </p:cNvPr>
            <p:cNvSpPr txBox="1"/>
            <p:nvPr/>
          </p:nvSpPr>
          <p:spPr>
            <a:xfrm>
              <a:off x="277738" y="1907926"/>
              <a:ext cx="2160000" cy="184666"/>
            </a:xfrm>
            <a:prstGeom prst="rect">
              <a:avLst/>
            </a:prstGeom>
            <a:gradFill flip="none" rotWithShape="1">
              <a:gsLst>
                <a:gs pos="0">
                  <a:schemeClr val="bg1">
                    <a:lumMod val="95000"/>
                    <a:shade val="30000"/>
                    <a:satMod val="115000"/>
                  </a:schemeClr>
                </a:gs>
                <a:gs pos="50000">
                  <a:schemeClr val="bg1">
                    <a:lumMod val="95000"/>
                    <a:shade val="67500"/>
                    <a:satMod val="115000"/>
                  </a:schemeClr>
                </a:gs>
                <a:gs pos="100000">
                  <a:schemeClr val="bg1">
                    <a:lumMod val="95000"/>
                    <a:shade val="100000"/>
                    <a:satMod val="115000"/>
                  </a:schemeClr>
                </a:gs>
              </a:gsLst>
              <a:lin ang="10800000" scaled="1"/>
              <a:tileRect/>
            </a:gradFill>
          </p:spPr>
          <p:txBody>
            <a:bodyPr wrap="square" lIns="36000" tIns="0" rIns="36000" bIns="0" rtlCol="0">
              <a:spAutoFit/>
            </a:bodyPr>
            <a:lstStyle/>
            <a:p>
              <a:r>
                <a:rPr lang="fr-FR" sz="1200" b="1" dirty="0">
                  <a:solidFill>
                    <a:schemeClr val="tx2"/>
                  </a:solidFill>
                  <a:latin typeface="Univers Light" panose="020B0403020202020204" pitchFamily="34" charset="0"/>
                </a:rPr>
                <a:t>Domaine d’activité</a:t>
              </a:r>
            </a:p>
          </p:txBody>
        </p:sp>
        <p:sp>
          <p:nvSpPr>
            <p:cNvPr id="36" name="ZoneTexte 35">
              <a:extLst>
                <a:ext uri="{FF2B5EF4-FFF2-40B4-BE49-F238E27FC236}">
                  <a16:creationId xmlns:a16="http://schemas.microsoft.com/office/drawing/2014/main" id="{EDCCFDB8-D7F2-4BFD-8023-934C44939E0D}"/>
                </a:ext>
              </a:extLst>
            </p:cNvPr>
            <p:cNvSpPr txBox="1"/>
            <p:nvPr/>
          </p:nvSpPr>
          <p:spPr>
            <a:xfrm>
              <a:off x="2625139" y="2127516"/>
              <a:ext cx="2160000" cy="161583"/>
            </a:xfrm>
            <a:prstGeom prst="rect">
              <a:avLst/>
            </a:prstGeom>
            <a:noFill/>
          </p:spPr>
          <p:txBody>
            <a:bodyPr wrap="square" lIns="36000" tIns="0" rIns="36000" bIns="0" rtlCol="0">
              <a:spAutoFit/>
            </a:bodyPr>
            <a:lstStyle/>
            <a:p>
              <a:r>
                <a:rPr lang="fr-FR" sz="1050" dirty="0">
                  <a:solidFill>
                    <a:schemeClr val="tx2"/>
                  </a:solidFill>
                  <a:latin typeface="Univers Light" panose="020B0403020202020204" pitchFamily="34" charset="0"/>
                </a:rPr>
                <a:t>Ressources Humaines</a:t>
              </a:r>
            </a:p>
          </p:txBody>
        </p:sp>
      </p:grpSp>
      <p:grpSp>
        <p:nvGrpSpPr>
          <p:cNvPr id="6" name="Groupe 5">
            <a:extLst>
              <a:ext uri="{FF2B5EF4-FFF2-40B4-BE49-F238E27FC236}">
                <a16:creationId xmlns:a16="http://schemas.microsoft.com/office/drawing/2014/main" id="{3A42BAA9-6CCE-4D1B-90E0-227A80CD16DF}"/>
              </a:ext>
            </a:extLst>
          </p:cNvPr>
          <p:cNvGrpSpPr/>
          <p:nvPr/>
        </p:nvGrpSpPr>
        <p:grpSpPr>
          <a:xfrm>
            <a:off x="342234" y="3815334"/>
            <a:ext cx="6801477" cy="1486440"/>
            <a:chOff x="342234" y="2605299"/>
            <a:chExt cx="6801477" cy="1486440"/>
          </a:xfrm>
        </p:grpSpPr>
        <p:cxnSp>
          <p:nvCxnSpPr>
            <p:cNvPr id="37" name="Connecteur droit 36">
              <a:extLst>
                <a:ext uri="{FF2B5EF4-FFF2-40B4-BE49-F238E27FC236}">
                  <a16:creationId xmlns:a16="http://schemas.microsoft.com/office/drawing/2014/main" id="{DF5F2E8D-8F6A-49EA-9E92-F8DC8FB82426}"/>
                </a:ext>
              </a:extLst>
            </p:cNvPr>
            <p:cNvCxnSpPr>
              <a:cxnSpLocks/>
            </p:cNvCxnSpPr>
            <p:nvPr/>
          </p:nvCxnSpPr>
          <p:spPr>
            <a:xfrm>
              <a:off x="342234" y="2985693"/>
              <a:ext cx="3265587" cy="0"/>
            </a:xfrm>
            <a:prstGeom prst="line">
              <a:avLst/>
            </a:prstGeom>
            <a:ln w="25400">
              <a:solidFill>
                <a:schemeClr val="accent2"/>
              </a:solidFill>
              <a:prstDash val="sysDot"/>
            </a:ln>
          </p:spPr>
          <p:style>
            <a:lnRef idx="1">
              <a:schemeClr val="accent1"/>
            </a:lnRef>
            <a:fillRef idx="0">
              <a:schemeClr val="accent1"/>
            </a:fillRef>
            <a:effectRef idx="0">
              <a:schemeClr val="accent1"/>
            </a:effectRef>
            <a:fontRef idx="minor">
              <a:schemeClr val="tx1"/>
            </a:fontRef>
          </p:style>
        </p:cxnSp>
        <p:sp>
          <p:nvSpPr>
            <p:cNvPr id="45" name="ZoneTexte 44">
              <a:extLst>
                <a:ext uri="{FF2B5EF4-FFF2-40B4-BE49-F238E27FC236}">
                  <a16:creationId xmlns:a16="http://schemas.microsoft.com/office/drawing/2014/main" id="{9DCB5E38-B67E-47DF-8256-2C2D80CD1806}"/>
                </a:ext>
              </a:extLst>
            </p:cNvPr>
            <p:cNvSpPr txBox="1"/>
            <p:nvPr/>
          </p:nvSpPr>
          <p:spPr>
            <a:xfrm>
              <a:off x="369034" y="2983743"/>
              <a:ext cx="6774677" cy="1107996"/>
            </a:xfrm>
            <a:prstGeom prst="rect">
              <a:avLst/>
            </a:prstGeom>
            <a:noFill/>
          </p:spPr>
          <p:txBody>
            <a:bodyPr wrap="square">
              <a:spAutoFit/>
            </a:bodyPr>
            <a:lstStyle>
              <a:defPPr>
                <a:defRPr lang="fr-FR"/>
              </a:defPPr>
              <a:lvl1pPr marL="108000" indent="-108000">
                <a:buFont typeface="Wingdings" panose="05000000000000000000" pitchFamily="2" charset="2"/>
                <a:buChar char="§"/>
                <a:defRPr sz="1000">
                  <a:solidFill>
                    <a:schemeClr val="tx2"/>
                  </a:solidFill>
                  <a:latin typeface="Univers Light" panose="020B0403020202020204" pitchFamily="34" charset="0"/>
                </a:defRPr>
              </a:lvl1pPr>
            </a:lstStyle>
            <a:p>
              <a:pPr marL="0" indent="0" algn="l">
                <a:buNone/>
              </a:pPr>
              <a:r>
                <a:rPr lang="fr-FR" sz="1100" b="0" i="0" dirty="0">
                  <a:solidFill>
                    <a:schemeClr val="accent2"/>
                  </a:solidFill>
                  <a:effectLst/>
                </a:rPr>
                <a:t>L’Assistant Ressources Humaines (RH) est chargé de la réalisation et du suivi administratif de la gestion du personnel du cabinet. </a:t>
              </a:r>
              <a:r>
                <a:rPr lang="fr-FR" sz="1100" dirty="0">
                  <a:solidFill>
                    <a:schemeClr val="accent2"/>
                  </a:solidFill>
                </a:rPr>
                <a:t>Assurant un lien direct entre les collaborateurs et la direction du cabinet, il prend en charge </a:t>
              </a:r>
              <a:r>
                <a:rPr lang="fr-FR" sz="1100" b="0" i="0" dirty="0">
                  <a:solidFill>
                    <a:schemeClr val="accent2"/>
                  </a:solidFill>
                  <a:effectLst/>
                </a:rPr>
                <a:t>la gestion administrative des contrats de travail, des absences, congés, visites médicales et déclarations aux organismes sociaux. Selon son expérience et le type de cabinet, l’Assistant RH peut également intervenir sur le suivi de la formation, les recrutements, la gestion de la paie, les problématiques de relations sociales, etc.</a:t>
              </a:r>
            </a:p>
          </p:txBody>
        </p:sp>
        <p:grpSp>
          <p:nvGrpSpPr>
            <p:cNvPr id="63" name="Groupe 62">
              <a:extLst>
                <a:ext uri="{FF2B5EF4-FFF2-40B4-BE49-F238E27FC236}">
                  <a16:creationId xmlns:a16="http://schemas.microsoft.com/office/drawing/2014/main" id="{23D3C553-143D-49B3-9B42-D10C4BCED1AD}"/>
                </a:ext>
              </a:extLst>
            </p:cNvPr>
            <p:cNvGrpSpPr/>
            <p:nvPr/>
          </p:nvGrpSpPr>
          <p:grpSpPr>
            <a:xfrm>
              <a:off x="342234" y="2605299"/>
              <a:ext cx="2842800" cy="369332"/>
              <a:chOff x="350572" y="2377258"/>
              <a:chExt cx="2842800" cy="369332"/>
            </a:xfrm>
          </p:grpSpPr>
          <p:sp>
            <p:nvSpPr>
              <p:cNvPr id="39" name="ZoneTexte 38">
                <a:extLst>
                  <a:ext uri="{FF2B5EF4-FFF2-40B4-BE49-F238E27FC236}">
                    <a16:creationId xmlns:a16="http://schemas.microsoft.com/office/drawing/2014/main" id="{4613F512-E58A-4070-9B99-DCEC12BDEEF6}"/>
                  </a:ext>
                </a:extLst>
              </p:cNvPr>
              <p:cNvSpPr txBox="1"/>
              <p:nvPr/>
            </p:nvSpPr>
            <p:spPr>
              <a:xfrm>
                <a:off x="499607" y="2377258"/>
                <a:ext cx="2693765" cy="369332"/>
              </a:xfrm>
              <a:prstGeom prst="rect">
                <a:avLst/>
              </a:prstGeom>
              <a:noFill/>
            </p:spPr>
            <p:txBody>
              <a:bodyPr wrap="square" lIns="36000" tIns="0" rIns="36000" bIns="0" rtlCol="0">
                <a:spAutoFit/>
              </a:bodyPr>
              <a:lstStyle/>
              <a:p>
                <a:r>
                  <a:rPr lang="fr-FR" sz="2400" b="1" dirty="0">
                    <a:solidFill>
                      <a:schemeClr val="accent2"/>
                    </a:solidFill>
                    <a:latin typeface="Univers Light" panose="020B0403020202020204" pitchFamily="34" charset="0"/>
                  </a:rPr>
                  <a:t>Mission</a:t>
                </a:r>
              </a:p>
            </p:txBody>
          </p:sp>
          <p:sp>
            <p:nvSpPr>
              <p:cNvPr id="61" name="Triangle isocèle 60">
                <a:extLst>
                  <a:ext uri="{FF2B5EF4-FFF2-40B4-BE49-F238E27FC236}">
                    <a16:creationId xmlns:a16="http://schemas.microsoft.com/office/drawing/2014/main" id="{BDE5DB59-1510-4DA5-A08B-3698BD8C92E5}"/>
                  </a:ext>
                </a:extLst>
              </p:cNvPr>
              <p:cNvSpPr/>
              <p:nvPr/>
            </p:nvSpPr>
            <p:spPr>
              <a:xfrm rot="5400000">
                <a:off x="307540" y="2493322"/>
                <a:ext cx="215384" cy="129320"/>
              </a:xfrm>
              <a:prstGeom prst="triangle">
                <a:avLst/>
              </a:prstGeom>
              <a:solidFill>
                <a:schemeClr val="accent2"/>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endParaRPr lang="fr-FR" sz="1400" dirty="0" err="1"/>
              </a:p>
            </p:txBody>
          </p:sp>
        </p:grpSp>
      </p:grpSp>
      <p:cxnSp>
        <p:nvCxnSpPr>
          <p:cNvPr id="46" name="Connecteur droit 45">
            <a:extLst>
              <a:ext uri="{FF2B5EF4-FFF2-40B4-BE49-F238E27FC236}">
                <a16:creationId xmlns:a16="http://schemas.microsoft.com/office/drawing/2014/main" id="{DBD66A00-7942-483B-AA52-942609A1487D}"/>
              </a:ext>
            </a:extLst>
          </p:cNvPr>
          <p:cNvCxnSpPr>
            <a:cxnSpLocks/>
          </p:cNvCxnSpPr>
          <p:nvPr/>
        </p:nvCxnSpPr>
        <p:spPr>
          <a:xfrm>
            <a:off x="324652" y="5935748"/>
            <a:ext cx="3265587" cy="0"/>
          </a:xfrm>
          <a:prstGeom prst="line">
            <a:avLst/>
          </a:prstGeom>
          <a:ln w="25400">
            <a:solidFill>
              <a:schemeClr val="accent3">
                <a:lumMod val="75000"/>
              </a:schemeClr>
            </a:solidFill>
            <a:prstDash val="sysDot"/>
          </a:ln>
        </p:spPr>
        <p:style>
          <a:lnRef idx="1">
            <a:schemeClr val="accent1"/>
          </a:lnRef>
          <a:fillRef idx="0">
            <a:schemeClr val="accent1"/>
          </a:fillRef>
          <a:effectRef idx="0">
            <a:schemeClr val="accent1"/>
          </a:effectRef>
          <a:fontRef idx="minor">
            <a:schemeClr val="tx1"/>
          </a:fontRef>
        </p:style>
      </p:cxnSp>
      <p:sp>
        <p:nvSpPr>
          <p:cNvPr id="51" name="ZoneTexte 50">
            <a:extLst>
              <a:ext uri="{FF2B5EF4-FFF2-40B4-BE49-F238E27FC236}">
                <a16:creationId xmlns:a16="http://schemas.microsoft.com/office/drawing/2014/main" id="{54F5D85B-86B0-44CC-B995-FA0589610172}"/>
              </a:ext>
            </a:extLst>
          </p:cNvPr>
          <p:cNvSpPr txBox="1"/>
          <p:nvPr/>
        </p:nvSpPr>
        <p:spPr>
          <a:xfrm>
            <a:off x="3816221" y="6302910"/>
            <a:ext cx="3420000" cy="3170099"/>
          </a:xfrm>
          <a:prstGeom prst="rect">
            <a:avLst/>
          </a:prstGeom>
          <a:noFill/>
        </p:spPr>
        <p:txBody>
          <a:bodyPr wrap="square">
            <a:spAutoFit/>
          </a:bodyPr>
          <a:lstStyle>
            <a:defPPr>
              <a:defRPr lang="fr-FR"/>
            </a:defPPr>
            <a:lvl1pPr marL="108000" indent="-108000" algn="just">
              <a:buFont typeface="Wingdings" panose="05000000000000000000" pitchFamily="2" charset="2"/>
              <a:buChar char="§"/>
              <a:defRPr sz="1000">
                <a:solidFill>
                  <a:schemeClr val="tx2"/>
                </a:solidFill>
                <a:latin typeface="Univers Light" panose="020B0403020202020204" pitchFamily="34" charset="0"/>
              </a:defRPr>
            </a:lvl1pPr>
          </a:lstStyle>
          <a:p>
            <a:pPr algn="l"/>
            <a:r>
              <a:rPr lang="fr-FR" dirty="0"/>
              <a:t>Gestion des recrutements : recueille les besoins en recrutement des métiers du cabinet, rédige et publie les offres d’emploi, prend contact avec les candidats, planifie et participe aux entretiens et à l’évaluation des candidats rencontrés</a:t>
            </a:r>
          </a:p>
          <a:p>
            <a:pPr algn="l"/>
            <a:r>
              <a:rPr lang="fr-FR" dirty="0"/>
              <a:t>Gestion de la paie : collecte et saisit les données individuelles des salariés (données personnelles, temps de travail), produit les bulletins de paie à partir de l’outil RH du cabinet, contrôle les bulletins de paie et les transmet au personnel du cabinet</a:t>
            </a:r>
          </a:p>
          <a:p>
            <a:pPr algn="l"/>
            <a:r>
              <a:rPr lang="fr-FR" dirty="0"/>
              <a:t>Gestion de la formation : recueille les besoins en matière de formation du personnel, prend en charge , assure l’organisation logistique et le suivi des formations (planning, salle)</a:t>
            </a:r>
          </a:p>
          <a:p>
            <a:pPr algn="l"/>
            <a:r>
              <a:rPr lang="fr-FR" dirty="0"/>
              <a:t>Gestion des Relations sociales : </a:t>
            </a:r>
            <a:r>
              <a:rPr lang="fr-FR"/>
              <a:t>en assistance au DRH,  </a:t>
            </a:r>
            <a:r>
              <a:rPr lang="fr-FR" dirty="0"/>
              <a:t>participe aux échanges avec les instances représentatives du personnel, à l’organisation des élections des représentants </a:t>
            </a:r>
            <a:r>
              <a:rPr lang="fr-FR"/>
              <a:t>du personnel et </a:t>
            </a:r>
            <a:r>
              <a:rPr lang="fr-FR" dirty="0"/>
              <a:t>assure un travail de veille juridique et de recherche documentaire en droit social</a:t>
            </a:r>
          </a:p>
        </p:txBody>
      </p:sp>
      <p:sp>
        <p:nvSpPr>
          <p:cNvPr id="48" name="ZoneTexte 47">
            <a:extLst>
              <a:ext uri="{FF2B5EF4-FFF2-40B4-BE49-F238E27FC236}">
                <a16:creationId xmlns:a16="http://schemas.microsoft.com/office/drawing/2014/main" id="{BB29561A-BC65-4591-B614-AAEFCF332453}"/>
              </a:ext>
            </a:extLst>
          </p:cNvPr>
          <p:cNvSpPr txBox="1"/>
          <p:nvPr/>
        </p:nvSpPr>
        <p:spPr>
          <a:xfrm>
            <a:off x="3801943" y="6025911"/>
            <a:ext cx="3420000" cy="276999"/>
          </a:xfrm>
          <a:prstGeom prst="rect">
            <a:avLst/>
          </a:prstGeom>
          <a:noFill/>
        </p:spPr>
        <p:txBody>
          <a:bodyPr wrap="square">
            <a:spAutoFit/>
          </a:bodyPr>
          <a:lstStyle>
            <a:defPPr>
              <a:defRPr lang="fr-FR"/>
            </a:defPPr>
            <a:lvl1pPr indent="0">
              <a:spcBef>
                <a:spcPts val="200"/>
              </a:spcBef>
              <a:spcAft>
                <a:spcPts val="200"/>
              </a:spcAft>
              <a:buFont typeface="Arial" panose="020B0604020202020204" pitchFamily="34" charset="0"/>
              <a:buNone/>
              <a:defRPr sz="1200">
                <a:solidFill>
                  <a:schemeClr val="accent3">
                    <a:lumMod val="75000"/>
                  </a:schemeClr>
                </a:solidFill>
                <a:latin typeface="Univers Light" panose="020B0403020202020204" pitchFamily="34" charset="0"/>
              </a:defRPr>
            </a:lvl1pPr>
          </a:lstStyle>
          <a:p>
            <a:r>
              <a:rPr lang="fr-FR" dirty="0"/>
              <a:t>Autres missions possibles relatives à la GRH </a:t>
            </a:r>
          </a:p>
        </p:txBody>
      </p:sp>
      <p:grpSp>
        <p:nvGrpSpPr>
          <p:cNvPr id="64" name="Groupe 63">
            <a:extLst>
              <a:ext uri="{FF2B5EF4-FFF2-40B4-BE49-F238E27FC236}">
                <a16:creationId xmlns:a16="http://schemas.microsoft.com/office/drawing/2014/main" id="{65172FAD-C807-4855-9B49-F962647810C2}"/>
              </a:ext>
            </a:extLst>
          </p:cNvPr>
          <p:cNvGrpSpPr/>
          <p:nvPr/>
        </p:nvGrpSpPr>
        <p:grpSpPr>
          <a:xfrm>
            <a:off x="324652" y="5540651"/>
            <a:ext cx="2842800" cy="369332"/>
            <a:chOff x="350572" y="2377258"/>
            <a:chExt cx="2842800" cy="369332"/>
          </a:xfrm>
        </p:grpSpPr>
        <p:sp>
          <p:nvSpPr>
            <p:cNvPr id="65" name="ZoneTexte 64">
              <a:extLst>
                <a:ext uri="{FF2B5EF4-FFF2-40B4-BE49-F238E27FC236}">
                  <a16:creationId xmlns:a16="http://schemas.microsoft.com/office/drawing/2014/main" id="{5251234B-2DB0-44E7-A294-1C7F83CDF513}"/>
                </a:ext>
              </a:extLst>
            </p:cNvPr>
            <p:cNvSpPr txBox="1"/>
            <p:nvPr/>
          </p:nvSpPr>
          <p:spPr>
            <a:xfrm>
              <a:off x="499607" y="2377258"/>
              <a:ext cx="2693765" cy="369332"/>
            </a:xfrm>
            <a:prstGeom prst="rect">
              <a:avLst/>
            </a:prstGeom>
            <a:noFill/>
          </p:spPr>
          <p:txBody>
            <a:bodyPr wrap="square" lIns="36000" tIns="0" rIns="36000" bIns="0" rtlCol="0">
              <a:spAutoFit/>
            </a:bodyPr>
            <a:lstStyle/>
            <a:p>
              <a:r>
                <a:rPr lang="fr-FR" sz="2400" b="1" dirty="0">
                  <a:solidFill>
                    <a:schemeClr val="accent3"/>
                  </a:solidFill>
                  <a:latin typeface="Univers Light" panose="020B0403020202020204" pitchFamily="34" charset="0"/>
                </a:rPr>
                <a:t>Activités</a:t>
              </a:r>
            </a:p>
          </p:txBody>
        </p:sp>
        <p:sp>
          <p:nvSpPr>
            <p:cNvPr id="66" name="Triangle isocèle 65">
              <a:extLst>
                <a:ext uri="{FF2B5EF4-FFF2-40B4-BE49-F238E27FC236}">
                  <a16:creationId xmlns:a16="http://schemas.microsoft.com/office/drawing/2014/main" id="{BF01ACAA-5E59-4530-A12C-2C4345C65A0D}"/>
                </a:ext>
              </a:extLst>
            </p:cNvPr>
            <p:cNvSpPr/>
            <p:nvPr/>
          </p:nvSpPr>
          <p:spPr>
            <a:xfrm rot="5400000">
              <a:off x="307540" y="2493322"/>
              <a:ext cx="215384" cy="129320"/>
            </a:xfrm>
            <a:prstGeom prst="triangle">
              <a:avLst/>
            </a:prstGeom>
            <a:solidFill>
              <a:schemeClr val="accent3"/>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endParaRPr lang="fr-FR" sz="1400" dirty="0" err="1">
                <a:solidFill>
                  <a:schemeClr val="accent3"/>
                </a:solidFill>
              </a:endParaRPr>
            </a:p>
          </p:txBody>
        </p:sp>
      </p:grpSp>
      <p:grpSp>
        <p:nvGrpSpPr>
          <p:cNvPr id="2" name="Groupe 1">
            <a:extLst>
              <a:ext uri="{FF2B5EF4-FFF2-40B4-BE49-F238E27FC236}">
                <a16:creationId xmlns:a16="http://schemas.microsoft.com/office/drawing/2014/main" id="{B57FE634-8CE5-45F8-82CD-E34903F86355}"/>
              </a:ext>
            </a:extLst>
          </p:cNvPr>
          <p:cNvGrpSpPr/>
          <p:nvPr/>
        </p:nvGrpSpPr>
        <p:grpSpPr>
          <a:xfrm>
            <a:off x="4093843" y="155684"/>
            <a:ext cx="3214638" cy="970644"/>
            <a:chOff x="4093843" y="155684"/>
            <a:chExt cx="3214638" cy="970644"/>
          </a:xfrm>
        </p:grpSpPr>
        <p:pic>
          <p:nvPicPr>
            <p:cNvPr id="3" name="Graphique 2" descr="Loupe avec un remplissage uni">
              <a:extLst>
                <a:ext uri="{FF2B5EF4-FFF2-40B4-BE49-F238E27FC236}">
                  <a16:creationId xmlns:a16="http://schemas.microsoft.com/office/drawing/2014/main" id="{3F9D836E-6975-47DB-B068-9A613DB5E664}"/>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6314680" y="155684"/>
              <a:ext cx="991119" cy="970644"/>
            </a:xfrm>
            <a:prstGeom prst="rect">
              <a:avLst/>
            </a:prstGeom>
          </p:spPr>
        </p:pic>
        <p:sp>
          <p:nvSpPr>
            <p:cNvPr id="4" name="ZoneTexte 3">
              <a:extLst>
                <a:ext uri="{FF2B5EF4-FFF2-40B4-BE49-F238E27FC236}">
                  <a16:creationId xmlns:a16="http://schemas.microsoft.com/office/drawing/2014/main" id="{CE7ACD1D-6151-4DAA-BFA5-4E40A30862FE}"/>
                </a:ext>
              </a:extLst>
            </p:cNvPr>
            <p:cNvSpPr txBox="1"/>
            <p:nvPr/>
          </p:nvSpPr>
          <p:spPr>
            <a:xfrm>
              <a:off x="4093843" y="445496"/>
              <a:ext cx="3214638" cy="184639"/>
            </a:xfrm>
            <a:prstGeom prst="rect">
              <a:avLst/>
            </a:prstGeom>
            <a:noFill/>
          </p:spPr>
          <p:txBody>
            <a:bodyPr wrap="square" lIns="36000" tIns="0" rIns="36000" bIns="0" rtlCol="0">
              <a:spAutoFit/>
            </a:bodyPr>
            <a:lstStyle/>
            <a:p>
              <a:r>
                <a:rPr lang="fr-FR" sz="1200" dirty="0">
                  <a:solidFill>
                    <a:schemeClr val="bg1">
                      <a:lumMod val="50000"/>
                    </a:schemeClr>
                  </a:solidFill>
                  <a:latin typeface="Univers Light" panose="020B0403020202020204" pitchFamily="34" charset="0"/>
                </a:rPr>
                <a:t>LES FICHES MÉTIERS DE L’OBSERVATOIRE</a:t>
              </a:r>
            </a:p>
          </p:txBody>
        </p:sp>
      </p:grpSp>
      <p:sp>
        <p:nvSpPr>
          <p:cNvPr id="40" name="ZoneTexte 39">
            <a:extLst>
              <a:ext uri="{FF2B5EF4-FFF2-40B4-BE49-F238E27FC236}">
                <a16:creationId xmlns:a16="http://schemas.microsoft.com/office/drawing/2014/main" id="{EB6563C7-8B94-42B4-8DD8-6797EE263046}"/>
              </a:ext>
            </a:extLst>
          </p:cNvPr>
          <p:cNvSpPr txBox="1"/>
          <p:nvPr/>
        </p:nvSpPr>
        <p:spPr>
          <a:xfrm>
            <a:off x="2606164" y="2951238"/>
            <a:ext cx="2160000" cy="184666"/>
          </a:xfrm>
          <a:prstGeom prst="rect">
            <a:avLst/>
          </a:prstGeom>
          <a:gradFill flip="none" rotWithShape="1">
            <a:gsLst>
              <a:gs pos="0">
                <a:schemeClr val="accent6">
                  <a:lumMod val="20000"/>
                  <a:lumOff val="80000"/>
                  <a:shade val="30000"/>
                  <a:satMod val="115000"/>
                </a:schemeClr>
              </a:gs>
              <a:gs pos="50000">
                <a:schemeClr val="accent6">
                  <a:lumMod val="20000"/>
                  <a:lumOff val="80000"/>
                  <a:shade val="67500"/>
                  <a:satMod val="115000"/>
                </a:schemeClr>
              </a:gs>
              <a:gs pos="100000">
                <a:schemeClr val="accent6">
                  <a:lumMod val="20000"/>
                  <a:lumOff val="80000"/>
                  <a:shade val="100000"/>
                  <a:satMod val="115000"/>
                </a:schemeClr>
              </a:gs>
            </a:gsLst>
            <a:path path="circle">
              <a:fillToRect l="100000" t="100000"/>
            </a:path>
            <a:tileRect r="-100000" b="-100000"/>
          </a:gradFill>
        </p:spPr>
        <p:txBody>
          <a:bodyPr wrap="square" lIns="36000" tIns="0" rIns="36000" bIns="0" rtlCol="0">
            <a:spAutoFit/>
          </a:bodyPr>
          <a:lstStyle/>
          <a:p>
            <a:r>
              <a:rPr lang="fr-FR" sz="1200" b="1" dirty="0">
                <a:solidFill>
                  <a:schemeClr val="tx2"/>
                </a:solidFill>
                <a:latin typeface="Univers Light" panose="020B0403020202020204" pitchFamily="34" charset="0"/>
              </a:rPr>
              <a:t>Nomenclature ROME</a:t>
            </a:r>
          </a:p>
        </p:txBody>
      </p:sp>
      <p:sp>
        <p:nvSpPr>
          <p:cNvPr id="41" name="ZoneTexte 40">
            <a:extLst>
              <a:ext uri="{FF2B5EF4-FFF2-40B4-BE49-F238E27FC236}">
                <a16:creationId xmlns:a16="http://schemas.microsoft.com/office/drawing/2014/main" id="{D05AD890-B9BF-4920-93E9-74548A0A4048}"/>
              </a:ext>
            </a:extLst>
          </p:cNvPr>
          <p:cNvSpPr txBox="1"/>
          <p:nvPr/>
        </p:nvSpPr>
        <p:spPr>
          <a:xfrm>
            <a:off x="269328" y="3170829"/>
            <a:ext cx="2160000" cy="484748"/>
          </a:xfrm>
          <a:prstGeom prst="rect">
            <a:avLst/>
          </a:prstGeom>
          <a:noFill/>
        </p:spPr>
        <p:txBody>
          <a:bodyPr wrap="square" lIns="36000" tIns="0" rIns="36000" bIns="0" rtlCol="0">
            <a:spAutoFit/>
          </a:bodyPr>
          <a:lstStyle>
            <a:defPPr>
              <a:defRPr lang="fr-FR"/>
            </a:defPPr>
            <a:lvl1pPr>
              <a:defRPr sz="1200">
                <a:solidFill>
                  <a:schemeClr val="tx2"/>
                </a:solidFill>
                <a:latin typeface="Univers Light" panose="020B0403020202020204" pitchFamily="34" charset="0"/>
              </a:defRPr>
            </a:lvl1pPr>
          </a:lstStyle>
          <a:p>
            <a:r>
              <a:rPr lang="fr-FR" sz="1050" dirty="0"/>
              <a:t>461e - Maîtrise et techniciens administratifs des services juridiques ou du personnel</a:t>
            </a:r>
          </a:p>
        </p:txBody>
      </p:sp>
      <p:sp>
        <p:nvSpPr>
          <p:cNvPr id="42" name="ZoneTexte 41">
            <a:extLst>
              <a:ext uri="{FF2B5EF4-FFF2-40B4-BE49-F238E27FC236}">
                <a16:creationId xmlns:a16="http://schemas.microsoft.com/office/drawing/2014/main" id="{B2F2BB43-843F-4B9E-A6D9-66BEB78EF82A}"/>
              </a:ext>
            </a:extLst>
          </p:cNvPr>
          <p:cNvSpPr txBox="1"/>
          <p:nvPr/>
        </p:nvSpPr>
        <p:spPr>
          <a:xfrm>
            <a:off x="258764" y="2951238"/>
            <a:ext cx="2160000" cy="184666"/>
          </a:xfrm>
          <a:prstGeom prst="rect">
            <a:avLst/>
          </a:prstGeom>
          <a:gradFill flip="none" rotWithShape="1">
            <a:gsLst>
              <a:gs pos="0">
                <a:schemeClr val="bg1">
                  <a:lumMod val="95000"/>
                  <a:shade val="30000"/>
                  <a:satMod val="115000"/>
                </a:schemeClr>
              </a:gs>
              <a:gs pos="50000">
                <a:schemeClr val="bg1">
                  <a:lumMod val="95000"/>
                  <a:shade val="67500"/>
                  <a:satMod val="115000"/>
                </a:schemeClr>
              </a:gs>
              <a:gs pos="100000">
                <a:schemeClr val="bg1">
                  <a:lumMod val="95000"/>
                  <a:shade val="100000"/>
                  <a:satMod val="115000"/>
                </a:schemeClr>
              </a:gs>
            </a:gsLst>
            <a:lin ang="10800000" scaled="1"/>
            <a:tileRect/>
          </a:gradFill>
        </p:spPr>
        <p:txBody>
          <a:bodyPr wrap="square" lIns="36000" tIns="0" rIns="36000" bIns="0" rtlCol="0">
            <a:spAutoFit/>
          </a:bodyPr>
          <a:lstStyle/>
          <a:p>
            <a:r>
              <a:rPr lang="fr-FR" sz="1200" b="1" dirty="0">
                <a:solidFill>
                  <a:schemeClr val="tx2"/>
                </a:solidFill>
                <a:latin typeface="Univers Light" panose="020B0403020202020204" pitchFamily="34" charset="0"/>
              </a:rPr>
              <a:t>Nomenclature PCS</a:t>
            </a:r>
          </a:p>
        </p:txBody>
      </p:sp>
      <p:sp>
        <p:nvSpPr>
          <p:cNvPr id="43" name="ZoneTexte 42">
            <a:extLst>
              <a:ext uri="{FF2B5EF4-FFF2-40B4-BE49-F238E27FC236}">
                <a16:creationId xmlns:a16="http://schemas.microsoft.com/office/drawing/2014/main" id="{972DC699-D3D0-4DD9-9152-27FB2D3A7899}"/>
              </a:ext>
            </a:extLst>
          </p:cNvPr>
          <p:cNvSpPr txBox="1"/>
          <p:nvPr/>
        </p:nvSpPr>
        <p:spPr>
          <a:xfrm>
            <a:off x="2606163" y="3170828"/>
            <a:ext cx="2160001" cy="323165"/>
          </a:xfrm>
          <a:prstGeom prst="rect">
            <a:avLst/>
          </a:prstGeom>
          <a:noFill/>
        </p:spPr>
        <p:txBody>
          <a:bodyPr wrap="square" lIns="36000" tIns="0" rIns="36000" bIns="0" rtlCol="0">
            <a:spAutoFit/>
          </a:bodyPr>
          <a:lstStyle>
            <a:defPPr>
              <a:defRPr lang="fr-FR"/>
            </a:defPPr>
            <a:lvl1pPr>
              <a:defRPr sz="1200">
                <a:solidFill>
                  <a:schemeClr val="tx2"/>
                </a:solidFill>
                <a:latin typeface="Univers Light" panose="020B0403020202020204" pitchFamily="34" charset="0"/>
              </a:defRPr>
            </a:lvl1pPr>
          </a:lstStyle>
          <a:p>
            <a:r>
              <a:rPr lang="fr-FR" sz="1050" dirty="0"/>
              <a:t>11329 - Assistant / Assistante ressources humaines</a:t>
            </a:r>
          </a:p>
        </p:txBody>
      </p:sp>
      <p:sp>
        <p:nvSpPr>
          <p:cNvPr id="54" name="ZoneTexte 53">
            <a:extLst>
              <a:ext uri="{FF2B5EF4-FFF2-40B4-BE49-F238E27FC236}">
                <a16:creationId xmlns:a16="http://schemas.microsoft.com/office/drawing/2014/main" id="{71B86F55-344E-4158-892F-89103147B6EE}"/>
              </a:ext>
            </a:extLst>
          </p:cNvPr>
          <p:cNvSpPr txBox="1"/>
          <p:nvPr/>
        </p:nvSpPr>
        <p:spPr>
          <a:xfrm>
            <a:off x="285549" y="6302910"/>
            <a:ext cx="3420000" cy="3939540"/>
          </a:xfrm>
          <a:prstGeom prst="rect">
            <a:avLst/>
          </a:prstGeom>
          <a:noFill/>
        </p:spPr>
        <p:txBody>
          <a:bodyPr wrap="square">
            <a:spAutoFit/>
          </a:bodyPr>
          <a:lstStyle>
            <a:defPPr>
              <a:defRPr lang="fr-FR"/>
            </a:defPPr>
            <a:lvl1pPr marL="108000" indent="-108000" algn="just">
              <a:buFont typeface="Wingdings" panose="05000000000000000000" pitchFamily="2" charset="2"/>
              <a:buChar char="§"/>
              <a:defRPr sz="1000">
                <a:solidFill>
                  <a:schemeClr val="tx2"/>
                </a:solidFill>
                <a:latin typeface="Univers Light" panose="020B0403020202020204" pitchFamily="34" charset="0"/>
              </a:defRPr>
            </a:lvl1pPr>
          </a:lstStyle>
          <a:p>
            <a:pPr marL="0" indent="0" algn="l">
              <a:buNone/>
            </a:pPr>
            <a:r>
              <a:rPr lang="fr-FR" dirty="0"/>
              <a:t>Pour chacune des activités décrites ci-dessous, l’Assistant RH entre en relation avec les salariés et managers, recueille et complète les pièces administratives, enregistre les informations dans l’outil de gestion RH du cabinet et effectue les déclarations nécessaires aux autorités administratives.</a:t>
            </a:r>
          </a:p>
          <a:p>
            <a:pPr algn="l"/>
            <a:r>
              <a:rPr lang="fr-FR" dirty="0"/>
              <a:t>Prend en charge la gestion administrative des entrées et sorties du personnel : établit et enregistre les contrats de travail, gère les modalités de fin ou rupture de contrats de travail</a:t>
            </a:r>
          </a:p>
          <a:p>
            <a:pPr algn="l"/>
            <a:r>
              <a:rPr lang="fr-FR" dirty="0"/>
              <a:t>Assure un suivi des absences, congés et éventuellement des temps de travail des salariés du cabinet</a:t>
            </a:r>
          </a:p>
          <a:p>
            <a:pPr algn="l"/>
            <a:r>
              <a:rPr lang="fr-FR" dirty="0"/>
              <a:t>Organise et met en œuvre le télétravail : calcule le temps de télétravail de chacun des salariés, met à leur disposition des outils de travail à distance, etc.</a:t>
            </a:r>
          </a:p>
          <a:p>
            <a:pPr algn="l"/>
            <a:r>
              <a:rPr lang="fr-FR" dirty="0"/>
              <a:t>Gère les visites médicales : contacte la médecine du travail et prend les rendez-vous pour les salariés du cabinet</a:t>
            </a:r>
          </a:p>
          <a:p>
            <a:pPr algn="l"/>
            <a:r>
              <a:rPr lang="fr-FR" dirty="0"/>
              <a:t>Assure un </a:t>
            </a:r>
            <a:r>
              <a:rPr lang="fr-FR" dirty="0" err="1"/>
              <a:t>reporting</a:t>
            </a:r>
            <a:r>
              <a:rPr lang="fr-FR" dirty="0"/>
              <a:t> régulier de la situation administrative du personnel à son responsable (Directeur des Ressources Humaines (DRH), Chargé de missions RH, etc.) et le sollicite pour des arbitrages (interprétation d’un texte en droit du travail)  </a:t>
            </a:r>
          </a:p>
          <a:p>
            <a:pPr algn="l"/>
            <a:endParaRPr lang="fr-FR" dirty="0"/>
          </a:p>
        </p:txBody>
      </p:sp>
      <p:sp>
        <p:nvSpPr>
          <p:cNvPr id="50" name="ZoneTexte 49">
            <a:extLst>
              <a:ext uri="{FF2B5EF4-FFF2-40B4-BE49-F238E27FC236}">
                <a16:creationId xmlns:a16="http://schemas.microsoft.com/office/drawing/2014/main" id="{8DB97F60-4AFA-42E9-8999-97919359C4A1}"/>
              </a:ext>
            </a:extLst>
          </p:cNvPr>
          <p:cNvSpPr txBox="1"/>
          <p:nvPr/>
        </p:nvSpPr>
        <p:spPr>
          <a:xfrm>
            <a:off x="258764" y="6025911"/>
            <a:ext cx="3420000" cy="276999"/>
          </a:xfrm>
          <a:prstGeom prst="rect">
            <a:avLst/>
          </a:prstGeom>
          <a:noFill/>
        </p:spPr>
        <p:txBody>
          <a:bodyPr wrap="square">
            <a:spAutoFit/>
          </a:bodyPr>
          <a:lstStyle>
            <a:defPPr>
              <a:defRPr lang="fr-FR"/>
            </a:defPPr>
            <a:lvl1pPr indent="0">
              <a:spcBef>
                <a:spcPts val="200"/>
              </a:spcBef>
              <a:spcAft>
                <a:spcPts val="200"/>
              </a:spcAft>
              <a:buFont typeface="Arial" panose="020B0604020202020204" pitchFamily="34" charset="0"/>
              <a:buNone/>
              <a:defRPr sz="1200">
                <a:solidFill>
                  <a:schemeClr val="accent3">
                    <a:lumMod val="75000"/>
                  </a:schemeClr>
                </a:solidFill>
                <a:latin typeface="Univers Light" panose="020B0403020202020204" pitchFamily="34" charset="0"/>
              </a:defRPr>
            </a:lvl1pPr>
          </a:lstStyle>
          <a:p>
            <a:r>
              <a:rPr lang="fr-FR" dirty="0"/>
              <a:t>Gestion administrative du personnel </a:t>
            </a:r>
          </a:p>
        </p:txBody>
      </p:sp>
      <p:pic>
        <p:nvPicPr>
          <p:cNvPr id="7" name="Image 6" descr="Une image contenant texte, Police, logo, Graphique&#10;&#10;Description générée automatiquement">
            <a:extLst>
              <a:ext uri="{FF2B5EF4-FFF2-40B4-BE49-F238E27FC236}">
                <a16:creationId xmlns:a16="http://schemas.microsoft.com/office/drawing/2014/main" id="{53519870-EF86-A39F-6F7C-DD3707281ABD}"/>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13649" y="57251"/>
            <a:ext cx="1117053" cy="922337"/>
          </a:xfrm>
          <a:prstGeom prst="rect">
            <a:avLst/>
          </a:prstGeom>
        </p:spPr>
      </p:pic>
    </p:spTree>
    <p:extLst>
      <p:ext uri="{BB962C8B-B14F-4D97-AF65-F5344CB8AC3E}">
        <p14:creationId xmlns:p14="http://schemas.microsoft.com/office/powerpoint/2010/main" val="93840822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 name="ZoneTexte 103">
            <a:extLst>
              <a:ext uri="{FF2B5EF4-FFF2-40B4-BE49-F238E27FC236}">
                <a16:creationId xmlns:a16="http://schemas.microsoft.com/office/drawing/2014/main" id="{A5268032-D7FE-4ADA-9A2E-F82391ED6048}"/>
              </a:ext>
            </a:extLst>
          </p:cNvPr>
          <p:cNvSpPr txBox="1"/>
          <p:nvPr/>
        </p:nvSpPr>
        <p:spPr>
          <a:xfrm>
            <a:off x="240923" y="1220429"/>
            <a:ext cx="3852919" cy="307777"/>
          </a:xfrm>
          <a:prstGeom prst="rect">
            <a:avLst/>
          </a:prstGeom>
          <a:solidFill>
            <a:srgbClr val="1C92DA"/>
          </a:solidFill>
          <a:effectLst>
            <a:outerShdw blurRad="50800" dist="38100" dir="2700000" algn="tl" rotWithShape="0">
              <a:prstClr val="black">
                <a:alpha val="40000"/>
              </a:prstClr>
            </a:outerShdw>
          </a:effectLst>
        </p:spPr>
        <p:txBody>
          <a:bodyPr wrap="square" lIns="36000" tIns="0" rIns="36000" bIns="0" rtlCol="0">
            <a:spAutoFit/>
          </a:bodyPr>
          <a:lstStyle/>
          <a:p>
            <a:pPr algn="ctr"/>
            <a:r>
              <a:rPr lang="fr-FR" sz="2000" b="1" dirty="0">
                <a:solidFill>
                  <a:schemeClr val="bg1"/>
                </a:solidFill>
                <a:latin typeface="Univers Light" panose="020B0403020202020204" pitchFamily="34" charset="0"/>
              </a:rPr>
              <a:t>Assistant Ressources Humaines</a:t>
            </a:r>
          </a:p>
        </p:txBody>
      </p:sp>
      <p:grpSp>
        <p:nvGrpSpPr>
          <p:cNvPr id="220" name="Groupe 219">
            <a:extLst>
              <a:ext uri="{FF2B5EF4-FFF2-40B4-BE49-F238E27FC236}">
                <a16:creationId xmlns:a16="http://schemas.microsoft.com/office/drawing/2014/main" id="{967EE6A5-262A-424E-9421-305DB32E965D}"/>
              </a:ext>
            </a:extLst>
          </p:cNvPr>
          <p:cNvGrpSpPr/>
          <p:nvPr/>
        </p:nvGrpSpPr>
        <p:grpSpPr>
          <a:xfrm>
            <a:off x="4093843" y="155684"/>
            <a:ext cx="3214638" cy="970644"/>
            <a:chOff x="4093843" y="155684"/>
            <a:chExt cx="3214638" cy="970644"/>
          </a:xfrm>
        </p:grpSpPr>
        <p:pic>
          <p:nvPicPr>
            <p:cNvPr id="221" name="Graphique 220" descr="Loupe avec un remplissage uni">
              <a:extLst>
                <a:ext uri="{FF2B5EF4-FFF2-40B4-BE49-F238E27FC236}">
                  <a16:creationId xmlns:a16="http://schemas.microsoft.com/office/drawing/2014/main" id="{9F29CA22-EA5B-4355-9375-3190160DBEDE}"/>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6314680" y="155684"/>
              <a:ext cx="991119" cy="970644"/>
            </a:xfrm>
            <a:prstGeom prst="rect">
              <a:avLst/>
            </a:prstGeom>
          </p:spPr>
        </p:pic>
        <p:sp>
          <p:nvSpPr>
            <p:cNvPr id="222" name="ZoneTexte 221">
              <a:extLst>
                <a:ext uri="{FF2B5EF4-FFF2-40B4-BE49-F238E27FC236}">
                  <a16:creationId xmlns:a16="http://schemas.microsoft.com/office/drawing/2014/main" id="{A4883841-3E8F-4367-A3FB-E52D4B8EDB9F}"/>
                </a:ext>
              </a:extLst>
            </p:cNvPr>
            <p:cNvSpPr txBox="1"/>
            <p:nvPr/>
          </p:nvSpPr>
          <p:spPr>
            <a:xfrm>
              <a:off x="4093843" y="445496"/>
              <a:ext cx="3214638" cy="184639"/>
            </a:xfrm>
            <a:prstGeom prst="rect">
              <a:avLst/>
            </a:prstGeom>
            <a:noFill/>
          </p:spPr>
          <p:txBody>
            <a:bodyPr wrap="square" lIns="36000" tIns="0" rIns="36000" bIns="0" rtlCol="0">
              <a:spAutoFit/>
            </a:bodyPr>
            <a:lstStyle/>
            <a:p>
              <a:r>
                <a:rPr lang="fr-FR" sz="1200" dirty="0">
                  <a:solidFill>
                    <a:schemeClr val="bg1">
                      <a:lumMod val="50000"/>
                    </a:schemeClr>
                  </a:solidFill>
                  <a:latin typeface="Univers Light" panose="020B0403020202020204" pitchFamily="34" charset="0"/>
                </a:rPr>
                <a:t>LES FICHES MÉTIERS DE L’OBSERVATOIRE</a:t>
              </a:r>
            </a:p>
          </p:txBody>
        </p:sp>
      </p:grpSp>
      <p:grpSp>
        <p:nvGrpSpPr>
          <p:cNvPr id="184" name="Groupe 183">
            <a:extLst>
              <a:ext uri="{FF2B5EF4-FFF2-40B4-BE49-F238E27FC236}">
                <a16:creationId xmlns:a16="http://schemas.microsoft.com/office/drawing/2014/main" id="{6FBFDE81-A642-46CE-90C9-6B9292ABC37E}"/>
              </a:ext>
            </a:extLst>
          </p:cNvPr>
          <p:cNvGrpSpPr/>
          <p:nvPr/>
        </p:nvGrpSpPr>
        <p:grpSpPr>
          <a:xfrm>
            <a:off x="149688" y="1639396"/>
            <a:ext cx="2842800" cy="369332"/>
            <a:chOff x="350572" y="2377258"/>
            <a:chExt cx="2842800" cy="369332"/>
          </a:xfrm>
        </p:grpSpPr>
        <p:sp>
          <p:nvSpPr>
            <p:cNvPr id="185" name="ZoneTexte 184">
              <a:extLst>
                <a:ext uri="{FF2B5EF4-FFF2-40B4-BE49-F238E27FC236}">
                  <a16:creationId xmlns:a16="http://schemas.microsoft.com/office/drawing/2014/main" id="{09715151-1A0E-44FD-A6B3-2F7BC2F3DA08}"/>
                </a:ext>
              </a:extLst>
            </p:cNvPr>
            <p:cNvSpPr txBox="1"/>
            <p:nvPr/>
          </p:nvSpPr>
          <p:spPr>
            <a:xfrm>
              <a:off x="499607" y="2377258"/>
              <a:ext cx="2693765" cy="369332"/>
            </a:xfrm>
            <a:prstGeom prst="rect">
              <a:avLst/>
            </a:prstGeom>
            <a:noFill/>
          </p:spPr>
          <p:txBody>
            <a:bodyPr wrap="square" lIns="36000" tIns="0" rIns="36000" bIns="0" rtlCol="0">
              <a:spAutoFit/>
            </a:bodyPr>
            <a:lstStyle/>
            <a:p>
              <a:r>
                <a:rPr lang="fr-FR" sz="2400" b="1" dirty="0">
                  <a:solidFill>
                    <a:schemeClr val="accent1"/>
                  </a:solidFill>
                  <a:latin typeface="Univers Light" panose="020B0403020202020204" pitchFamily="34" charset="0"/>
                </a:rPr>
                <a:t>Compétences</a:t>
              </a:r>
            </a:p>
          </p:txBody>
        </p:sp>
        <p:sp>
          <p:nvSpPr>
            <p:cNvPr id="186" name="Triangle isocèle 185">
              <a:extLst>
                <a:ext uri="{FF2B5EF4-FFF2-40B4-BE49-F238E27FC236}">
                  <a16:creationId xmlns:a16="http://schemas.microsoft.com/office/drawing/2014/main" id="{8ED96F8C-9809-40FA-AAAD-2106B0353634}"/>
                </a:ext>
              </a:extLst>
            </p:cNvPr>
            <p:cNvSpPr/>
            <p:nvPr/>
          </p:nvSpPr>
          <p:spPr>
            <a:xfrm rot="5400000">
              <a:off x="307540" y="2493322"/>
              <a:ext cx="215384" cy="129320"/>
            </a:xfrm>
            <a:prstGeom prst="triangle">
              <a:avLst/>
            </a:prstGeom>
            <a:solidFill>
              <a:schemeClr val="accent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endParaRPr lang="fr-FR" sz="1400" dirty="0" err="1">
                <a:solidFill>
                  <a:schemeClr val="accent1"/>
                </a:solidFill>
              </a:endParaRPr>
            </a:p>
          </p:txBody>
        </p:sp>
      </p:grpSp>
      <p:cxnSp>
        <p:nvCxnSpPr>
          <p:cNvPr id="208" name="Connecteur droit 207">
            <a:extLst>
              <a:ext uri="{FF2B5EF4-FFF2-40B4-BE49-F238E27FC236}">
                <a16:creationId xmlns:a16="http://schemas.microsoft.com/office/drawing/2014/main" id="{69771BD5-6E32-44E4-B8F0-6BE5B94C3E64}"/>
              </a:ext>
            </a:extLst>
          </p:cNvPr>
          <p:cNvCxnSpPr>
            <a:cxnSpLocks/>
          </p:cNvCxnSpPr>
          <p:nvPr/>
        </p:nvCxnSpPr>
        <p:spPr>
          <a:xfrm>
            <a:off x="298723" y="2008728"/>
            <a:ext cx="3265200" cy="0"/>
          </a:xfrm>
          <a:prstGeom prst="line">
            <a:avLst/>
          </a:prstGeom>
          <a:ln w="25400">
            <a:solidFill>
              <a:schemeClr val="accent1"/>
            </a:solidFill>
            <a:prstDash val="sysDot"/>
          </a:ln>
        </p:spPr>
        <p:style>
          <a:lnRef idx="1">
            <a:schemeClr val="accent1"/>
          </a:lnRef>
          <a:fillRef idx="0">
            <a:schemeClr val="accent1"/>
          </a:fillRef>
          <a:effectRef idx="0">
            <a:schemeClr val="accent1"/>
          </a:effectRef>
          <a:fontRef idx="minor">
            <a:schemeClr val="tx1"/>
          </a:fontRef>
        </p:style>
      </p:cxnSp>
      <p:sp>
        <p:nvSpPr>
          <p:cNvPr id="255" name="ZoneTexte 254">
            <a:extLst>
              <a:ext uri="{FF2B5EF4-FFF2-40B4-BE49-F238E27FC236}">
                <a16:creationId xmlns:a16="http://schemas.microsoft.com/office/drawing/2014/main" id="{A1AA1689-BA2C-4352-AA12-3CAEC5FD027E}"/>
              </a:ext>
            </a:extLst>
          </p:cNvPr>
          <p:cNvSpPr txBox="1"/>
          <p:nvPr/>
        </p:nvSpPr>
        <p:spPr>
          <a:xfrm>
            <a:off x="233264" y="7218114"/>
            <a:ext cx="7056000" cy="215444"/>
          </a:xfrm>
          <a:prstGeom prst="rect">
            <a:avLst/>
          </a:prstGeom>
          <a:gradFill flip="none" rotWithShape="1">
            <a:gsLst>
              <a:gs pos="0">
                <a:schemeClr val="bg1">
                  <a:lumMod val="95000"/>
                  <a:shade val="30000"/>
                  <a:satMod val="115000"/>
                </a:schemeClr>
              </a:gs>
              <a:gs pos="50000">
                <a:schemeClr val="bg1">
                  <a:lumMod val="95000"/>
                  <a:shade val="67500"/>
                  <a:satMod val="115000"/>
                </a:schemeClr>
              </a:gs>
              <a:gs pos="100000">
                <a:schemeClr val="bg1">
                  <a:lumMod val="95000"/>
                  <a:shade val="100000"/>
                  <a:satMod val="115000"/>
                </a:schemeClr>
              </a:gs>
            </a:gsLst>
            <a:lin ang="10800000" scaled="1"/>
            <a:tileRect/>
          </a:gradFill>
          <a:effectLst>
            <a:outerShdw blurRad="50800" dist="38100" dir="2700000" algn="tl" rotWithShape="0">
              <a:prstClr val="black">
                <a:alpha val="40000"/>
              </a:prstClr>
            </a:outerShdw>
          </a:effectLst>
        </p:spPr>
        <p:txBody>
          <a:bodyPr wrap="square" lIns="36000" tIns="0" rIns="36000" bIns="0" rtlCol="0">
            <a:spAutoFit/>
          </a:bodyPr>
          <a:lstStyle/>
          <a:p>
            <a:r>
              <a:rPr lang="fr-FR" sz="1400" b="1" dirty="0">
                <a:solidFill>
                  <a:schemeClr val="tx2"/>
                </a:solidFill>
                <a:latin typeface="Univers Light" panose="020B0403020202020204" pitchFamily="34" charset="0"/>
              </a:rPr>
              <a:t>Macro compétences transverses</a:t>
            </a:r>
          </a:p>
        </p:txBody>
      </p:sp>
      <p:sp>
        <p:nvSpPr>
          <p:cNvPr id="256" name="ZoneTexte 255">
            <a:extLst>
              <a:ext uri="{FF2B5EF4-FFF2-40B4-BE49-F238E27FC236}">
                <a16:creationId xmlns:a16="http://schemas.microsoft.com/office/drawing/2014/main" id="{15F29BC5-86A3-45F1-9106-C2C6C8C5E43A}"/>
              </a:ext>
            </a:extLst>
          </p:cNvPr>
          <p:cNvSpPr txBox="1"/>
          <p:nvPr/>
        </p:nvSpPr>
        <p:spPr>
          <a:xfrm>
            <a:off x="179437" y="2773134"/>
            <a:ext cx="2078641" cy="553998"/>
          </a:xfrm>
          <a:prstGeom prst="rect">
            <a:avLst/>
          </a:prstGeom>
          <a:noFill/>
        </p:spPr>
        <p:txBody>
          <a:bodyPr wrap="square">
            <a:spAutoFit/>
          </a:bodyPr>
          <a:lstStyle>
            <a:defPPr>
              <a:defRPr lang="fr-FR"/>
            </a:defPPr>
            <a:lvl1pPr algn="ctr">
              <a:defRPr sz="1000" b="1">
                <a:solidFill>
                  <a:schemeClr val="accent1"/>
                </a:solidFill>
                <a:latin typeface="Univers Light" panose="020B0403020202020204" pitchFamily="34" charset="0"/>
              </a:defRPr>
            </a:lvl1pPr>
          </a:lstStyle>
          <a:p>
            <a:pPr algn="l"/>
            <a:r>
              <a:rPr lang="fr-FR" dirty="0">
                <a:solidFill>
                  <a:schemeClr val="tx2"/>
                </a:solidFill>
              </a:rPr>
              <a:t>Règlementations </a:t>
            </a:r>
            <a:br>
              <a:rPr lang="fr-FR" dirty="0">
                <a:solidFill>
                  <a:schemeClr val="tx2"/>
                </a:solidFill>
              </a:rPr>
            </a:br>
            <a:r>
              <a:rPr lang="fr-FR" dirty="0">
                <a:solidFill>
                  <a:schemeClr val="tx2"/>
                </a:solidFill>
              </a:rPr>
              <a:t>spécifiques au domaine </a:t>
            </a:r>
            <a:br>
              <a:rPr lang="fr-FR" dirty="0">
                <a:solidFill>
                  <a:schemeClr val="tx2"/>
                </a:solidFill>
              </a:rPr>
            </a:br>
            <a:r>
              <a:rPr lang="fr-FR" dirty="0">
                <a:solidFill>
                  <a:schemeClr val="tx2"/>
                </a:solidFill>
              </a:rPr>
              <a:t>de spécialité</a:t>
            </a:r>
          </a:p>
        </p:txBody>
      </p:sp>
      <p:sp>
        <p:nvSpPr>
          <p:cNvPr id="352" name="Rectangle 351">
            <a:extLst>
              <a:ext uri="{FF2B5EF4-FFF2-40B4-BE49-F238E27FC236}">
                <a16:creationId xmlns:a16="http://schemas.microsoft.com/office/drawing/2014/main" id="{15AA151B-5055-476E-8C5B-88C3F518436A}"/>
              </a:ext>
            </a:extLst>
          </p:cNvPr>
          <p:cNvSpPr/>
          <p:nvPr/>
        </p:nvSpPr>
        <p:spPr>
          <a:xfrm>
            <a:off x="5290342" y="2726968"/>
            <a:ext cx="2030080" cy="646331"/>
          </a:xfrm>
          <a:prstGeom prst="rect">
            <a:avLst/>
          </a:prstGeom>
          <a:noFill/>
        </p:spPr>
        <p:txBody>
          <a:bodyPr wrap="square">
            <a:spAutoFit/>
          </a:bodyPr>
          <a:lstStyle/>
          <a:p>
            <a:r>
              <a:rPr lang="fr-FR" sz="900" i="1" dirty="0">
                <a:solidFill>
                  <a:schemeClr val="tx2"/>
                </a:solidFill>
                <a:latin typeface="Univers Light" panose="020B0403020202020204" pitchFamily="34" charset="0"/>
              </a:rPr>
              <a:t>Effectuer un travail de veille juridique et RH permettant d’alimenter les réflexions sur les projets de développement du pôle</a:t>
            </a:r>
          </a:p>
        </p:txBody>
      </p:sp>
      <p:sp>
        <p:nvSpPr>
          <p:cNvPr id="270" name="ZoneTexte 269">
            <a:extLst>
              <a:ext uri="{FF2B5EF4-FFF2-40B4-BE49-F238E27FC236}">
                <a16:creationId xmlns:a16="http://schemas.microsoft.com/office/drawing/2014/main" id="{DC12A47F-103E-414F-9AA7-B8FF2D3458AD}"/>
              </a:ext>
            </a:extLst>
          </p:cNvPr>
          <p:cNvSpPr txBox="1"/>
          <p:nvPr/>
        </p:nvSpPr>
        <p:spPr>
          <a:xfrm>
            <a:off x="179437" y="3401690"/>
            <a:ext cx="2160000" cy="553998"/>
          </a:xfrm>
          <a:prstGeom prst="rect">
            <a:avLst/>
          </a:prstGeom>
          <a:noFill/>
        </p:spPr>
        <p:txBody>
          <a:bodyPr wrap="square">
            <a:spAutoFit/>
          </a:bodyPr>
          <a:lstStyle>
            <a:defPPr>
              <a:defRPr lang="fr-FR"/>
            </a:defPPr>
            <a:lvl1pPr algn="ctr">
              <a:defRPr sz="1000" b="1">
                <a:solidFill>
                  <a:schemeClr val="tx2"/>
                </a:solidFill>
                <a:latin typeface="Univers Light" panose="020B0403020202020204" pitchFamily="34" charset="0"/>
              </a:defRPr>
            </a:lvl1pPr>
          </a:lstStyle>
          <a:p>
            <a:pPr algn="l"/>
            <a:r>
              <a:rPr lang="fr-FR" dirty="0"/>
              <a:t>Collecte des informations nécessaires à la </a:t>
            </a:r>
            <a:br>
              <a:rPr lang="fr-FR" dirty="0"/>
            </a:br>
            <a:r>
              <a:rPr lang="fr-FR" dirty="0"/>
              <a:t>production d'une mission</a:t>
            </a:r>
          </a:p>
        </p:txBody>
      </p:sp>
      <p:sp>
        <p:nvSpPr>
          <p:cNvPr id="353" name="Rectangle 352">
            <a:extLst>
              <a:ext uri="{FF2B5EF4-FFF2-40B4-BE49-F238E27FC236}">
                <a16:creationId xmlns:a16="http://schemas.microsoft.com/office/drawing/2014/main" id="{D4AEF475-95FE-44A4-9097-70BAD944AAE3}"/>
              </a:ext>
            </a:extLst>
          </p:cNvPr>
          <p:cNvSpPr/>
          <p:nvPr/>
        </p:nvSpPr>
        <p:spPr>
          <a:xfrm>
            <a:off x="5290342" y="3424774"/>
            <a:ext cx="2086066" cy="507831"/>
          </a:xfrm>
          <a:prstGeom prst="rect">
            <a:avLst/>
          </a:prstGeom>
          <a:noFill/>
        </p:spPr>
        <p:txBody>
          <a:bodyPr wrap="square">
            <a:spAutoFit/>
          </a:bodyPr>
          <a:lstStyle/>
          <a:p>
            <a:r>
              <a:rPr lang="fr-FR" sz="900" i="1" dirty="0">
                <a:solidFill>
                  <a:schemeClr val="tx2"/>
                </a:solidFill>
                <a:latin typeface="Univers Light" panose="020B0403020202020204" pitchFamily="34" charset="0"/>
              </a:rPr>
              <a:t>Collecter les pièces justificatives nécessaires lors de la rédaction des contrats de travail</a:t>
            </a:r>
          </a:p>
        </p:txBody>
      </p:sp>
      <p:sp>
        <p:nvSpPr>
          <p:cNvPr id="257" name="ZoneTexte 256">
            <a:extLst>
              <a:ext uri="{FF2B5EF4-FFF2-40B4-BE49-F238E27FC236}">
                <a16:creationId xmlns:a16="http://schemas.microsoft.com/office/drawing/2014/main" id="{53914EAE-EF9A-4430-B2A0-F5F68E9DED94}"/>
              </a:ext>
            </a:extLst>
          </p:cNvPr>
          <p:cNvSpPr txBox="1"/>
          <p:nvPr/>
        </p:nvSpPr>
        <p:spPr>
          <a:xfrm>
            <a:off x="179437" y="4103622"/>
            <a:ext cx="2160000" cy="400110"/>
          </a:xfrm>
          <a:prstGeom prst="rect">
            <a:avLst/>
          </a:prstGeom>
          <a:noFill/>
        </p:spPr>
        <p:txBody>
          <a:bodyPr wrap="square">
            <a:spAutoFit/>
          </a:bodyPr>
          <a:lstStyle>
            <a:defPPr>
              <a:defRPr lang="fr-FR"/>
            </a:defPPr>
            <a:lvl1pPr algn="ctr">
              <a:defRPr sz="1000" b="1">
                <a:solidFill>
                  <a:schemeClr val="tx2"/>
                </a:solidFill>
                <a:latin typeface="Univers Light" panose="020B0403020202020204" pitchFamily="34" charset="0"/>
              </a:defRPr>
            </a:lvl1pPr>
          </a:lstStyle>
          <a:p>
            <a:pPr algn="l"/>
            <a:r>
              <a:rPr lang="fr-FR" dirty="0"/>
              <a:t>Utilisation d’un logiciel </a:t>
            </a:r>
            <a:br>
              <a:rPr lang="fr-FR" dirty="0"/>
            </a:br>
            <a:r>
              <a:rPr lang="fr-FR" dirty="0"/>
              <a:t>métier</a:t>
            </a:r>
          </a:p>
        </p:txBody>
      </p:sp>
      <p:sp>
        <p:nvSpPr>
          <p:cNvPr id="354" name="Rectangle 353">
            <a:extLst>
              <a:ext uri="{FF2B5EF4-FFF2-40B4-BE49-F238E27FC236}">
                <a16:creationId xmlns:a16="http://schemas.microsoft.com/office/drawing/2014/main" id="{DB7EF706-8C78-4E32-931C-FB6F6E2B19DA}"/>
              </a:ext>
            </a:extLst>
          </p:cNvPr>
          <p:cNvSpPr/>
          <p:nvPr/>
        </p:nvSpPr>
        <p:spPr>
          <a:xfrm>
            <a:off x="5290342" y="4049762"/>
            <a:ext cx="1997919" cy="507831"/>
          </a:xfrm>
          <a:prstGeom prst="rect">
            <a:avLst/>
          </a:prstGeom>
          <a:noFill/>
        </p:spPr>
        <p:txBody>
          <a:bodyPr wrap="square">
            <a:spAutoFit/>
          </a:bodyPr>
          <a:lstStyle/>
          <a:p>
            <a:r>
              <a:rPr lang="fr-FR" sz="900" i="1" dirty="0">
                <a:solidFill>
                  <a:schemeClr val="tx2"/>
                </a:solidFill>
                <a:latin typeface="Univers Light" panose="020B0403020202020204" pitchFamily="34" charset="0"/>
              </a:rPr>
              <a:t>Paramétrer un logiciel de gestion RH pour faciliter la mise à jour des données individuelles des salariés</a:t>
            </a:r>
          </a:p>
        </p:txBody>
      </p:sp>
      <p:sp>
        <p:nvSpPr>
          <p:cNvPr id="258" name="ZoneTexte 257">
            <a:extLst>
              <a:ext uri="{FF2B5EF4-FFF2-40B4-BE49-F238E27FC236}">
                <a16:creationId xmlns:a16="http://schemas.microsoft.com/office/drawing/2014/main" id="{850CAB72-FA7C-431B-8774-E5F68B7CBF1D}"/>
              </a:ext>
            </a:extLst>
          </p:cNvPr>
          <p:cNvSpPr txBox="1"/>
          <p:nvPr/>
        </p:nvSpPr>
        <p:spPr>
          <a:xfrm>
            <a:off x="179437" y="4652093"/>
            <a:ext cx="2219954" cy="553998"/>
          </a:xfrm>
          <a:prstGeom prst="rect">
            <a:avLst/>
          </a:prstGeom>
          <a:noFill/>
        </p:spPr>
        <p:txBody>
          <a:bodyPr wrap="square">
            <a:spAutoFit/>
          </a:bodyPr>
          <a:lstStyle>
            <a:defPPr>
              <a:defRPr lang="fr-FR"/>
            </a:defPPr>
            <a:lvl1pPr algn="ctr">
              <a:defRPr sz="1000" b="1">
                <a:solidFill>
                  <a:schemeClr val="tx2"/>
                </a:solidFill>
                <a:latin typeface="Univers Light" panose="020B0403020202020204" pitchFamily="34" charset="0"/>
              </a:defRPr>
            </a:lvl1pPr>
          </a:lstStyle>
          <a:p>
            <a:pPr algn="l"/>
            <a:r>
              <a:rPr lang="fr-FR" dirty="0"/>
              <a:t>Process et méthodologies </a:t>
            </a:r>
            <a:br>
              <a:rPr lang="fr-FR" dirty="0"/>
            </a:br>
            <a:r>
              <a:rPr lang="fr-FR" dirty="0"/>
              <a:t>de travail spécifiques au </a:t>
            </a:r>
            <a:br>
              <a:rPr lang="fr-FR" dirty="0"/>
            </a:br>
            <a:r>
              <a:rPr lang="fr-FR" dirty="0"/>
              <a:t>domaine de spécialité</a:t>
            </a:r>
          </a:p>
        </p:txBody>
      </p:sp>
      <p:sp>
        <p:nvSpPr>
          <p:cNvPr id="355" name="Rectangle 354">
            <a:extLst>
              <a:ext uri="{FF2B5EF4-FFF2-40B4-BE49-F238E27FC236}">
                <a16:creationId xmlns:a16="http://schemas.microsoft.com/office/drawing/2014/main" id="{98A41055-EB25-480F-941E-B1A9FFC91A90}"/>
              </a:ext>
            </a:extLst>
          </p:cNvPr>
          <p:cNvSpPr/>
          <p:nvPr/>
        </p:nvSpPr>
        <p:spPr>
          <a:xfrm>
            <a:off x="5290342" y="4675177"/>
            <a:ext cx="1930250" cy="507831"/>
          </a:xfrm>
          <a:prstGeom prst="rect">
            <a:avLst/>
          </a:prstGeom>
          <a:noFill/>
        </p:spPr>
        <p:txBody>
          <a:bodyPr wrap="square">
            <a:spAutoFit/>
          </a:bodyPr>
          <a:lstStyle/>
          <a:p>
            <a:r>
              <a:rPr lang="fr-FR" sz="900" i="1" dirty="0">
                <a:solidFill>
                  <a:schemeClr val="tx2"/>
                </a:solidFill>
                <a:latin typeface="Univers Light" panose="020B0403020202020204" pitchFamily="34" charset="0"/>
              </a:rPr>
              <a:t>Proposer une méthode plus efficace pour collecter les jours d’absence des salariés du cabinet</a:t>
            </a:r>
          </a:p>
        </p:txBody>
      </p:sp>
      <p:sp>
        <p:nvSpPr>
          <p:cNvPr id="271" name="ZoneTexte 270">
            <a:extLst>
              <a:ext uri="{FF2B5EF4-FFF2-40B4-BE49-F238E27FC236}">
                <a16:creationId xmlns:a16="http://schemas.microsoft.com/office/drawing/2014/main" id="{92F80A0A-6132-4690-B35E-8046D31A47AC}"/>
              </a:ext>
            </a:extLst>
          </p:cNvPr>
          <p:cNvSpPr txBox="1"/>
          <p:nvPr/>
        </p:nvSpPr>
        <p:spPr>
          <a:xfrm>
            <a:off x="179437" y="6045080"/>
            <a:ext cx="1587493" cy="400110"/>
          </a:xfrm>
          <a:prstGeom prst="rect">
            <a:avLst/>
          </a:prstGeom>
          <a:noFill/>
        </p:spPr>
        <p:txBody>
          <a:bodyPr wrap="square">
            <a:spAutoFit/>
          </a:bodyPr>
          <a:lstStyle>
            <a:defPPr>
              <a:defRPr lang="fr-FR"/>
            </a:defPPr>
            <a:lvl1pPr algn="ctr">
              <a:defRPr sz="1000" b="1">
                <a:solidFill>
                  <a:schemeClr val="tx2"/>
                </a:solidFill>
                <a:latin typeface="Univers Light" panose="020B0403020202020204" pitchFamily="34" charset="0"/>
              </a:defRPr>
            </a:lvl1pPr>
          </a:lstStyle>
          <a:p>
            <a:pPr algn="l"/>
            <a:r>
              <a:rPr lang="fr-FR" dirty="0"/>
              <a:t>Gestion et exploitation d’une base de données</a:t>
            </a:r>
          </a:p>
        </p:txBody>
      </p:sp>
      <p:sp>
        <p:nvSpPr>
          <p:cNvPr id="356" name="Rectangle 355">
            <a:extLst>
              <a:ext uri="{FF2B5EF4-FFF2-40B4-BE49-F238E27FC236}">
                <a16:creationId xmlns:a16="http://schemas.microsoft.com/office/drawing/2014/main" id="{A242F65A-879E-45EE-B512-EF374CB0B49A}"/>
              </a:ext>
            </a:extLst>
          </p:cNvPr>
          <p:cNvSpPr/>
          <p:nvPr/>
        </p:nvSpPr>
        <p:spPr>
          <a:xfrm>
            <a:off x="5290342" y="5921970"/>
            <a:ext cx="2013799" cy="646331"/>
          </a:xfrm>
          <a:prstGeom prst="rect">
            <a:avLst/>
          </a:prstGeom>
          <a:noFill/>
        </p:spPr>
        <p:txBody>
          <a:bodyPr wrap="square">
            <a:spAutoFit/>
          </a:bodyPr>
          <a:lstStyle/>
          <a:p>
            <a:r>
              <a:rPr lang="fr-FR" sz="900" i="1" dirty="0">
                <a:solidFill>
                  <a:schemeClr val="tx2"/>
                </a:solidFill>
                <a:latin typeface="Univers Light" panose="020B0403020202020204" pitchFamily="34" charset="0"/>
              </a:rPr>
              <a:t>Analyser les données salariés pour produire des indicateurs de suivi de gestion du personnel (type de contrats, salaires, etc.) </a:t>
            </a:r>
          </a:p>
        </p:txBody>
      </p:sp>
      <p:sp>
        <p:nvSpPr>
          <p:cNvPr id="269" name="ZoneTexte 268">
            <a:extLst>
              <a:ext uri="{FF2B5EF4-FFF2-40B4-BE49-F238E27FC236}">
                <a16:creationId xmlns:a16="http://schemas.microsoft.com/office/drawing/2014/main" id="{BE4A6FEA-CEE8-42CF-8D97-BD511FD0BB01}"/>
              </a:ext>
            </a:extLst>
          </p:cNvPr>
          <p:cNvSpPr txBox="1"/>
          <p:nvPr/>
        </p:nvSpPr>
        <p:spPr>
          <a:xfrm>
            <a:off x="179437" y="5312515"/>
            <a:ext cx="1736779" cy="553998"/>
          </a:xfrm>
          <a:prstGeom prst="rect">
            <a:avLst/>
          </a:prstGeom>
          <a:noFill/>
        </p:spPr>
        <p:txBody>
          <a:bodyPr wrap="square">
            <a:spAutoFit/>
          </a:bodyPr>
          <a:lstStyle>
            <a:defPPr>
              <a:defRPr lang="fr-FR"/>
            </a:defPPr>
            <a:lvl1pPr algn="ctr">
              <a:defRPr sz="1000" b="1">
                <a:solidFill>
                  <a:schemeClr val="tx2"/>
                </a:solidFill>
                <a:latin typeface="Univers Light" panose="020B0403020202020204" pitchFamily="34" charset="0"/>
              </a:defRPr>
            </a:lvl1pPr>
          </a:lstStyle>
          <a:p>
            <a:pPr algn="l"/>
            <a:r>
              <a:rPr lang="fr-FR" dirty="0"/>
              <a:t>Production de livrables répondant à une problématique client</a:t>
            </a:r>
          </a:p>
        </p:txBody>
      </p:sp>
      <p:sp>
        <p:nvSpPr>
          <p:cNvPr id="357" name="Rectangle 356">
            <a:extLst>
              <a:ext uri="{FF2B5EF4-FFF2-40B4-BE49-F238E27FC236}">
                <a16:creationId xmlns:a16="http://schemas.microsoft.com/office/drawing/2014/main" id="{B6A0A7A7-4DCE-4CB7-8EFF-BBD58C89DD5D}"/>
              </a:ext>
            </a:extLst>
          </p:cNvPr>
          <p:cNvSpPr/>
          <p:nvPr/>
        </p:nvSpPr>
        <p:spPr>
          <a:xfrm>
            <a:off x="5290342" y="5335599"/>
            <a:ext cx="1948641" cy="507831"/>
          </a:xfrm>
          <a:prstGeom prst="rect">
            <a:avLst/>
          </a:prstGeom>
          <a:noFill/>
        </p:spPr>
        <p:txBody>
          <a:bodyPr wrap="square">
            <a:spAutoFit/>
          </a:bodyPr>
          <a:lstStyle/>
          <a:p>
            <a:r>
              <a:rPr lang="fr-FR" sz="900" i="1" dirty="0">
                <a:solidFill>
                  <a:schemeClr val="tx2"/>
                </a:solidFill>
                <a:latin typeface="Univers Light" panose="020B0403020202020204" pitchFamily="34" charset="0"/>
              </a:rPr>
              <a:t>Exploiter les données des salariés pour produire le bilan social du cabinet selon le format prédéfini</a:t>
            </a:r>
          </a:p>
        </p:txBody>
      </p:sp>
      <p:sp>
        <p:nvSpPr>
          <p:cNvPr id="273" name="ZoneTexte 272">
            <a:extLst>
              <a:ext uri="{FF2B5EF4-FFF2-40B4-BE49-F238E27FC236}">
                <a16:creationId xmlns:a16="http://schemas.microsoft.com/office/drawing/2014/main" id="{380F4327-7DC3-45C9-8DA4-524F20138EDF}"/>
              </a:ext>
            </a:extLst>
          </p:cNvPr>
          <p:cNvSpPr txBox="1"/>
          <p:nvPr/>
        </p:nvSpPr>
        <p:spPr>
          <a:xfrm>
            <a:off x="179437" y="7564840"/>
            <a:ext cx="1587493" cy="400110"/>
          </a:xfrm>
          <a:prstGeom prst="rect">
            <a:avLst/>
          </a:prstGeom>
          <a:noFill/>
        </p:spPr>
        <p:txBody>
          <a:bodyPr wrap="square">
            <a:spAutoFit/>
          </a:bodyPr>
          <a:lstStyle>
            <a:defPPr>
              <a:defRPr lang="fr-FR"/>
            </a:defPPr>
            <a:lvl1pPr algn="ctr">
              <a:defRPr sz="1000" b="1">
                <a:solidFill>
                  <a:schemeClr val="tx2"/>
                </a:solidFill>
                <a:latin typeface="Univers Light" panose="020B0403020202020204" pitchFamily="34" charset="0"/>
              </a:defRPr>
            </a:lvl1pPr>
          </a:lstStyle>
          <a:p>
            <a:pPr algn="l"/>
            <a:r>
              <a:rPr lang="fr-FR" dirty="0"/>
              <a:t>Communication écrite et orale</a:t>
            </a:r>
          </a:p>
        </p:txBody>
      </p:sp>
      <p:sp>
        <p:nvSpPr>
          <p:cNvPr id="360" name="Rectangle 359">
            <a:extLst>
              <a:ext uri="{FF2B5EF4-FFF2-40B4-BE49-F238E27FC236}">
                <a16:creationId xmlns:a16="http://schemas.microsoft.com/office/drawing/2014/main" id="{A87D298E-E849-4F0D-AD5F-4948E0A1D653}"/>
              </a:ext>
            </a:extLst>
          </p:cNvPr>
          <p:cNvSpPr/>
          <p:nvPr/>
        </p:nvSpPr>
        <p:spPr>
          <a:xfrm>
            <a:off x="5290342" y="7510980"/>
            <a:ext cx="1879002" cy="507831"/>
          </a:xfrm>
          <a:prstGeom prst="rect">
            <a:avLst/>
          </a:prstGeom>
          <a:noFill/>
        </p:spPr>
        <p:txBody>
          <a:bodyPr wrap="square">
            <a:spAutoFit/>
          </a:bodyPr>
          <a:lstStyle/>
          <a:p>
            <a:r>
              <a:rPr lang="fr-FR" sz="900" i="1" dirty="0">
                <a:solidFill>
                  <a:schemeClr val="tx2"/>
                </a:solidFill>
                <a:latin typeface="Univers Light" panose="020B0403020202020204" pitchFamily="34" charset="0"/>
              </a:rPr>
              <a:t>Rédiger un message à l’attention des salariés du cabinet sur les modalités de télétravail</a:t>
            </a:r>
          </a:p>
        </p:txBody>
      </p:sp>
      <p:sp>
        <p:nvSpPr>
          <p:cNvPr id="274" name="ZoneTexte 273">
            <a:extLst>
              <a:ext uri="{FF2B5EF4-FFF2-40B4-BE49-F238E27FC236}">
                <a16:creationId xmlns:a16="http://schemas.microsoft.com/office/drawing/2014/main" id="{4EDBF885-8A95-4084-8B0F-F06FFCB99EC4}"/>
              </a:ext>
            </a:extLst>
          </p:cNvPr>
          <p:cNvSpPr txBox="1"/>
          <p:nvPr/>
        </p:nvSpPr>
        <p:spPr>
          <a:xfrm>
            <a:off x="179437" y="8171383"/>
            <a:ext cx="1695287" cy="400110"/>
          </a:xfrm>
          <a:prstGeom prst="rect">
            <a:avLst/>
          </a:prstGeom>
          <a:noFill/>
        </p:spPr>
        <p:txBody>
          <a:bodyPr wrap="square">
            <a:spAutoFit/>
          </a:bodyPr>
          <a:lstStyle>
            <a:defPPr>
              <a:defRPr lang="fr-FR"/>
            </a:defPPr>
            <a:lvl1pPr algn="ctr">
              <a:defRPr sz="1000" b="1">
                <a:solidFill>
                  <a:schemeClr val="tx2"/>
                </a:solidFill>
                <a:latin typeface="Univers Light" panose="020B0403020202020204" pitchFamily="34" charset="0"/>
              </a:defRPr>
            </a:lvl1pPr>
          </a:lstStyle>
          <a:p>
            <a:pPr algn="l"/>
            <a:r>
              <a:rPr lang="fr-FR" dirty="0"/>
              <a:t>Organisation et planification du travail</a:t>
            </a:r>
          </a:p>
        </p:txBody>
      </p:sp>
      <p:sp>
        <p:nvSpPr>
          <p:cNvPr id="276" name="ZoneTexte 275">
            <a:extLst>
              <a:ext uri="{FF2B5EF4-FFF2-40B4-BE49-F238E27FC236}">
                <a16:creationId xmlns:a16="http://schemas.microsoft.com/office/drawing/2014/main" id="{4C4BC4D8-5232-4056-A4BA-4B984AEA7278}"/>
              </a:ext>
            </a:extLst>
          </p:cNvPr>
          <p:cNvSpPr txBox="1"/>
          <p:nvPr/>
        </p:nvSpPr>
        <p:spPr>
          <a:xfrm>
            <a:off x="179437" y="8729813"/>
            <a:ext cx="1970641" cy="553998"/>
          </a:xfrm>
          <a:prstGeom prst="rect">
            <a:avLst/>
          </a:prstGeom>
          <a:noFill/>
        </p:spPr>
        <p:txBody>
          <a:bodyPr wrap="square">
            <a:spAutoFit/>
          </a:bodyPr>
          <a:lstStyle>
            <a:defPPr>
              <a:defRPr lang="fr-FR"/>
            </a:defPPr>
            <a:lvl1pPr algn="ctr">
              <a:defRPr sz="1000" b="1">
                <a:solidFill>
                  <a:schemeClr val="tx2"/>
                </a:solidFill>
                <a:latin typeface="Univers Light" panose="020B0403020202020204" pitchFamily="34" charset="0"/>
              </a:defRPr>
            </a:lvl1pPr>
          </a:lstStyle>
          <a:p>
            <a:pPr algn="l"/>
            <a:r>
              <a:rPr lang="fr-FR" dirty="0"/>
              <a:t>Adaptation à une variété </a:t>
            </a:r>
            <a:br>
              <a:rPr lang="fr-FR" dirty="0"/>
            </a:br>
            <a:r>
              <a:rPr lang="fr-FR" dirty="0"/>
              <a:t>de situations et d'interlocuteurs</a:t>
            </a:r>
          </a:p>
        </p:txBody>
      </p:sp>
      <p:sp>
        <p:nvSpPr>
          <p:cNvPr id="362" name="Rectangle 361">
            <a:extLst>
              <a:ext uri="{FF2B5EF4-FFF2-40B4-BE49-F238E27FC236}">
                <a16:creationId xmlns:a16="http://schemas.microsoft.com/office/drawing/2014/main" id="{DA047574-3D63-417B-A18D-ECFD02735B54}"/>
              </a:ext>
            </a:extLst>
          </p:cNvPr>
          <p:cNvSpPr/>
          <p:nvPr/>
        </p:nvSpPr>
        <p:spPr>
          <a:xfrm>
            <a:off x="5290342" y="8683647"/>
            <a:ext cx="1852405" cy="646331"/>
          </a:xfrm>
          <a:prstGeom prst="rect">
            <a:avLst/>
          </a:prstGeom>
          <a:noFill/>
        </p:spPr>
        <p:txBody>
          <a:bodyPr wrap="square">
            <a:spAutoFit/>
          </a:bodyPr>
          <a:lstStyle/>
          <a:p>
            <a:r>
              <a:rPr lang="fr-FR" sz="900" i="1" dirty="0">
                <a:solidFill>
                  <a:schemeClr val="tx2"/>
                </a:solidFill>
                <a:latin typeface="Univers Light" panose="020B0403020202020204" pitchFamily="34" charset="0"/>
              </a:rPr>
              <a:t>Adopter le ton oral et écrit adéquat selon l’interlocuteur et le support d’expression : mails, entretiens, etc.</a:t>
            </a:r>
          </a:p>
        </p:txBody>
      </p:sp>
      <p:sp>
        <p:nvSpPr>
          <p:cNvPr id="278" name="ZoneTexte 277">
            <a:extLst>
              <a:ext uri="{FF2B5EF4-FFF2-40B4-BE49-F238E27FC236}">
                <a16:creationId xmlns:a16="http://schemas.microsoft.com/office/drawing/2014/main" id="{B95162F1-29B1-42FE-BB68-F18687067EFA}"/>
              </a:ext>
            </a:extLst>
          </p:cNvPr>
          <p:cNvSpPr txBox="1"/>
          <p:nvPr/>
        </p:nvSpPr>
        <p:spPr>
          <a:xfrm>
            <a:off x="179437" y="9427759"/>
            <a:ext cx="1970641" cy="400110"/>
          </a:xfrm>
          <a:prstGeom prst="rect">
            <a:avLst/>
          </a:prstGeom>
          <a:noFill/>
        </p:spPr>
        <p:txBody>
          <a:bodyPr wrap="square">
            <a:spAutoFit/>
          </a:bodyPr>
          <a:lstStyle>
            <a:defPPr>
              <a:defRPr lang="fr-FR"/>
            </a:defPPr>
            <a:lvl1pPr algn="ctr">
              <a:defRPr sz="1000" b="1">
                <a:solidFill>
                  <a:schemeClr val="tx2"/>
                </a:solidFill>
                <a:latin typeface="Univers Light" panose="020B0403020202020204" pitchFamily="34" charset="0"/>
              </a:defRPr>
            </a:lvl1pPr>
          </a:lstStyle>
          <a:p>
            <a:pPr algn="l"/>
            <a:r>
              <a:rPr lang="fr-FR" dirty="0"/>
              <a:t>Confidentialité et </a:t>
            </a:r>
            <a:br>
              <a:rPr lang="fr-FR" dirty="0"/>
            </a:br>
            <a:r>
              <a:rPr lang="fr-FR" dirty="0"/>
              <a:t>déontologie</a:t>
            </a:r>
          </a:p>
        </p:txBody>
      </p:sp>
      <p:sp>
        <p:nvSpPr>
          <p:cNvPr id="364" name="Rectangle 363">
            <a:extLst>
              <a:ext uri="{FF2B5EF4-FFF2-40B4-BE49-F238E27FC236}">
                <a16:creationId xmlns:a16="http://schemas.microsoft.com/office/drawing/2014/main" id="{78EC7870-C5C5-4ED1-9C01-FEA6B59388BF}"/>
              </a:ext>
            </a:extLst>
          </p:cNvPr>
          <p:cNvSpPr/>
          <p:nvPr/>
        </p:nvSpPr>
        <p:spPr>
          <a:xfrm>
            <a:off x="5290342" y="9373899"/>
            <a:ext cx="1855347" cy="507831"/>
          </a:xfrm>
          <a:prstGeom prst="rect">
            <a:avLst/>
          </a:prstGeom>
          <a:noFill/>
        </p:spPr>
        <p:txBody>
          <a:bodyPr wrap="square">
            <a:spAutoFit/>
          </a:bodyPr>
          <a:lstStyle/>
          <a:p>
            <a:r>
              <a:rPr lang="fr-FR" sz="900" i="1" dirty="0">
                <a:solidFill>
                  <a:schemeClr val="tx2"/>
                </a:solidFill>
                <a:latin typeface="Univers Light" panose="020B0403020202020204" pitchFamily="34" charset="0"/>
              </a:rPr>
              <a:t>Sensibiliser les collaborateurs du cabinet sur la confidentialité de leurs données personnelles</a:t>
            </a:r>
          </a:p>
        </p:txBody>
      </p:sp>
      <p:grpSp>
        <p:nvGrpSpPr>
          <p:cNvPr id="139" name="Groupe 138">
            <a:extLst>
              <a:ext uri="{FF2B5EF4-FFF2-40B4-BE49-F238E27FC236}">
                <a16:creationId xmlns:a16="http://schemas.microsoft.com/office/drawing/2014/main" id="{9C8771A8-9BFE-402D-B93F-7AFDAEBEA52A}"/>
              </a:ext>
            </a:extLst>
          </p:cNvPr>
          <p:cNvGrpSpPr/>
          <p:nvPr/>
        </p:nvGrpSpPr>
        <p:grpSpPr>
          <a:xfrm>
            <a:off x="233264" y="2087717"/>
            <a:ext cx="7056000" cy="593893"/>
            <a:chOff x="119163" y="2062518"/>
            <a:chExt cx="7056000" cy="593893"/>
          </a:xfrm>
        </p:grpSpPr>
        <p:sp>
          <p:nvSpPr>
            <p:cNvPr id="140" name="ZoneTexte 139">
              <a:extLst>
                <a:ext uri="{FF2B5EF4-FFF2-40B4-BE49-F238E27FC236}">
                  <a16:creationId xmlns:a16="http://schemas.microsoft.com/office/drawing/2014/main" id="{B0D98254-C5F4-4E45-93C1-EF36D4F1FBFB}"/>
                </a:ext>
              </a:extLst>
            </p:cNvPr>
            <p:cNvSpPr txBox="1"/>
            <p:nvPr/>
          </p:nvSpPr>
          <p:spPr>
            <a:xfrm>
              <a:off x="119163" y="2062518"/>
              <a:ext cx="7056000" cy="215444"/>
            </a:xfrm>
            <a:prstGeom prst="rect">
              <a:avLst/>
            </a:prstGeom>
            <a:gradFill flip="none" rotWithShape="1">
              <a:gsLst>
                <a:gs pos="0">
                  <a:schemeClr val="bg1">
                    <a:lumMod val="95000"/>
                    <a:shade val="30000"/>
                    <a:satMod val="115000"/>
                  </a:schemeClr>
                </a:gs>
                <a:gs pos="50000">
                  <a:schemeClr val="bg1">
                    <a:lumMod val="95000"/>
                    <a:shade val="67500"/>
                    <a:satMod val="115000"/>
                  </a:schemeClr>
                </a:gs>
                <a:gs pos="100000">
                  <a:schemeClr val="bg1">
                    <a:lumMod val="95000"/>
                    <a:shade val="100000"/>
                    <a:satMod val="115000"/>
                  </a:schemeClr>
                </a:gs>
              </a:gsLst>
              <a:lin ang="10800000" scaled="1"/>
              <a:tileRect/>
            </a:gradFill>
            <a:effectLst>
              <a:outerShdw blurRad="50800" dist="38100" dir="2700000" algn="tl" rotWithShape="0">
                <a:prstClr val="black">
                  <a:alpha val="40000"/>
                </a:prstClr>
              </a:outerShdw>
            </a:effectLst>
          </p:spPr>
          <p:txBody>
            <a:bodyPr wrap="square" lIns="36000" tIns="0" rIns="36000" bIns="0" rtlCol="0">
              <a:spAutoFit/>
            </a:bodyPr>
            <a:lstStyle/>
            <a:p>
              <a:r>
                <a:rPr lang="fr-FR" sz="1400" b="1" dirty="0">
                  <a:solidFill>
                    <a:schemeClr val="tx2"/>
                  </a:solidFill>
                  <a:latin typeface="Univers Light" panose="020B0403020202020204" pitchFamily="34" charset="0"/>
                </a:rPr>
                <a:t>Macro-compétences spécifiques</a:t>
              </a:r>
            </a:p>
          </p:txBody>
        </p:sp>
        <p:cxnSp>
          <p:nvCxnSpPr>
            <p:cNvPr id="145" name="Connecteur droit 144">
              <a:extLst>
                <a:ext uri="{FF2B5EF4-FFF2-40B4-BE49-F238E27FC236}">
                  <a16:creationId xmlns:a16="http://schemas.microsoft.com/office/drawing/2014/main" id="{870A91B4-9421-4412-8D00-387B0BAD522B}"/>
                </a:ext>
              </a:extLst>
            </p:cNvPr>
            <p:cNvCxnSpPr/>
            <p:nvPr/>
          </p:nvCxnSpPr>
          <p:spPr>
            <a:xfrm flipV="1">
              <a:off x="124149" y="2656411"/>
              <a:ext cx="6984000" cy="0"/>
            </a:xfrm>
            <a:prstGeom prst="line">
              <a:avLst/>
            </a:prstGeom>
          </p:spPr>
          <p:style>
            <a:lnRef idx="1">
              <a:schemeClr val="accent1"/>
            </a:lnRef>
            <a:fillRef idx="0">
              <a:schemeClr val="accent1"/>
            </a:fillRef>
            <a:effectRef idx="0">
              <a:schemeClr val="accent1"/>
            </a:effectRef>
            <a:fontRef idx="minor">
              <a:schemeClr val="tx1"/>
            </a:fontRef>
          </p:style>
        </p:cxnSp>
      </p:grpSp>
      <p:sp>
        <p:nvSpPr>
          <p:cNvPr id="146" name="Rectangle 145">
            <a:extLst>
              <a:ext uri="{FF2B5EF4-FFF2-40B4-BE49-F238E27FC236}">
                <a16:creationId xmlns:a16="http://schemas.microsoft.com/office/drawing/2014/main" id="{063655D1-5700-442E-98A3-5A1C166F0713}"/>
              </a:ext>
            </a:extLst>
          </p:cNvPr>
          <p:cNvSpPr/>
          <p:nvPr/>
        </p:nvSpPr>
        <p:spPr>
          <a:xfrm>
            <a:off x="5290342" y="8048273"/>
            <a:ext cx="1929172" cy="646331"/>
          </a:xfrm>
          <a:prstGeom prst="rect">
            <a:avLst/>
          </a:prstGeom>
          <a:noFill/>
        </p:spPr>
        <p:txBody>
          <a:bodyPr wrap="square">
            <a:spAutoFit/>
          </a:bodyPr>
          <a:lstStyle>
            <a:defPPr>
              <a:defRPr lang="fr-FR"/>
            </a:defPPr>
            <a:lvl1pPr marL="0" algn="l" defTabSz="1003381" rtl="0" eaLnBrk="1" latinLnBrk="0" hangingPunct="1">
              <a:defRPr sz="1936" kern="1200">
                <a:solidFill>
                  <a:schemeClr val="tx1"/>
                </a:solidFill>
                <a:latin typeface="+mn-lt"/>
                <a:ea typeface="+mn-ea"/>
                <a:cs typeface="+mn-cs"/>
              </a:defRPr>
            </a:lvl1pPr>
            <a:lvl2pPr marL="501691" algn="l" defTabSz="1003381" rtl="0" eaLnBrk="1" latinLnBrk="0" hangingPunct="1">
              <a:defRPr sz="1936" kern="1200">
                <a:solidFill>
                  <a:schemeClr val="tx1"/>
                </a:solidFill>
                <a:latin typeface="+mn-lt"/>
                <a:ea typeface="+mn-ea"/>
                <a:cs typeface="+mn-cs"/>
              </a:defRPr>
            </a:lvl2pPr>
            <a:lvl3pPr marL="1003381" algn="l" defTabSz="1003381" rtl="0" eaLnBrk="1" latinLnBrk="0" hangingPunct="1">
              <a:defRPr sz="1936" kern="1200">
                <a:solidFill>
                  <a:schemeClr val="tx1"/>
                </a:solidFill>
                <a:latin typeface="+mn-lt"/>
                <a:ea typeface="+mn-ea"/>
                <a:cs typeface="+mn-cs"/>
              </a:defRPr>
            </a:lvl3pPr>
            <a:lvl4pPr marL="1505072" algn="l" defTabSz="1003381" rtl="0" eaLnBrk="1" latinLnBrk="0" hangingPunct="1">
              <a:defRPr sz="1936" kern="1200">
                <a:solidFill>
                  <a:schemeClr val="tx1"/>
                </a:solidFill>
                <a:latin typeface="+mn-lt"/>
                <a:ea typeface="+mn-ea"/>
                <a:cs typeface="+mn-cs"/>
              </a:defRPr>
            </a:lvl4pPr>
            <a:lvl5pPr marL="2006762" algn="l" defTabSz="1003381" rtl="0" eaLnBrk="1" latinLnBrk="0" hangingPunct="1">
              <a:defRPr sz="1936" kern="1200">
                <a:solidFill>
                  <a:schemeClr val="tx1"/>
                </a:solidFill>
                <a:latin typeface="+mn-lt"/>
                <a:ea typeface="+mn-ea"/>
                <a:cs typeface="+mn-cs"/>
              </a:defRPr>
            </a:lvl5pPr>
            <a:lvl6pPr marL="2508452" algn="l" defTabSz="1003381" rtl="0" eaLnBrk="1" latinLnBrk="0" hangingPunct="1">
              <a:defRPr sz="1936" kern="1200">
                <a:solidFill>
                  <a:schemeClr val="tx1"/>
                </a:solidFill>
                <a:latin typeface="+mn-lt"/>
                <a:ea typeface="+mn-ea"/>
                <a:cs typeface="+mn-cs"/>
              </a:defRPr>
            </a:lvl6pPr>
            <a:lvl7pPr marL="3010143" algn="l" defTabSz="1003381" rtl="0" eaLnBrk="1" latinLnBrk="0" hangingPunct="1">
              <a:defRPr sz="1936" kern="1200">
                <a:solidFill>
                  <a:schemeClr val="tx1"/>
                </a:solidFill>
                <a:latin typeface="+mn-lt"/>
                <a:ea typeface="+mn-ea"/>
                <a:cs typeface="+mn-cs"/>
              </a:defRPr>
            </a:lvl7pPr>
            <a:lvl8pPr marL="3511833" algn="l" defTabSz="1003381" rtl="0" eaLnBrk="1" latinLnBrk="0" hangingPunct="1">
              <a:defRPr sz="1936" kern="1200">
                <a:solidFill>
                  <a:schemeClr val="tx1"/>
                </a:solidFill>
                <a:latin typeface="+mn-lt"/>
                <a:ea typeface="+mn-ea"/>
                <a:cs typeface="+mn-cs"/>
              </a:defRPr>
            </a:lvl8pPr>
            <a:lvl9pPr marL="4013524" algn="l" defTabSz="1003381" rtl="0" eaLnBrk="1" latinLnBrk="0" hangingPunct="1">
              <a:defRPr sz="1936" kern="1200">
                <a:solidFill>
                  <a:schemeClr val="tx1"/>
                </a:solidFill>
                <a:latin typeface="+mn-lt"/>
                <a:ea typeface="+mn-ea"/>
                <a:cs typeface="+mn-cs"/>
              </a:defRPr>
            </a:lvl9pPr>
          </a:lstStyle>
          <a:p>
            <a:r>
              <a:rPr lang="fr-FR" sz="900" i="1" dirty="0">
                <a:solidFill>
                  <a:schemeClr val="tx2"/>
                </a:solidFill>
                <a:latin typeface="Univers Light" panose="020B0403020202020204" pitchFamily="34" charset="0"/>
              </a:rPr>
              <a:t>Organiser son intervention sur les différents chantiers RH en tenant compte de la charge de travail  en période de clôture des paies</a:t>
            </a:r>
          </a:p>
        </p:txBody>
      </p:sp>
      <p:sp>
        <p:nvSpPr>
          <p:cNvPr id="169" name="ZoneTexte 168">
            <a:extLst>
              <a:ext uri="{FF2B5EF4-FFF2-40B4-BE49-F238E27FC236}">
                <a16:creationId xmlns:a16="http://schemas.microsoft.com/office/drawing/2014/main" id="{5E0F1888-39A0-4C20-B4C3-2C14EEC923B7}"/>
              </a:ext>
            </a:extLst>
          </p:cNvPr>
          <p:cNvSpPr txBox="1"/>
          <p:nvPr/>
        </p:nvSpPr>
        <p:spPr>
          <a:xfrm>
            <a:off x="179437" y="6694893"/>
            <a:ext cx="2002942" cy="400110"/>
          </a:xfrm>
          <a:prstGeom prst="rect">
            <a:avLst/>
          </a:prstGeom>
          <a:noFill/>
        </p:spPr>
        <p:txBody>
          <a:bodyPr wrap="square">
            <a:spAutoFit/>
          </a:bodyPr>
          <a:lstStyle>
            <a:defPPr>
              <a:defRPr lang="fr-FR"/>
            </a:defPPr>
            <a:lvl1pPr algn="ctr">
              <a:defRPr sz="1000" b="1">
                <a:solidFill>
                  <a:schemeClr val="tx2"/>
                </a:solidFill>
                <a:latin typeface="Univers Light" panose="020B0403020202020204" pitchFamily="34" charset="0"/>
              </a:defRPr>
            </a:lvl1pPr>
          </a:lstStyle>
          <a:p>
            <a:pPr algn="l"/>
            <a:r>
              <a:rPr lang="fr-FR" dirty="0"/>
              <a:t>Accompagnement des</a:t>
            </a:r>
            <a:br>
              <a:rPr lang="fr-FR" dirty="0"/>
            </a:br>
            <a:r>
              <a:rPr lang="fr-FR" dirty="0"/>
              <a:t>projets de transformation</a:t>
            </a:r>
          </a:p>
        </p:txBody>
      </p:sp>
      <p:sp>
        <p:nvSpPr>
          <p:cNvPr id="171" name="Rectangle 170">
            <a:extLst>
              <a:ext uri="{FF2B5EF4-FFF2-40B4-BE49-F238E27FC236}">
                <a16:creationId xmlns:a16="http://schemas.microsoft.com/office/drawing/2014/main" id="{6DC30EB6-490B-4456-939A-740BCB88A5D2}"/>
              </a:ext>
            </a:extLst>
          </p:cNvPr>
          <p:cNvSpPr/>
          <p:nvPr/>
        </p:nvSpPr>
        <p:spPr>
          <a:xfrm>
            <a:off x="5290342" y="6571783"/>
            <a:ext cx="2086066" cy="646331"/>
          </a:xfrm>
          <a:prstGeom prst="rect">
            <a:avLst/>
          </a:prstGeom>
          <a:noFill/>
        </p:spPr>
        <p:txBody>
          <a:bodyPr wrap="square">
            <a:spAutoFit/>
          </a:bodyPr>
          <a:lstStyle/>
          <a:p>
            <a:r>
              <a:rPr lang="fr-FR" sz="900" i="1" dirty="0">
                <a:solidFill>
                  <a:schemeClr val="tx2"/>
                </a:solidFill>
                <a:latin typeface="Univers Light" panose="020B0403020202020204" pitchFamily="34" charset="0"/>
              </a:rPr>
              <a:t>Comprendre les points de convergences et de divergences de chacune des parties lors d’une réunion avec les partenaires sociaux</a:t>
            </a:r>
          </a:p>
        </p:txBody>
      </p:sp>
      <p:sp>
        <p:nvSpPr>
          <p:cNvPr id="178" name="ZoneTexte 177">
            <a:extLst>
              <a:ext uri="{FF2B5EF4-FFF2-40B4-BE49-F238E27FC236}">
                <a16:creationId xmlns:a16="http://schemas.microsoft.com/office/drawing/2014/main" id="{C49C6DF0-122D-4670-B527-06715F95E020}"/>
              </a:ext>
            </a:extLst>
          </p:cNvPr>
          <p:cNvSpPr txBox="1"/>
          <p:nvPr/>
        </p:nvSpPr>
        <p:spPr>
          <a:xfrm>
            <a:off x="179437" y="10000584"/>
            <a:ext cx="1970641" cy="553998"/>
          </a:xfrm>
          <a:prstGeom prst="rect">
            <a:avLst/>
          </a:prstGeom>
          <a:noFill/>
        </p:spPr>
        <p:txBody>
          <a:bodyPr wrap="square">
            <a:spAutoFit/>
          </a:bodyPr>
          <a:lstStyle>
            <a:defPPr>
              <a:defRPr lang="fr-FR"/>
            </a:defPPr>
            <a:lvl1pPr algn="ctr">
              <a:defRPr sz="1000" b="1">
                <a:solidFill>
                  <a:schemeClr val="tx2"/>
                </a:solidFill>
                <a:latin typeface="Univers Light" panose="020B0403020202020204" pitchFamily="34" charset="0"/>
              </a:defRPr>
            </a:lvl1pPr>
          </a:lstStyle>
          <a:p>
            <a:pPr algn="l"/>
            <a:r>
              <a:rPr lang="fr-FR" dirty="0"/>
              <a:t>Recrutement et </a:t>
            </a:r>
            <a:br>
              <a:rPr lang="fr-FR" dirty="0"/>
            </a:br>
            <a:r>
              <a:rPr lang="fr-FR" dirty="0"/>
              <a:t>intégration des </a:t>
            </a:r>
            <a:br>
              <a:rPr lang="fr-FR" dirty="0"/>
            </a:br>
            <a:r>
              <a:rPr lang="fr-FR" dirty="0"/>
              <a:t>ressources humaines</a:t>
            </a:r>
          </a:p>
        </p:txBody>
      </p:sp>
      <p:sp>
        <p:nvSpPr>
          <p:cNvPr id="247" name="Rectangle 246">
            <a:extLst>
              <a:ext uri="{FF2B5EF4-FFF2-40B4-BE49-F238E27FC236}">
                <a16:creationId xmlns:a16="http://schemas.microsoft.com/office/drawing/2014/main" id="{3EBE7B28-5BF8-4D8D-AC99-138AEA5046D7}"/>
              </a:ext>
            </a:extLst>
          </p:cNvPr>
          <p:cNvSpPr/>
          <p:nvPr/>
        </p:nvSpPr>
        <p:spPr>
          <a:xfrm>
            <a:off x="5290342" y="9954418"/>
            <a:ext cx="1855347" cy="646331"/>
          </a:xfrm>
          <a:prstGeom prst="rect">
            <a:avLst/>
          </a:prstGeom>
          <a:noFill/>
        </p:spPr>
        <p:txBody>
          <a:bodyPr wrap="square">
            <a:spAutoFit/>
          </a:bodyPr>
          <a:lstStyle/>
          <a:p>
            <a:r>
              <a:rPr lang="fr-FR" sz="900" i="1" dirty="0">
                <a:solidFill>
                  <a:schemeClr val="tx2"/>
                </a:solidFill>
                <a:latin typeface="Univers Light" panose="020B0403020202020204" pitchFamily="34" charset="0"/>
              </a:rPr>
              <a:t>Recueillir les besoins de recrutement, contacter les candidats pertinents et réaliser les entretiens de pré-sélection</a:t>
            </a:r>
          </a:p>
        </p:txBody>
      </p:sp>
      <p:cxnSp>
        <p:nvCxnSpPr>
          <p:cNvPr id="214" name="Connecteur droit 213">
            <a:extLst>
              <a:ext uri="{FF2B5EF4-FFF2-40B4-BE49-F238E27FC236}">
                <a16:creationId xmlns:a16="http://schemas.microsoft.com/office/drawing/2014/main" id="{845F07B7-9F17-438A-8259-761507A7220E}"/>
              </a:ext>
            </a:extLst>
          </p:cNvPr>
          <p:cNvCxnSpPr>
            <a:cxnSpLocks/>
          </p:cNvCxnSpPr>
          <p:nvPr/>
        </p:nvCxnSpPr>
        <p:spPr>
          <a:xfrm flipV="1">
            <a:off x="0" y="1152394"/>
            <a:ext cx="7559675" cy="0"/>
          </a:xfrm>
          <a:prstGeom prst="line">
            <a:avLst/>
          </a:prstGeom>
          <a:ln w="57150">
            <a:solidFill>
              <a:schemeClr val="bg2"/>
            </a:solidFill>
          </a:ln>
        </p:spPr>
        <p:style>
          <a:lnRef idx="1">
            <a:schemeClr val="accent1"/>
          </a:lnRef>
          <a:fillRef idx="0">
            <a:schemeClr val="accent1"/>
          </a:fillRef>
          <a:effectRef idx="0">
            <a:schemeClr val="accent1"/>
          </a:effectRef>
          <a:fontRef idx="minor">
            <a:schemeClr val="tx1"/>
          </a:fontRef>
        </p:style>
      </p:cxnSp>
      <p:grpSp>
        <p:nvGrpSpPr>
          <p:cNvPr id="198" name="Groupe 197">
            <a:extLst>
              <a:ext uri="{FF2B5EF4-FFF2-40B4-BE49-F238E27FC236}">
                <a16:creationId xmlns:a16="http://schemas.microsoft.com/office/drawing/2014/main" id="{8135456B-30D8-491F-9069-067FB32892A4}"/>
              </a:ext>
            </a:extLst>
          </p:cNvPr>
          <p:cNvGrpSpPr/>
          <p:nvPr/>
        </p:nvGrpSpPr>
        <p:grpSpPr>
          <a:xfrm>
            <a:off x="3995861" y="1457474"/>
            <a:ext cx="3456384" cy="481018"/>
            <a:chOff x="3635821" y="1491960"/>
            <a:chExt cx="3456384" cy="481018"/>
          </a:xfrm>
        </p:grpSpPr>
        <p:grpSp>
          <p:nvGrpSpPr>
            <p:cNvPr id="199" name="Groupe 198">
              <a:extLst>
                <a:ext uri="{FF2B5EF4-FFF2-40B4-BE49-F238E27FC236}">
                  <a16:creationId xmlns:a16="http://schemas.microsoft.com/office/drawing/2014/main" id="{AB340561-A7FD-4687-90C4-293C4670190F}"/>
                </a:ext>
              </a:extLst>
            </p:cNvPr>
            <p:cNvGrpSpPr/>
            <p:nvPr/>
          </p:nvGrpSpPr>
          <p:grpSpPr>
            <a:xfrm>
              <a:off x="3747100" y="1491960"/>
              <a:ext cx="3129082" cy="451140"/>
              <a:chOff x="3747100" y="1491960"/>
              <a:chExt cx="3129082" cy="451140"/>
            </a:xfrm>
          </p:grpSpPr>
          <p:sp>
            <p:nvSpPr>
              <p:cNvPr id="262" name="Rectangle 261">
                <a:extLst>
                  <a:ext uri="{FF2B5EF4-FFF2-40B4-BE49-F238E27FC236}">
                    <a16:creationId xmlns:a16="http://schemas.microsoft.com/office/drawing/2014/main" id="{67A4B3BB-1C05-4CD6-87AB-0D4C1EC71A5A}"/>
                  </a:ext>
                </a:extLst>
              </p:cNvPr>
              <p:cNvSpPr/>
              <p:nvPr/>
            </p:nvSpPr>
            <p:spPr>
              <a:xfrm>
                <a:off x="3789012" y="1527277"/>
                <a:ext cx="3087170" cy="415823"/>
              </a:xfrm>
              <a:prstGeom prst="rect">
                <a:avLst/>
              </a:prstGeom>
              <a:solidFill>
                <a:srgbClr val="FFFFFF"/>
              </a:solidFill>
              <a:ln w="22225">
                <a:solidFill>
                  <a:schemeClr val="bg2"/>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endParaRPr lang="fr-FR" sz="1400" dirty="0" err="1"/>
              </a:p>
            </p:txBody>
          </p:sp>
          <p:sp>
            <p:nvSpPr>
              <p:cNvPr id="263" name="ZoneTexte 262">
                <a:extLst>
                  <a:ext uri="{FF2B5EF4-FFF2-40B4-BE49-F238E27FC236}">
                    <a16:creationId xmlns:a16="http://schemas.microsoft.com/office/drawing/2014/main" id="{557C8668-91A8-4530-8CBB-DDB9CD7218F2}"/>
                  </a:ext>
                </a:extLst>
              </p:cNvPr>
              <p:cNvSpPr txBox="1"/>
              <p:nvPr/>
            </p:nvSpPr>
            <p:spPr>
              <a:xfrm>
                <a:off x="3747100" y="1491960"/>
                <a:ext cx="845828" cy="215444"/>
              </a:xfrm>
              <a:prstGeom prst="rect">
                <a:avLst/>
              </a:prstGeom>
              <a:noFill/>
            </p:spPr>
            <p:txBody>
              <a:bodyPr wrap="square">
                <a:spAutoFit/>
              </a:bodyPr>
              <a:lstStyle>
                <a:defPPr>
                  <a:defRPr lang="fr-FR"/>
                </a:defPPr>
                <a:lvl1pPr marL="108000" indent="-108000" algn="just">
                  <a:buFont typeface="Wingdings" panose="05000000000000000000" pitchFamily="2" charset="2"/>
                  <a:buChar char="§"/>
                  <a:defRPr sz="1000">
                    <a:solidFill>
                      <a:schemeClr val="tx2"/>
                    </a:solidFill>
                    <a:latin typeface="Univers Light" panose="020B0403020202020204" pitchFamily="34" charset="0"/>
                  </a:defRPr>
                </a:lvl1pPr>
              </a:lstStyle>
              <a:p>
                <a:pPr marL="0" indent="0" algn="l">
                  <a:buNone/>
                </a:pPr>
                <a:r>
                  <a:rPr lang="fr-FR" sz="800" b="1" dirty="0"/>
                  <a:t>Légende</a:t>
                </a:r>
              </a:p>
            </p:txBody>
          </p:sp>
        </p:grpSp>
        <p:grpSp>
          <p:nvGrpSpPr>
            <p:cNvPr id="200" name="Groupe 199">
              <a:extLst>
                <a:ext uri="{FF2B5EF4-FFF2-40B4-BE49-F238E27FC236}">
                  <a16:creationId xmlns:a16="http://schemas.microsoft.com/office/drawing/2014/main" id="{7F0FA0A7-30DE-49DD-8335-19819D2E821F}"/>
                </a:ext>
              </a:extLst>
            </p:cNvPr>
            <p:cNvGrpSpPr/>
            <p:nvPr/>
          </p:nvGrpSpPr>
          <p:grpSpPr>
            <a:xfrm>
              <a:off x="5145033" y="1669592"/>
              <a:ext cx="1192567" cy="303386"/>
              <a:chOff x="5501712" y="1669592"/>
              <a:chExt cx="1192567" cy="303386"/>
            </a:xfrm>
          </p:grpSpPr>
          <p:sp>
            <p:nvSpPr>
              <p:cNvPr id="260" name="ZoneTexte 259">
                <a:extLst>
                  <a:ext uri="{FF2B5EF4-FFF2-40B4-BE49-F238E27FC236}">
                    <a16:creationId xmlns:a16="http://schemas.microsoft.com/office/drawing/2014/main" id="{DDFDBA6F-3096-4270-A3B9-0E35947FC23F}"/>
                  </a:ext>
                </a:extLst>
              </p:cNvPr>
              <p:cNvSpPr txBox="1"/>
              <p:nvPr/>
            </p:nvSpPr>
            <p:spPr>
              <a:xfrm>
                <a:off x="5501712" y="1757534"/>
                <a:ext cx="1192567" cy="215444"/>
              </a:xfrm>
              <a:prstGeom prst="rect">
                <a:avLst/>
              </a:prstGeom>
              <a:noFill/>
            </p:spPr>
            <p:txBody>
              <a:bodyPr wrap="square">
                <a:spAutoFit/>
              </a:bodyPr>
              <a:lstStyle>
                <a:defPPr>
                  <a:defRPr lang="fr-FR"/>
                </a:defPPr>
                <a:lvl1pPr indent="0">
                  <a:buNone/>
                  <a:defRPr sz="1000">
                    <a:latin typeface="Univers Light" panose="020B0403020202020204" pitchFamily="34" charset="0"/>
                  </a:defRPr>
                </a:lvl1pPr>
              </a:lstStyle>
              <a:p>
                <a:pPr algn="ctr"/>
                <a:r>
                  <a:rPr lang="fr-FR" sz="800" dirty="0">
                    <a:solidFill>
                      <a:schemeClr val="tx2"/>
                    </a:solidFill>
                  </a:rPr>
                  <a:t>Niveau confirmé</a:t>
                </a:r>
              </a:p>
            </p:txBody>
          </p:sp>
          <p:sp>
            <p:nvSpPr>
              <p:cNvPr id="261" name="Ellipse 260">
                <a:extLst>
                  <a:ext uri="{FF2B5EF4-FFF2-40B4-BE49-F238E27FC236}">
                    <a16:creationId xmlns:a16="http://schemas.microsoft.com/office/drawing/2014/main" id="{7350CA6B-D5A6-48FF-A9B0-5D26FD1B3AD4}"/>
                  </a:ext>
                </a:extLst>
              </p:cNvPr>
              <p:cNvSpPr/>
              <p:nvPr/>
            </p:nvSpPr>
            <p:spPr>
              <a:xfrm>
                <a:off x="6016187" y="1669592"/>
                <a:ext cx="163617" cy="133002"/>
              </a:xfrm>
              <a:prstGeom prst="ellipse">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fr-FR" sz="800" b="1" dirty="0"/>
                  <a:t>3</a:t>
                </a:r>
              </a:p>
            </p:txBody>
          </p:sp>
        </p:grpSp>
        <p:grpSp>
          <p:nvGrpSpPr>
            <p:cNvPr id="201" name="Groupe 200">
              <a:extLst>
                <a:ext uri="{FF2B5EF4-FFF2-40B4-BE49-F238E27FC236}">
                  <a16:creationId xmlns:a16="http://schemas.microsoft.com/office/drawing/2014/main" id="{F1074E14-0B12-46B1-9C8F-8B95A4B841CF}"/>
                </a:ext>
              </a:extLst>
            </p:cNvPr>
            <p:cNvGrpSpPr/>
            <p:nvPr/>
          </p:nvGrpSpPr>
          <p:grpSpPr>
            <a:xfrm>
              <a:off x="5899638" y="1669592"/>
              <a:ext cx="1192567" cy="303386"/>
              <a:chOff x="6322879" y="1669592"/>
              <a:chExt cx="1192567" cy="303386"/>
            </a:xfrm>
          </p:grpSpPr>
          <p:sp>
            <p:nvSpPr>
              <p:cNvPr id="254" name="ZoneTexte 253">
                <a:extLst>
                  <a:ext uri="{FF2B5EF4-FFF2-40B4-BE49-F238E27FC236}">
                    <a16:creationId xmlns:a16="http://schemas.microsoft.com/office/drawing/2014/main" id="{6344A00F-0CE0-436A-8E9B-93C2EB01FAF2}"/>
                  </a:ext>
                </a:extLst>
              </p:cNvPr>
              <p:cNvSpPr txBox="1"/>
              <p:nvPr/>
            </p:nvSpPr>
            <p:spPr>
              <a:xfrm>
                <a:off x="6322879" y="1757534"/>
                <a:ext cx="1192567" cy="215444"/>
              </a:xfrm>
              <a:prstGeom prst="rect">
                <a:avLst/>
              </a:prstGeom>
              <a:noFill/>
            </p:spPr>
            <p:txBody>
              <a:bodyPr wrap="square">
                <a:spAutoFit/>
              </a:bodyPr>
              <a:lstStyle>
                <a:defPPr>
                  <a:defRPr lang="fr-FR"/>
                </a:defPPr>
                <a:lvl1pPr indent="0">
                  <a:buNone/>
                  <a:defRPr sz="1000">
                    <a:latin typeface="Univers Light" panose="020B0403020202020204" pitchFamily="34" charset="0"/>
                  </a:defRPr>
                </a:lvl1pPr>
              </a:lstStyle>
              <a:p>
                <a:pPr algn="ctr"/>
                <a:r>
                  <a:rPr lang="fr-FR" sz="800" dirty="0">
                    <a:solidFill>
                      <a:schemeClr val="tx2"/>
                    </a:solidFill>
                  </a:rPr>
                  <a:t>Niveau expert</a:t>
                </a:r>
              </a:p>
            </p:txBody>
          </p:sp>
          <p:sp>
            <p:nvSpPr>
              <p:cNvPr id="259" name="Ellipse 258">
                <a:extLst>
                  <a:ext uri="{FF2B5EF4-FFF2-40B4-BE49-F238E27FC236}">
                    <a16:creationId xmlns:a16="http://schemas.microsoft.com/office/drawing/2014/main" id="{EB1B3A1C-8F72-4FE1-894D-8CC6FF9ECC9F}"/>
                  </a:ext>
                </a:extLst>
              </p:cNvPr>
              <p:cNvSpPr/>
              <p:nvPr/>
            </p:nvSpPr>
            <p:spPr>
              <a:xfrm>
                <a:off x="6837354" y="1669592"/>
                <a:ext cx="163617" cy="133002"/>
              </a:xfrm>
              <a:prstGeom prst="ellipse">
                <a:avLst/>
              </a:prstGeom>
              <a:solidFill>
                <a:schemeClr val="accent1">
                  <a:lumMod val="75000"/>
                </a:schemeClr>
              </a:solidFill>
              <a:ln>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fr-FR" sz="800" b="1" dirty="0"/>
                  <a:t>4</a:t>
                </a:r>
              </a:p>
            </p:txBody>
          </p:sp>
        </p:grpSp>
        <p:grpSp>
          <p:nvGrpSpPr>
            <p:cNvPr id="202" name="Groupe 201">
              <a:extLst>
                <a:ext uri="{FF2B5EF4-FFF2-40B4-BE49-F238E27FC236}">
                  <a16:creationId xmlns:a16="http://schemas.microsoft.com/office/drawing/2014/main" id="{71A8C2E8-920A-4B46-93BE-CA7E62ECDFDF}"/>
                </a:ext>
              </a:extLst>
            </p:cNvPr>
            <p:cNvGrpSpPr/>
            <p:nvPr/>
          </p:nvGrpSpPr>
          <p:grpSpPr>
            <a:xfrm>
              <a:off x="4390427" y="1669592"/>
              <a:ext cx="1192567" cy="303386"/>
              <a:chOff x="4680545" y="1669592"/>
              <a:chExt cx="1192567" cy="303386"/>
            </a:xfrm>
          </p:grpSpPr>
          <p:sp>
            <p:nvSpPr>
              <p:cNvPr id="241" name="ZoneTexte 240">
                <a:extLst>
                  <a:ext uri="{FF2B5EF4-FFF2-40B4-BE49-F238E27FC236}">
                    <a16:creationId xmlns:a16="http://schemas.microsoft.com/office/drawing/2014/main" id="{51E33D1A-BB04-4B68-B8BE-905BFF064B00}"/>
                  </a:ext>
                </a:extLst>
              </p:cNvPr>
              <p:cNvSpPr txBox="1"/>
              <p:nvPr/>
            </p:nvSpPr>
            <p:spPr>
              <a:xfrm>
                <a:off x="4680545" y="1757534"/>
                <a:ext cx="1192567" cy="215444"/>
              </a:xfrm>
              <a:prstGeom prst="rect">
                <a:avLst/>
              </a:prstGeom>
              <a:noFill/>
            </p:spPr>
            <p:txBody>
              <a:bodyPr wrap="square">
                <a:spAutoFit/>
              </a:bodyPr>
              <a:lstStyle>
                <a:defPPr>
                  <a:defRPr lang="fr-FR"/>
                </a:defPPr>
                <a:lvl1pPr indent="0">
                  <a:buNone/>
                  <a:defRPr sz="1000">
                    <a:latin typeface="Univers Light" panose="020B0403020202020204" pitchFamily="34" charset="0"/>
                  </a:defRPr>
                </a:lvl1pPr>
              </a:lstStyle>
              <a:p>
                <a:pPr algn="ctr"/>
                <a:r>
                  <a:rPr lang="fr-FR" sz="800" dirty="0">
                    <a:solidFill>
                      <a:schemeClr val="tx2"/>
                    </a:solidFill>
                  </a:rPr>
                  <a:t>Niveau avancé</a:t>
                </a:r>
              </a:p>
            </p:txBody>
          </p:sp>
          <p:sp>
            <p:nvSpPr>
              <p:cNvPr id="248" name="Ellipse 247">
                <a:extLst>
                  <a:ext uri="{FF2B5EF4-FFF2-40B4-BE49-F238E27FC236}">
                    <a16:creationId xmlns:a16="http://schemas.microsoft.com/office/drawing/2014/main" id="{74C57ED4-5CD6-4ADD-8E11-3C82D5264D90}"/>
                  </a:ext>
                </a:extLst>
              </p:cNvPr>
              <p:cNvSpPr/>
              <p:nvPr/>
            </p:nvSpPr>
            <p:spPr>
              <a:xfrm>
                <a:off x="5195020" y="1669592"/>
                <a:ext cx="163617" cy="133002"/>
              </a:xfrm>
              <a:prstGeom prst="ellipse">
                <a:avLst/>
              </a:prstGeom>
              <a:solidFill>
                <a:schemeClr val="accent1">
                  <a:lumMod val="60000"/>
                  <a:lumOff val="40000"/>
                </a:schemeClr>
              </a:solidFill>
              <a:ln>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fr-FR" sz="800" b="1" dirty="0"/>
                  <a:t>2</a:t>
                </a:r>
              </a:p>
            </p:txBody>
          </p:sp>
        </p:grpSp>
        <p:grpSp>
          <p:nvGrpSpPr>
            <p:cNvPr id="238" name="Groupe 237">
              <a:extLst>
                <a:ext uri="{FF2B5EF4-FFF2-40B4-BE49-F238E27FC236}">
                  <a16:creationId xmlns:a16="http://schemas.microsoft.com/office/drawing/2014/main" id="{D91D9681-61E6-495C-A694-ABC055035B2D}"/>
                </a:ext>
              </a:extLst>
            </p:cNvPr>
            <p:cNvGrpSpPr/>
            <p:nvPr/>
          </p:nvGrpSpPr>
          <p:grpSpPr>
            <a:xfrm>
              <a:off x="3635821" y="1669592"/>
              <a:ext cx="1192567" cy="303386"/>
              <a:chOff x="3859378" y="1669592"/>
              <a:chExt cx="1192567" cy="303386"/>
            </a:xfrm>
          </p:grpSpPr>
          <p:sp>
            <p:nvSpPr>
              <p:cNvPr id="239" name="ZoneTexte 238">
                <a:extLst>
                  <a:ext uri="{FF2B5EF4-FFF2-40B4-BE49-F238E27FC236}">
                    <a16:creationId xmlns:a16="http://schemas.microsoft.com/office/drawing/2014/main" id="{70BE9B22-2607-40D3-B1C3-9BB02B96C7A9}"/>
                  </a:ext>
                </a:extLst>
              </p:cNvPr>
              <p:cNvSpPr txBox="1"/>
              <p:nvPr/>
            </p:nvSpPr>
            <p:spPr>
              <a:xfrm>
                <a:off x="3859378" y="1757534"/>
                <a:ext cx="1192567" cy="215444"/>
              </a:xfrm>
              <a:prstGeom prst="rect">
                <a:avLst/>
              </a:prstGeom>
              <a:noFill/>
            </p:spPr>
            <p:txBody>
              <a:bodyPr wrap="square">
                <a:spAutoFit/>
              </a:bodyPr>
              <a:lstStyle>
                <a:defPPr>
                  <a:defRPr lang="fr-FR"/>
                </a:defPPr>
                <a:lvl1pPr indent="0">
                  <a:buNone/>
                  <a:defRPr sz="1000">
                    <a:latin typeface="Univers Light" panose="020B0403020202020204" pitchFamily="34" charset="0"/>
                  </a:defRPr>
                </a:lvl1pPr>
              </a:lstStyle>
              <a:p>
                <a:pPr algn="ctr"/>
                <a:r>
                  <a:rPr lang="fr-FR" sz="800" dirty="0">
                    <a:solidFill>
                      <a:schemeClr val="tx2"/>
                    </a:solidFill>
                  </a:rPr>
                  <a:t>Niveau de base</a:t>
                </a:r>
              </a:p>
            </p:txBody>
          </p:sp>
          <p:sp>
            <p:nvSpPr>
              <p:cNvPr id="240" name="Ellipse 239">
                <a:extLst>
                  <a:ext uri="{FF2B5EF4-FFF2-40B4-BE49-F238E27FC236}">
                    <a16:creationId xmlns:a16="http://schemas.microsoft.com/office/drawing/2014/main" id="{8CD8EB14-CD01-4A7D-AA6C-72017F16ED90}"/>
                  </a:ext>
                </a:extLst>
              </p:cNvPr>
              <p:cNvSpPr/>
              <p:nvPr/>
            </p:nvSpPr>
            <p:spPr>
              <a:xfrm>
                <a:off x="4373853" y="1669592"/>
                <a:ext cx="163617" cy="133002"/>
              </a:xfrm>
              <a:prstGeom prst="ellipse">
                <a:avLst/>
              </a:prstGeom>
              <a:solidFill>
                <a:schemeClr val="accent1">
                  <a:lumMod val="40000"/>
                  <a:lumOff val="60000"/>
                </a:schemeClr>
              </a:solidFill>
              <a:ln>
                <a:solidFill>
                  <a:schemeClr val="accent1">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fr-FR" sz="800" b="1" dirty="0">
                    <a:solidFill>
                      <a:srgbClr val="FFFFFF"/>
                    </a:solidFill>
                  </a:rPr>
                  <a:t>1</a:t>
                </a:r>
              </a:p>
            </p:txBody>
          </p:sp>
        </p:grpSp>
      </p:grpSp>
      <p:sp>
        <p:nvSpPr>
          <p:cNvPr id="264" name="ZoneTexte 263">
            <a:extLst>
              <a:ext uri="{FF2B5EF4-FFF2-40B4-BE49-F238E27FC236}">
                <a16:creationId xmlns:a16="http://schemas.microsoft.com/office/drawing/2014/main" id="{C4CC321D-9958-4B8D-83D4-20F7997E8BD0}"/>
              </a:ext>
            </a:extLst>
          </p:cNvPr>
          <p:cNvSpPr txBox="1"/>
          <p:nvPr/>
        </p:nvSpPr>
        <p:spPr>
          <a:xfrm>
            <a:off x="4692506" y="2398515"/>
            <a:ext cx="3063558" cy="246221"/>
          </a:xfrm>
          <a:prstGeom prst="rect">
            <a:avLst/>
          </a:prstGeom>
          <a:noFill/>
        </p:spPr>
        <p:txBody>
          <a:bodyPr wrap="square">
            <a:spAutoFit/>
          </a:bodyPr>
          <a:lstStyle>
            <a:defPPr>
              <a:defRPr lang="fr-FR"/>
            </a:defPPr>
            <a:lvl1pPr marL="108000" indent="-108000" algn="just">
              <a:buFont typeface="Wingdings" panose="05000000000000000000" pitchFamily="2" charset="2"/>
              <a:buChar char="§"/>
              <a:defRPr sz="1000">
                <a:solidFill>
                  <a:schemeClr val="tx2"/>
                </a:solidFill>
                <a:latin typeface="Univers Light" panose="020B0403020202020204" pitchFamily="34" charset="0"/>
              </a:defRPr>
            </a:lvl1pPr>
          </a:lstStyle>
          <a:p>
            <a:pPr marL="0" indent="0" algn="ctr">
              <a:buNone/>
            </a:pPr>
            <a:r>
              <a:rPr lang="fr-FR" dirty="0">
                <a:solidFill>
                  <a:schemeClr val="accent1"/>
                </a:solidFill>
              </a:rPr>
              <a:t>Exemple d’application</a:t>
            </a:r>
          </a:p>
        </p:txBody>
      </p:sp>
      <p:sp>
        <p:nvSpPr>
          <p:cNvPr id="265" name="ZoneTexte 264">
            <a:extLst>
              <a:ext uri="{FF2B5EF4-FFF2-40B4-BE49-F238E27FC236}">
                <a16:creationId xmlns:a16="http://schemas.microsoft.com/office/drawing/2014/main" id="{AE4E3AED-4E5C-4351-BEE5-7F68A07F1F91}"/>
              </a:ext>
            </a:extLst>
          </p:cNvPr>
          <p:cNvSpPr txBox="1"/>
          <p:nvPr/>
        </p:nvSpPr>
        <p:spPr>
          <a:xfrm>
            <a:off x="1678364" y="2321570"/>
            <a:ext cx="3901673" cy="400110"/>
          </a:xfrm>
          <a:prstGeom prst="rect">
            <a:avLst/>
          </a:prstGeom>
          <a:noFill/>
        </p:spPr>
        <p:txBody>
          <a:bodyPr wrap="square">
            <a:spAutoFit/>
          </a:bodyPr>
          <a:lstStyle>
            <a:defPPr>
              <a:defRPr lang="fr-FR"/>
            </a:defPPr>
            <a:lvl1pPr marL="108000" indent="-108000" algn="just">
              <a:buFont typeface="Wingdings" panose="05000000000000000000" pitchFamily="2" charset="2"/>
              <a:buChar char="§"/>
              <a:defRPr sz="1000">
                <a:solidFill>
                  <a:schemeClr val="tx2"/>
                </a:solidFill>
                <a:latin typeface="Univers Light" panose="020B0403020202020204" pitchFamily="34" charset="0"/>
              </a:defRPr>
            </a:lvl1pPr>
          </a:lstStyle>
          <a:p>
            <a:pPr marL="0" indent="0" algn="ctr">
              <a:buNone/>
            </a:pPr>
            <a:r>
              <a:rPr lang="fr-FR" dirty="0">
                <a:solidFill>
                  <a:schemeClr val="accent1"/>
                </a:solidFill>
              </a:rPr>
              <a:t>Niveau attendu sur la macro-compétence et </a:t>
            </a:r>
            <a:br>
              <a:rPr lang="fr-FR" dirty="0">
                <a:solidFill>
                  <a:schemeClr val="accent1"/>
                </a:solidFill>
              </a:rPr>
            </a:br>
            <a:r>
              <a:rPr lang="fr-FR" dirty="0">
                <a:solidFill>
                  <a:schemeClr val="accent1"/>
                </a:solidFill>
              </a:rPr>
              <a:t>compétence associée</a:t>
            </a:r>
          </a:p>
        </p:txBody>
      </p:sp>
      <p:sp>
        <p:nvSpPr>
          <p:cNvPr id="266" name="ZoneTexte 265">
            <a:extLst>
              <a:ext uri="{FF2B5EF4-FFF2-40B4-BE49-F238E27FC236}">
                <a16:creationId xmlns:a16="http://schemas.microsoft.com/office/drawing/2014/main" id="{7DB5E828-D65E-4075-867B-66B293203516}"/>
              </a:ext>
            </a:extLst>
          </p:cNvPr>
          <p:cNvSpPr txBox="1"/>
          <p:nvPr/>
        </p:nvSpPr>
        <p:spPr>
          <a:xfrm>
            <a:off x="-648" y="2398515"/>
            <a:ext cx="1908277" cy="246221"/>
          </a:xfrm>
          <a:prstGeom prst="rect">
            <a:avLst/>
          </a:prstGeom>
          <a:noFill/>
        </p:spPr>
        <p:txBody>
          <a:bodyPr wrap="square">
            <a:spAutoFit/>
          </a:bodyPr>
          <a:lstStyle>
            <a:defPPr>
              <a:defRPr lang="fr-FR"/>
            </a:defPPr>
            <a:lvl1pPr marL="108000" indent="-108000" algn="just">
              <a:buFont typeface="Wingdings" panose="05000000000000000000" pitchFamily="2" charset="2"/>
              <a:buChar char="§"/>
              <a:defRPr sz="1000">
                <a:solidFill>
                  <a:schemeClr val="tx2"/>
                </a:solidFill>
                <a:latin typeface="Univers Light" panose="020B0403020202020204" pitchFamily="34" charset="0"/>
              </a:defRPr>
            </a:lvl1pPr>
          </a:lstStyle>
          <a:p>
            <a:pPr marL="0" indent="0" algn="ctr">
              <a:buNone/>
            </a:pPr>
            <a:r>
              <a:rPr lang="fr-FR" dirty="0">
                <a:solidFill>
                  <a:schemeClr val="accent1"/>
                </a:solidFill>
              </a:rPr>
              <a:t>Macro-compétence</a:t>
            </a:r>
          </a:p>
        </p:txBody>
      </p:sp>
      <p:grpSp>
        <p:nvGrpSpPr>
          <p:cNvPr id="293" name="Groupe 292">
            <a:extLst>
              <a:ext uri="{FF2B5EF4-FFF2-40B4-BE49-F238E27FC236}">
                <a16:creationId xmlns:a16="http://schemas.microsoft.com/office/drawing/2014/main" id="{E4954EF1-5128-4902-AB91-67247DC9EDB3}"/>
              </a:ext>
            </a:extLst>
          </p:cNvPr>
          <p:cNvGrpSpPr/>
          <p:nvPr/>
        </p:nvGrpSpPr>
        <p:grpSpPr>
          <a:xfrm>
            <a:off x="1833494" y="2798133"/>
            <a:ext cx="3466824" cy="504000"/>
            <a:chOff x="1907629" y="3346741"/>
            <a:chExt cx="3466824" cy="504000"/>
          </a:xfrm>
        </p:grpSpPr>
        <p:grpSp>
          <p:nvGrpSpPr>
            <p:cNvPr id="294" name="Groupe 293">
              <a:extLst>
                <a:ext uri="{FF2B5EF4-FFF2-40B4-BE49-F238E27FC236}">
                  <a16:creationId xmlns:a16="http://schemas.microsoft.com/office/drawing/2014/main" id="{12ADA72A-67E7-40C2-BC26-8B087DD2C195}"/>
                </a:ext>
              </a:extLst>
            </p:cNvPr>
            <p:cNvGrpSpPr/>
            <p:nvPr/>
          </p:nvGrpSpPr>
          <p:grpSpPr>
            <a:xfrm>
              <a:off x="1907629" y="3346741"/>
              <a:ext cx="3405719" cy="504000"/>
              <a:chOff x="1907629" y="2782399"/>
              <a:chExt cx="3405719" cy="504000"/>
            </a:xfrm>
          </p:grpSpPr>
          <p:sp>
            <p:nvSpPr>
              <p:cNvPr id="296" name="Rectangle 295">
                <a:extLst>
                  <a:ext uri="{FF2B5EF4-FFF2-40B4-BE49-F238E27FC236}">
                    <a16:creationId xmlns:a16="http://schemas.microsoft.com/office/drawing/2014/main" id="{5CDFA47F-1AAF-46CB-9999-2FC8F1297987}"/>
                  </a:ext>
                </a:extLst>
              </p:cNvPr>
              <p:cNvSpPr/>
              <p:nvPr/>
            </p:nvSpPr>
            <p:spPr>
              <a:xfrm>
                <a:off x="2052761" y="2782399"/>
                <a:ext cx="3260587" cy="504000"/>
              </a:xfrm>
              <a:prstGeom prst="rect">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endParaRPr lang="fr-FR" sz="1400" dirty="0" err="1"/>
              </a:p>
            </p:txBody>
          </p:sp>
          <p:grpSp>
            <p:nvGrpSpPr>
              <p:cNvPr id="297" name="Groupe 296">
                <a:extLst>
                  <a:ext uri="{FF2B5EF4-FFF2-40B4-BE49-F238E27FC236}">
                    <a16:creationId xmlns:a16="http://schemas.microsoft.com/office/drawing/2014/main" id="{677F366A-995F-4976-97FE-6BFFAC28375F}"/>
                  </a:ext>
                </a:extLst>
              </p:cNvPr>
              <p:cNvGrpSpPr/>
              <p:nvPr/>
            </p:nvGrpSpPr>
            <p:grpSpPr>
              <a:xfrm>
                <a:off x="1907629" y="2782399"/>
                <a:ext cx="271472" cy="504000"/>
                <a:chOff x="1903658" y="4015785"/>
                <a:chExt cx="265051" cy="504000"/>
              </a:xfrm>
            </p:grpSpPr>
            <p:cxnSp>
              <p:nvCxnSpPr>
                <p:cNvPr id="298" name="Connecteur droit 297">
                  <a:extLst>
                    <a:ext uri="{FF2B5EF4-FFF2-40B4-BE49-F238E27FC236}">
                      <a16:creationId xmlns:a16="http://schemas.microsoft.com/office/drawing/2014/main" id="{896814E9-2CE5-41F8-B093-92B3D5E4E2D6}"/>
                    </a:ext>
                  </a:extLst>
                </p:cNvPr>
                <p:cNvCxnSpPr>
                  <a:cxnSpLocks/>
                </p:cNvCxnSpPr>
                <p:nvPr/>
              </p:nvCxnSpPr>
              <p:spPr>
                <a:xfrm>
                  <a:off x="2036183" y="4015785"/>
                  <a:ext cx="0" cy="504000"/>
                </a:xfrm>
                <a:prstGeom prst="line">
                  <a:avLst/>
                </a:prstGeom>
                <a:solidFill>
                  <a:schemeClr val="accent1"/>
                </a:solidFill>
                <a:ln w="28575">
                  <a:solidFill>
                    <a:schemeClr val="accent1"/>
                  </a:solidFill>
                </a:ln>
              </p:spPr>
              <p:style>
                <a:lnRef idx="1">
                  <a:schemeClr val="accent1"/>
                </a:lnRef>
                <a:fillRef idx="0">
                  <a:schemeClr val="accent1"/>
                </a:fillRef>
                <a:effectRef idx="0">
                  <a:schemeClr val="accent1"/>
                </a:effectRef>
                <a:fontRef idx="minor">
                  <a:schemeClr val="tx1"/>
                </a:fontRef>
              </p:style>
            </p:cxnSp>
            <p:sp>
              <p:nvSpPr>
                <p:cNvPr id="299" name="Ellipse 298">
                  <a:extLst>
                    <a:ext uri="{FF2B5EF4-FFF2-40B4-BE49-F238E27FC236}">
                      <a16:creationId xmlns:a16="http://schemas.microsoft.com/office/drawing/2014/main" id="{2FF4396E-10D8-4516-B79A-0AD6C634C047}"/>
                    </a:ext>
                  </a:extLst>
                </p:cNvPr>
                <p:cNvSpPr/>
                <p:nvPr/>
              </p:nvSpPr>
              <p:spPr>
                <a:xfrm>
                  <a:off x="1903658" y="4149333"/>
                  <a:ext cx="265051" cy="236904"/>
                </a:xfrm>
                <a:prstGeom prst="ellipse">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fr-FR" sz="1100" b="1" dirty="0"/>
                    <a:t>3</a:t>
                  </a:r>
                </a:p>
              </p:txBody>
            </p:sp>
          </p:grpSp>
        </p:grpSp>
        <p:sp>
          <p:nvSpPr>
            <p:cNvPr id="295" name="Rectangle 294">
              <a:extLst>
                <a:ext uri="{FF2B5EF4-FFF2-40B4-BE49-F238E27FC236}">
                  <a16:creationId xmlns:a16="http://schemas.microsoft.com/office/drawing/2014/main" id="{40AA6B20-29F7-4DF1-8976-275B03454768}"/>
                </a:ext>
              </a:extLst>
            </p:cNvPr>
            <p:cNvSpPr/>
            <p:nvPr/>
          </p:nvSpPr>
          <p:spPr>
            <a:xfrm>
              <a:off x="2134453" y="3398686"/>
              <a:ext cx="3240000" cy="400110"/>
            </a:xfrm>
            <a:prstGeom prst="rect">
              <a:avLst/>
            </a:prstGeom>
            <a:noFill/>
          </p:spPr>
          <p:txBody>
            <a:bodyPr wrap="square">
              <a:spAutoFit/>
            </a:bodyPr>
            <a:lstStyle/>
            <a:p>
              <a:r>
                <a:rPr lang="fr-FR" sz="1000" b="1" dirty="0">
                  <a:solidFill>
                    <a:schemeClr val="accent1"/>
                  </a:solidFill>
                  <a:latin typeface="Univers Light" panose="020B0403020202020204" pitchFamily="34" charset="0"/>
                </a:rPr>
                <a:t>Organiser une veille règlementaire et en tirer les enseignements pour sa pratique</a:t>
              </a:r>
            </a:p>
          </p:txBody>
        </p:sp>
      </p:grpSp>
      <p:grpSp>
        <p:nvGrpSpPr>
          <p:cNvPr id="307" name="Groupe 306">
            <a:extLst>
              <a:ext uri="{FF2B5EF4-FFF2-40B4-BE49-F238E27FC236}">
                <a16:creationId xmlns:a16="http://schemas.microsoft.com/office/drawing/2014/main" id="{0741B861-CD73-4775-8035-646FD37B9024}"/>
              </a:ext>
            </a:extLst>
          </p:cNvPr>
          <p:cNvGrpSpPr/>
          <p:nvPr/>
        </p:nvGrpSpPr>
        <p:grpSpPr>
          <a:xfrm>
            <a:off x="1833494" y="4051677"/>
            <a:ext cx="3466824" cy="504000"/>
            <a:chOff x="1942188" y="5252504"/>
            <a:chExt cx="3466824" cy="504000"/>
          </a:xfrm>
        </p:grpSpPr>
        <p:grpSp>
          <p:nvGrpSpPr>
            <p:cNvPr id="308" name="Groupe 307">
              <a:extLst>
                <a:ext uri="{FF2B5EF4-FFF2-40B4-BE49-F238E27FC236}">
                  <a16:creationId xmlns:a16="http://schemas.microsoft.com/office/drawing/2014/main" id="{8A68FAE2-659B-4FDA-8B0D-92002D401DD6}"/>
                </a:ext>
              </a:extLst>
            </p:cNvPr>
            <p:cNvGrpSpPr/>
            <p:nvPr/>
          </p:nvGrpSpPr>
          <p:grpSpPr>
            <a:xfrm>
              <a:off x="1942188" y="5252504"/>
              <a:ext cx="3405719" cy="504000"/>
              <a:chOff x="1907629" y="2828565"/>
              <a:chExt cx="3405719" cy="504000"/>
            </a:xfrm>
          </p:grpSpPr>
          <p:sp>
            <p:nvSpPr>
              <p:cNvPr id="310" name="Rectangle 309">
                <a:extLst>
                  <a:ext uri="{FF2B5EF4-FFF2-40B4-BE49-F238E27FC236}">
                    <a16:creationId xmlns:a16="http://schemas.microsoft.com/office/drawing/2014/main" id="{9205B811-F57F-490F-9E2C-72F9EAC2E0DE}"/>
                  </a:ext>
                </a:extLst>
              </p:cNvPr>
              <p:cNvSpPr/>
              <p:nvPr/>
            </p:nvSpPr>
            <p:spPr>
              <a:xfrm>
                <a:off x="2052761" y="2828565"/>
                <a:ext cx="3260587" cy="504000"/>
              </a:xfrm>
              <a:prstGeom prst="rect">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endParaRPr lang="fr-FR" sz="1400" dirty="0" err="1"/>
              </a:p>
            </p:txBody>
          </p:sp>
          <p:grpSp>
            <p:nvGrpSpPr>
              <p:cNvPr id="311" name="Groupe 310">
                <a:extLst>
                  <a:ext uri="{FF2B5EF4-FFF2-40B4-BE49-F238E27FC236}">
                    <a16:creationId xmlns:a16="http://schemas.microsoft.com/office/drawing/2014/main" id="{BB13F101-1B33-4BC1-845A-7E9708F5296C}"/>
                  </a:ext>
                </a:extLst>
              </p:cNvPr>
              <p:cNvGrpSpPr/>
              <p:nvPr/>
            </p:nvGrpSpPr>
            <p:grpSpPr>
              <a:xfrm>
                <a:off x="1907629" y="2828565"/>
                <a:ext cx="271472" cy="504000"/>
                <a:chOff x="1903658" y="4061951"/>
                <a:chExt cx="265051" cy="504000"/>
              </a:xfrm>
            </p:grpSpPr>
            <p:cxnSp>
              <p:nvCxnSpPr>
                <p:cNvPr id="312" name="Connecteur droit 311">
                  <a:extLst>
                    <a:ext uri="{FF2B5EF4-FFF2-40B4-BE49-F238E27FC236}">
                      <a16:creationId xmlns:a16="http://schemas.microsoft.com/office/drawing/2014/main" id="{133FD6D4-20C1-4F51-B068-EEFF0CE8650D}"/>
                    </a:ext>
                  </a:extLst>
                </p:cNvPr>
                <p:cNvCxnSpPr>
                  <a:cxnSpLocks/>
                </p:cNvCxnSpPr>
                <p:nvPr/>
              </p:nvCxnSpPr>
              <p:spPr>
                <a:xfrm>
                  <a:off x="2036183" y="4061951"/>
                  <a:ext cx="0" cy="504000"/>
                </a:xfrm>
                <a:prstGeom prst="line">
                  <a:avLst/>
                </a:prstGeom>
                <a:solidFill>
                  <a:schemeClr val="accent1">
                    <a:lumMod val="60000"/>
                    <a:lumOff val="40000"/>
                  </a:schemeClr>
                </a:solidFill>
                <a:ln w="28575">
                  <a:solidFill>
                    <a:schemeClr val="accent1">
                      <a:lumMod val="60000"/>
                      <a:lumOff val="40000"/>
                    </a:schemeClr>
                  </a:solidFill>
                </a:ln>
              </p:spPr>
              <p:style>
                <a:lnRef idx="1">
                  <a:schemeClr val="accent1"/>
                </a:lnRef>
                <a:fillRef idx="0">
                  <a:schemeClr val="accent1"/>
                </a:fillRef>
                <a:effectRef idx="0">
                  <a:schemeClr val="accent1"/>
                </a:effectRef>
                <a:fontRef idx="minor">
                  <a:schemeClr val="tx1"/>
                </a:fontRef>
              </p:style>
            </p:cxnSp>
            <p:sp>
              <p:nvSpPr>
                <p:cNvPr id="313" name="Ellipse 312">
                  <a:extLst>
                    <a:ext uri="{FF2B5EF4-FFF2-40B4-BE49-F238E27FC236}">
                      <a16:creationId xmlns:a16="http://schemas.microsoft.com/office/drawing/2014/main" id="{291EA878-1494-4B56-B34F-38F5F3BE892C}"/>
                    </a:ext>
                  </a:extLst>
                </p:cNvPr>
                <p:cNvSpPr/>
                <p:nvPr/>
              </p:nvSpPr>
              <p:spPr>
                <a:xfrm>
                  <a:off x="1903658" y="4195499"/>
                  <a:ext cx="265051" cy="236904"/>
                </a:xfrm>
                <a:prstGeom prst="ellipse">
                  <a:avLst/>
                </a:prstGeom>
                <a:solidFill>
                  <a:schemeClr val="accent1">
                    <a:lumMod val="60000"/>
                    <a:lumOff val="40000"/>
                  </a:schemeClr>
                </a:solidFill>
                <a:ln>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fr-FR" sz="1100" b="1" dirty="0"/>
                    <a:t>2</a:t>
                  </a:r>
                </a:p>
              </p:txBody>
            </p:sp>
          </p:grpSp>
        </p:grpSp>
        <p:sp>
          <p:nvSpPr>
            <p:cNvPr id="309" name="Rectangle 308">
              <a:extLst>
                <a:ext uri="{FF2B5EF4-FFF2-40B4-BE49-F238E27FC236}">
                  <a16:creationId xmlns:a16="http://schemas.microsoft.com/office/drawing/2014/main" id="{1D24A7C5-D15D-4A9A-8C4B-3FF0691D2084}"/>
                </a:ext>
              </a:extLst>
            </p:cNvPr>
            <p:cNvSpPr/>
            <p:nvPr/>
          </p:nvSpPr>
          <p:spPr>
            <a:xfrm>
              <a:off x="2169012" y="5310432"/>
              <a:ext cx="3240000" cy="400110"/>
            </a:xfrm>
            <a:prstGeom prst="rect">
              <a:avLst/>
            </a:prstGeom>
            <a:noFill/>
          </p:spPr>
          <p:txBody>
            <a:bodyPr wrap="square">
              <a:spAutoFit/>
            </a:bodyPr>
            <a:lstStyle/>
            <a:p>
              <a:r>
                <a:rPr lang="fr-FR" sz="1000" b="1" dirty="0">
                  <a:solidFill>
                    <a:schemeClr val="accent1"/>
                  </a:solidFill>
                  <a:latin typeface="Univers Light" panose="020B0403020202020204" pitchFamily="34" charset="0"/>
                </a:rPr>
                <a:t>Utiliser les fonctionnalités d’un domaine d’intervention spécifique</a:t>
              </a:r>
            </a:p>
          </p:txBody>
        </p:sp>
      </p:grpSp>
      <p:grpSp>
        <p:nvGrpSpPr>
          <p:cNvPr id="314" name="Groupe 313">
            <a:extLst>
              <a:ext uri="{FF2B5EF4-FFF2-40B4-BE49-F238E27FC236}">
                <a16:creationId xmlns:a16="http://schemas.microsoft.com/office/drawing/2014/main" id="{1E4FB941-3E04-4210-BD4F-79B8A5CE2731}"/>
              </a:ext>
            </a:extLst>
          </p:cNvPr>
          <p:cNvGrpSpPr/>
          <p:nvPr/>
        </p:nvGrpSpPr>
        <p:grpSpPr>
          <a:xfrm>
            <a:off x="1833494" y="4677092"/>
            <a:ext cx="3466824" cy="504000"/>
            <a:chOff x="1942188" y="5252504"/>
            <a:chExt cx="3466824" cy="504000"/>
          </a:xfrm>
        </p:grpSpPr>
        <p:grpSp>
          <p:nvGrpSpPr>
            <p:cNvPr id="315" name="Groupe 314">
              <a:extLst>
                <a:ext uri="{FF2B5EF4-FFF2-40B4-BE49-F238E27FC236}">
                  <a16:creationId xmlns:a16="http://schemas.microsoft.com/office/drawing/2014/main" id="{1D19EF2E-9357-4E22-9807-CD8385D52A4E}"/>
                </a:ext>
              </a:extLst>
            </p:cNvPr>
            <p:cNvGrpSpPr/>
            <p:nvPr/>
          </p:nvGrpSpPr>
          <p:grpSpPr>
            <a:xfrm>
              <a:off x="1942188" y="5252504"/>
              <a:ext cx="3405719" cy="504000"/>
              <a:chOff x="1907629" y="2828565"/>
              <a:chExt cx="3405719" cy="504000"/>
            </a:xfrm>
          </p:grpSpPr>
          <p:sp>
            <p:nvSpPr>
              <p:cNvPr id="317" name="Rectangle 316">
                <a:extLst>
                  <a:ext uri="{FF2B5EF4-FFF2-40B4-BE49-F238E27FC236}">
                    <a16:creationId xmlns:a16="http://schemas.microsoft.com/office/drawing/2014/main" id="{93C4187F-B5E0-4DB8-A404-F19560B42271}"/>
                  </a:ext>
                </a:extLst>
              </p:cNvPr>
              <p:cNvSpPr/>
              <p:nvPr/>
            </p:nvSpPr>
            <p:spPr>
              <a:xfrm>
                <a:off x="2052761" y="2828565"/>
                <a:ext cx="3260587" cy="504000"/>
              </a:xfrm>
              <a:prstGeom prst="rect">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endParaRPr lang="fr-FR" sz="1400" dirty="0" err="1"/>
              </a:p>
            </p:txBody>
          </p:sp>
          <p:grpSp>
            <p:nvGrpSpPr>
              <p:cNvPr id="318" name="Groupe 317">
                <a:extLst>
                  <a:ext uri="{FF2B5EF4-FFF2-40B4-BE49-F238E27FC236}">
                    <a16:creationId xmlns:a16="http://schemas.microsoft.com/office/drawing/2014/main" id="{64E5B89B-7B80-43C4-8F17-C459DA0D850C}"/>
                  </a:ext>
                </a:extLst>
              </p:cNvPr>
              <p:cNvGrpSpPr/>
              <p:nvPr/>
            </p:nvGrpSpPr>
            <p:grpSpPr>
              <a:xfrm>
                <a:off x="1907629" y="2828565"/>
                <a:ext cx="271472" cy="504000"/>
                <a:chOff x="1903658" y="4061951"/>
                <a:chExt cx="265051" cy="504000"/>
              </a:xfrm>
            </p:grpSpPr>
            <p:cxnSp>
              <p:nvCxnSpPr>
                <p:cNvPr id="319" name="Connecteur droit 318">
                  <a:extLst>
                    <a:ext uri="{FF2B5EF4-FFF2-40B4-BE49-F238E27FC236}">
                      <a16:creationId xmlns:a16="http://schemas.microsoft.com/office/drawing/2014/main" id="{C5049498-C0AF-43AD-91F0-0189679E411B}"/>
                    </a:ext>
                  </a:extLst>
                </p:cNvPr>
                <p:cNvCxnSpPr>
                  <a:cxnSpLocks/>
                </p:cNvCxnSpPr>
                <p:nvPr/>
              </p:nvCxnSpPr>
              <p:spPr>
                <a:xfrm>
                  <a:off x="2036183" y="4061951"/>
                  <a:ext cx="0" cy="504000"/>
                </a:xfrm>
                <a:prstGeom prst="line">
                  <a:avLst/>
                </a:prstGeom>
                <a:solidFill>
                  <a:schemeClr val="accent1">
                    <a:lumMod val="60000"/>
                    <a:lumOff val="40000"/>
                  </a:schemeClr>
                </a:solidFill>
                <a:ln w="28575">
                  <a:solidFill>
                    <a:schemeClr val="accent1">
                      <a:lumMod val="60000"/>
                      <a:lumOff val="40000"/>
                    </a:schemeClr>
                  </a:solidFill>
                </a:ln>
              </p:spPr>
              <p:style>
                <a:lnRef idx="1">
                  <a:schemeClr val="accent1"/>
                </a:lnRef>
                <a:fillRef idx="0">
                  <a:schemeClr val="accent1"/>
                </a:fillRef>
                <a:effectRef idx="0">
                  <a:schemeClr val="accent1"/>
                </a:effectRef>
                <a:fontRef idx="minor">
                  <a:schemeClr val="tx1"/>
                </a:fontRef>
              </p:style>
            </p:cxnSp>
            <p:sp>
              <p:nvSpPr>
                <p:cNvPr id="320" name="Ellipse 319">
                  <a:extLst>
                    <a:ext uri="{FF2B5EF4-FFF2-40B4-BE49-F238E27FC236}">
                      <a16:creationId xmlns:a16="http://schemas.microsoft.com/office/drawing/2014/main" id="{3E54A044-1D8A-4DAC-AB34-97C99E15500B}"/>
                    </a:ext>
                  </a:extLst>
                </p:cNvPr>
                <p:cNvSpPr/>
                <p:nvPr/>
              </p:nvSpPr>
              <p:spPr>
                <a:xfrm>
                  <a:off x="1903658" y="4195499"/>
                  <a:ext cx="265051" cy="236904"/>
                </a:xfrm>
                <a:prstGeom prst="ellipse">
                  <a:avLst/>
                </a:prstGeom>
                <a:solidFill>
                  <a:schemeClr val="accent1">
                    <a:lumMod val="60000"/>
                    <a:lumOff val="40000"/>
                  </a:schemeClr>
                </a:solidFill>
                <a:ln>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fr-FR" sz="1100" b="1" dirty="0"/>
                    <a:t>2</a:t>
                  </a:r>
                </a:p>
              </p:txBody>
            </p:sp>
          </p:grpSp>
        </p:grpSp>
        <p:sp>
          <p:nvSpPr>
            <p:cNvPr id="316" name="Rectangle 315">
              <a:extLst>
                <a:ext uri="{FF2B5EF4-FFF2-40B4-BE49-F238E27FC236}">
                  <a16:creationId xmlns:a16="http://schemas.microsoft.com/office/drawing/2014/main" id="{1E66530E-F1E6-4F46-ABBC-C31AB3EB9A18}"/>
                </a:ext>
              </a:extLst>
            </p:cNvPr>
            <p:cNvSpPr/>
            <p:nvPr/>
          </p:nvSpPr>
          <p:spPr>
            <a:xfrm>
              <a:off x="2169012" y="5310432"/>
              <a:ext cx="3240000" cy="400110"/>
            </a:xfrm>
            <a:prstGeom prst="rect">
              <a:avLst/>
            </a:prstGeom>
            <a:noFill/>
          </p:spPr>
          <p:txBody>
            <a:bodyPr wrap="square">
              <a:spAutoFit/>
            </a:bodyPr>
            <a:lstStyle/>
            <a:p>
              <a:r>
                <a:rPr lang="fr-FR" sz="1000" b="1" dirty="0">
                  <a:solidFill>
                    <a:schemeClr val="accent1"/>
                  </a:solidFill>
                  <a:latin typeface="Univers Light" panose="020B0403020202020204" pitchFamily="34" charset="0"/>
                </a:rPr>
                <a:t>Appliquer la méthodologie pertinente et proposer des améliorations méthodologiques</a:t>
              </a:r>
            </a:p>
          </p:txBody>
        </p:sp>
      </p:grpSp>
      <p:grpSp>
        <p:nvGrpSpPr>
          <p:cNvPr id="327" name="Groupe 326">
            <a:extLst>
              <a:ext uri="{FF2B5EF4-FFF2-40B4-BE49-F238E27FC236}">
                <a16:creationId xmlns:a16="http://schemas.microsoft.com/office/drawing/2014/main" id="{7E463892-B957-4714-B86C-BE87E0640F2B}"/>
              </a:ext>
            </a:extLst>
          </p:cNvPr>
          <p:cNvGrpSpPr/>
          <p:nvPr/>
        </p:nvGrpSpPr>
        <p:grpSpPr>
          <a:xfrm>
            <a:off x="1833494" y="5993135"/>
            <a:ext cx="3466824" cy="504000"/>
            <a:chOff x="1942188" y="3964864"/>
            <a:chExt cx="3466824" cy="504000"/>
          </a:xfrm>
        </p:grpSpPr>
        <p:sp>
          <p:nvSpPr>
            <p:cNvPr id="328" name="Rectangle 327">
              <a:extLst>
                <a:ext uri="{FF2B5EF4-FFF2-40B4-BE49-F238E27FC236}">
                  <a16:creationId xmlns:a16="http://schemas.microsoft.com/office/drawing/2014/main" id="{6BEB0714-55CB-4951-8C1F-779A9B1AD5B8}"/>
                </a:ext>
              </a:extLst>
            </p:cNvPr>
            <p:cNvSpPr/>
            <p:nvPr/>
          </p:nvSpPr>
          <p:spPr>
            <a:xfrm>
              <a:off x="2087320" y="3964864"/>
              <a:ext cx="3260587" cy="504000"/>
            </a:xfrm>
            <a:prstGeom prst="rect">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endParaRPr lang="fr-FR" sz="1400" dirty="0" err="1"/>
            </a:p>
          </p:txBody>
        </p:sp>
        <p:grpSp>
          <p:nvGrpSpPr>
            <p:cNvPr id="329" name="Groupe 328">
              <a:extLst>
                <a:ext uri="{FF2B5EF4-FFF2-40B4-BE49-F238E27FC236}">
                  <a16:creationId xmlns:a16="http://schemas.microsoft.com/office/drawing/2014/main" id="{80DF6DA7-0EDD-4395-84F6-BC66CE11BDB1}"/>
                </a:ext>
              </a:extLst>
            </p:cNvPr>
            <p:cNvGrpSpPr/>
            <p:nvPr/>
          </p:nvGrpSpPr>
          <p:grpSpPr>
            <a:xfrm>
              <a:off x="1942188" y="3964864"/>
              <a:ext cx="271472" cy="504000"/>
              <a:chOff x="1903658" y="4003285"/>
              <a:chExt cx="265051" cy="504000"/>
            </a:xfrm>
          </p:grpSpPr>
          <p:cxnSp>
            <p:nvCxnSpPr>
              <p:cNvPr id="331" name="Connecteur droit 330">
                <a:extLst>
                  <a:ext uri="{FF2B5EF4-FFF2-40B4-BE49-F238E27FC236}">
                    <a16:creationId xmlns:a16="http://schemas.microsoft.com/office/drawing/2014/main" id="{A3B84846-5831-40AF-9A18-E53FD0998C85}"/>
                  </a:ext>
                </a:extLst>
              </p:cNvPr>
              <p:cNvCxnSpPr>
                <a:cxnSpLocks/>
              </p:cNvCxnSpPr>
              <p:nvPr/>
            </p:nvCxnSpPr>
            <p:spPr>
              <a:xfrm>
                <a:off x="2036183" y="4003285"/>
                <a:ext cx="0" cy="504000"/>
              </a:xfrm>
              <a:prstGeom prst="line">
                <a:avLst/>
              </a:prstGeom>
              <a:solidFill>
                <a:schemeClr val="accent1">
                  <a:lumMod val="40000"/>
                  <a:lumOff val="60000"/>
                </a:schemeClr>
              </a:solidFill>
              <a:ln w="28575">
                <a:solidFill>
                  <a:schemeClr val="accent1">
                    <a:lumMod val="40000"/>
                    <a:lumOff val="60000"/>
                  </a:schemeClr>
                </a:solidFill>
              </a:ln>
            </p:spPr>
            <p:style>
              <a:lnRef idx="1">
                <a:schemeClr val="accent1"/>
              </a:lnRef>
              <a:fillRef idx="0">
                <a:schemeClr val="accent1"/>
              </a:fillRef>
              <a:effectRef idx="0">
                <a:schemeClr val="accent1"/>
              </a:effectRef>
              <a:fontRef idx="minor">
                <a:schemeClr val="tx1"/>
              </a:fontRef>
            </p:style>
          </p:cxnSp>
          <p:sp>
            <p:nvSpPr>
              <p:cNvPr id="332" name="Ellipse 331">
                <a:extLst>
                  <a:ext uri="{FF2B5EF4-FFF2-40B4-BE49-F238E27FC236}">
                    <a16:creationId xmlns:a16="http://schemas.microsoft.com/office/drawing/2014/main" id="{4368180C-8F25-4149-A216-7E59A5724964}"/>
                  </a:ext>
                </a:extLst>
              </p:cNvPr>
              <p:cNvSpPr/>
              <p:nvPr/>
            </p:nvSpPr>
            <p:spPr>
              <a:xfrm>
                <a:off x="1903658" y="4136833"/>
                <a:ext cx="265051" cy="236904"/>
              </a:xfrm>
              <a:prstGeom prst="ellipse">
                <a:avLst/>
              </a:prstGeom>
              <a:solidFill>
                <a:schemeClr val="accent1">
                  <a:lumMod val="40000"/>
                  <a:lumOff val="60000"/>
                </a:schemeClr>
              </a:solidFill>
              <a:ln>
                <a:solidFill>
                  <a:schemeClr val="accent1">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fr-FR" sz="1100" b="1" dirty="0"/>
                  <a:t>1</a:t>
                </a:r>
              </a:p>
            </p:txBody>
          </p:sp>
        </p:grpSp>
        <p:sp>
          <p:nvSpPr>
            <p:cNvPr id="330" name="Rectangle 329">
              <a:extLst>
                <a:ext uri="{FF2B5EF4-FFF2-40B4-BE49-F238E27FC236}">
                  <a16:creationId xmlns:a16="http://schemas.microsoft.com/office/drawing/2014/main" id="{1A7393D4-30DF-4F31-925E-167819105F0D}"/>
                </a:ext>
              </a:extLst>
            </p:cNvPr>
            <p:cNvSpPr/>
            <p:nvPr/>
          </p:nvSpPr>
          <p:spPr>
            <a:xfrm>
              <a:off x="2169012" y="4016809"/>
              <a:ext cx="3240000" cy="400110"/>
            </a:xfrm>
            <a:prstGeom prst="rect">
              <a:avLst/>
            </a:prstGeom>
            <a:noFill/>
          </p:spPr>
          <p:txBody>
            <a:bodyPr wrap="square">
              <a:spAutoFit/>
            </a:bodyPr>
            <a:lstStyle/>
            <a:p>
              <a:r>
                <a:rPr lang="fr-FR" sz="1000" b="1" dirty="0">
                  <a:solidFill>
                    <a:schemeClr val="accent1"/>
                  </a:solidFill>
                  <a:latin typeface="Univers Light" panose="020B0403020202020204" pitchFamily="34" charset="0"/>
                </a:rPr>
                <a:t>Conduire des analyses simples sur une base de données</a:t>
              </a:r>
            </a:p>
          </p:txBody>
        </p:sp>
      </p:grpSp>
      <p:grpSp>
        <p:nvGrpSpPr>
          <p:cNvPr id="333" name="Groupe 332">
            <a:extLst>
              <a:ext uri="{FF2B5EF4-FFF2-40B4-BE49-F238E27FC236}">
                <a16:creationId xmlns:a16="http://schemas.microsoft.com/office/drawing/2014/main" id="{DFE0F7F1-BDD7-4295-9B15-C7A4AE78A85E}"/>
              </a:ext>
            </a:extLst>
          </p:cNvPr>
          <p:cNvGrpSpPr/>
          <p:nvPr/>
        </p:nvGrpSpPr>
        <p:grpSpPr>
          <a:xfrm>
            <a:off x="1833494" y="5312515"/>
            <a:ext cx="3466824" cy="553998"/>
            <a:chOff x="1907629" y="2724578"/>
            <a:chExt cx="3466824" cy="553998"/>
          </a:xfrm>
        </p:grpSpPr>
        <p:grpSp>
          <p:nvGrpSpPr>
            <p:cNvPr id="334" name="Groupe 333">
              <a:extLst>
                <a:ext uri="{FF2B5EF4-FFF2-40B4-BE49-F238E27FC236}">
                  <a16:creationId xmlns:a16="http://schemas.microsoft.com/office/drawing/2014/main" id="{77F85377-C414-4991-ADAF-BEDB8F23F997}"/>
                </a:ext>
              </a:extLst>
            </p:cNvPr>
            <p:cNvGrpSpPr/>
            <p:nvPr/>
          </p:nvGrpSpPr>
          <p:grpSpPr>
            <a:xfrm>
              <a:off x="1907629" y="2749577"/>
              <a:ext cx="3405719" cy="504000"/>
              <a:chOff x="1907629" y="2814869"/>
              <a:chExt cx="3405719" cy="504000"/>
            </a:xfrm>
          </p:grpSpPr>
          <p:sp>
            <p:nvSpPr>
              <p:cNvPr id="336" name="Rectangle 335">
                <a:extLst>
                  <a:ext uri="{FF2B5EF4-FFF2-40B4-BE49-F238E27FC236}">
                    <a16:creationId xmlns:a16="http://schemas.microsoft.com/office/drawing/2014/main" id="{E4BA3D5C-9843-4233-B770-D91745FB3AD6}"/>
                  </a:ext>
                </a:extLst>
              </p:cNvPr>
              <p:cNvSpPr/>
              <p:nvPr/>
            </p:nvSpPr>
            <p:spPr>
              <a:xfrm>
                <a:off x="2052761" y="2814869"/>
                <a:ext cx="3260587" cy="504000"/>
              </a:xfrm>
              <a:prstGeom prst="rect">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endParaRPr lang="fr-FR" sz="1400" dirty="0" err="1"/>
              </a:p>
            </p:txBody>
          </p:sp>
          <p:grpSp>
            <p:nvGrpSpPr>
              <p:cNvPr id="337" name="Groupe 336">
                <a:extLst>
                  <a:ext uri="{FF2B5EF4-FFF2-40B4-BE49-F238E27FC236}">
                    <a16:creationId xmlns:a16="http://schemas.microsoft.com/office/drawing/2014/main" id="{E40DDED9-CDEF-45D3-97D9-7E291A352EF9}"/>
                  </a:ext>
                </a:extLst>
              </p:cNvPr>
              <p:cNvGrpSpPr/>
              <p:nvPr/>
            </p:nvGrpSpPr>
            <p:grpSpPr>
              <a:xfrm>
                <a:off x="1907629" y="2814869"/>
                <a:ext cx="271472" cy="504000"/>
                <a:chOff x="1903658" y="4048255"/>
                <a:chExt cx="265051" cy="504000"/>
              </a:xfrm>
            </p:grpSpPr>
            <p:cxnSp>
              <p:nvCxnSpPr>
                <p:cNvPr id="338" name="Connecteur droit 337">
                  <a:extLst>
                    <a:ext uri="{FF2B5EF4-FFF2-40B4-BE49-F238E27FC236}">
                      <a16:creationId xmlns:a16="http://schemas.microsoft.com/office/drawing/2014/main" id="{CB7A9E86-9648-4FA1-89DE-8612CA379E8C}"/>
                    </a:ext>
                  </a:extLst>
                </p:cNvPr>
                <p:cNvCxnSpPr>
                  <a:cxnSpLocks/>
                </p:cNvCxnSpPr>
                <p:nvPr/>
              </p:nvCxnSpPr>
              <p:spPr>
                <a:xfrm>
                  <a:off x="2036183" y="4048255"/>
                  <a:ext cx="0" cy="504000"/>
                </a:xfrm>
                <a:prstGeom prst="line">
                  <a:avLst/>
                </a:prstGeom>
                <a:solidFill>
                  <a:schemeClr val="accent1">
                    <a:lumMod val="40000"/>
                    <a:lumOff val="60000"/>
                  </a:schemeClr>
                </a:solidFill>
                <a:ln w="28575">
                  <a:solidFill>
                    <a:schemeClr val="accent1">
                      <a:lumMod val="40000"/>
                      <a:lumOff val="60000"/>
                    </a:schemeClr>
                  </a:solidFill>
                </a:ln>
              </p:spPr>
              <p:style>
                <a:lnRef idx="1">
                  <a:schemeClr val="accent1"/>
                </a:lnRef>
                <a:fillRef idx="0">
                  <a:schemeClr val="accent1"/>
                </a:fillRef>
                <a:effectRef idx="0">
                  <a:schemeClr val="accent1"/>
                </a:effectRef>
                <a:fontRef idx="minor">
                  <a:schemeClr val="tx1"/>
                </a:fontRef>
              </p:style>
            </p:cxnSp>
            <p:sp>
              <p:nvSpPr>
                <p:cNvPr id="339" name="Ellipse 338">
                  <a:extLst>
                    <a:ext uri="{FF2B5EF4-FFF2-40B4-BE49-F238E27FC236}">
                      <a16:creationId xmlns:a16="http://schemas.microsoft.com/office/drawing/2014/main" id="{7FEB2B66-7F8E-4104-8DF9-A638E948B2C2}"/>
                    </a:ext>
                  </a:extLst>
                </p:cNvPr>
                <p:cNvSpPr/>
                <p:nvPr/>
              </p:nvSpPr>
              <p:spPr>
                <a:xfrm>
                  <a:off x="1903658" y="4181803"/>
                  <a:ext cx="265051" cy="236904"/>
                </a:xfrm>
                <a:prstGeom prst="ellipse">
                  <a:avLst/>
                </a:prstGeom>
                <a:solidFill>
                  <a:schemeClr val="accent1">
                    <a:lumMod val="40000"/>
                    <a:lumOff val="60000"/>
                  </a:schemeClr>
                </a:solidFill>
                <a:ln>
                  <a:solidFill>
                    <a:schemeClr val="accent1">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fr-FR" sz="1100" b="1" dirty="0"/>
                    <a:t>1</a:t>
                  </a:r>
                </a:p>
              </p:txBody>
            </p:sp>
          </p:grpSp>
        </p:grpSp>
        <p:sp>
          <p:nvSpPr>
            <p:cNvPr id="335" name="Rectangle 334">
              <a:extLst>
                <a:ext uri="{FF2B5EF4-FFF2-40B4-BE49-F238E27FC236}">
                  <a16:creationId xmlns:a16="http://schemas.microsoft.com/office/drawing/2014/main" id="{E1D16A83-1C7D-4AD2-86EC-7CFF21301B9B}"/>
                </a:ext>
              </a:extLst>
            </p:cNvPr>
            <p:cNvSpPr/>
            <p:nvPr/>
          </p:nvSpPr>
          <p:spPr>
            <a:xfrm>
              <a:off x="2134453" y="2724578"/>
              <a:ext cx="3240000" cy="553998"/>
            </a:xfrm>
            <a:prstGeom prst="rect">
              <a:avLst/>
            </a:prstGeom>
            <a:noFill/>
          </p:spPr>
          <p:txBody>
            <a:bodyPr wrap="square">
              <a:spAutoFit/>
            </a:bodyPr>
            <a:lstStyle/>
            <a:p>
              <a:r>
                <a:rPr lang="fr-FR" sz="1000" b="1" dirty="0">
                  <a:solidFill>
                    <a:schemeClr val="accent1"/>
                  </a:solidFill>
                  <a:latin typeface="Univers Light" panose="020B0403020202020204" pitchFamily="34" charset="0"/>
                </a:rPr>
                <a:t>Exploiter l'information pour produire les indicateurs selon un format standard, assurer la transmission au client ou aux administrations</a:t>
              </a:r>
            </a:p>
          </p:txBody>
        </p:sp>
      </p:grpSp>
      <p:grpSp>
        <p:nvGrpSpPr>
          <p:cNvPr id="340" name="Groupe 339">
            <a:extLst>
              <a:ext uri="{FF2B5EF4-FFF2-40B4-BE49-F238E27FC236}">
                <a16:creationId xmlns:a16="http://schemas.microsoft.com/office/drawing/2014/main" id="{1F9ADD74-B99D-4936-B7F1-619B95CCEEF9}"/>
              </a:ext>
            </a:extLst>
          </p:cNvPr>
          <p:cNvGrpSpPr/>
          <p:nvPr/>
        </p:nvGrpSpPr>
        <p:grpSpPr>
          <a:xfrm>
            <a:off x="1833494" y="6642948"/>
            <a:ext cx="3466824" cy="504000"/>
            <a:chOff x="1942188" y="3964864"/>
            <a:chExt cx="3466824" cy="504000"/>
          </a:xfrm>
        </p:grpSpPr>
        <p:sp>
          <p:nvSpPr>
            <p:cNvPr id="341" name="Rectangle 340">
              <a:extLst>
                <a:ext uri="{FF2B5EF4-FFF2-40B4-BE49-F238E27FC236}">
                  <a16:creationId xmlns:a16="http://schemas.microsoft.com/office/drawing/2014/main" id="{F78498AA-D1E1-48CA-96DD-B0502035746E}"/>
                </a:ext>
              </a:extLst>
            </p:cNvPr>
            <p:cNvSpPr/>
            <p:nvPr/>
          </p:nvSpPr>
          <p:spPr>
            <a:xfrm>
              <a:off x="2087320" y="3964864"/>
              <a:ext cx="3260587" cy="504000"/>
            </a:xfrm>
            <a:prstGeom prst="rect">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endParaRPr lang="fr-FR" sz="1400" dirty="0" err="1"/>
            </a:p>
          </p:txBody>
        </p:sp>
        <p:grpSp>
          <p:nvGrpSpPr>
            <p:cNvPr id="342" name="Groupe 341">
              <a:extLst>
                <a:ext uri="{FF2B5EF4-FFF2-40B4-BE49-F238E27FC236}">
                  <a16:creationId xmlns:a16="http://schemas.microsoft.com/office/drawing/2014/main" id="{04A20C4B-A1F7-482A-B597-5EA1B0BD2786}"/>
                </a:ext>
              </a:extLst>
            </p:cNvPr>
            <p:cNvGrpSpPr/>
            <p:nvPr/>
          </p:nvGrpSpPr>
          <p:grpSpPr>
            <a:xfrm>
              <a:off x="1942188" y="3964864"/>
              <a:ext cx="271472" cy="504000"/>
              <a:chOff x="1903658" y="4003285"/>
              <a:chExt cx="265051" cy="504000"/>
            </a:xfrm>
          </p:grpSpPr>
          <p:cxnSp>
            <p:nvCxnSpPr>
              <p:cNvPr id="344" name="Connecteur droit 343">
                <a:extLst>
                  <a:ext uri="{FF2B5EF4-FFF2-40B4-BE49-F238E27FC236}">
                    <a16:creationId xmlns:a16="http://schemas.microsoft.com/office/drawing/2014/main" id="{F64E0929-4CAB-470D-B976-5E5CF2D04AAF}"/>
                  </a:ext>
                </a:extLst>
              </p:cNvPr>
              <p:cNvCxnSpPr>
                <a:cxnSpLocks/>
              </p:cNvCxnSpPr>
              <p:nvPr/>
            </p:nvCxnSpPr>
            <p:spPr>
              <a:xfrm>
                <a:off x="2036183" y="4003285"/>
                <a:ext cx="0" cy="504000"/>
              </a:xfrm>
              <a:prstGeom prst="line">
                <a:avLst/>
              </a:prstGeom>
              <a:solidFill>
                <a:schemeClr val="accent1">
                  <a:lumMod val="40000"/>
                  <a:lumOff val="60000"/>
                </a:schemeClr>
              </a:solidFill>
              <a:ln w="28575">
                <a:solidFill>
                  <a:schemeClr val="accent1">
                    <a:lumMod val="40000"/>
                    <a:lumOff val="60000"/>
                  </a:schemeClr>
                </a:solidFill>
              </a:ln>
            </p:spPr>
            <p:style>
              <a:lnRef idx="1">
                <a:schemeClr val="accent1"/>
              </a:lnRef>
              <a:fillRef idx="0">
                <a:schemeClr val="accent1"/>
              </a:fillRef>
              <a:effectRef idx="0">
                <a:schemeClr val="accent1"/>
              </a:effectRef>
              <a:fontRef idx="minor">
                <a:schemeClr val="tx1"/>
              </a:fontRef>
            </p:style>
          </p:cxnSp>
          <p:sp>
            <p:nvSpPr>
              <p:cNvPr id="345" name="Ellipse 344">
                <a:extLst>
                  <a:ext uri="{FF2B5EF4-FFF2-40B4-BE49-F238E27FC236}">
                    <a16:creationId xmlns:a16="http://schemas.microsoft.com/office/drawing/2014/main" id="{53C4D127-C69D-4068-AC2C-90E1D943A474}"/>
                  </a:ext>
                </a:extLst>
              </p:cNvPr>
              <p:cNvSpPr/>
              <p:nvPr/>
            </p:nvSpPr>
            <p:spPr>
              <a:xfrm>
                <a:off x="1903658" y="4136833"/>
                <a:ext cx="265051" cy="236904"/>
              </a:xfrm>
              <a:prstGeom prst="ellipse">
                <a:avLst/>
              </a:prstGeom>
              <a:solidFill>
                <a:schemeClr val="accent1">
                  <a:lumMod val="40000"/>
                  <a:lumOff val="60000"/>
                </a:schemeClr>
              </a:solidFill>
              <a:ln>
                <a:solidFill>
                  <a:schemeClr val="accent1">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fr-FR" sz="1100" b="1" dirty="0"/>
                  <a:t>1</a:t>
                </a:r>
              </a:p>
            </p:txBody>
          </p:sp>
        </p:grpSp>
        <p:sp>
          <p:nvSpPr>
            <p:cNvPr id="343" name="Rectangle 342">
              <a:extLst>
                <a:ext uri="{FF2B5EF4-FFF2-40B4-BE49-F238E27FC236}">
                  <a16:creationId xmlns:a16="http://schemas.microsoft.com/office/drawing/2014/main" id="{7F5F064A-8F21-45D4-9B27-34329E7784C6}"/>
                </a:ext>
              </a:extLst>
            </p:cNvPr>
            <p:cNvSpPr/>
            <p:nvPr/>
          </p:nvSpPr>
          <p:spPr>
            <a:xfrm>
              <a:off x="2169012" y="4016809"/>
              <a:ext cx="3240000" cy="400110"/>
            </a:xfrm>
            <a:prstGeom prst="rect">
              <a:avLst/>
            </a:prstGeom>
            <a:noFill/>
          </p:spPr>
          <p:txBody>
            <a:bodyPr wrap="square">
              <a:spAutoFit/>
            </a:bodyPr>
            <a:lstStyle/>
            <a:p>
              <a:r>
                <a:rPr lang="fr-FR" sz="1000" b="1" dirty="0">
                  <a:solidFill>
                    <a:schemeClr val="accent1"/>
                  </a:solidFill>
                  <a:latin typeface="Univers Light" panose="020B0403020202020204" pitchFamily="34" charset="0"/>
                </a:rPr>
                <a:t>Décrypter les objectifs du projet et de ses acteurs, les points de convergences et de divergences</a:t>
              </a:r>
            </a:p>
          </p:txBody>
        </p:sp>
      </p:grpSp>
      <p:grpSp>
        <p:nvGrpSpPr>
          <p:cNvPr id="359" name="Groupe 358">
            <a:extLst>
              <a:ext uri="{FF2B5EF4-FFF2-40B4-BE49-F238E27FC236}">
                <a16:creationId xmlns:a16="http://schemas.microsoft.com/office/drawing/2014/main" id="{F81B0FC5-BDD6-4919-B3E7-CC8CC89A7678}"/>
              </a:ext>
            </a:extLst>
          </p:cNvPr>
          <p:cNvGrpSpPr/>
          <p:nvPr/>
        </p:nvGrpSpPr>
        <p:grpSpPr>
          <a:xfrm>
            <a:off x="1833494" y="7487896"/>
            <a:ext cx="3456023" cy="553998"/>
            <a:chOff x="1942188" y="8413894"/>
            <a:chExt cx="3456023" cy="553998"/>
          </a:xfrm>
        </p:grpSpPr>
        <p:grpSp>
          <p:nvGrpSpPr>
            <p:cNvPr id="361" name="Groupe 360">
              <a:extLst>
                <a:ext uri="{FF2B5EF4-FFF2-40B4-BE49-F238E27FC236}">
                  <a16:creationId xmlns:a16="http://schemas.microsoft.com/office/drawing/2014/main" id="{59947626-425D-4EF7-9B78-8FE1777DAA95}"/>
                </a:ext>
              </a:extLst>
            </p:cNvPr>
            <p:cNvGrpSpPr/>
            <p:nvPr/>
          </p:nvGrpSpPr>
          <p:grpSpPr>
            <a:xfrm>
              <a:off x="1942188" y="8438893"/>
              <a:ext cx="3405719" cy="504000"/>
              <a:chOff x="1907629" y="2848854"/>
              <a:chExt cx="3405719" cy="504000"/>
            </a:xfrm>
          </p:grpSpPr>
          <p:sp>
            <p:nvSpPr>
              <p:cNvPr id="370" name="Rectangle 369">
                <a:extLst>
                  <a:ext uri="{FF2B5EF4-FFF2-40B4-BE49-F238E27FC236}">
                    <a16:creationId xmlns:a16="http://schemas.microsoft.com/office/drawing/2014/main" id="{2EB5F825-DF5F-4A99-A9EB-C058D05C4AD3}"/>
                  </a:ext>
                </a:extLst>
              </p:cNvPr>
              <p:cNvSpPr/>
              <p:nvPr/>
            </p:nvSpPr>
            <p:spPr>
              <a:xfrm>
                <a:off x="2052761" y="2848854"/>
                <a:ext cx="3260587" cy="504000"/>
              </a:xfrm>
              <a:prstGeom prst="rect">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endParaRPr lang="fr-FR" sz="1400" dirty="0" err="1"/>
              </a:p>
            </p:txBody>
          </p:sp>
          <p:grpSp>
            <p:nvGrpSpPr>
              <p:cNvPr id="375" name="Groupe 374">
                <a:extLst>
                  <a:ext uri="{FF2B5EF4-FFF2-40B4-BE49-F238E27FC236}">
                    <a16:creationId xmlns:a16="http://schemas.microsoft.com/office/drawing/2014/main" id="{11F0CDE6-0946-42E6-B916-B7A8B1807768}"/>
                  </a:ext>
                </a:extLst>
              </p:cNvPr>
              <p:cNvGrpSpPr/>
              <p:nvPr/>
            </p:nvGrpSpPr>
            <p:grpSpPr>
              <a:xfrm>
                <a:off x="1907629" y="2848854"/>
                <a:ext cx="271472" cy="504000"/>
                <a:chOff x="1903658" y="4082240"/>
                <a:chExt cx="265051" cy="504000"/>
              </a:xfrm>
            </p:grpSpPr>
            <p:cxnSp>
              <p:nvCxnSpPr>
                <p:cNvPr id="376" name="Connecteur droit 375">
                  <a:extLst>
                    <a:ext uri="{FF2B5EF4-FFF2-40B4-BE49-F238E27FC236}">
                      <a16:creationId xmlns:a16="http://schemas.microsoft.com/office/drawing/2014/main" id="{68639DD3-515E-47C5-8020-11BD0CB8A58A}"/>
                    </a:ext>
                  </a:extLst>
                </p:cNvPr>
                <p:cNvCxnSpPr>
                  <a:cxnSpLocks/>
                </p:cNvCxnSpPr>
                <p:nvPr/>
              </p:nvCxnSpPr>
              <p:spPr>
                <a:xfrm>
                  <a:off x="2036183" y="4082240"/>
                  <a:ext cx="0" cy="504000"/>
                </a:xfrm>
                <a:prstGeom prst="line">
                  <a:avLst/>
                </a:prstGeom>
                <a:solidFill>
                  <a:schemeClr val="accent1">
                    <a:lumMod val="60000"/>
                    <a:lumOff val="40000"/>
                  </a:schemeClr>
                </a:solidFill>
                <a:ln w="28575">
                  <a:solidFill>
                    <a:schemeClr val="accent1">
                      <a:lumMod val="60000"/>
                      <a:lumOff val="40000"/>
                    </a:schemeClr>
                  </a:solidFill>
                </a:ln>
              </p:spPr>
              <p:style>
                <a:lnRef idx="1">
                  <a:schemeClr val="accent1"/>
                </a:lnRef>
                <a:fillRef idx="0">
                  <a:schemeClr val="accent1"/>
                </a:fillRef>
                <a:effectRef idx="0">
                  <a:schemeClr val="accent1"/>
                </a:effectRef>
                <a:fontRef idx="minor">
                  <a:schemeClr val="tx1"/>
                </a:fontRef>
              </p:style>
            </p:cxnSp>
            <p:sp>
              <p:nvSpPr>
                <p:cNvPr id="377" name="Ellipse 376">
                  <a:extLst>
                    <a:ext uri="{FF2B5EF4-FFF2-40B4-BE49-F238E27FC236}">
                      <a16:creationId xmlns:a16="http://schemas.microsoft.com/office/drawing/2014/main" id="{22C246A6-E20B-48F2-B7B5-C2BB111C1BB4}"/>
                    </a:ext>
                  </a:extLst>
                </p:cNvPr>
                <p:cNvSpPr/>
                <p:nvPr/>
              </p:nvSpPr>
              <p:spPr>
                <a:xfrm>
                  <a:off x="1903658" y="4215788"/>
                  <a:ext cx="265051" cy="236904"/>
                </a:xfrm>
                <a:prstGeom prst="ellipse">
                  <a:avLst/>
                </a:prstGeom>
                <a:solidFill>
                  <a:schemeClr val="accent1">
                    <a:lumMod val="60000"/>
                    <a:lumOff val="40000"/>
                  </a:schemeClr>
                </a:solidFill>
                <a:ln>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fr-FR" sz="1100" b="1" dirty="0"/>
                    <a:t>2</a:t>
                  </a:r>
                </a:p>
              </p:txBody>
            </p:sp>
          </p:grpSp>
        </p:grpSp>
        <p:sp>
          <p:nvSpPr>
            <p:cNvPr id="363" name="Rectangle 362">
              <a:extLst>
                <a:ext uri="{FF2B5EF4-FFF2-40B4-BE49-F238E27FC236}">
                  <a16:creationId xmlns:a16="http://schemas.microsoft.com/office/drawing/2014/main" id="{09B4EC85-7C49-46F1-A6D9-4EA9BA657BBE}"/>
                </a:ext>
              </a:extLst>
            </p:cNvPr>
            <p:cNvSpPr/>
            <p:nvPr/>
          </p:nvSpPr>
          <p:spPr>
            <a:xfrm>
              <a:off x="2158211" y="8413894"/>
              <a:ext cx="3240000" cy="553998"/>
            </a:xfrm>
            <a:prstGeom prst="rect">
              <a:avLst/>
            </a:prstGeom>
            <a:noFill/>
          </p:spPr>
          <p:txBody>
            <a:bodyPr wrap="square">
              <a:spAutoFit/>
            </a:bodyPr>
            <a:lstStyle/>
            <a:p>
              <a:r>
                <a:rPr lang="fr-FR" sz="1000" b="1" dirty="0">
                  <a:solidFill>
                    <a:schemeClr val="accent1"/>
                  </a:solidFill>
                  <a:latin typeface="Univers Light" panose="020B0403020202020204" pitchFamily="34" charset="0"/>
                </a:rPr>
                <a:t>Transmettre des idées complexes à son interlocuteur, adopter des mises en forme écrites professionnelles</a:t>
              </a:r>
            </a:p>
          </p:txBody>
        </p:sp>
      </p:grpSp>
      <p:grpSp>
        <p:nvGrpSpPr>
          <p:cNvPr id="378" name="Groupe 377">
            <a:extLst>
              <a:ext uri="{FF2B5EF4-FFF2-40B4-BE49-F238E27FC236}">
                <a16:creationId xmlns:a16="http://schemas.microsoft.com/office/drawing/2014/main" id="{80779D2E-5FC7-4781-9ACE-C2494CDE7473}"/>
              </a:ext>
            </a:extLst>
          </p:cNvPr>
          <p:cNvGrpSpPr/>
          <p:nvPr/>
        </p:nvGrpSpPr>
        <p:grpSpPr>
          <a:xfrm>
            <a:off x="1833494" y="8119438"/>
            <a:ext cx="3466824" cy="504000"/>
            <a:chOff x="1942188" y="5252504"/>
            <a:chExt cx="3466824" cy="504000"/>
          </a:xfrm>
        </p:grpSpPr>
        <p:grpSp>
          <p:nvGrpSpPr>
            <p:cNvPr id="379" name="Groupe 378">
              <a:extLst>
                <a:ext uri="{FF2B5EF4-FFF2-40B4-BE49-F238E27FC236}">
                  <a16:creationId xmlns:a16="http://schemas.microsoft.com/office/drawing/2014/main" id="{1C1D0E1B-5ABC-4069-9EE9-5BA61311877A}"/>
                </a:ext>
              </a:extLst>
            </p:cNvPr>
            <p:cNvGrpSpPr/>
            <p:nvPr/>
          </p:nvGrpSpPr>
          <p:grpSpPr>
            <a:xfrm>
              <a:off x="1942188" y="5252504"/>
              <a:ext cx="3405719" cy="504000"/>
              <a:chOff x="1907629" y="2828565"/>
              <a:chExt cx="3405719" cy="504000"/>
            </a:xfrm>
          </p:grpSpPr>
          <p:sp>
            <p:nvSpPr>
              <p:cNvPr id="381" name="Rectangle 380">
                <a:extLst>
                  <a:ext uri="{FF2B5EF4-FFF2-40B4-BE49-F238E27FC236}">
                    <a16:creationId xmlns:a16="http://schemas.microsoft.com/office/drawing/2014/main" id="{C0E7E724-9140-4A60-99BE-06067428B975}"/>
                  </a:ext>
                </a:extLst>
              </p:cNvPr>
              <p:cNvSpPr/>
              <p:nvPr/>
            </p:nvSpPr>
            <p:spPr>
              <a:xfrm>
                <a:off x="2052761" y="2828565"/>
                <a:ext cx="3260587" cy="504000"/>
              </a:xfrm>
              <a:prstGeom prst="rect">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endParaRPr lang="fr-FR" sz="1400" dirty="0" err="1"/>
              </a:p>
            </p:txBody>
          </p:sp>
          <p:grpSp>
            <p:nvGrpSpPr>
              <p:cNvPr id="382" name="Groupe 381">
                <a:extLst>
                  <a:ext uri="{FF2B5EF4-FFF2-40B4-BE49-F238E27FC236}">
                    <a16:creationId xmlns:a16="http://schemas.microsoft.com/office/drawing/2014/main" id="{612B8F93-22D2-4C81-9222-BFD4FD0752E1}"/>
                  </a:ext>
                </a:extLst>
              </p:cNvPr>
              <p:cNvGrpSpPr/>
              <p:nvPr/>
            </p:nvGrpSpPr>
            <p:grpSpPr>
              <a:xfrm>
                <a:off x="1907629" y="2828565"/>
                <a:ext cx="271472" cy="504000"/>
                <a:chOff x="1903658" y="4061951"/>
                <a:chExt cx="265051" cy="504000"/>
              </a:xfrm>
            </p:grpSpPr>
            <p:cxnSp>
              <p:nvCxnSpPr>
                <p:cNvPr id="383" name="Connecteur droit 382">
                  <a:extLst>
                    <a:ext uri="{FF2B5EF4-FFF2-40B4-BE49-F238E27FC236}">
                      <a16:creationId xmlns:a16="http://schemas.microsoft.com/office/drawing/2014/main" id="{B923F8DD-0D03-44F1-9AFA-121A41627267}"/>
                    </a:ext>
                  </a:extLst>
                </p:cNvPr>
                <p:cNvCxnSpPr>
                  <a:cxnSpLocks/>
                </p:cNvCxnSpPr>
                <p:nvPr/>
              </p:nvCxnSpPr>
              <p:spPr>
                <a:xfrm>
                  <a:off x="2036183" y="4061951"/>
                  <a:ext cx="0" cy="504000"/>
                </a:xfrm>
                <a:prstGeom prst="line">
                  <a:avLst/>
                </a:prstGeom>
                <a:solidFill>
                  <a:schemeClr val="accent1">
                    <a:lumMod val="60000"/>
                    <a:lumOff val="40000"/>
                  </a:schemeClr>
                </a:solidFill>
                <a:ln w="28575">
                  <a:solidFill>
                    <a:schemeClr val="accent1">
                      <a:lumMod val="60000"/>
                      <a:lumOff val="40000"/>
                    </a:schemeClr>
                  </a:solidFill>
                </a:ln>
              </p:spPr>
              <p:style>
                <a:lnRef idx="1">
                  <a:schemeClr val="accent1"/>
                </a:lnRef>
                <a:fillRef idx="0">
                  <a:schemeClr val="accent1"/>
                </a:fillRef>
                <a:effectRef idx="0">
                  <a:schemeClr val="accent1"/>
                </a:effectRef>
                <a:fontRef idx="minor">
                  <a:schemeClr val="tx1"/>
                </a:fontRef>
              </p:style>
            </p:cxnSp>
            <p:sp>
              <p:nvSpPr>
                <p:cNvPr id="384" name="Ellipse 383">
                  <a:extLst>
                    <a:ext uri="{FF2B5EF4-FFF2-40B4-BE49-F238E27FC236}">
                      <a16:creationId xmlns:a16="http://schemas.microsoft.com/office/drawing/2014/main" id="{1DECAA13-F056-4F3F-8D5F-B4FDC07D2801}"/>
                    </a:ext>
                  </a:extLst>
                </p:cNvPr>
                <p:cNvSpPr/>
                <p:nvPr/>
              </p:nvSpPr>
              <p:spPr>
                <a:xfrm>
                  <a:off x="1903658" y="4195499"/>
                  <a:ext cx="265051" cy="236904"/>
                </a:xfrm>
                <a:prstGeom prst="ellipse">
                  <a:avLst/>
                </a:prstGeom>
                <a:solidFill>
                  <a:schemeClr val="accent1">
                    <a:lumMod val="60000"/>
                    <a:lumOff val="40000"/>
                  </a:schemeClr>
                </a:solidFill>
                <a:ln>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fr-FR" sz="1100" b="1" dirty="0"/>
                    <a:t>2</a:t>
                  </a:r>
                </a:p>
              </p:txBody>
            </p:sp>
          </p:grpSp>
        </p:grpSp>
        <p:sp>
          <p:nvSpPr>
            <p:cNvPr id="380" name="Rectangle 379">
              <a:extLst>
                <a:ext uri="{FF2B5EF4-FFF2-40B4-BE49-F238E27FC236}">
                  <a16:creationId xmlns:a16="http://schemas.microsoft.com/office/drawing/2014/main" id="{302A5613-9C56-4401-9CA8-B575467C0918}"/>
                </a:ext>
              </a:extLst>
            </p:cNvPr>
            <p:cNvSpPr/>
            <p:nvPr/>
          </p:nvSpPr>
          <p:spPr>
            <a:xfrm>
              <a:off x="2169012" y="5310432"/>
              <a:ext cx="3240000" cy="400110"/>
            </a:xfrm>
            <a:prstGeom prst="rect">
              <a:avLst/>
            </a:prstGeom>
            <a:noFill/>
          </p:spPr>
          <p:txBody>
            <a:bodyPr wrap="square">
              <a:spAutoFit/>
            </a:bodyPr>
            <a:lstStyle/>
            <a:p>
              <a:r>
                <a:rPr lang="fr-FR" sz="1000" b="1" dirty="0">
                  <a:solidFill>
                    <a:schemeClr val="accent1"/>
                  </a:solidFill>
                  <a:latin typeface="Univers Light" panose="020B0403020202020204" pitchFamily="34" charset="0"/>
                </a:rPr>
                <a:t>Organiser sa charge de travail selon les priorités d’un projet</a:t>
              </a:r>
            </a:p>
          </p:txBody>
        </p:sp>
      </p:grpSp>
      <p:grpSp>
        <p:nvGrpSpPr>
          <p:cNvPr id="385" name="Groupe 384">
            <a:extLst>
              <a:ext uri="{FF2B5EF4-FFF2-40B4-BE49-F238E27FC236}">
                <a16:creationId xmlns:a16="http://schemas.microsoft.com/office/drawing/2014/main" id="{63DDA9F5-C2B7-477F-8AF8-857B2FE203B9}"/>
              </a:ext>
            </a:extLst>
          </p:cNvPr>
          <p:cNvGrpSpPr/>
          <p:nvPr/>
        </p:nvGrpSpPr>
        <p:grpSpPr>
          <a:xfrm>
            <a:off x="1833494" y="8754812"/>
            <a:ext cx="3466824" cy="504000"/>
            <a:chOff x="1942188" y="5252504"/>
            <a:chExt cx="3466824" cy="504000"/>
          </a:xfrm>
        </p:grpSpPr>
        <p:grpSp>
          <p:nvGrpSpPr>
            <p:cNvPr id="386" name="Groupe 385">
              <a:extLst>
                <a:ext uri="{FF2B5EF4-FFF2-40B4-BE49-F238E27FC236}">
                  <a16:creationId xmlns:a16="http://schemas.microsoft.com/office/drawing/2014/main" id="{C55018D7-534B-432F-A6DE-F7B5378427FC}"/>
                </a:ext>
              </a:extLst>
            </p:cNvPr>
            <p:cNvGrpSpPr/>
            <p:nvPr/>
          </p:nvGrpSpPr>
          <p:grpSpPr>
            <a:xfrm>
              <a:off x="1942188" y="5252504"/>
              <a:ext cx="3405719" cy="504000"/>
              <a:chOff x="1907629" y="2828565"/>
              <a:chExt cx="3405719" cy="504000"/>
            </a:xfrm>
          </p:grpSpPr>
          <p:sp>
            <p:nvSpPr>
              <p:cNvPr id="388" name="Rectangle 387">
                <a:extLst>
                  <a:ext uri="{FF2B5EF4-FFF2-40B4-BE49-F238E27FC236}">
                    <a16:creationId xmlns:a16="http://schemas.microsoft.com/office/drawing/2014/main" id="{66A739B7-045D-408B-9C28-EF36F18B856B}"/>
                  </a:ext>
                </a:extLst>
              </p:cNvPr>
              <p:cNvSpPr/>
              <p:nvPr/>
            </p:nvSpPr>
            <p:spPr>
              <a:xfrm>
                <a:off x="2052761" y="2828565"/>
                <a:ext cx="3260587" cy="504000"/>
              </a:xfrm>
              <a:prstGeom prst="rect">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endParaRPr lang="fr-FR" sz="1400" dirty="0" err="1"/>
              </a:p>
            </p:txBody>
          </p:sp>
          <p:grpSp>
            <p:nvGrpSpPr>
              <p:cNvPr id="389" name="Groupe 388">
                <a:extLst>
                  <a:ext uri="{FF2B5EF4-FFF2-40B4-BE49-F238E27FC236}">
                    <a16:creationId xmlns:a16="http://schemas.microsoft.com/office/drawing/2014/main" id="{D19E8C1E-73F4-449C-B9AD-A4313BBAE05F}"/>
                  </a:ext>
                </a:extLst>
              </p:cNvPr>
              <p:cNvGrpSpPr/>
              <p:nvPr/>
            </p:nvGrpSpPr>
            <p:grpSpPr>
              <a:xfrm>
                <a:off x="1907629" y="2828565"/>
                <a:ext cx="271472" cy="504000"/>
                <a:chOff x="1903658" y="4061951"/>
                <a:chExt cx="265051" cy="504000"/>
              </a:xfrm>
            </p:grpSpPr>
            <p:cxnSp>
              <p:nvCxnSpPr>
                <p:cNvPr id="390" name="Connecteur droit 389">
                  <a:extLst>
                    <a:ext uri="{FF2B5EF4-FFF2-40B4-BE49-F238E27FC236}">
                      <a16:creationId xmlns:a16="http://schemas.microsoft.com/office/drawing/2014/main" id="{44C03F50-9FD8-437D-A1C0-D9EC1F34FAD2}"/>
                    </a:ext>
                  </a:extLst>
                </p:cNvPr>
                <p:cNvCxnSpPr>
                  <a:cxnSpLocks/>
                </p:cNvCxnSpPr>
                <p:nvPr/>
              </p:nvCxnSpPr>
              <p:spPr>
                <a:xfrm>
                  <a:off x="2036183" y="4061951"/>
                  <a:ext cx="0" cy="504000"/>
                </a:xfrm>
                <a:prstGeom prst="line">
                  <a:avLst/>
                </a:prstGeom>
                <a:solidFill>
                  <a:schemeClr val="accent1">
                    <a:lumMod val="60000"/>
                    <a:lumOff val="40000"/>
                  </a:schemeClr>
                </a:solidFill>
                <a:ln w="28575">
                  <a:solidFill>
                    <a:schemeClr val="accent1">
                      <a:lumMod val="60000"/>
                      <a:lumOff val="40000"/>
                    </a:schemeClr>
                  </a:solidFill>
                </a:ln>
              </p:spPr>
              <p:style>
                <a:lnRef idx="1">
                  <a:schemeClr val="accent1"/>
                </a:lnRef>
                <a:fillRef idx="0">
                  <a:schemeClr val="accent1"/>
                </a:fillRef>
                <a:effectRef idx="0">
                  <a:schemeClr val="accent1"/>
                </a:effectRef>
                <a:fontRef idx="minor">
                  <a:schemeClr val="tx1"/>
                </a:fontRef>
              </p:style>
            </p:cxnSp>
            <p:sp>
              <p:nvSpPr>
                <p:cNvPr id="391" name="Ellipse 390">
                  <a:extLst>
                    <a:ext uri="{FF2B5EF4-FFF2-40B4-BE49-F238E27FC236}">
                      <a16:creationId xmlns:a16="http://schemas.microsoft.com/office/drawing/2014/main" id="{36483D9C-1BC2-4D20-AF1F-A928BDB31396}"/>
                    </a:ext>
                  </a:extLst>
                </p:cNvPr>
                <p:cNvSpPr/>
                <p:nvPr/>
              </p:nvSpPr>
              <p:spPr>
                <a:xfrm>
                  <a:off x="1903658" y="4195499"/>
                  <a:ext cx="265051" cy="236904"/>
                </a:xfrm>
                <a:prstGeom prst="ellipse">
                  <a:avLst/>
                </a:prstGeom>
                <a:solidFill>
                  <a:schemeClr val="accent1">
                    <a:lumMod val="60000"/>
                    <a:lumOff val="40000"/>
                  </a:schemeClr>
                </a:solidFill>
                <a:ln>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fr-FR" sz="1100" b="1" dirty="0"/>
                    <a:t>2</a:t>
                  </a:r>
                </a:p>
              </p:txBody>
            </p:sp>
          </p:grpSp>
        </p:grpSp>
        <p:sp>
          <p:nvSpPr>
            <p:cNvPr id="387" name="Rectangle 386">
              <a:extLst>
                <a:ext uri="{FF2B5EF4-FFF2-40B4-BE49-F238E27FC236}">
                  <a16:creationId xmlns:a16="http://schemas.microsoft.com/office/drawing/2014/main" id="{B798FE02-A490-4503-BB27-E1B8BF330333}"/>
                </a:ext>
              </a:extLst>
            </p:cNvPr>
            <p:cNvSpPr/>
            <p:nvPr/>
          </p:nvSpPr>
          <p:spPr>
            <a:xfrm>
              <a:off x="2169012" y="5310432"/>
              <a:ext cx="3240000" cy="400110"/>
            </a:xfrm>
            <a:prstGeom prst="rect">
              <a:avLst/>
            </a:prstGeom>
            <a:noFill/>
          </p:spPr>
          <p:txBody>
            <a:bodyPr wrap="square">
              <a:spAutoFit/>
            </a:bodyPr>
            <a:lstStyle/>
            <a:p>
              <a:r>
                <a:rPr lang="fr-FR" sz="1000" b="1" dirty="0">
                  <a:solidFill>
                    <a:schemeClr val="accent1"/>
                  </a:solidFill>
                  <a:latin typeface="Univers Light" panose="020B0403020202020204" pitchFamily="34" charset="0"/>
                </a:rPr>
                <a:t>Adopter une communication écrite et orale adaptée à l’ensemble des interlocuteurs potentiels</a:t>
              </a:r>
            </a:p>
          </p:txBody>
        </p:sp>
      </p:grpSp>
      <p:grpSp>
        <p:nvGrpSpPr>
          <p:cNvPr id="392" name="Groupe 391">
            <a:extLst>
              <a:ext uri="{FF2B5EF4-FFF2-40B4-BE49-F238E27FC236}">
                <a16:creationId xmlns:a16="http://schemas.microsoft.com/office/drawing/2014/main" id="{FEE58F7D-685A-4917-A4F4-F16A2AA78136}"/>
              </a:ext>
            </a:extLst>
          </p:cNvPr>
          <p:cNvGrpSpPr/>
          <p:nvPr/>
        </p:nvGrpSpPr>
        <p:grpSpPr>
          <a:xfrm>
            <a:off x="1833494" y="9350815"/>
            <a:ext cx="3456023" cy="553998"/>
            <a:chOff x="1942188" y="8413894"/>
            <a:chExt cx="3456023" cy="553998"/>
          </a:xfrm>
        </p:grpSpPr>
        <p:grpSp>
          <p:nvGrpSpPr>
            <p:cNvPr id="393" name="Groupe 392">
              <a:extLst>
                <a:ext uri="{FF2B5EF4-FFF2-40B4-BE49-F238E27FC236}">
                  <a16:creationId xmlns:a16="http://schemas.microsoft.com/office/drawing/2014/main" id="{AC06550F-49A7-4733-9A49-770C441C2033}"/>
                </a:ext>
              </a:extLst>
            </p:cNvPr>
            <p:cNvGrpSpPr/>
            <p:nvPr/>
          </p:nvGrpSpPr>
          <p:grpSpPr>
            <a:xfrm>
              <a:off x="1942188" y="8438893"/>
              <a:ext cx="3405719" cy="504000"/>
              <a:chOff x="1907629" y="2848854"/>
              <a:chExt cx="3405719" cy="504000"/>
            </a:xfrm>
          </p:grpSpPr>
          <p:sp>
            <p:nvSpPr>
              <p:cNvPr id="395" name="Rectangle 394">
                <a:extLst>
                  <a:ext uri="{FF2B5EF4-FFF2-40B4-BE49-F238E27FC236}">
                    <a16:creationId xmlns:a16="http://schemas.microsoft.com/office/drawing/2014/main" id="{654C8F32-9340-4415-A9E9-170906736B35}"/>
                  </a:ext>
                </a:extLst>
              </p:cNvPr>
              <p:cNvSpPr/>
              <p:nvPr/>
            </p:nvSpPr>
            <p:spPr>
              <a:xfrm>
                <a:off x="2052761" y="2848854"/>
                <a:ext cx="3260587" cy="504000"/>
              </a:xfrm>
              <a:prstGeom prst="rect">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endParaRPr lang="fr-FR" sz="1400" dirty="0" err="1"/>
              </a:p>
            </p:txBody>
          </p:sp>
          <p:grpSp>
            <p:nvGrpSpPr>
              <p:cNvPr id="396" name="Groupe 395">
                <a:extLst>
                  <a:ext uri="{FF2B5EF4-FFF2-40B4-BE49-F238E27FC236}">
                    <a16:creationId xmlns:a16="http://schemas.microsoft.com/office/drawing/2014/main" id="{94E77DDE-1AAD-4697-8B62-618C7654CF50}"/>
                  </a:ext>
                </a:extLst>
              </p:cNvPr>
              <p:cNvGrpSpPr/>
              <p:nvPr/>
            </p:nvGrpSpPr>
            <p:grpSpPr>
              <a:xfrm>
                <a:off x="1907629" y="2848854"/>
                <a:ext cx="271472" cy="504000"/>
                <a:chOff x="1903658" y="4082240"/>
                <a:chExt cx="265051" cy="504000"/>
              </a:xfrm>
            </p:grpSpPr>
            <p:cxnSp>
              <p:nvCxnSpPr>
                <p:cNvPr id="397" name="Connecteur droit 396">
                  <a:extLst>
                    <a:ext uri="{FF2B5EF4-FFF2-40B4-BE49-F238E27FC236}">
                      <a16:creationId xmlns:a16="http://schemas.microsoft.com/office/drawing/2014/main" id="{32B7E5D0-5049-4F48-99CF-83B15E0FB7DC}"/>
                    </a:ext>
                  </a:extLst>
                </p:cNvPr>
                <p:cNvCxnSpPr>
                  <a:cxnSpLocks/>
                </p:cNvCxnSpPr>
                <p:nvPr/>
              </p:nvCxnSpPr>
              <p:spPr>
                <a:xfrm>
                  <a:off x="2036183" y="4082240"/>
                  <a:ext cx="0" cy="504000"/>
                </a:xfrm>
                <a:prstGeom prst="line">
                  <a:avLst/>
                </a:prstGeom>
                <a:solidFill>
                  <a:schemeClr val="accent1">
                    <a:lumMod val="60000"/>
                    <a:lumOff val="40000"/>
                  </a:schemeClr>
                </a:solidFill>
                <a:ln w="28575">
                  <a:solidFill>
                    <a:schemeClr val="accent1">
                      <a:lumMod val="60000"/>
                      <a:lumOff val="40000"/>
                    </a:schemeClr>
                  </a:solidFill>
                </a:ln>
              </p:spPr>
              <p:style>
                <a:lnRef idx="1">
                  <a:schemeClr val="accent1"/>
                </a:lnRef>
                <a:fillRef idx="0">
                  <a:schemeClr val="accent1"/>
                </a:fillRef>
                <a:effectRef idx="0">
                  <a:schemeClr val="accent1"/>
                </a:effectRef>
                <a:fontRef idx="minor">
                  <a:schemeClr val="tx1"/>
                </a:fontRef>
              </p:style>
            </p:cxnSp>
            <p:sp>
              <p:nvSpPr>
                <p:cNvPr id="398" name="Ellipse 397">
                  <a:extLst>
                    <a:ext uri="{FF2B5EF4-FFF2-40B4-BE49-F238E27FC236}">
                      <a16:creationId xmlns:a16="http://schemas.microsoft.com/office/drawing/2014/main" id="{49B10356-4218-4107-BF6A-41EE2C10FA21}"/>
                    </a:ext>
                  </a:extLst>
                </p:cNvPr>
                <p:cNvSpPr/>
                <p:nvPr/>
              </p:nvSpPr>
              <p:spPr>
                <a:xfrm>
                  <a:off x="1903658" y="4215788"/>
                  <a:ext cx="265051" cy="236904"/>
                </a:xfrm>
                <a:prstGeom prst="ellipse">
                  <a:avLst/>
                </a:prstGeom>
                <a:solidFill>
                  <a:schemeClr val="accent1">
                    <a:lumMod val="60000"/>
                    <a:lumOff val="40000"/>
                  </a:schemeClr>
                </a:solidFill>
                <a:ln>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fr-FR" sz="1100" b="1" dirty="0"/>
                    <a:t>2</a:t>
                  </a:r>
                </a:p>
              </p:txBody>
            </p:sp>
          </p:grpSp>
        </p:grpSp>
        <p:sp>
          <p:nvSpPr>
            <p:cNvPr id="394" name="Rectangle 393">
              <a:extLst>
                <a:ext uri="{FF2B5EF4-FFF2-40B4-BE49-F238E27FC236}">
                  <a16:creationId xmlns:a16="http://schemas.microsoft.com/office/drawing/2014/main" id="{CEC603F4-E0B4-4D8A-8F10-2D682C0F4569}"/>
                </a:ext>
              </a:extLst>
            </p:cNvPr>
            <p:cNvSpPr/>
            <p:nvPr/>
          </p:nvSpPr>
          <p:spPr>
            <a:xfrm>
              <a:off x="2158211" y="8413894"/>
              <a:ext cx="3240000" cy="553998"/>
            </a:xfrm>
            <a:prstGeom prst="rect">
              <a:avLst/>
            </a:prstGeom>
            <a:noFill/>
          </p:spPr>
          <p:txBody>
            <a:bodyPr wrap="square">
              <a:spAutoFit/>
            </a:bodyPr>
            <a:lstStyle/>
            <a:p>
              <a:r>
                <a:rPr lang="fr-FR" sz="1000" b="1" dirty="0">
                  <a:solidFill>
                    <a:schemeClr val="accent1"/>
                  </a:solidFill>
                  <a:latin typeface="Univers Light" panose="020B0403020202020204" pitchFamily="34" charset="0"/>
                </a:rPr>
                <a:t>Respecter les règles de confidentialité et de déontologie, sensibiliser ses interlocuteurs, repérer les situations à risque</a:t>
              </a:r>
            </a:p>
          </p:txBody>
        </p:sp>
      </p:grpSp>
      <p:grpSp>
        <p:nvGrpSpPr>
          <p:cNvPr id="399" name="Groupe 398">
            <a:extLst>
              <a:ext uri="{FF2B5EF4-FFF2-40B4-BE49-F238E27FC236}">
                <a16:creationId xmlns:a16="http://schemas.microsoft.com/office/drawing/2014/main" id="{99C45B48-B57C-4CA0-8519-B81C26AE1775}"/>
              </a:ext>
            </a:extLst>
          </p:cNvPr>
          <p:cNvGrpSpPr/>
          <p:nvPr/>
        </p:nvGrpSpPr>
        <p:grpSpPr>
          <a:xfrm>
            <a:off x="1833494" y="10000584"/>
            <a:ext cx="3456023" cy="553998"/>
            <a:chOff x="1942188" y="8413894"/>
            <a:chExt cx="3456023" cy="553998"/>
          </a:xfrm>
        </p:grpSpPr>
        <p:grpSp>
          <p:nvGrpSpPr>
            <p:cNvPr id="400" name="Groupe 399">
              <a:extLst>
                <a:ext uri="{FF2B5EF4-FFF2-40B4-BE49-F238E27FC236}">
                  <a16:creationId xmlns:a16="http://schemas.microsoft.com/office/drawing/2014/main" id="{6A16B546-797E-4783-BBFB-309DFD74621F}"/>
                </a:ext>
              </a:extLst>
            </p:cNvPr>
            <p:cNvGrpSpPr/>
            <p:nvPr/>
          </p:nvGrpSpPr>
          <p:grpSpPr>
            <a:xfrm>
              <a:off x="1942188" y="8438893"/>
              <a:ext cx="3405719" cy="504000"/>
              <a:chOff x="1907629" y="2848854"/>
              <a:chExt cx="3405719" cy="504000"/>
            </a:xfrm>
          </p:grpSpPr>
          <p:sp>
            <p:nvSpPr>
              <p:cNvPr id="402" name="Rectangle 401">
                <a:extLst>
                  <a:ext uri="{FF2B5EF4-FFF2-40B4-BE49-F238E27FC236}">
                    <a16:creationId xmlns:a16="http://schemas.microsoft.com/office/drawing/2014/main" id="{582045E7-0659-436A-AE98-01A789F4EC91}"/>
                  </a:ext>
                </a:extLst>
              </p:cNvPr>
              <p:cNvSpPr/>
              <p:nvPr/>
            </p:nvSpPr>
            <p:spPr>
              <a:xfrm>
                <a:off x="2052761" y="2848854"/>
                <a:ext cx="3260587" cy="504000"/>
              </a:xfrm>
              <a:prstGeom prst="rect">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endParaRPr lang="fr-FR" sz="1400" dirty="0" err="1"/>
              </a:p>
            </p:txBody>
          </p:sp>
          <p:grpSp>
            <p:nvGrpSpPr>
              <p:cNvPr id="403" name="Groupe 402">
                <a:extLst>
                  <a:ext uri="{FF2B5EF4-FFF2-40B4-BE49-F238E27FC236}">
                    <a16:creationId xmlns:a16="http://schemas.microsoft.com/office/drawing/2014/main" id="{F9E00085-D527-4EE2-BC05-D0719A62446F}"/>
                  </a:ext>
                </a:extLst>
              </p:cNvPr>
              <p:cNvGrpSpPr/>
              <p:nvPr/>
            </p:nvGrpSpPr>
            <p:grpSpPr>
              <a:xfrm>
                <a:off x="1907629" y="2848854"/>
                <a:ext cx="271472" cy="504000"/>
                <a:chOff x="1903658" y="4082240"/>
                <a:chExt cx="265051" cy="504000"/>
              </a:xfrm>
            </p:grpSpPr>
            <p:cxnSp>
              <p:nvCxnSpPr>
                <p:cNvPr id="404" name="Connecteur droit 403">
                  <a:extLst>
                    <a:ext uri="{FF2B5EF4-FFF2-40B4-BE49-F238E27FC236}">
                      <a16:creationId xmlns:a16="http://schemas.microsoft.com/office/drawing/2014/main" id="{9DD432C9-E221-4F42-9D4A-EADDDE69D9F9}"/>
                    </a:ext>
                  </a:extLst>
                </p:cNvPr>
                <p:cNvCxnSpPr>
                  <a:cxnSpLocks/>
                </p:cNvCxnSpPr>
                <p:nvPr/>
              </p:nvCxnSpPr>
              <p:spPr>
                <a:xfrm>
                  <a:off x="2036183" y="4082240"/>
                  <a:ext cx="0" cy="504000"/>
                </a:xfrm>
                <a:prstGeom prst="line">
                  <a:avLst/>
                </a:prstGeom>
                <a:solidFill>
                  <a:schemeClr val="accent1">
                    <a:lumMod val="60000"/>
                    <a:lumOff val="40000"/>
                  </a:schemeClr>
                </a:solidFill>
                <a:ln w="28575">
                  <a:solidFill>
                    <a:schemeClr val="accent1">
                      <a:lumMod val="60000"/>
                      <a:lumOff val="40000"/>
                    </a:schemeClr>
                  </a:solidFill>
                </a:ln>
              </p:spPr>
              <p:style>
                <a:lnRef idx="1">
                  <a:schemeClr val="accent1"/>
                </a:lnRef>
                <a:fillRef idx="0">
                  <a:schemeClr val="accent1"/>
                </a:fillRef>
                <a:effectRef idx="0">
                  <a:schemeClr val="accent1"/>
                </a:effectRef>
                <a:fontRef idx="minor">
                  <a:schemeClr val="tx1"/>
                </a:fontRef>
              </p:style>
            </p:cxnSp>
            <p:sp>
              <p:nvSpPr>
                <p:cNvPr id="405" name="Ellipse 404">
                  <a:extLst>
                    <a:ext uri="{FF2B5EF4-FFF2-40B4-BE49-F238E27FC236}">
                      <a16:creationId xmlns:a16="http://schemas.microsoft.com/office/drawing/2014/main" id="{39D2CA77-F52A-4F8C-A441-67C041DB0538}"/>
                    </a:ext>
                  </a:extLst>
                </p:cNvPr>
                <p:cNvSpPr/>
                <p:nvPr/>
              </p:nvSpPr>
              <p:spPr>
                <a:xfrm>
                  <a:off x="1903658" y="4215788"/>
                  <a:ext cx="265051" cy="236904"/>
                </a:xfrm>
                <a:prstGeom prst="ellipse">
                  <a:avLst/>
                </a:prstGeom>
                <a:solidFill>
                  <a:schemeClr val="accent1">
                    <a:lumMod val="60000"/>
                    <a:lumOff val="40000"/>
                  </a:schemeClr>
                </a:solidFill>
                <a:ln>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fr-FR" sz="1100" b="1" dirty="0"/>
                    <a:t>2</a:t>
                  </a:r>
                </a:p>
              </p:txBody>
            </p:sp>
          </p:grpSp>
        </p:grpSp>
        <p:sp>
          <p:nvSpPr>
            <p:cNvPr id="401" name="Rectangle 400">
              <a:extLst>
                <a:ext uri="{FF2B5EF4-FFF2-40B4-BE49-F238E27FC236}">
                  <a16:creationId xmlns:a16="http://schemas.microsoft.com/office/drawing/2014/main" id="{099686B8-F125-4BF0-96C8-8625427AF4BB}"/>
                </a:ext>
              </a:extLst>
            </p:cNvPr>
            <p:cNvSpPr/>
            <p:nvPr/>
          </p:nvSpPr>
          <p:spPr>
            <a:xfrm>
              <a:off x="2158211" y="8413894"/>
              <a:ext cx="3240000" cy="553998"/>
            </a:xfrm>
            <a:prstGeom prst="rect">
              <a:avLst/>
            </a:prstGeom>
            <a:noFill/>
          </p:spPr>
          <p:txBody>
            <a:bodyPr wrap="square">
              <a:spAutoFit/>
            </a:bodyPr>
            <a:lstStyle/>
            <a:p>
              <a:r>
                <a:rPr lang="fr-FR" sz="1000" b="1" dirty="0">
                  <a:solidFill>
                    <a:schemeClr val="accent1"/>
                  </a:solidFill>
                  <a:latin typeface="Univers Light" panose="020B0403020202020204" pitchFamily="34" charset="0"/>
                </a:rPr>
                <a:t>Mettre en œuvre un plan de recrutement, identifier les profils cibles et mesures les attentes des candidats</a:t>
              </a:r>
            </a:p>
          </p:txBody>
        </p:sp>
      </p:grpSp>
      <p:grpSp>
        <p:nvGrpSpPr>
          <p:cNvPr id="153" name="Groupe 152">
            <a:extLst>
              <a:ext uri="{FF2B5EF4-FFF2-40B4-BE49-F238E27FC236}">
                <a16:creationId xmlns:a16="http://schemas.microsoft.com/office/drawing/2014/main" id="{C7E2BBCA-E7DF-4A51-8EB4-F13BC8E7B6F0}"/>
              </a:ext>
            </a:extLst>
          </p:cNvPr>
          <p:cNvGrpSpPr/>
          <p:nvPr/>
        </p:nvGrpSpPr>
        <p:grpSpPr>
          <a:xfrm>
            <a:off x="1833494" y="3401690"/>
            <a:ext cx="3456023" cy="553998"/>
            <a:chOff x="1942188" y="8413894"/>
            <a:chExt cx="3456023" cy="553998"/>
          </a:xfrm>
        </p:grpSpPr>
        <p:grpSp>
          <p:nvGrpSpPr>
            <p:cNvPr id="154" name="Groupe 153">
              <a:extLst>
                <a:ext uri="{FF2B5EF4-FFF2-40B4-BE49-F238E27FC236}">
                  <a16:creationId xmlns:a16="http://schemas.microsoft.com/office/drawing/2014/main" id="{8E0DC01D-DD9F-4CC1-AD4A-B44E5B012A55}"/>
                </a:ext>
              </a:extLst>
            </p:cNvPr>
            <p:cNvGrpSpPr/>
            <p:nvPr/>
          </p:nvGrpSpPr>
          <p:grpSpPr>
            <a:xfrm>
              <a:off x="1942188" y="8438893"/>
              <a:ext cx="3405719" cy="504000"/>
              <a:chOff x="1907629" y="2848854"/>
              <a:chExt cx="3405719" cy="504000"/>
            </a:xfrm>
          </p:grpSpPr>
          <p:sp>
            <p:nvSpPr>
              <p:cNvPr id="156" name="Rectangle 155">
                <a:extLst>
                  <a:ext uri="{FF2B5EF4-FFF2-40B4-BE49-F238E27FC236}">
                    <a16:creationId xmlns:a16="http://schemas.microsoft.com/office/drawing/2014/main" id="{BA23FE9E-A62A-496A-86AF-26B3F3154653}"/>
                  </a:ext>
                </a:extLst>
              </p:cNvPr>
              <p:cNvSpPr/>
              <p:nvPr/>
            </p:nvSpPr>
            <p:spPr>
              <a:xfrm>
                <a:off x="2052761" y="2848854"/>
                <a:ext cx="3260587" cy="504000"/>
              </a:xfrm>
              <a:prstGeom prst="rect">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endParaRPr lang="fr-FR" sz="1400" dirty="0" err="1"/>
              </a:p>
            </p:txBody>
          </p:sp>
          <p:grpSp>
            <p:nvGrpSpPr>
              <p:cNvPr id="157" name="Groupe 156">
                <a:extLst>
                  <a:ext uri="{FF2B5EF4-FFF2-40B4-BE49-F238E27FC236}">
                    <a16:creationId xmlns:a16="http://schemas.microsoft.com/office/drawing/2014/main" id="{AAE44F4D-0A56-4223-BEEE-F1B7589F4706}"/>
                  </a:ext>
                </a:extLst>
              </p:cNvPr>
              <p:cNvGrpSpPr/>
              <p:nvPr/>
            </p:nvGrpSpPr>
            <p:grpSpPr>
              <a:xfrm>
                <a:off x="1907629" y="2848854"/>
                <a:ext cx="271472" cy="504000"/>
                <a:chOff x="1903658" y="4082240"/>
                <a:chExt cx="265051" cy="504000"/>
              </a:xfrm>
            </p:grpSpPr>
            <p:cxnSp>
              <p:nvCxnSpPr>
                <p:cNvPr id="158" name="Connecteur droit 157">
                  <a:extLst>
                    <a:ext uri="{FF2B5EF4-FFF2-40B4-BE49-F238E27FC236}">
                      <a16:creationId xmlns:a16="http://schemas.microsoft.com/office/drawing/2014/main" id="{3A052435-DBE6-4878-B82F-2493FB47EBD6}"/>
                    </a:ext>
                  </a:extLst>
                </p:cNvPr>
                <p:cNvCxnSpPr>
                  <a:cxnSpLocks/>
                </p:cNvCxnSpPr>
                <p:nvPr/>
              </p:nvCxnSpPr>
              <p:spPr>
                <a:xfrm>
                  <a:off x="2036183" y="4082240"/>
                  <a:ext cx="0" cy="504000"/>
                </a:xfrm>
                <a:prstGeom prst="line">
                  <a:avLst/>
                </a:prstGeom>
                <a:solidFill>
                  <a:schemeClr val="accent1">
                    <a:lumMod val="60000"/>
                    <a:lumOff val="40000"/>
                  </a:schemeClr>
                </a:solidFill>
                <a:ln w="28575">
                  <a:solidFill>
                    <a:schemeClr val="accent1">
                      <a:lumMod val="60000"/>
                      <a:lumOff val="40000"/>
                    </a:schemeClr>
                  </a:solidFill>
                </a:ln>
              </p:spPr>
              <p:style>
                <a:lnRef idx="1">
                  <a:schemeClr val="accent1"/>
                </a:lnRef>
                <a:fillRef idx="0">
                  <a:schemeClr val="accent1"/>
                </a:fillRef>
                <a:effectRef idx="0">
                  <a:schemeClr val="accent1"/>
                </a:effectRef>
                <a:fontRef idx="minor">
                  <a:schemeClr val="tx1"/>
                </a:fontRef>
              </p:style>
            </p:cxnSp>
            <p:sp>
              <p:nvSpPr>
                <p:cNvPr id="159" name="Ellipse 158">
                  <a:extLst>
                    <a:ext uri="{FF2B5EF4-FFF2-40B4-BE49-F238E27FC236}">
                      <a16:creationId xmlns:a16="http://schemas.microsoft.com/office/drawing/2014/main" id="{822CD33C-C685-4AA2-9235-7D164A47A28D}"/>
                    </a:ext>
                  </a:extLst>
                </p:cNvPr>
                <p:cNvSpPr/>
                <p:nvPr/>
              </p:nvSpPr>
              <p:spPr>
                <a:xfrm>
                  <a:off x="1903658" y="4215788"/>
                  <a:ext cx="265051" cy="236904"/>
                </a:xfrm>
                <a:prstGeom prst="ellipse">
                  <a:avLst/>
                </a:prstGeom>
                <a:solidFill>
                  <a:schemeClr val="accent1">
                    <a:lumMod val="60000"/>
                    <a:lumOff val="40000"/>
                  </a:schemeClr>
                </a:solidFill>
                <a:ln>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fr-FR" sz="1100" b="1" dirty="0"/>
                    <a:t>2</a:t>
                  </a:r>
                </a:p>
              </p:txBody>
            </p:sp>
          </p:grpSp>
        </p:grpSp>
        <p:sp>
          <p:nvSpPr>
            <p:cNvPr id="155" name="Rectangle 154">
              <a:extLst>
                <a:ext uri="{FF2B5EF4-FFF2-40B4-BE49-F238E27FC236}">
                  <a16:creationId xmlns:a16="http://schemas.microsoft.com/office/drawing/2014/main" id="{A7748D13-E3A1-47DD-900D-2DE9CE9CBFE8}"/>
                </a:ext>
              </a:extLst>
            </p:cNvPr>
            <p:cNvSpPr/>
            <p:nvPr/>
          </p:nvSpPr>
          <p:spPr>
            <a:xfrm>
              <a:off x="2158211" y="8413894"/>
              <a:ext cx="3240000" cy="553998"/>
            </a:xfrm>
            <a:prstGeom prst="rect">
              <a:avLst/>
            </a:prstGeom>
            <a:noFill/>
          </p:spPr>
          <p:txBody>
            <a:bodyPr wrap="square">
              <a:spAutoFit/>
            </a:bodyPr>
            <a:lstStyle/>
            <a:p>
              <a:r>
                <a:rPr lang="fr-FR" sz="1000" b="1" dirty="0">
                  <a:solidFill>
                    <a:schemeClr val="accent1"/>
                  </a:solidFill>
                  <a:latin typeface="Univers Light" panose="020B0403020202020204" pitchFamily="34" charset="0"/>
                </a:rPr>
                <a:t>Être autonome dans la collecte et l’organisation des documents clients et promouvoir les modes de collecte dématérialisés</a:t>
              </a:r>
            </a:p>
          </p:txBody>
        </p:sp>
      </p:grpSp>
      <p:pic>
        <p:nvPicPr>
          <p:cNvPr id="2" name="Image 1" descr="Une image contenant texte, Police, logo, Graphique&#10;&#10;Description générée automatiquement">
            <a:extLst>
              <a:ext uri="{FF2B5EF4-FFF2-40B4-BE49-F238E27FC236}">
                <a16:creationId xmlns:a16="http://schemas.microsoft.com/office/drawing/2014/main" id="{514C4E74-5C84-F6FB-30C9-F2E641F9986B}"/>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13649" y="57251"/>
            <a:ext cx="1117053" cy="922337"/>
          </a:xfrm>
          <a:prstGeom prst="rect">
            <a:avLst/>
          </a:prstGeom>
        </p:spPr>
      </p:pic>
    </p:spTree>
    <p:extLst>
      <p:ext uri="{BB962C8B-B14F-4D97-AF65-F5344CB8AC3E}">
        <p14:creationId xmlns:p14="http://schemas.microsoft.com/office/powerpoint/2010/main" val="85626705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 name="ZoneTexte 69">
            <a:extLst>
              <a:ext uri="{FF2B5EF4-FFF2-40B4-BE49-F238E27FC236}">
                <a16:creationId xmlns:a16="http://schemas.microsoft.com/office/drawing/2014/main" id="{18B5FCA0-E71C-42F0-A16B-304371090B54}"/>
              </a:ext>
            </a:extLst>
          </p:cNvPr>
          <p:cNvSpPr txBox="1"/>
          <p:nvPr/>
        </p:nvSpPr>
        <p:spPr>
          <a:xfrm>
            <a:off x="3935345" y="5745107"/>
            <a:ext cx="3240000" cy="861774"/>
          </a:xfrm>
          <a:prstGeom prst="rect">
            <a:avLst/>
          </a:prstGeom>
          <a:noFill/>
        </p:spPr>
        <p:txBody>
          <a:bodyPr wrap="square">
            <a:spAutoFit/>
          </a:bodyPr>
          <a:lstStyle>
            <a:defPPr>
              <a:defRPr lang="fr-FR"/>
            </a:defPPr>
            <a:lvl1pPr marL="108000" indent="-108000">
              <a:buFont typeface="Wingdings" panose="05000000000000000000" pitchFamily="2" charset="2"/>
              <a:buChar char="§"/>
              <a:defRPr sz="1000">
                <a:latin typeface="Univers Light" panose="020B0403020202020204" pitchFamily="34" charset="0"/>
              </a:defRPr>
            </a:lvl1pPr>
          </a:lstStyle>
          <a:p>
            <a:r>
              <a:rPr lang="fr-FR" dirty="0">
                <a:solidFill>
                  <a:schemeClr val="tx2"/>
                </a:solidFill>
              </a:rPr>
              <a:t>Renforcement des compétences techniques en matière de droit social</a:t>
            </a:r>
          </a:p>
          <a:p>
            <a:r>
              <a:rPr lang="fr-FR" dirty="0">
                <a:solidFill>
                  <a:schemeClr val="tx2"/>
                </a:solidFill>
              </a:rPr>
              <a:t>Renforcement des compétences informatiques pour prendre en charge des tâches de contrôle et d’analyse des données sociales</a:t>
            </a:r>
          </a:p>
        </p:txBody>
      </p:sp>
      <p:sp>
        <p:nvSpPr>
          <p:cNvPr id="82" name="ZoneTexte 81">
            <a:extLst>
              <a:ext uri="{FF2B5EF4-FFF2-40B4-BE49-F238E27FC236}">
                <a16:creationId xmlns:a16="http://schemas.microsoft.com/office/drawing/2014/main" id="{4790275F-7869-48AB-A01B-85061FA25347}"/>
              </a:ext>
            </a:extLst>
          </p:cNvPr>
          <p:cNvSpPr txBox="1"/>
          <p:nvPr/>
        </p:nvSpPr>
        <p:spPr>
          <a:xfrm>
            <a:off x="3935345" y="2941548"/>
            <a:ext cx="3249899" cy="430887"/>
          </a:xfrm>
          <a:prstGeom prst="rect">
            <a:avLst/>
          </a:prstGeom>
          <a:noFill/>
        </p:spPr>
        <p:txBody>
          <a:bodyPr wrap="square">
            <a:spAutoFit/>
          </a:bodyPr>
          <a:lstStyle>
            <a:defPPr>
              <a:defRPr lang="fr-FR"/>
            </a:defPPr>
            <a:lvl1pPr marL="108000" indent="-108000" algn="just">
              <a:buFont typeface="Wingdings" panose="05000000000000000000" pitchFamily="2" charset="2"/>
              <a:buChar char="§"/>
              <a:defRPr sz="1000">
                <a:solidFill>
                  <a:schemeClr val="tx2"/>
                </a:solidFill>
                <a:latin typeface="Univers Light" panose="020B0403020202020204" pitchFamily="34" charset="0"/>
              </a:defRPr>
            </a:lvl1pPr>
          </a:lstStyle>
          <a:p>
            <a:pPr marL="0" indent="0" algn="l">
              <a:buNone/>
            </a:pPr>
            <a:r>
              <a:rPr lang="fr-FR" sz="1100" dirty="0">
                <a:solidFill>
                  <a:schemeClr val="accent2"/>
                </a:solidFill>
              </a:rPr>
              <a:t>Profil recommandé pour le personnel expérimenté s’orientant vers ce métier </a:t>
            </a:r>
          </a:p>
        </p:txBody>
      </p:sp>
      <p:sp>
        <p:nvSpPr>
          <p:cNvPr id="69" name="ZoneTexte 68">
            <a:extLst>
              <a:ext uri="{FF2B5EF4-FFF2-40B4-BE49-F238E27FC236}">
                <a16:creationId xmlns:a16="http://schemas.microsoft.com/office/drawing/2014/main" id="{0B70E29C-F493-49E2-9712-AAE863D973CE}"/>
              </a:ext>
            </a:extLst>
          </p:cNvPr>
          <p:cNvSpPr txBox="1"/>
          <p:nvPr/>
        </p:nvSpPr>
        <p:spPr>
          <a:xfrm>
            <a:off x="3935345" y="3378081"/>
            <a:ext cx="3240000" cy="553998"/>
          </a:xfrm>
          <a:prstGeom prst="rect">
            <a:avLst/>
          </a:prstGeom>
          <a:noFill/>
        </p:spPr>
        <p:txBody>
          <a:bodyPr wrap="square">
            <a:spAutoFit/>
          </a:bodyPr>
          <a:lstStyle>
            <a:defPPr>
              <a:defRPr lang="fr-FR"/>
            </a:defPPr>
            <a:lvl1pPr marL="108000" indent="-108000">
              <a:buFont typeface="Wingdings" panose="05000000000000000000" pitchFamily="2" charset="2"/>
              <a:buChar char="§"/>
              <a:defRPr sz="1000">
                <a:latin typeface="Univers Light" panose="020B0403020202020204" pitchFamily="34" charset="0"/>
              </a:defRPr>
            </a:lvl1pPr>
          </a:lstStyle>
          <a:p>
            <a:r>
              <a:rPr lang="fr-FR" dirty="0">
                <a:solidFill>
                  <a:schemeClr val="tx2"/>
                </a:solidFill>
              </a:rPr>
              <a:t>Assistant RH, Assistant juridique, Gestionnaire de Paie, Assistant administratif en cabinet d’expert-comptable ou en entreprise</a:t>
            </a:r>
          </a:p>
        </p:txBody>
      </p:sp>
      <p:cxnSp>
        <p:nvCxnSpPr>
          <p:cNvPr id="74" name="Connecteur droit 73">
            <a:extLst>
              <a:ext uri="{FF2B5EF4-FFF2-40B4-BE49-F238E27FC236}">
                <a16:creationId xmlns:a16="http://schemas.microsoft.com/office/drawing/2014/main" id="{90469217-9DF8-4D26-8229-BF3ABDFAD4D5}"/>
              </a:ext>
            </a:extLst>
          </p:cNvPr>
          <p:cNvCxnSpPr>
            <a:cxnSpLocks/>
          </p:cNvCxnSpPr>
          <p:nvPr/>
        </p:nvCxnSpPr>
        <p:spPr>
          <a:xfrm flipV="1">
            <a:off x="3946588" y="3367421"/>
            <a:ext cx="3168000" cy="1504"/>
          </a:xfrm>
          <a:prstGeom prst="line">
            <a:avLst/>
          </a:prstGeom>
          <a:ln>
            <a:solidFill>
              <a:srgbClr val="1C92DA"/>
            </a:solidFill>
          </a:ln>
        </p:spPr>
        <p:style>
          <a:lnRef idx="1">
            <a:schemeClr val="accent1"/>
          </a:lnRef>
          <a:fillRef idx="0">
            <a:schemeClr val="accent1"/>
          </a:fillRef>
          <a:effectRef idx="0">
            <a:schemeClr val="accent1"/>
          </a:effectRef>
          <a:fontRef idx="minor">
            <a:schemeClr val="tx1"/>
          </a:fontRef>
        </p:style>
      </p:cxnSp>
      <p:sp>
        <p:nvSpPr>
          <p:cNvPr id="109" name="ZoneTexte 108">
            <a:extLst>
              <a:ext uri="{FF2B5EF4-FFF2-40B4-BE49-F238E27FC236}">
                <a16:creationId xmlns:a16="http://schemas.microsoft.com/office/drawing/2014/main" id="{AF3D5513-BF9B-4E23-A5CD-D9F5CE73A3B1}"/>
              </a:ext>
            </a:extLst>
          </p:cNvPr>
          <p:cNvSpPr txBox="1"/>
          <p:nvPr/>
        </p:nvSpPr>
        <p:spPr>
          <a:xfrm>
            <a:off x="420574" y="6189124"/>
            <a:ext cx="3240000" cy="1323439"/>
          </a:xfrm>
          <a:prstGeom prst="rect">
            <a:avLst/>
          </a:prstGeom>
          <a:noFill/>
        </p:spPr>
        <p:txBody>
          <a:bodyPr wrap="square">
            <a:spAutoFit/>
          </a:bodyPr>
          <a:lstStyle>
            <a:defPPr>
              <a:defRPr lang="fr-FR"/>
            </a:defPPr>
            <a:lvl1pPr marL="108000" indent="-108000" algn="just">
              <a:buFont typeface="Wingdings" panose="05000000000000000000" pitchFamily="2" charset="2"/>
              <a:buChar char="§"/>
              <a:defRPr sz="1000">
                <a:solidFill>
                  <a:schemeClr val="tx2"/>
                </a:solidFill>
                <a:latin typeface="Univers Light" panose="020B0403020202020204" pitchFamily="34" charset="0"/>
              </a:defRPr>
            </a:lvl1pPr>
          </a:lstStyle>
          <a:p>
            <a:pPr algn="l"/>
            <a:r>
              <a:rPr lang="fr-FR" dirty="0"/>
              <a:t>Possibilités d’encadrement des Assistants RH débutants après quelques années d’expérience</a:t>
            </a:r>
          </a:p>
          <a:p>
            <a:pPr algn="l"/>
            <a:r>
              <a:rPr lang="fr-FR" dirty="0"/>
              <a:t>Hausse du périmètre des missions (recrutement, formation, etc.), des missions de gestion de projet avec l’expérience et de l’implication dans des activités d’analyse de la politique RH (contrôle de gestion sociale, analyse des indicateurs de l’efficience des recrutements…)</a:t>
            </a:r>
          </a:p>
        </p:txBody>
      </p:sp>
      <p:sp>
        <p:nvSpPr>
          <p:cNvPr id="126" name="ZoneTexte 125">
            <a:extLst>
              <a:ext uri="{FF2B5EF4-FFF2-40B4-BE49-F238E27FC236}">
                <a16:creationId xmlns:a16="http://schemas.microsoft.com/office/drawing/2014/main" id="{B98F3625-1046-4D5F-ADD3-A4CAEFB445D3}"/>
              </a:ext>
            </a:extLst>
          </p:cNvPr>
          <p:cNvSpPr txBox="1"/>
          <p:nvPr/>
        </p:nvSpPr>
        <p:spPr>
          <a:xfrm>
            <a:off x="510584" y="1663087"/>
            <a:ext cx="3209469" cy="246221"/>
          </a:xfrm>
          <a:prstGeom prst="rect">
            <a:avLst/>
          </a:prstGeom>
          <a:noFill/>
        </p:spPr>
        <p:txBody>
          <a:bodyPr wrap="square" lIns="36000" tIns="0" rIns="36000" bIns="0" rtlCol="0">
            <a:spAutoFit/>
          </a:bodyPr>
          <a:lstStyle/>
          <a:p>
            <a:r>
              <a:rPr lang="fr-FR" sz="1600" b="1" dirty="0">
                <a:solidFill>
                  <a:schemeClr val="accent2"/>
                </a:solidFill>
                <a:latin typeface="Univers Light" panose="020B0403020202020204" pitchFamily="34" charset="0"/>
              </a:rPr>
              <a:t>Variabilité du métier</a:t>
            </a:r>
          </a:p>
        </p:txBody>
      </p:sp>
      <p:sp>
        <p:nvSpPr>
          <p:cNvPr id="127" name="Triangle isocèle 126">
            <a:extLst>
              <a:ext uri="{FF2B5EF4-FFF2-40B4-BE49-F238E27FC236}">
                <a16:creationId xmlns:a16="http://schemas.microsoft.com/office/drawing/2014/main" id="{ACBE601F-1288-475A-B512-BD910EF38035}"/>
              </a:ext>
            </a:extLst>
          </p:cNvPr>
          <p:cNvSpPr/>
          <p:nvPr/>
        </p:nvSpPr>
        <p:spPr>
          <a:xfrm rot="5400000">
            <a:off x="366673" y="1742402"/>
            <a:ext cx="163177" cy="95528"/>
          </a:xfrm>
          <a:prstGeom prst="triangle">
            <a:avLst/>
          </a:prstGeom>
          <a:solidFill>
            <a:schemeClr val="accent2"/>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endParaRPr lang="fr-FR" sz="1100" dirty="0" err="1">
              <a:solidFill>
                <a:schemeClr val="accent2"/>
              </a:solidFill>
            </a:endParaRPr>
          </a:p>
        </p:txBody>
      </p:sp>
      <p:cxnSp>
        <p:nvCxnSpPr>
          <p:cNvPr id="139" name="Connecteur droit 138">
            <a:extLst>
              <a:ext uri="{FF2B5EF4-FFF2-40B4-BE49-F238E27FC236}">
                <a16:creationId xmlns:a16="http://schemas.microsoft.com/office/drawing/2014/main" id="{8A39C541-AE05-46FD-8BA0-E62BB599F9E4}"/>
              </a:ext>
            </a:extLst>
          </p:cNvPr>
          <p:cNvCxnSpPr>
            <a:cxnSpLocks/>
          </p:cNvCxnSpPr>
          <p:nvPr/>
        </p:nvCxnSpPr>
        <p:spPr>
          <a:xfrm>
            <a:off x="410396" y="1928364"/>
            <a:ext cx="3240000" cy="0"/>
          </a:xfrm>
          <a:prstGeom prst="line">
            <a:avLst/>
          </a:prstGeom>
          <a:ln w="25400">
            <a:solidFill>
              <a:srgbClr val="1C92DA"/>
            </a:solidFill>
            <a:prstDash val="sysDot"/>
          </a:ln>
        </p:spPr>
        <p:style>
          <a:lnRef idx="1">
            <a:schemeClr val="accent1"/>
          </a:lnRef>
          <a:fillRef idx="0">
            <a:schemeClr val="accent1"/>
          </a:fillRef>
          <a:effectRef idx="0">
            <a:schemeClr val="accent1"/>
          </a:effectRef>
          <a:fontRef idx="minor">
            <a:schemeClr val="tx1"/>
          </a:fontRef>
        </p:style>
      </p:cxnSp>
      <p:grpSp>
        <p:nvGrpSpPr>
          <p:cNvPr id="220" name="Groupe 219">
            <a:extLst>
              <a:ext uri="{FF2B5EF4-FFF2-40B4-BE49-F238E27FC236}">
                <a16:creationId xmlns:a16="http://schemas.microsoft.com/office/drawing/2014/main" id="{967EE6A5-262A-424E-9421-305DB32E965D}"/>
              </a:ext>
            </a:extLst>
          </p:cNvPr>
          <p:cNvGrpSpPr/>
          <p:nvPr/>
        </p:nvGrpSpPr>
        <p:grpSpPr>
          <a:xfrm>
            <a:off x="4093843" y="155684"/>
            <a:ext cx="3214638" cy="970644"/>
            <a:chOff x="4093843" y="155684"/>
            <a:chExt cx="3214638" cy="970644"/>
          </a:xfrm>
        </p:grpSpPr>
        <p:pic>
          <p:nvPicPr>
            <p:cNvPr id="221" name="Graphique 220" descr="Loupe avec un remplissage uni">
              <a:extLst>
                <a:ext uri="{FF2B5EF4-FFF2-40B4-BE49-F238E27FC236}">
                  <a16:creationId xmlns:a16="http://schemas.microsoft.com/office/drawing/2014/main" id="{9F29CA22-EA5B-4355-9375-3190160DBEDE}"/>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6314680" y="155684"/>
              <a:ext cx="991119" cy="970644"/>
            </a:xfrm>
            <a:prstGeom prst="rect">
              <a:avLst/>
            </a:prstGeom>
          </p:spPr>
        </p:pic>
        <p:sp>
          <p:nvSpPr>
            <p:cNvPr id="222" name="ZoneTexte 221">
              <a:extLst>
                <a:ext uri="{FF2B5EF4-FFF2-40B4-BE49-F238E27FC236}">
                  <a16:creationId xmlns:a16="http://schemas.microsoft.com/office/drawing/2014/main" id="{A4883841-3E8F-4367-A3FB-E52D4B8EDB9F}"/>
                </a:ext>
              </a:extLst>
            </p:cNvPr>
            <p:cNvSpPr txBox="1"/>
            <p:nvPr/>
          </p:nvSpPr>
          <p:spPr>
            <a:xfrm>
              <a:off x="4093843" y="445496"/>
              <a:ext cx="3214638" cy="184639"/>
            </a:xfrm>
            <a:prstGeom prst="rect">
              <a:avLst/>
            </a:prstGeom>
            <a:noFill/>
          </p:spPr>
          <p:txBody>
            <a:bodyPr wrap="square" lIns="36000" tIns="0" rIns="36000" bIns="0" rtlCol="0">
              <a:spAutoFit/>
            </a:bodyPr>
            <a:lstStyle/>
            <a:p>
              <a:r>
                <a:rPr lang="fr-FR" sz="1200" dirty="0">
                  <a:solidFill>
                    <a:schemeClr val="bg1">
                      <a:lumMod val="50000"/>
                    </a:schemeClr>
                  </a:solidFill>
                  <a:latin typeface="Univers Light" panose="020B0403020202020204" pitchFamily="34" charset="0"/>
                </a:rPr>
                <a:t>LES FICHES MÉTIERS DE L’OBSERVATOIRE</a:t>
              </a:r>
            </a:p>
          </p:txBody>
        </p:sp>
      </p:grpSp>
      <p:sp>
        <p:nvSpPr>
          <p:cNvPr id="54" name="ZoneTexte 53">
            <a:extLst>
              <a:ext uri="{FF2B5EF4-FFF2-40B4-BE49-F238E27FC236}">
                <a16:creationId xmlns:a16="http://schemas.microsoft.com/office/drawing/2014/main" id="{D0B3E300-8CF5-42E1-BE4A-BDD2E0D57766}"/>
              </a:ext>
            </a:extLst>
          </p:cNvPr>
          <p:cNvSpPr txBox="1"/>
          <p:nvPr/>
        </p:nvSpPr>
        <p:spPr>
          <a:xfrm>
            <a:off x="369971" y="4481810"/>
            <a:ext cx="3325269" cy="261610"/>
          </a:xfrm>
          <a:prstGeom prst="rect">
            <a:avLst/>
          </a:prstGeom>
          <a:noFill/>
        </p:spPr>
        <p:txBody>
          <a:bodyPr wrap="square">
            <a:spAutoFit/>
          </a:bodyPr>
          <a:lstStyle>
            <a:defPPr>
              <a:defRPr lang="fr-FR"/>
            </a:defPPr>
            <a:lvl1pPr indent="0">
              <a:spcBef>
                <a:spcPts val="200"/>
              </a:spcBef>
              <a:spcAft>
                <a:spcPts val="200"/>
              </a:spcAft>
              <a:buFont typeface="Arial" panose="020B0604020202020204" pitchFamily="34" charset="0"/>
              <a:buNone/>
              <a:defRPr sz="1200">
                <a:solidFill>
                  <a:schemeClr val="accent3">
                    <a:lumMod val="75000"/>
                  </a:schemeClr>
                </a:solidFill>
                <a:latin typeface="Univers Light" panose="020B0403020202020204" pitchFamily="34" charset="0"/>
              </a:defRPr>
            </a:lvl1pPr>
          </a:lstStyle>
          <a:p>
            <a:r>
              <a:rPr lang="fr-FR" sz="1100" dirty="0">
                <a:solidFill>
                  <a:schemeClr val="accent2"/>
                </a:solidFill>
              </a:rPr>
              <a:t>Selon les spécialités du cabinet</a:t>
            </a:r>
          </a:p>
        </p:txBody>
      </p:sp>
      <p:sp>
        <p:nvSpPr>
          <p:cNvPr id="63" name="ZoneTexte 62">
            <a:extLst>
              <a:ext uri="{FF2B5EF4-FFF2-40B4-BE49-F238E27FC236}">
                <a16:creationId xmlns:a16="http://schemas.microsoft.com/office/drawing/2014/main" id="{16D938E2-4346-48F5-897B-5F680C1ED040}"/>
              </a:ext>
            </a:extLst>
          </p:cNvPr>
          <p:cNvSpPr txBox="1"/>
          <p:nvPr/>
        </p:nvSpPr>
        <p:spPr>
          <a:xfrm>
            <a:off x="420574" y="4767983"/>
            <a:ext cx="3240000" cy="1169551"/>
          </a:xfrm>
          <a:prstGeom prst="rect">
            <a:avLst/>
          </a:prstGeom>
          <a:noFill/>
        </p:spPr>
        <p:txBody>
          <a:bodyPr wrap="square">
            <a:spAutoFit/>
          </a:bodyPr>
          <a:lstStyle>
            <a:defPPr>
              <a:defRPr lang="fr-FR"/>
            </a:defPPr>
            <a:lvl1pPr marL="108000" indent="-108000" algn="just">
              <a:buFont typeface="Wingdings" panose="05000000000000000000" pitchFamily="2" charset="2"/>
              <a:buChar char="§"/>
              <a:defRPr sz="1000">
                <a:solidFill>
                  <a:schemeClr val="tx2"/>
                </a:solidFill>
                <a:latin typeface="Univers Light" panose="020B0403020202020204" pitchFamily="34" charset="0"/>
              </a:defRPr>
            </a:lvl1pPr>
          </a:lstStyle>
          <a:p>
            <a:pPr algn="l"/>
            <a:r>
              <a:rPr lang="fr-FR" dirty="0"/>
              <a:t>Selon les activités proposées au sein du cabinet, et notamment dans les cabinets qui interviennent dans le champ du social, la gestion de la paie peut être prise en charge par les Gestionnaires de paie. L’Assistant RH se concentre alors davantage sur des missions relatives à la gestion des entrées et sorties, du recrutement et de la formation.</a:t>
            </a:r>
          </a:p>
        </p:txBody>
      </p:sp>
      <p:sp>
        <p:nvSpPr>
          <p:cNvPr id="64" name="ZoneTexte 63">
            <a:extLst>
              <a:ext uri="{FF2B5EF4-FFF2-40B4-BE49-F238E27FC236}">
                <a16:creationId xmlns:a16="http://schemas.microsoft.com/office/drawing/2014/main" id="{2E310E27-268E-470D-83D4-450F7DE133F1}"/>
              </a:ext>
            </a:extLst>
          </p:cNvPr>
          <p:cNvSpPr txBox="1"/>
          <p:nvPr/>
        </p:nvSpPr>
        <p:spPr>
          <a:xfrm>
            <a:off x="369971" y="2000379"/>
            <a:ext cx="3325269" cy="261610"/>
          </a:xfrm>
          <a:prstGeom prst="rect">
            <a:avLst/>
          </a:prstGeom>
          <a:noFill/>
        </p:spPr>
        <p:txBody>
          <a:bodyPr wrap="square">
            <a:spAutoFit/>
          </a:bodyPr>
          <a:lstStyle>
            <a:defPPr>
              <a:defRPr lang="fr-FR"/>
            </a:defPPr>
            <a:lvl1pPr indent="0">
              <a:spcBef>
                <a:spcPts val="200"/>
              </a:spcBef>
              <a:spcAft>
                <a:spcPts val="200"/>
              </a:spcAft>
              <a:buFont typeface="Arial" panose="020B0604020202020204" pitchFamily="34" charset="0"/>
              <a:buNone/>
              <a:defRPr sz="1200">
                <a:solidFill>
                  <a:schemeClr val="accent3">
                    <a:lumMod val="75000"/>
                  </a:schemeClr>
                </a:solidFill>
                <a:latin typeface="Univers Light" panose="020B0403020202020204" pitchFamily="34" charset="0"/>
              </a:defRPr>
            </a:lvl1pPr>
          </a:lstStyle>
          <a:p>
            <a:r>
              <a:rPr lang="fr-FR" sz="1100" dirty="0">
                <a:solidFill>
                  <a:schemeClr val="accent2"/>
                </a:solidFill>
              </a:rPr>
              <a:t>Selon la taille du cabinet</a:t>
            </a:r>
          </a:p>
        </p:txBody>
      </p:sp>
      <p:sp>
        <p:nvSpPr>
          <p:cNvPr id="66" name="ZoneTexte 65">
            <a:extLst>
              <a:ext uri="{FF2B5EF4-FFF2-40B4-BE49-F238E27FC236}">
                <a16:creationId xmlns:a16="http://schemas.microsoft.com/office/drawing/2014/main" id="{FD824262-D8A8-4118-9609-69D47F0AE7AD}"/>
              </a:ext>
            </a:extLst>
          </p:cNvPr>
          <p:cNvSpPr txBox="1"/>
          <p:nvPr/>
        </p:nvSpPr>
        <p:spPr>
          <a:xfrm>
            <a:off x="420574" y="2278168"/>
            <a:ext cx="3240000" cy="2246769"/>
          </a:xfrm>
          <a:prstGeom prst="rect">
            <a:avLst/>
          </a:prstGeom>
          <a:noFill/>
        </p:spPr>
        <p:txBody>
          <a:bodyPr wrap="square">
            <a:spAutoFit/>
          </a:bodyPr>
          <a:lstStyle>
            <a:defPPr>
              <a:defRPr lang="fr-FR"/>
            </a:defPPr>
            <a:lvl1pPr marL="108000" indent="-108000" algn="just">
              <a:buFont typeface="Wingdings" panose="05000000000000000000" pitchFamily="2" charset="2"/>
              <a:buChar char="§"/>
              <a:defRPr sz="1000">
                <a:solidFill>
                  <a:schemeClr val="tx2"/>
                </a:solidFill>
                <a:latin typeface="Univers Light" panose="020B0403020202020204" pitchFamily="34" charset="0"/>
              </a:defRPr>
            </a:lvl1pPr>
          </a:lstStyle>
          <a:p>
            <a:pPr algn="l"/>
            <a:r>
              <a:rPr lang="fr-FR" dirty="0"/>
              <a:t>Dans les cabinets de petite et moyenne taille, en l’absence d’Assistant RH, les tâches de gestion du personnel sont fréquemment prises en charge par l'EC dirigeant et/ou les Gestionnaires de paie. Dans ceux employant un Assistant RH, celui-ci peut prendre en charge un plus large éventail de tâches : gestion administrative du personnel, du recrutement, de la formation, etc.</a:t>
            </a:r>
          </a:p>
          <a:p>
            <a:pPr algn="l"/>
            <a:r>
              <a:rPr lang="fr-FR" dirty="0"/>
              <a:t>Dans les grands cabinets d’expert-comptable, l’Assistant RH peut intervenir sur l’un des champs de la gestion administrative du personnel (gestion des contrats, des temps de travail, etc.) ou bien prendre en charge le support d’une famille de métiers particulière (expertise-comptable, audit…). </a:t>
            </a:r>
          </a:p>
        </p:txBody>
      </p:sp>
      <p:cxnSp>
        <p:nvCxnSpPr>
          <p:cNvPr id="99" name="Connecteur droit 98">
            <a:extLst>
              <a:ext uri="{FF2B5EF4-FFF2-40B4-BE49-F238E27FC236}">
                <a16:creationId xmlns:a16="http://schemas.microsoft.com/office/drawing/2014/main" id="{42A1732C-E8B1-46EE-84B8-D24418F63238}"/>
              </a:ext>
            </a:extLst>
          </p:cNvPr>
          <p:cNvCxnSpPr>
            <a:cxnSpLocks/>
          </p:cNvCxnSpPr>
          <p:nvPr/>
        </p:nvCxnSpPr>
        <p:spPr>
          <a:xfrm>
            <a:off x="3983344" y="5723125"/>
            <a:ext cx="3240000" cy="0"/>
          </a:xfrm>
          <a:prstGeom prst="line">
            <a:avLst/>
          </a:prstGeom>
          <a:ln w="25400">
            <a:solidFill>
              <a:srgbClr val="1C92DA"/>
            </a:solidFill>
            <a:prstDash val="sysDot"/>
          </a:ln>
        </p:spPr>
        <p:style>
          <a:lnRef idx="1">
            <a:schemeClr val="accent1"/>
          </a:lnRef>
          <a:fillRef idx="0">
            <a:schemeClr val="accent1"/>
          </a:fillRef>
          <a:effectRef idx="0">
            <a:schemeClr val="accent1"/>
          </a:effectRef>
          <a:fontRef idx="minor">
            <a:schemeClr val="tx1"/>
          </a:fontRef>
        </p:style>
      </p:cxnSp>
      <p:sp>
        <p:nvSpPr>
          <p:cNvPr id="100" name="ZoneTexte 99">
            <a:extLst>
              <a:ext uri="{FF2B5EF4-FFF2-40B4-BE49-F238E27FC236}">
                <a16:creationId xmlns:a16="http://schemas.microsoft.com/office/drawing/2014/main" id="{801D9D51-E8B0-4BA3-BA13-6383DD7D2674}"/>
              </a:ext>
            </a:extLst>
          </p:cNvPr>
          <p:cNvSpPr txBox="1"/>
          <p:nvPr/>
        </p:nvSpPr>
        <p:spPr>
          <a:xfrm>
            <a:off x="4083532" y="5457512"/>
            <a:ext cx="3325269" cy="246221"/>
          </a:xfrm>
          <a:prstGeom prst="rect">
            <a:avLst/>
          </a:prstGeom>
          <a:noFill/>
        </p:spPr>
        <p:txBody>
          <a:bodyPr wrap="square" lIns="36000" tIns="0" rIns="36000" bIns="0" rtlCol="0">
            <a:spAutoFit/>
          </a:bodyPr>
          <a:lstStyle/>
          <a:p>
            <a:r>
              <a:rPr lang="fr-FR" sz="1600" b="1" dirty="0">
                <a:solidFill>
                  <a:schemeClr val="accent2"/>
                </a:solidFill>
                <a:latin typeface="Univers Light" panose="020B0403020202020204" pitchFamily="34" charset="0"/>
              </a:rPr>
              <a:t>Tendances d’évolution du métier</a:t>
            </a:r>
          </a:p>
        </p:txBody>
      </p:sp>
      <p:sp>
        <p:nvSpPr>
          <p:cNvPr id="101" name="Triangle isocèle 100">
            <a:extLst>
              <a:ext uri="{FF2B5EF4-FFF2-40B4-BE49-F238E27FC236}">
                <a16:creationId xmlns:a16="http://schemas.microsoft.com/office/drawing/2014/main" id="{53422097-A604-4AE0-94DA-52D194D24D93}"/>
              </a:ext>
            </a:extLst>
          </p:cNvPr>
          <p:cNvSpPr/>
          <p:nvPr/>
        </p:nvSpPr>
        <p:spPr>
          <a:xfrm rot="5400000">
            <a:off x="3939621" y="5548499"/>
            <a:ext cx="163177" cy="95528"/>
          </a:xfrm>
          <a:prstGeom prst="triangle">
            <a:avLst/>
          </a:prstGeom>
          <a:solidFill>
            <a:schemeClr val="accent2"/>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endParaRPr lang="fr-FR" sz="1100" dirty="0" err="1">
              <a:solidFill>
                <a:schemeClr val="accent2"/>
              </a:solidFill>
            </a:endParaRPr>
          </a:p>
        </p:txBody>
      </p:sp>
      <p:grpSp>
        <p:nvGrpSpPr>
          <p:cNvPr id="103" name="Groupe 102">
            <a:extLst>
              <a:ext uri="{FF2B5EF4-FFF2-40B4-BE49-F238E27FC236}">
                <a16:creationId xmlns:a16="http://schemas.microsoft.com/office/drawing/2014/main" id="{77846408-1680-4BA6-957B-B4FD5CB99A56}"/>
              </a:ext>
            </a:extLst>
          </p:cNvPr>
          <p:cNvGrpSpPr/>
          <p:nvPr/>
        </p:nvGrpSpPr>
        <p:grpSpPr>
          <a:xfrm>
            <a:off x="3978882" y="6664806"/>
            <a:ext cx="3350087" cy="265276"/>
            <a:chOff x="380633" y="6115579"/>
            <a:chExt cx="3350087" cy="265276"/>
          </a:xfrm>
        </p:grpSpPr>
        <p:grpSp>
          <p:nvGrpSpPr>
            <p:cNvPr id="105" name="Groupe 104">
              <a:extLst>
                <a:ext uri="{FF2B5EF4-FFF2-40B4-BE49-F238E27FC236}">
                  <a16:creationId xmlns:a16="http://schemas.microsoft.com/office/drawing/2014/main" id="{6AFAE93F-8F73-42CD-A47D-A66B8B8C6458}"/>
                </a:ext>
              </a:extLst>
            </p:cNvPr>
            <p:cNvGrpSpPr/>
            <p:nvPr/>
          </p:nvGrpSpPr>
          <p:grpSpPr>
            <a:xfrm>
              <a:off x="380633" y="6115579"/>
              <a:ext cx="3350087" cy="246221"/>
              <a:chOff x="433240" y="2440348"/>
              <a:chExt cx="1723338" cy="246221"/>
            </a:xfrm>
          </p:grpSpPr>
          <p:sp>
            <p:nvSpPr>
              <p:cNvPr id="107" name="ZoneTexte 106">
                <a:extLst>
                  <a:ext uri="{FF2B5EF4-FFF2-40B4-BE49-F238E27FC236}">
                    <a16:creationId xmlns:a16="http://schemas.microsoft.com/office/drawing/2014/main" id="{5DC10516-9D5D-42DB-A0AB-164208BC1CCC}"/>
                  </a:ext>
                </a:extLst>
              </p:cNvPr>
              <p:cNvSpPr txBox="1"/>
              <p:nvPr/>
            </p:nvSpPr>
            <p:spPr>
              <a:xfrm>
                <a:off x="489871" y="2440348"/>
                <a:ext cx="1666707" cy="246221"/>
              </a:xfrm>
              <a:prstGeom prst="rect">
                <a:avLst/>
              </a:prstGeom>
              <a:noFill/>
            </p:spPr>
            <p:txBody>
              <a:bodyPr wrap="square" lIns="36000" tIns="0" rIns="36000" bIns="0" rtlCol="0">
                <a:spAutoFit/>
              </a:bodyPr>
              <a:lstStyle/>
              <a:p>
                <a:r>
                  <a:rPr lang="fr-FR" sz="1600" b="1" dirty="0">
                    <a:solidFill>
                      <a:schemeClr val="accent2"/>
                    </a:solidFill>
                    <a:latin typeface="Univers Light" panose="020B0403020202020204" pitchFamily="34" charset="0"/>
                  </a:rPr>
                  <a:t>Perspectives professionnelles</a:t>
                </a:r>
              </a:p>
            </p:txBody>
          </p:sp>
          <p:sp>
            <p:nvSpPr>
              <p:cNvPr id="108" name="Triangle isocèle 107">
                <a:extLst>
                  <a:ext uri="{FF2B5EF4-FFF2-40B4-BE49-F238E27FC236}">
                    <a16:creationId xmlns:a16="http://schemas.microsoft.com/office/drawing/2014/main" id="{35F108E7-129E-404C-B23B-97038DB5B3B3}"/>
                  </a:ext>
                </a:extLst>
              </p:cNvPr>
              <p:cNvSpPr/>
              <p:nvPr/>
            </p:nvSpPr>
            <p:spPr>
              <a:xfrm rot="5400000">
                <a:off x="376222" y="2542855"/>
                <a:ext cx="163177" cy="49141"/>
              </a:xfrm>
              <a:prstGeom prst="triangle">
                <a:avLst/>
              </a:prstGeom>
              <a:solidFill>
                <a:schemeClr val="accent2"/>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endParaRPr lang="fr-FR" sz="1100" dirty="0" err="1">
                  <a:solidFill>
                    <a:schemeClr val="accent2"/>
                  </a:solidFill>
                </a:endParaRPr>
              </a:p>
            </p:txBody>
          </p:sp>
        </p:grpSp>
        <p:cxnSp>
          <p:nvCxnSpPr>
            <p:cNvPr id="106" name="Connecteur droit 105">
              <a:extLst>
                <a:ext uri="{FF2B5EF4-FFF2-40B4-BE49-F238E27FC236}">
                  <a16:creationId xmlns:a16="http://schemas.microsoft.com/office/drawing/2014/main" id="{1965D122-FF8E-405B-97EC-78B335C97737}"/>
                </a:ext>
              </a:extLst>
            </p:cNvPr>
            <p:cNvCxnSpPr>
              <a:cxnSpLocks/>
            </p:cNvCxnSpPr>
            <p:nvPr/>
          </p:nvCxnSpPr>
          <p:spPr>
            <a:xfrm>
              <a:off x="390531" y="6380855"/>
              <a:ext cx="3240000" cy="0"/>
            </a:xfrm>
            <a:prstGeom prst="line">
              <a:avLst/>
            </a:prstGeom>
            <a:ln w="25400">
              <a:solidFill>
                <a:srgbClr val="1C92DA"/>
              </a:solidFill>
              <a:prstDash val="sysDot"/>
            </a:ln>
          </p:spPr>
          <p:style>
            <a:lnRef idx="1">
              <a:schemeClr val="accent1"/>
            </a:lnRef>
            <a:fillRef idx="0">
              <a:schemeClr val="accent1"/>
            </a:fillRef>
            <a:effectRef idx="0">
              <a:schemeClr val="accent1"/>
            </a:effectRef>
            <a:fontRef idx="minor">
              <a:schemeClr val="tx1"/>
            </a:fontRef>
          </p:style>
        </p:cxnSp>
      </p:grpSp>
      <p:cxnSp>
        <p:nvCxnSpPr>
          <p:cNvPr id="112" name="Connecteur droit 111">
            <a:extLst>
              <a:ext uri="{FF2B5EF4-FFF2-40B4-BE49-F238E27FC236}">
                <a16:creationId xmlns:a16="http://schemas.microsoft.com/office/drawing/2014/main" id="{691E2A3C-D7AE-4457-9E1B-B8454B4A5E76}"/>
              </a:ext>
            </a:extLst>
          </p:cNvPr>
          <p:cNvCxnSpPr>
            <a:cxnSpLocks/>
          </p:cNvCxnSpPr>
          <p:nvPr/>
        </p:nvCxnSpPr>
        <p:spPr>
          <a:xfrm flipV="1">
            <a:off x="410395" y="4751189"/>
            <a:ext cx="3168000" cy="1504"/>
          </a:xfrm>
          <a:prstGeom prst="line">
            <a:avLst/>
          </a:prstGeom>
          <a:ln>
            <a:solidFill>
              <a:srgbClr val="1C92DA"/>
            </a:solidFill>
          </a:ln>
        </p:spPr>
        <p:style>
          <a:lnRef idx="1">
            <a:schemeClr val="accent1"/>
          </a:lnRef>
          <a:fillRef idx="0">
            <a:schemeClr val="accent1"/>
          </a:fillRef>
          <a:effectRef idx="0">
            <a:schemeClr val="accent1"/>
          </a:effectRef>
          <a:fontRef idx="minor">
            <a:schemeClr val="tx1"/>
          </a:fontRef>
        </p:style>
      </p:cxnSp>
      <p:cxnSp>
        <p:nvCxnSpPr>
          <p:cNvPr id="113" name="Connecteur droit 112">
            <a:extLst>
              <a:ext uri="{FF2B5EF4-FFF2-40B4-BE49-F238E27FC236}">
                <a16:creationId xmlns:a16="http://schemas.microsoft.com/office/drawing/2014/main" id="{1B49E769-3BD3-4A3B-8280-CC8D2F964010}"/>
              </a:ext>
            </a:extLst>
          </p:cNvPr>
          <p:cNvCxnSpPr>
            <a:cxnSpLocks/>
          </p:cNvCxnSpPr>
          <p:nvPr/>
        </p:nvCxnSpPr>
        <p:spPr>
          <a:xfrm flipV="1">
            <a:off x="410395" y="2261181"/>
            <a:ext cx="3168000" cy="1504"/>
          </a:xfrm>
          <a:prstGeom prst="line">
            <a:avLst/>
          </a:prstGeom>
          <a:ln>
            <a:solidFill>
              <a:srgbClr val="1C92DA"/>
            </a:solidFill>
          </a:ln>
        </p:spPr>
        <p:style>
          <a:lnRef idx="1">
            <a:schemeClr val="accent1"/>
          </a:lnRef>
          <a:fillRef idx="0">
            <a:schemeClr val="accent1"/>
          </a:fillRef>
          <a:effectRef idx="0">
            <a:schemeClr val="accent1"/>
          </a:effectRef>
          <a:fontRef idx="minor">
            <a:schemeClr val="tx1"/>
          </a:fontRef>
        </p:style>
      </p:cxnSp>
      <p:sp>
        <p:nvSpPr>
          <p:cNvPr id="72" name="ZoneTexte 71">
            <a:extLst>
              <a:ext uri="{FF2B5EF4-FFF2-40B4-BE49-F238E27FC236}">
                <a16:creationId xmlns:a16="http://schemas.microsoft.com/office/drawing/2014/main" id="{51ACCE7B-DD40-4144-93E6-9E286C1BAE9D}"/>
              </a:ext>
            </a:extLst>
          </p:cNvPr>
          <p:cNvSpPr txBox="1"/>
          <p:nvPr/>
        </p:nvSpPr>
        <p:spPr>
          <a:xfrm>
            <a:off x="369971" y="5927369"/>
            <a:ext cx="3325269" cy="261610"/>
          </a:xfrm>
          <a:prstGeom prst="rect">
            <a:avLst/>
          </a:prstGeom>
          <a:noFill/>
        </p:spPr>
        <p:txBody>
          <a:bodyPr wrap="square">
            <a:spAutoFit/>
          </a:bodyPr>
          <a:lstStyle>
            <a:defPPr>
              <a:defRPr lang="fr-FR"/>
            </a:defPPr>
            <a:lvl1pPr indent="0">
              <a:spcBef>
                <a:spcPts val="200"/>
              </a:spcBef>
              <a:spcAft>
                <a:spcPts val="200"/>
              </a:spcAft>
              <a:buFont typeface="Arial" panose="020B0604020202020204" pitchFamily="34" charset="0"/>
              <a:buNone/>
              <a:defRPr sz="1200">
                <a:solidFill>
                  <a:schemeClr val="accent3">
                    <a:lumMod val="75000"/>
                  </a:schemeClr>
                </a:solidFill>
                <a:latin typeface="Univers Light" panose="020B0403020202020204" pitchFamily="34" charset="0"/>
              </a:defRPr>
            </a:lvl1pPr>
          </a:lstStyle>
          <a:p>
            <a:r>
              <a:rPr lang="fr-FR" sz="1100" dirty="0">
                <a:solidFill>
                  <a:schemeClr val="accent2"/>
                </a:solidFill>
              </a:rPr>
              <a:t>Selon l’expérience du professionnel</a:t>
            </a:r>
          </a:p>
        </p:txBody>
      </p:sp>
      <p:cxnSp>
        <p:nvCxnSpPr>
          <p:cNvPr id="73" name="Connecteur droit 72">
            <a:extLst>
              <a:ext uri="{FF2B5EF4-FFF2-40B4-BE49-F238E27FC236}">
                <a16:creationId xmlns:a16="http://schemas.microsoft.com/office/drawing/2014/main" id="{A7CB8984-0AC8-41E1-B06F-EB8622F5613A}"/>
              </a:ext>
            </a:extLst>
          </p:cNvPr>
          <p:cNvCxnSpPr>
            <a:cxnSpLocks/>
          </p:cNvCxnSpPr>
          <p:nvPr/>
        </p:nvCxnSpPr>
        <p:spPr>
          <a:xfrm flipV="1">
            <a:off x="410395" y="6188171"/>
            <a:ext cx="3168000" cy="1504"/>
          </a:xfrm>
          <a:prstGeom prst="line">
            <a:avLst/>
          </a:prstGeom>
          <a:ln>
            <a:solidFill>
              <a:srgbClr val="1C92DA"/>
            </a:solidFill>
          </a:ln>
        </p:spPr>
        <p:style>
          <a:lnRef idx="1">
            <a:schemeClr val="accent1"/>
          </a:lnRef>
          <a:fillRef idx="0">
            <a:schemeClr val="accent1"/>
          </a:fillRef>
          <a:effectRef idx="0">
            <a:schemeClr val="accent1"/>
          </a:effectRef>
          <a:fontRef idx="minor">
            <a:schemeClr val="tx1"/>
          </a:fontRef>
        </p:style>
      </p:cxnSp>
      <p:cxnSp>
        <p:nvCxnSpPr>
          <p:cNvPr id="111" name="Connecteur droit 110">
            <a:extLst>
              <a:ext uri="{FF2B5EF4-FFF2-40B4-BE49-F238E27FC236}">
                <a16:creationId xmlns:a16="http://schemas.microsoft.com/office/drawing/2014/main" id="{7B57D5A4-2037-4B75-9966-0F169393D5E6}"/>
              </a:ext>
            </a:extLst>
          </p:cNvPr>
          <p:cNvCxnSpPr>
            <a:cxnSpLocks/>
          </p:cNvCxnSpPr>
          <p:nvPr/>
        </p:nvCxnSpPr>
        <p:spPr>
          <a:xfrm>
            <a:off x="464474" y="7838761"/>
            <a:ext cx="3240000" cy="0"/>
          </a:xfrm>
          <a:prstGeom prst="line">
            <a:avLst/>
          </a:prstGeom>
          <a:ln w="25400">
            <a:solidFill>
              <a:srgbClr val="1C92DA"/>
            </a:solidFill>
            <a:prstDash val="sysDot"/>
          </a:ln>
        </p:spPr>
        <p:style>
          <a:lnRef idx="1">
            <a:schemeClr val="accent1"/>
          </a:lnRef>
          <a:fillRef idx="0">
            <a:schemeClr val="accent1"/>
          </a:fillRef>
          <a:effectRef idx="0">
            <a:schemeClr val="accent1"/>
          </a:effectRef>
          <a:fontRef idx="minor">
            <a:schemeClr val="tx1"/>
          </a:fontRef>
        </p:style>
      </p:cxnSp>
      <p:grpSp>
        <p:nvGrpSpPr>
          <p:cNvPr id="110" name="Groupe 109">
            <a:extLst>
              <a:ext uri="{FF2B5EF4-FFF2-40B4-BE49-F238E27FC236}">
                <a16:creationId xmlns:a16="http://schemas.microsoft.com/office/drawing/2014/main" id="{D9A65EB5-DE36-4E09-8865-0C643FC0F140}"/>
              </a:ext>
            </a:extLst>
          </p:cNvPr>
          <p:cNvGrpSpPr/>
          <p:nvPr/>
        </p:nvGrpSpPr>
        <p:grpSpPr>
          <a:xfrm>
            <a:off x="454576" y="7592540"/>
            <a:ext cx="3195823" cy="246221"/>
            <a:chOff x="433240" y="2440348"/>
            <a:chExt cx="1643982" cy="246221"/>
          </a:xfrm>
        </p:grpSpPr>
        <p:sp>
          <p:nvSpPr>
            <p:cNvPr id="114" name="ZoneTexte 113">
              <a:extLst>
                <a:ext uri="{FF2B5EF4-FFF2-40B4-BE49-F238E27FC236}">
                  <a16:creationId xmlns:a16="http://schemas.microsoft.com/office/drawing/2014/main" id="{4526E48D-722A-43F7-BFC7-BD8607EB35A5}"/>
                </a:ext>
              </a:extLst>
            </p:cNvPr>
            <p:cNvSpPr txBox="1"/>
            <p:nvPr/>
          </p:nvSpPr>
          <p:spPr>
            <a:xfrm>
              <a:off x="489871" y="2440348"/>
              <a:ext cx="1587351" cy="246221"/>
            </a:xfrm>
            <a:prstGeom prst="rect">
              <a:avLst/>
            </a:prstGeom>
            <a:noFill/>
          </p:spPr>
          <p:txBody>
            <a:bodyPr wrap="square" lIns="36000" tIns="0" rIns="36000" bIns="0" rtlCol="0">
              <a:spAutoFit/>
            </a:bodyPr>
            <a:lstStyle/>
            <a:p>
              <a:r>
                <a:rPr lang="fr-FR" sz="1600" b="1" dirty="0">
                  <a:solidFill>
                    <a:schemeClr val="accent2"/>
                  </a:solidFill>
                  <a:latin typeface="Univers Light" panose="020B0403020202020204" pitchFamily="34" charset="0"/>
                </a:rPr>
                <a:t>Conditions d’exercice</a:t>
              </a:r>
            </a:p>
          </p:txBody>
        </p:sp>
        <p:sp>
          <p:nvSpPr>
            <p:cNvPr id="115" name="Triangle isocèle 114">
              <a:extLst>
                <a:ext uri="{FF2B5EF4-FFF2-40B4-BE49-F238E27FC236}">
                  <a16:creationId xmlns:a16="http://schemas.microsoft.com/office/drawing/2014/main" id="{999B85B7-ADAC-4ADE-AFF6-E2A5E175B0C2}"/>
                </a:ext>
              </a:extLst>
            </p:cNvPr>
            <p:cNvSpPr/>
            <p:nvPr/>
          </p:nvSpPr>
          <p:spPr>
            <a:xfrm rot="5400000">
              <a:off x="376222" y="2542855"/>
              <a:ext cx="163177" cy="49141"/>
            </a:xfrm>
            <a:prstGeom prst="triangle">
              <a:avLst/>
            </a:prstGeom>
            <a:solidFill>
              <a:schemeClr val="accent2"/>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endParaRPr lang="fr-FR" sz="1100" dirty="0" err="1">
                <a:solidFill>
                  <a:schemeClr val="accent2"/>
                </a:solidFill>
              </a:endParaRPr>
            </a:p>
          </p:txBody>
        </p:sp>
      </p:grpSp>
      <p:sp>
        <p:nvSpPr>
          <p:cNvPr id="116" name="ZoneTexte 115">
            <a:extLst>
              <a:ext uri="{FF2B5EF4-FFF2-40B4-BE49-F238E27FC236}">
                <a16:creationId xmlns:a16="http://schemas.microsoft.com/office/drawing/2014/main" id="{12FA9338-88D2-4D5C-AA5C-39F8C3581043}"/>
              </a:ext>
            </a:extLst>
          </p:cNvPr>
          <p:cNvSpPr txBox="1"/>
          <p:nvPr/>
        </p:nvSpPr>
        <p:spPr>
          <a:xfrm>
            <a:off x="420574" y="7853857"/>
            <a:ext cx="3271793" cy="1785104"/>
          </a:xfrm>
          <a:prstGeom prst="rect">
            <a:avLst/>
          </a:prstGeom>
          <a:noFill/>
        </p:spPr>
        <p:txBody>
          <a:bodyPr wrap="square">
            <a:spAutoFit/>
          </a:bodyPr>
          <a:lstStyle>
            <a:defPPr>
              <a:defRPr lang="fr-FR"/>
            </a:defPPr>
            <a:lvl1pPr marL="108000" indent="-108000" algn="just">
              <a:buFont typeface="Wingdings" panose="05000000000000000000" pitchFamily="2" charset="2"/>
              <a:buChar char="§"/>
              <a:defRPr sz="1000">
                <a:solidFill>
                  <a:schemeClr val="tx2"/>
                </a:solidFill>
                <a:latin typeface="Univers Light" panose="020B0403020202020204" pitchFamily="34" charset="0"/>
              </a:defRPr>
            </a:lvl1pPr>
          </a:lstStyle>
          <a:p>
            <a:pPr algn="l"/>
            <a:r>
              <a:rPr lang="fr-FR" i="1" dirty="0"/>
              <a:t>Relations professionnelles internes </a:t>
            </a:r>
            <a:r>
              <a:rPr lang="fr-FR" dirty="0"/>
              <a:t>: Directeur des Ressources Humaines, Chargé de missions RH, Gestionnaire de paie, collaborateurs du cabinet</a:t>
            </a:r>
          </a:p>
          <a:p>
            <a:pPr algn="l"/>
            <a:r>
              <a:rPr lang="fr-FR" i="1" dirty="0"/>
              <a:t>Relations professionnelles externes </a:t>
            </a:r>
            <a:r>
              <a:rPr lang="fr-FR" dirty="0"/>
              <a:t>: candidats souhaitant rejoindre le cabinet, administrations, prestataires de formation…</a:t>
            </a:r>
          </a:p>
          <a:p>
            <a:pPr algn="l"/>
            <a:r>
              <a:rPr lang="fr-FR" i="1" dirty="0"/>
              <a:t>Télétravail </a:t>
            </a:r>
            <a:r>
              <a:rPr lang="fr-FR" dirty="0"/>
              <a:t>: possible pour une grande partie des activités mais la présence physique au cabinet peut s’avérer nécessaire lors de la signature de contrats de travail, la participation aux entretiens de recrutement, etc.</a:t>
            </a:r>
          </a:p>
        </p:txBody>
      </p:sp>
      <p:sp>
        <p:nvSpPr>
          <p:cNvPr id="80" name="ZoneTexte 79">
            <a:extLst>
              <a:ext uri="{FF2B5EF4-FFF2-40B4-BE49-F238E27FC236}">
                <a16:creationId xmlns:a16="http://schemas.microsoft.com/office/drawing/2014/main" id="{420D5275-41C2-49B9-920C-4D4B8D52F85B}"/>
              </a:ext>
            </a:extLst>
          </p:cNvPr>
          <p:cNvSpPr txBox="1"/>
          <p:nvPr/>
        </p:nvSpPr>
        <p:spPr>
          <a:xfrm>
            <a:off x="4046776" y="1663291"/>
            <a:ext cx="3405469" cy="246221"/>
          </a:xfrm>
          <a:prstGeom prst="rect">
            <a:avLst/>
          </a:prstGeom>
          <a:noFill/>
        </p:spPr>
        <p:txBody>
          <a:bodyPr wrap="square" lIns="36000" tIns="0" rIns="36000" bIns="0" rtlCol="0">
            <a:spAutoFit/>
          </a:bodyPr>
          <a:lstStyle/>
          <a:p>
            <a:r>
              <a:rPr lang="fr-FR" sz="1600" b="1" dirty="0">
                <a:solidFill>
                  <a:schemeClr val="accent2"/>
                </a:solidFill>
                <a:latin typeface="Univers Light" panose="020B0403020202020204" pitchFamily="34" charset="0"/>
              </a:rPr>
              <a:t>Prérequis pour l’exercice du métier</a:t>
            </a:r>
          </a:p>
        </p:txBody>
      </p:sp>
      <p:sp>
        <p:nvSpPr>
          <p:cNvPr id="81" name="Triangle isocèle 80">
            <a:extLst>
              <a:ext uri="{FF2B5EF4-FFF2-40B4-BE49-F238E27FC236}">
                <a16:creationId xmlns:a16="http://schemas.microsoft.com/office/drawing/2014/main" id="{9B3F64B3-C0B0-495D-B9E3-9E4A30F9458B}"/>
              </a:ext>
            </a:extLst>
          </p:cNvPr>
          <p:cNvSpPr/>
          <p:nvPr/>
        </p:nvSpPr>
        <p:spPr>
          <a:xfrm rot="5400000">
            <a:off x="3902865" y="1742606"/>
            <a:ext cx="163177" cy="95528"/>
          </a:xfrm>
          <a:prstGeom prst="triangle">
            <a:avLst/>
          </a:prstGeom>
          <a:solidFill>
            <a:schemeClr val="accent2"/>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endParaRPr lang="fr-FR" sz="1100" dirty="0" err="1">
              <a:solidFill>
                <a:schemeClr val="accent2"/>
              </a:solidFill>
            </a:endParaRPr>
          </a:p>
        </p:txBody>
      </p:sp>
      <p:cxnSp>
        <p:nvCxnSpPr>
          <p:cNvPr id="79" name="Connecteur droit 78">
            <a:extLst>
              <a:ext uri="{FF2B5EF4-FFF2-40B4-BE49-F238E27FC236}">
                <a16:creationId xmlns:a16="http://schemas.microsoft.com/office/drawing/2014/main" id="{AC739428-2067-4460-9248-BD2A32B90E64}"/>
              </a:ext>
            </a:extLst>
          </p:cNvPr>
          <p:cNvCxnSpPr>
            <a:cxnSpLocks/>
          </p:cNvCxnSpPr>
          <p:nvPr/>
        </p:nvCxnSpPr>
        <p:spPr>
          <a:xfrm>
            <a:off x="3946588" y="1936188"/>
            <a:ext cx="3240000" cy="0"/>
          </a:xfrm>
          <a:prstGeom prst="line">
            <a:avLst/>
          </a:prstGeom>
          <a:ln w="25400">
            <a:solidFill>
              <a:srgbClr val="1C92DA"/>
            </a:solidFill>
            <a:prstDash val="sysDot"/>
          </a:ln>
        </p:spPr>
        <p:style>
          <a:lnRef idx="1">
            <a:schemeClr val="accent1"/>
          </a:lnRef>
          <a:fillRef idx="0">
            <a:schemeClr val="accent1"/>
          </a:fillRef>
          <a:effectRef idx="0">
            <a:schemeClr val="accent1"/>
          </a:effectRef>
          <a:fontRef idx="minor">
            <a:schemeClr val="tx1"/>
          </a:fontRef>
        </p:style>
      </p:cxnSp>
      <p:sp>
        <p:nvSpPr>
          <p:cNvPr id="68" name="ZoneTexte 67">
            <a:extLst>
              <a:ext uri="{FF2B5EF4-FFF2-40B4-BE49-F238E27FC236}">
                <a16:creationId xmlns:a16="http://schemas.microsoft.com/office/drawing/2014/main" id="{67A1A514-CA7F-49BE-8B7E-C9358E60BC8B}"/>
              </a:ext>
            </a:extLst>
          </p:cNvPr>
          <p:cNvSpPr txBox="1"/>
          <p:nvPr/>
        </p:nvSpPr>
        <p:spPr>
          <a:xfrm>
            <a:off x="3935345" y="2278168"/>
            <a:ext cx="3118367" cy="707886"/>
          </a:xfrm>
          <a:prstGeom prst="rect">
            <a:avLst/>
          </a:prstGeom>
          <a:noFill/>
        </p:spPr>
        <p:txBody>
          <a:bodyPr wrap="square">
            <a:spAutoFit/>
          </a:bodyPr>
          <a:lstStyle>
            <a:defPPr>
              <a:defRPr lang="fr-FR"/>
            </a:defPPr>
            <a:lvl1pPr indent="0" algn="just">
              <a:buFont typeface="Wingdings" panose="05000000000000000000" pitchFamily="2" charset="2"/>
              <a:buNone/>
              <a:defRPr sz="1000">
                <a:solidFill>
                  <a:schemeClr val="tx2"/>
                </a:solidFill>
                <a:latin typeface="Univers Light" panose="020B0403020202020204" pitchFamily="34" charset="0"/>
              </a:defRPr>
            </a:lvl1pPr>
          </a:lstStyle>
          <a:p>
            <a:pPr algn="l"/>
            <a:r>
              <a:rPr lang="fr-FR" dirty="0"/>
              <a:t>Bac+2 à Bac+3 en GRH, </a:t>
            </a:r>
            <a:r>
              <a:rPr lang="fr-FR"/>
              <a:t>par exemple</a:t>
            </a:r>
            <a:r>
              <a:rPr lang="fr-FR">
                <a:latin typeface="Calibri" panose="020F0502020204030204" pitchFamily="34" charset="0"/>
                <a:cs typeface="Calibri" panose="020F0502020204030204" pitchFamily="34" charset="0"/>
              </a:rPr>
              <a:t> </a:t>
            </a:r>
            <a:r>
              <a:rPr lang="fr-FR" dirty="0"/>
              <a:t>: </a:t>
            </a:r>
          </a:p>
          <a:p>
            <a:pPr marL="171450" indent="-171450" algn="l">
              <a:buFont typeface="Arial" panose="020B0604020202020204" pitchFamily="34" charset="0"/>
              <a:buChar char="•"/>
            </a:pPr>
            <a:r>
              <a:rPr lang="fr-FR" dirty="0"/>
              <a:t>BTS ou DUT en GRH, économie et gestion, administration économique et sociale </a:t>
            </a:r>
          </a:p>
          <a:p>
            <a:pPr marL="171450" indent="-171450" algn="l">
              <a:buFont typeface="Arial" panose="020B0604020202020204" pitchFamily="34" charset="0"/>
              <a:buChar char="•"/>
            </a:pPr>
            <a:r>
              <a:rPr lang="fr-FR" dirty="0"/>
              <a:t>Licence en GRH ou droit social à l’université</a:t>
            </a:r>
          </a:p>
        </p:txBody>
      </p:sp>
      <p:sp>
        <p:nvSpPr>
          <p:cNvPr id="76" name="ZoneTexte 75">
            <a:extLst>
              <a:ext uri="{FF2B5EF4-FFF2-40B4-BE49-F238E27FC236}">
                <a16:creationId xmlns:a16="http://schemas.microsoft.com/office/drawing/2014/main" id="{3D850C6B-355F-4322-B402-7B64B857B006}"/>
              </a:ext>
            </a:extLst>
          </p:cNvPr>
          <p:cNvSpPr txBox="1"/>
          <p:nvPr/>
        </p:nvSpPr>
        <p:spPr>
          <a:xfrm>
            <a:off x="3937185" y="2001919"/>
            <a:ext cx="1853928" cy="261610"/>
          </a:xfrm>
          <a:prstGeom prst="rect">
            <a:avLst/>
          </a:prstGeom>
          <a:noFill/>
        </p:spPr>
        <p:txBody>
          <a:bodyPr wrap="square">
            <a:spAutoFit/>
          </a:bodyPr>
          <a:lstStyle>
            <a:defPPr>
              <a:defRPr lang="fr-FR"/>
            </a:defPPr>
            <a:lvl1pPr marL="108000" indent="-108000" algn="just">
              <a:buFont typeface="Wingdings" panose="05000000000000000000" pitchFamily="2" charset="2"/>
              <a:buChar char="§"/>
              <a:defRPr sz="1000">
                <a:solidFill>
                  <a:schemeClr val="tx2"/>
                </a:solidFill>
                <a:latin typeface="Univers Light" panose="020B0403020202020204" pitchFamily="34" charset="0"/>
              </a:defRPr>
            </a:lvl1pPr>
          </a:lstStyle>
          <a:p>
            <a:pPr marL="0" indent="0" algn="l">
              <a:buNone/>
            </a:pPr>
            <a:r>
              <a:rPr lang="fr-FR" sz="1100" dirty="0">
                <a:solidFill>
                  <a:schemeClr val="accent2"/>
                </a:solidFill>
              </a:rPr>
              <a:t>Formation initiale</a:t>
            </a:r>
          </a:p>
        </p:txBody>
      </p:sp>
      <p:cxnSp>
        <p:nvCxnSpPr>
          <p:cNvPr id="83" name="Connecteur droit 82">
            <a:extLst>
              <a:ext uri="{FF2B5EF4-FFF2-40B4-BE49-F238E27FC236}">
                <a16:creationId xmlns:a16="http://schemas.microsoft.com/office/drawing/2014/main" id="{D4876B99-ADFC-4EE8-9BAB-FDAFBFBCC712}"/>
              </a:ext>
            </a:extLst>
          </p:cNvPr>
          <p:cNvCxnSpPr>
            <a:cxnSpLocks/>
          </p:cNvCxnSpPr>
          <p:nvPr/>
        </p:nvCxnSpPr>
        <p:spPr>
          <a:xfrm flipV="1">
            <a:off x="3946588" y="2264168"/>
            <a:ext cx="3168000" cy="1504"/>
          </a:xfrm>
          <a:prstGeom prst="line">
            <a:avLst/>
          </a:prstGeom>
          <a:ln>
            <a:solidFill>
              <a:srgbClr val="1C92DA"/>
            </a:solidFill>
          </a:ln>
        </p:spPr>
        <p:style>
          <a:lnRef idx="1">
            <a:schemeClr val="accent1"/>
          </a:lnRef>
          <a:fillRef idx="0">
            <a:schemeClr val="accent1"/>
          </a:fillRef>
          <a:effectRef idx="0">
            <a:schemeClr val="accent1"/>
          </a:effectRef>
          <a:fontRef idx="minor">
            <a:schemeClr val="tx1"/>
          </a:fontRef>
        </p:style>
      </p:cxnSp>
      <p:sp>
        <p:nvSpPr>
          <p:cNvPr id="85" name="ZoneTexte 84">
            <a:extLst>
              <a:ext uri="{FF2B5EF4-FFF2-40B4-BE49-F238E27FC236}">
                <a16:creationId xmlns:a16="http://schemas.microsoft.com/office/drawing/2014/main" id="{A3DAED3C-D004-4A7C-9EC9-D69C4C89C860}"/>
              </a:ext>
            </a:extLst>
          </p:cNvPr>
          <p:cNvSpPr txBox="1"/>
          <p:nvPr/>
        </p:nvSpPr>
        <p:spPr>
          <a:xfrm>
            <a:off x="3935345" y="4146012"/>
            <a:ext cx="3240000" cy="1323439"/>
          </a:xfrm>
          <a:prstGeom prst="rect">
            <a:avLst/>
          </a:prstGeom>
          <a:noFill/>
        </p:spPr>
        <p:txBody>
          <a:bodyPr wrap="square">
            <a:spAutoFit/>
          </a:bodyPr>
          <a:lstStyle>
            <a:defPPr>
              <a:defRPr lang="fr-FR"/>
            </a:defPPr>
            <a:lvl1pPr marL="108000" indent="-108000">
              <a:buFont typeface="Wingdings" panose="05000000000000000000" pitchFamily="2" charset="2"/>
              <a:buChar char="§"/>
              <a:defRPr sz="1000">
                <a:latin typeface="Univers Light" panose="020B0403020202020204" pitchFamily="34" charset="0"/>
              </a:defRPr>
            </a:lvl1pPr>
          </a:lstStyle>
          <a:p>
            <a:r>
              <a:rPr lang="fr-FR" dirty="0">
                <a:solidFill>
                  <a:schemeClr val="tx2"/>
                </a:solidFill>
              </a:rPr>
              <a:t>Utilisation des logiciels RH (SIRH) dont logiciels de de paie (fonctionnement, paramétrages, etc.)</a:t>
            </a:r>
          </a:p>
          <a:p>
            <a:r>
              <a:rPr lang="fr-FR" dirty="0">
                <a:solidFill>
                  <a:schemeClr val="tx2"/>
                </a:solidFill>
              </a:rPr>
              <a:t>Actualités sociales et maitrise des techniques de veille réglementaire</a:t>
            </a:r>
          </a:p>
          <a:p>
            <a:r>
              <a:rPr lang="fr-FR" dirty="0">
                <a:solidFill>
                  <a:schemeClr val="tx2"/>
                </a:solidFill>
              </a:rPr>
              <a:t>Formations spécifiques pour le développement d’expertises dans le champ du social (ruptures du contrat de travail, organisation des élections professionnelles…)</a:t>
            </a:r>
          </a:p>
        </p:txBody>
      </p:sp>
      <p:sp>
        <p:nvSpPr>
          <p:cNvPr id="60" name="ZoneTexte 59">
            <a:extLst>
              <a:ext uri="{FF2B5EF4-FFF2-40B4-BE49-F238E27FC236}">
                <a16:creationId xmlns:a16="http://schemas.microsoft.com/office/drawing/2014/main" id="{08B6C823-A496-4C1D-94DF-B5130DDEF72A}"/>
              </a:ext>
            </a:extLst>
          </p:cNvPr>
          <p:cNvSpPr txBox="1"/>
          <p:nvPr/>
        </p:nvSpPr>
        <p:spPr>
          <a:xfrm>
            <a:off x="3923853" y="3877652"/>
            <a:ext cx="3325269" cy="261610"/>
          </a:xfrm>
          <a:prstGeom prst="rect">
            <a:avLst/>
          </a:prstGeom>
          <a:noFill/>
        </p:spPr>
        <p:txBody>
          <a:bodyPr wrap="square">
            <a:spAutoFit/>
          </a:bodyPr>
          <a:lstStyle>
            <a:defPPr>
              <a:defRPr lang="fr-FR"/>
            </a:defPPr>
            <a:lvl1pPr indent="0">
              <a:spcBef>
                <a:spcPts val="200"/>
              </a:spcBef>
              <a:spcAft>
                <a:spcPts val="200"/>
              </a:spcAft>
              <a:buFont typeface="Arial" panose="020B0604020202020204" pitchFamily="34" charset="0"/>
              <a:buNone/>
              <a:defRPr sz="1200">
                <a:solidFill>
                  <a:schemeClr val="accent3">
                    <a:lumMod val="75000"/>
                  </a:schemeClr>
                </a:solidFill>
                <a:latin typeface="Univers Light" panose="020B0403020202020204" pitchFamily="34" charset="0"/>
              </a:defRPr>
            </a:lvl1pPr>
          </a:lstStyle>
          <a:p>
            <a:r>
              <a:rPr lang="fr-FR" sz="1100" dirty="0">
                <a:solidFill>
                  <a:schemeClr val="accent2"/>
                </a:solidFill>
              </a:rPr>
              <a:t>Formations prioritaires en cours de carrière</a:t>
            </a:r>
          </a:p>
        </p:txBody>
      </p:sp>
      <p:cxnSp>
        <p:nvCxnSpPr>
          <p:cNvPr id="61" name="Connecteur droit 60">
            <a:extLst>
              <a:ext uri="{FF2B5EF4-FFF2-40B4-BE49-F238E27FC236}">
                <a16:creationId xmlns:a16="http://schemas.microsoft.com/office/drawing/2014/main" id="{A375435E-0AFC-4372-835D-4C0AA1C8AFB0}"/>
              </a:ext>
            </a:extLst>
          </p:cNvPr>
          <p:cNvCxnSpPr>
            <a:cxnSpLocks/>
          </p:cNvCxnSpPr>
          <p:nvPr/>
        </p:nvCxnSpPr>
        <p:spPr>
          <a:xfrm flipV="1">
            <a:off x="3964277" y="4138454"/>
            <a:ext cx="3168000" cy="1504"/>
          </a:xfrm>
          <a:prstGeom prst="line">
            <a:avLst/>
          </a:prstGeom>
          <a:ln>
            <a:solidFill>
              <a:srgbClr val="1C92DA"/>
            </a:solidFill>
          </a:ln>
        </p:spPr>
        <p:style>
          <a:lnRef idx="1">
            <a:schemeClr val="accent1"/>
          </a:lnRef>
          <a:fillRef idx="0">
            <a:schemeClr val="accent1"/>
          </a:fillRef>
          <a:effectRef idx="0">
            <a:schemeClr val="accent1"/>
          </a:effectRef>
          <a:fontRef idx="minor">
            <a:schemeClr val="tx1"/>
          </a:fontRef>
        </p:style>
      </p:cxnSp>
      <p:sp>
        <p:nvSpPr>
          <p:cNvPr id="65" name="ZoneTexte 64">
            <a:extLst>
              <a:ext uri="{FF2B5EF4-FFF2-40B4-BE49-F238E27FC236}">
                <a16:creationId xmlns:a16="http://schemas.microsoft.com/office/drawing/2014/main" id="{DBA294CC-7ABE-4CD9-9EC4-EAEFE966075A}"/>
              </a:ext>
            </a:extLst>
          </p:cNvPr>
          <p:cNvSpPr txBox="1"/>
          <p:nvPr/>
        </p:nvSpPr>
        <p:spPr>
          <a:xfrm>
            <a:off x="240923" y="1220429"/>
            <a:ext cx="3852919" cy="307777"/>
          </a:xfrm>
          <a:prstGeom prst="rect">
            <a:avLst/>
          </a:prstGeom>
          <a:solidFill>
            <a:srgbClr val="1C92DA"/>
          </a:solidFill>
          <a:effectLst>
            <a:outerShdw blurRad="50800" dist="38100" dir="2700000" algn="tl" rotWithShape="0">
              <a:prstClr val="black">
                <a:alpha val="40000"/>
              </a:prstClr>
            </a:outerShdw>
          </a:effectLst>
        </p:spPr>
        <p:txBody>
          <a:bodyPr wrap="square" lIns="36000" tIns="0" rIns="36000" bIns="0" rtlCol="0">
            <a:spAutoFit/>
          </a:bodyPr>
          <a:lstStyle/>
          <a:p>
            <a:pPr algn="ctr"/>
            <a:r>
              <a:rPr lang="fr-FR" sz="2000" b="1" dirty="0">
                <a:solidFill>
                  <a:schemeClr val="bg1"/>
                </a:solidFill>
                <a:latin typeface="Univers Light" panose="020B0403020202020204" pitchFamily="34" charset="0"/>
              </a:rPr>
              <a:t>Assistant Ressources Humaines</a:t>
            </a:r>
          </a:p>
        </p:txBody>
      </p:sp>
      <p:sp>
        <p:nvSpPr>
          <p:cNvPr id="71" name="ZoneTexte 70">
            <a:extLst>
              <a:ext uri="{FF2B5EF4-FFF2-40B4-BE49-F238E27FC236}">
                <a16:creationId xmlns:a16="http://schemas.microsoft.com/office/drawing/2014/main" id="{5F0BFA93-5EC3-448B-BBE1-E9C0A5ABDAD4}"/>
              </a:ext>
            </a:extLst>
          </p:cNvPr>
          <p:cNvSpPr txBox="1"/>
          <p:nvPr/>
        </p:nvSpPr>
        <p:spPr>
          <a:xfrm>
            <a:off x="3935345" y="6948080"/>
            <a:ext cx="3240000" cy="2862322"/>
          </a:xfrm>
          <a:prstGeom prst="rect">
            <a:avLst/>
          </a:prstGeom>
          <a:noFill/>
        </p:spPr>
        <p:txBody>
          <a:bodyPr wrap="square">
            <a:spAutoFit/>
          </a:bodyPr>
          <a:lstStyle>
            <a:defPPr>
              <a:defRPr lang="fr-FR"/>
            </a:defPPr>
            <a:lvl1pPr algn="just">
              <a:defRPr sz="1000">
                <a:latin typeface="Univers Light" panose="020B0403020202020204" pitchFamily="34" charset="0"/>
              </a:defRPr>
            </a:lvl1pPr>
          </a:lstStyle>
          <a:p>
            <a:pPr marL="108000" indent="-108000" algn="l">
              <a:buFont typeface="Wingdings" panose="05000000000000000000" pitchFamily="2" charset="2"/>
              <a:buChar char="§"/>
            </a:pPr>
            <a:r>
              <a:rPr lang="fr-FR" dirty="0">
                <a:solidFill>
                  <a:schemeClr val="tx2"/>
                </a:solidFill>
              </a:rPr>
              <a:t>Spécialisation en gestion de la paie dans un cabinet d’expert-comptable ou en entreprise </a:t>
            </a:r>
          </a:p>
          <a:p>
            <a:pPr marL="108000" indent="-108000" algn="l">
              <a:buFont typeface="Wingdings" panose="05000000000000000000" pitchFamily="2" charset="2"/>
              <a:buChar char="§"/>
            </a:pPr>
            <a:r>
              <a:rPr lang="fr-FR" dirty="0">
                <a:solidFill>
                  <a:schemeClr val="tx2"/>
                </a:solidFill>
              </a:rPr>
              <a:t>Autres métiers de la gestion des ressources humaines : Chargé de missions RH après plusieurs années d’expérience, en cabinet d’expert-comptable ou en entreprise</a:t>
            </a:r>
          </a:p>
          <a:p>
            <a:pPr marL="108000" indent="-108000" algn="l">
              <a:buFont typeface="Wingdings" panose="05000000000000000000" pitchFamily="2" charset="2"/>
              <a:buChar char="§"/>
            </a:pPr>
            <a:r>
              <a:rPr lang="fr-FR" dirty="0">
                <a:solidFill>
                  <a:schemeClr val="tx2"/>
                </a:solidFill>
              </a:rPr>
              <a:t>Métiers du recrutement, des relations sociales ou de la formation professionnelle en cabinet de conseil RH ou en entreprise</a:t>
            </a:r>
          </a:p>
          <a:p>
            <a:pPr marL="108000" indent="-108000" algn="l">
              <a:buFont typeface="Wingdings" panose="05000000000000000000" pitchFamily="2" charset="2"/>
              <a:buChar char="§"/>
            </a:pPr>
            <a:r>
              <a:rPr lang="fr-FR" dirty="0">
                <a:solidFill>
                  <a:schemeClr val="tx2"/>
                </a:solidFill>
              </a:rPr>
              <a:t>Juriste en droit social après plusieurs années d’expérience et/ou avec une formation diplômante complémentaire (Master droit social) en cabinet d’expert-comptable, d’avocats ou en entreprise</a:t>
            </a:r>
          </a:p>
          <a:p>
            <a:pPr marL="108000" indent="-108000" algn="l">
              <a:buFont typeface="Wingdings" panose="05000000000000000000" pitchFamily="2" charset="2"/>
              <a:buChar char="§"/>
            </a:pPr>
            <a:r>
              <a:rPr lang="fr-FR" dirty="0">
                <a:solidFill>
                  <a:schemeClr val="tx2"/>
                </a:solidFill>
              </a:rPr>
              <a:t>Métiers du conseil en Ressources Humaines dans le domaine social, ou dans d’autres champs de spécialité (GPEC, formation professionnelle, accompagnement individuel, etc.) avec suivi de formations complémentaires</a:t>
            </a:r>
          </a:p>
        </p:txBody>
      </p:sp>
      <p:cxnSp>
        <p:nvCxnSpPr>
          <p:cNvPr id="50" name="Connecteur droit 49">
            <a:extLst>
              <a:ext uri="{FF2B5EF4-FFF2-40B4-BE49-F238E27FC236}">
                <a16:creationId xmlns:a16="http://schemas.microsoft.com/office/drawing/2014/main" id="{79B213C0-72B7-43D2-A8FF-5046D3142F01}"/>
              </a:ext>
            </a:extLst>
          </p:cNvPr>
          <p:cNvCxnSpPr>
            <a:cxnSpLocks/>
          </p:cNvCxnSpPr>
          <p:nvPr/>
        </p:nvCxnSpPr>
        <p:spPr>
          <a:xfrm flipV="1">
            <a:off x="0" y="1152394"/>
            <a:ext cx="7559675" cy="0"/>
          </a:xfrm>
          <a:prstGeom prst="line">
            <a:avLst/>
          </a:prstGeom>
          <a:ln w="57150">
            <a:solidFill>
              <a:schemeClr val="bg2"/>
            </a:solidFill>
          </a:ln>
        </p:spPr>
        <p:style>
          <a:lnRef idx="1">
            <a:schemeClr val="accent1"/>
          </a:lnRef>
          <a:fillRef idx="0">
            <a:schemeClr val="accent1"/>
          </a:fillRef>
          <a:effectRef idx="0">
            <a:schemeClr val="accent1"/>
          </a:effectRef>
          <a:fontRef idx="minor">
            <a:schemeClr val="tx1"/>
          </a:fontRef>
        </p:style>
      </p:cxnSp>
      <p:pic>
        <p:nvPicPr>
          <p:cNvPr id="2" name="Image 1" descr="Une image contenant texte, Police, logo, Graphique&#10;&#10;Description générée automatiquement">
            <a:extLst>
              <a:ext uri="{FF2B5EF4-FFF2-40B4-BE49-F238E27FC236}">
                <a16:creationId xmlns:a16="http://schemas.microsoft.com/office/drawing/2014/main" id="{16C5AA49-EB54-3A72-CA16-D46B37B597F7}"/>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13649" y="57251"/>
            <a:ext cx="1117053" cy="922337"/>
          </a:xfrm>
          <a:prstGeom prst="rect">
            <a:avLst/>
          </a:prstGeom>
        </p:spPr>
      </p:pic>
    </p:spTree>
    <p:extLst>
      <p:ext uri="{BB962C8B-B14F-4D97-AF65-F5344CB8AC3E}">
        <p14:creationId xmlns:p14="http://schemas.microsoft.com/office/powerpoint/2010/main" val="3255823222"/>
      </p:ext>
    </p:extLst>
  </p:cSld>
  <p:clrMapOvr>
    <a:masterClrMapping/>
  </p:clrMapOvr>
</p:sld>
</file>

<file path=ppt/theme/theme1.xml><?xml version="1.0" encoding="utf-8"?>
<a:theme xmlns:a="http://schemas.openxmlformats.org/drawingml/2006/main" name="Omeca v1">
  <a:themeElements>
    <a:clrScheme name="Omeca_Couleurs">
      <a:dk1>
        <a:sysClr val="windowText" lastClr="000000"/>
      </a:dk1>
      <a:lt1>
        <a:sysClr val="window" lastClr="FFFFFF"/>
      </a:lt1>
      <a:dk2>
        <a:srgbClr val="5F5B5D"/>
      </a:dk2>
      <a:lt2>
        <a:srgbClr val="DBDDDC"/>
      </a:lt2>
      <a:accent1>
        <a:srgbClr val="E5446C"/>
      </a:accent1>
      <a:accent2>
        <a:srgbClr val="009CD7"/>
      </a:accent2>
      <a:accent3>
        <a:srgbClr val="B5CB2C"/>
      </a:accent3>
      <a:accent4>
        <a:srgbClr val="5F5B5D"/>
      </a:accent4>
      <a:accent5>
        <a:srgbClr val="7A7B7D"/>
      </a:accent5>
      <a:accent6>
        <a:srgbClr val="BEC0C1"/>
      </a:accent6>
      <a:hlink>
        <a:srgbClr val="000000"/>
      </a:hlink>
      <a:folHlink>
        <a:srgbClr val="BEC0C1"/>
      </a:folHlink>
    </a:clrScheme>
    <a:fontScheme name="Office Classique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ln>
          <a:solidFill>
            <a:schemeClr val="accent1"/>
          </a:solidFill>
        </a:ln>
      </a:spPr>
      <a:bodyPr lIns="36000" tIns="36000" rIns="36000" bIns="36000" rtlCol="0" anchor="ctr"/>
      <a:lstStyle>
        <a:defPPr algn="ctr">
          <a:defRPr sz="1400" dirty="0" err="1" smtClean="0"/>
        </a:defPPr>
      </a:lstStyle>
      <a:style>
        <a:lnRef idx="2">
          <a:schemeClr val="accent1">
            <a:shade val="50000"/>
          </a:schemeClr>
        </a:lnRef>
        <a:fillRef idx="1">
          <a:schemeClr val="accent1"/>
        </a:fillRef>
        <a:effectRef idx="0">
          <a:schemeClr val="accent1"/>
        </a:effectRef>
        <a:fontRef idx="minor">
          <a:schemeClr val="lt1"/>
        </a:fontRef>
      </a:style>
    </a:spDef>
    <a:txDef>
      <a:spPr>
        <a:noFill/>
      </a:spPr>
      <a:bodyPr wrap="none" lIns="36000" tIns="0" rIns="36000" bIns="0" rtlCol="0">
        <a:spAutoFit/>
      </a:bodyPr>
      <a:lstStyle>
        <a:defPPr>
          <a:defRPr sz="1400" dirty="0" err="1" smtClean="0">
            <a:solidFill>
              <a:schemeClr val="tx2"/>
            </a:solidFill>
          </a:defRPr>
        </a:defPPr>
      </a:lstStyle>
    </a:txDef>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Omeca v1</Template>
  <TotalTime>7162</TotalTime>
  <Words>1632</Words>
  <Application>Microsoft Office PowerPoint</Application>
  <PresentationFormat>Personnalisé</PresentationFormat>
  <Paragraphs>127</Paragraphs>
  <Slides>3</Slides>
  <Notes>0</Notes>
  <HiddenSlides>0</HiddenSlides>
  <MMClips>0</MMClips>
  <ScaleCrop>false</ScaleCrop>
  <HeadingPairs>
    <vt:vector size="6" baseType="variant">
      <vt:variant>
        <vt:lpstr>Polices utilisées</vt:lpstr>
      </vt:variant>
      <vt:variant>
        <vt:i4>5</vt:i4>
      </vt:variant>
      <vt:variant>
        <vt:lpstr>Thème</vt:lpstr>
      </vt:variant>
      <vt:variant>
        <vt:i4>1</vt:i4>
      </vt:variant>
      <vt:variant>
        <vt:lpstr>Titres des diapositives</vt:lpstr>
      </vt:variant>
      <vt:variant>
        <vt:i4>3</vt:i4>
      </vt:variant>
    </vt:vector>
  </HeadingPairs>
  <TitlesOfParts>
    <vt:vector size="9" baseType="lpstr">
      <vt:lpstr>Arial</vt:lpstr>
      <vt:lpstr>Arial Narrow</vt:lpstr>
      <vt:lpstr>Calibri</vt:lpstr>
      <vt:lpstr>Univers Light</vt:lpstr>
      <vt:lpstr>Wingdings</vt:lpstr>
      <vt:lpstr>Omeca v1</vt:lpstr>
      <vt:lpstr>Présentation PowerPoint</vt:lpstr>
      <vt:lpstr>Présentation PowerPoint</vt:lpstr>
      <vt:lpstr>Présentation PowerPoint</vt:lpstr>
    </vt:vector>
  </TitlesOfParts>
  <Company>Microsoft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Titre de la présentation</dc:title>
  <dc:creator>Dalila TAHER</dc:creator>
  <cp:lastModifiedBy>CATINAT Alexandra</cp:lastModifiedBy>
  <cp:revision>1097</cp:revision>
  <dcterms:created xsi:type="dcterms:W3CDTF">2014-07-30T08:09:35Z</dcterms:created>
  <dcterms:modified xsi:type="dcterms:W3CDTF">2024-01-18T15:55:01Z</dcterms:modified>
</cp:coreProperties>
</file>