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3"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4"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38" autoAdjust="0"/>
    <p:restoredTop sz="96173" autoAdjust="0"/>
  </p:normalViewPr>
  <p:slideViewPr>
    <p:cSldViewPr showGuides="1">
      <p:cViewPr varScale="1">
        <p:scale>
          <a:sx n="71" d="100"/>
          <a:sy n="71" d="100"/>
        </p:scale>
        <p:origin x="3522"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249512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260000"/>
            <a:ext cx="6898037" cy="989562"/>
            <a:chOff x="277738" y="1260000"/>
            <a:chExt cx="6898037" cy="989562"/>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310412"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ASSISTANT RESSOURCES HUMAINES</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2249562"/>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9B7DB975-DC43-4AE7-8C8A-5E58FB7A31BD}"/>
              </a:ext>
            </a:extLst>
          </p:cNvPr>
          <p:cNvGrpSpPr/>
          <p:nvPr/>
        </p:nvGrpSpPr>
        <p:grpSpPr>
          <a:xfrm>
            <a:off x="277738" y="2465586"/>
            <a:ext cx="6873596" cy="537688"/>
            <a:chOff x="277738" y="1907926"/>
            <a:chExt cx="6873596" cy="537688"/>
          </a:xfrm>
        </p:grpSpPr>
        <p:sp>
          <p:nvSpPr>
            <p:cNvPr id="26" name="ZoneTexte 25">
              <a:extLst>
                <a:ext uri="{FF2B5EF4-FFF2-40B4-BE49-F238E27FC236}">
                  <a16:creationId xmlns:a16="http://schemas.microsoft.com/office/drawing/2014/main" id="{D44D9155-530C-4A16-BA78-51AAB9EBDDD3}"/>
                </a:ext>
              </a:extLst>
            </p:cNvPr>
            <p:cNvSpPr txBox="1"/>
            <p:nvPr/>
          </p:nvSpPr>
          <p:spPr>
            <a:xfrm>
              <a:off x="4972537" y="2122449"/>
              <a:ext cx="2178797"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Assistant de gestion du personnel / Gestionnaire RH / Chargé de RH </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2124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Fonctions support</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2127516"/>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Ressources Humaines</a:t>
              </a:r>
            </a:p>
          </p:txBody>
        </p:sp>
      </p:grpSp>
      <p:grpSp>
        <p:nvGrpSpPr>
          <p:cNvPr id="6" name="Groupe 5">
            <a:extLst>
              <a:ext uri="{FF2B5EF4-FFF2-40B4-BE49-F238E27FC236}">
                <a16:creationId xmlns:a16="http://schemas.microsoft.com/office/drawing/2014/main" id="{3A42BAA9-6CCE-4D1B-90E0-227A80CD16DF}"/>
              </a:ext>
            </a:extLst>
          </p:cNvPr>
          <p:cNvGrpSpPr/>
          <p:nvPr/>
        </p:nvGrpSpPr>
        <p:grpSpPr>
          <a:xfrm>
            <a:off x="342234" y="3815334"/>
            <a:ext cx="6801477" cy="1486440"/>
            <a:chOff x="342234" y="2605299"/>
            <a:chExt cx="6801477" cy="1486440"/>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2983743"/>
              <a:ext cx="6774677" cy="110799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b="0" i="0" dirty="0">
                  <a:solidFill>
                    <a:schemeClr val="accent2"/>
                  </a:solidFill>
                  <a:effectLst/>
                </a:rPr>
                <a:t>L’Assistant Ressources Humaines (RH) est chargé de la réalisation et du suivi administratif de la gestion du personnel du cabinet. </a:t>
              </a:r>
              <a:r>
                <a:rPr lang="fr-FR" sz="1100" dirty="0">
                  <a:solidFill>
                    <a:schemeClr val="accent2"/>
                  </a:solidFill>
                </a:rPr>
                <a:t>Assurant un lien direct entre les collaborateurs et la direction du cabinet, il prend en charge </a:t>
              </a:r>
              <a:r>
                <a:rPr lang="fr-FR" sz="1100" b="0" i="0" dirty="0">
                  <a:solidFill>
                    <a:schemeClr val="accent2"/>
                  </a:solidFill>
                  <a:effectLst/>
                </a:rPr>
                <a:t>la gestion administrative des contrats de travail, des absences, congés, visites médicales et déclarations aux organismes sociaux. Selon son expérience et le type de cabinet, l’Assistant RH peut également intervenir sur le suivi de la formation, les recrutements, la gestion de la paie, les problématiques de relations sociales, etc.</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5935748"/>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54F5D85B-86B0-44CC-B995-FA0589610172}"/>
              </a:ext>
            </a:extLst>
          </p:cNvPr>
          <p:cNvSpPr txBox="1"/>
          <p:nvPr/>
        </p:nvSpPr>
        <p:spPr>
          <a:xfrm>
            <a:off x="3816221" y="6302910"/>
            <a:ext cx="3420000" cy="317009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Gestion des recrutements : recueille les besoins en recrutement des métiers du cabinet, rédige et publie les offres d’emploi, prend contact avec les candidats, planifie et participe aux entretiens et à l’évaluation des candidats rencontrés</a:t>
            </a:r>
          </a:p>
          <a:p>
            <a:pPr algn="l"/>
            <a:r>
              <a:rPr lang="fr-FR" dirty="0"/>
              <a:t>Gestion de la paie : collecte et saisit les données individuelles des salariés (données personnelles, temps de travail), produit les bulletins de paie à partir de l’outil RH du cabinet, contrôle les bulletins de paie et les transmet au personnel du cabinet</a:t>
            </a:r>
          </a:p>
          <a:p>
            <a:pPr algn="l"/>
            <a:r>
              <a:rPr lang="fr-FR" dirty="0"/>
              <a:t>Gestion de la formation : recueille les besoins en matière de formation du personnel, prend en charge , assure l’organisation logistique et le suivi des formations (planning, salle)</a:t>
            </a:r>
          </a:p>
          <a:p>
            <a:pPr algn="l"/>
            <a:r>
              <a:rPr lang="fr-FR" dirty="0"/>
              <a:t>Gestion des Relations sociales : </a:t>
            </a:r>
            <a:r>
              <a:rPr lang="fr-FR"/>
              <a:t>en assistance au DRH,  </a:t>
            </a:r>
            <a:r>
              <a:rPr lang="fr-FR" dirty="0"/>
              <a:t>participe aux échanges avec les instances représentatives du personnel, à l’organisation des élections des représentants </a:t>
            </a:r>
            <a:r>
              <a:rPr lang="fr-FR"/>
              <a:t>du personnel et </a:t>
            </a:r>
            <a:r>
              <a:rPr lang="fr-FR" dirty="0"/>
              <a:t>assure un travail de veille juridique et de recherche documentaire en droit social</a:t>
            </a:r>
          </a:p>
        </p:txBody>
      </p:sp>
      <p:sp>
        <p:nvSpPr>
          <p:cNvPr id="48" name="ZoneTexte 47">
            <a:extLst>
              <a:ext uri="{FF2B5EF4-FFF2-40B4-BE49-F238E27FC236}">
                <a16:creationId xmlns:a16="http://schemas.microsoft.com/office/drawing/2014/main" id="{BB29561A-BC65-4591-B614-AAEFCF332453}"/>
              </a:ext>
            </a:extLst>
          </p:cNvPr>
          <p:cNvSpPr txBox="1"/>
          <p:nvPr/>
        </p:nvSpPr>
        <p:spPr>
          <a:xfrm>
            <a:off x="3801943" y="6025911"/>
            <a:ext cx="3420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Autres missions possibles relatives à la GRH </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324652" y="5540651"/>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951238"/>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3170829"/>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461e - Maîtrise et techniciens administratifs des services juridiques ou du personnel</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951238"/>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3170828"/>
            <a:ext cx="2160001"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11329 - Assistant / Assistante ressources humaines</a:t>
            </a:r>
          </a:p>
        </p:txBody>
      </p:sp>
      <p:sp>
        <p:nvSpPr>
          <p:cNvPr id="54" name="ZoneTexte 53">
            <a:extLst>
              <a:ext uri="{FF2B5EF4-FFF2-40B4-BE49-F238E27FC236}">
                <a16:creationId xmlns:a16="http://schemas.microsoft.com/office/drawing/2014/main" id="{71B86F55-344E-4158-892F-89103147B6EE}"/>
              </a:ext>
            </a:extLst>
          </p:cNvPr>
          <p:cNvSpPr txBox="1"/>
          <p:nvPr/>
        </p:nvSpPr>
        <p:spPr>
          <a:xfrm>
            <a:off x="285549" y="6302910"/>
            <a:ext cx="3420000" cy="393954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Pour chacune des activités décrites ci-dessous, l’Assistant RH entre en relation avec les salariés et managers, recueille et complète les pièces administratives, enregistre les informations dans l’outil de gestion RH du cabinet et effectue les déclarations nécessaires aux autorités administratives.</a:t>
            </a:r>
          </a:p>
          <a:p>
            <a:pPr algn="l"/>
            <a:r>
              <a:rPr lang="fr-FR" dirty="0"/>
              <a:t>Prend en charge la gestion administrative des entrées et sorties du personnel : établit et enregistre les contrats de travail, gère les modalités de fin ou rupture de contrats de travail</a:t>
            </a:r>
          </a:p>
          <a:p>
            <a:pPr algn="l"/>
            <a:r>
              <a:rPr lang="fr-FR" dirty="0"/>
              <a:t>Assure un suivi des absences, congés et éventuellement des temps de travail des salariés du cabinet</a:t>
            </a:r>
          </a:p>
          <a:p>
            <a:pPr algn="l"/>
            <a:r>
              <a:rPr lang="fr-FR" dirty="0"/>
              <a:t>Organise et met en œuvre le télétravail : calcule le temps de télétravail de chacun des salariés, met à leur disposition des outils de travail à distance, etc.</a:t>
            </a:r>
          </a:p>
          <a:p>
            <a:pPr algn="l"/>
            <a:r>
              <a:rPr lang="fr-FR" dirty="0"/>
              <a:t>Gère les visites médicales : contacte la médecine du travail et prend les rendez-vous pour les salariés du cabinet</a:t>
            </a:r>
          </a:p>
          <a:p>
            <a:pPr algn="l"/>
            <a:r>
              <a:rPr lang="fr-FR" dirty="0"/>
              <a:t>Assure un </a:t>
            </a:r>
            <a:r>
              <a:rPr lang="fr-FR" dirty="0" err="1"/>
              <a:t>reporting</a:t>
            </a:r>
            <a:r>
              <a:rPr lang="fr-FR" dirty="0"/>
              <a:t> régulier de la situation administrative du personnel à son responsable (Directeur des Ressources Humaines (DRH), Chargé de missions RH, etc.) et le sollicite pour des arbitrages (interprétation d’un texte en droit du travail)  </a:t>
            </a:r>
          </a:p>
          <a:p>
            <a:pPr algn="l"/>
            <a:endParaRPr lang="fr-FR" dirty="0"/>
          </a:p>
        </p:txBody>
      </p:sp>
      <p:sp>
        <p:nvSpPr>
          <p:cNvPr id="50" name="ZoneTexte 49">
            <a:extLst>
              <a:ext uri="{FF2B5EF4-FFF2-40B4-BE49-F238E27FC236}">
                <a16:creationId xmlns:a16="http://schemas.microsoft.com/office/drawing/2014/main" id="{8DB97F60-4AFA-42E9-8999-97919359C4A1}"/>
              </a:ext>
            </a:extLst>
          </p:cNvPr>
          <p:cNvSpPr txBox="1"/>
          <p:nvPr/>
        </p:nvSpPr>
        <p:spPr>
          <a:xfrm>
            <a:off x="258764" y="6025911"/>
            <a:ext cx="3420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Gestion administrative du personnel </a:t>
            </a:r>
          </a:p>
        </p:txBody>
      </p:sp>
      <p:pic>
        <p:nvPicPr>
          <p:cNvPr id="7" name="Image 6"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3649" y="57251"/>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ZoneTexte 103">
            <a:extLst>
              <a:ext uri="{FF2B5EF4-FFF2-40B4-BE49-F238E27FC236}">
                <a16:creationId xmlns:a16="http://schemas.microsoft.com/office/drawing/2014/main" id="{A5268032-D7FE-4ADA-9A2E-F82391ED6048}"/>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Assistant Ressources Humaines</a:t>
            </a:r>
          </a:p>
        </p:txBody>
      </p: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63939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200872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7218114"/>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256" name="ZoneTexte 255">
            <a:extLst>
              <a:ext uri="{FF2B5EF4-FFF2-40B4-BE49-F238E27FC236}">
                <a16:creationId xmlns:a16="http://schemas.microsoft.com/office/drawing/2014/main" id="{15F29BC5-86A3-45F1-9106-C2C6C8C5E43A}"/>
              </a:ext>
            </a:extLst>
          </p:cNvPr>
          <p:cNvSpPr txBox="1"/>
          <p:nvPr/>
        </p:nvSpPr>
        <p:spPr>
          <a:xfrm>
            <a:off x="179437" y="2773134"/>
            <a:ext cx="2078641"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Règlementations </a:t>
            </a:r>
            <a:br>
              <a:rPr lang="fr-FR" dirty="0">
                <a:solidFill>
                  <a:schemeClr val="tx2"/>
                </a:solidFill>
              </a:rPr>
            </a:br>
            <a:r>
              <a:rPr lang="fr-FR" dirty="0">
                <a:solidFill>
                  <a:schemeClr val="tx2"/>
                </a:solidFill>
              </a:rPr>
              <a:t>spécifiques au domaine </a:t>
            </a:r>
            <a:br>
              <a:rPr lang="fr-FR" dirty="0">
                <a:solidFill>
                  <a:schemeClr val="tx2"/>
                </a:solidFill>
              </a:rPr>
            </a:br>
            <a:r>
              <a:rPr lang="fr-FR" dirty="0">
                <a:solidFill>
                  <a:schemeClr val="tx2"/>
                </a:solidFill>
              </a:rPr>
              <a:t>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290342" y="2726968"/>
            <a:ext cx="2030080"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Effectuer un travail de veille juridique et RH permettant d’alimenter les réflexions sur les projets de développement du pôle</a:t>
            </a:r>
          </a:p>
        </p:txBody>
      </p:sp>
      <p:sp>
        <p:nvSpPr>
          <p:cNvPr id="270" name="ZoneTexte 269">
            <a:extLst>
              <a:ext uri="{FF2B5EF4-FFF2-40B4-BE49-F238E27FC236}">
                <a16:creationId xmlns:a16="http://schemas.microsoft.com/office/drawing/2014/main" id="{DC12A47F-103E-414F-9AA7-B8FF2D3458AD}"/>
              </a:ext>
            </a:extLst>
          </p:cNvPr>
          <p:cNvSpPr txBox="1"/>
          <p:nvPr/>
        </p:nvSpPr>
        <p:spPr>
          <a:xfrm>
            <a:off x="179437" y="3401690"/>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Collecte des informations nécessaires à la </a:t>
            </a:r>
            <a:br>
              <a:rPr lang="fr-FR" dirty="0"/>
            </a:br>
            <a:r>
              <a:rPr lang="fr-FR" dirty="0"/>
              <a:t>production d'une mission</a:t>
            </a:r>
          </a:p>
        </p:txBody>
      </p:sp>
      <p:sp>
        <p:nvSpPr>
          <p:cNvPr id="353" name="Rectangle 352">
            <a:extLst>
              <a:ext uri="{FF2B5EF4-FFF2-40B4-BE49-F238E27FC236}">
                <a16:creationId xmlns:a16="http://schemas.microsoft.com/office/drawing/2014/main" id="{D4AEF475-95FE-44A4-9097-70BAD944AAE3}"/>
              </a:ext>
            </a:extLst>
          </p:cNvPr>
          <p:cNvSpPr/>
          <p:nvPr/>
        </p:nvSpPr>
        <p:spPr>
          <a:xfrm>
            <a:off x="5290342" y="3424774"/>
            <a:ext cx="208606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Collecter les pièces justificatives nécessaires lors de la rédaction des contrats de travail</a:t>
            </a:r>
          </a:p>
        </p:txBody>
      </p:sp>
      <p:sp>
        <p:nvSpPr>
          <p:cNvPr id="257" name="ZoneTexte 256">
            <a:extLst>
              <a:ext uri="{FF2B5EF4-FFF2-40B4-BE49-F238E27FC236}">
                <a16:creationId xmlns:a16="http://schemas.microsoft.com/office/drawing/2014/main" id="{53914EAE-EF9A-4430-B2A0-F5F68E9DED94}"/>
              </a:ext>
            </a:extLst>
          </p:cNvPr>
          <p:cNvSpPr txBox="1"/>
          <p:nvPr/>
        </p:nvSpPr>
        <p:spPr>
          <a:xfrm>
            <a:off x="179437" y="4103622"/>
            <a:ext cx="2160000"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Utilisation d’un logiciel </a:t>
            </a:r>
            <a:br>
              <a:rPr lang="fr-FR" dirty="0"/>
            </a:br>
            <a:r>
              <a:rPr lang="fr-FR" dirty="0"/>
              <a:t>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290342" y="4049762"/>
            <a:ext cx="1997919"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Paramétrer un logiciel de gestion RH pour faciliter la mise à jour des données individuelles des salariés</a:t>
            </a:r>
          </a:p>
        </p:txBody>
      </p:sp>
      <p:sp>
        <p:nvSpPr>
          <p:cNvPr id="258" name="ZoneTexte 257">
            <a:extLst>
              <a:ext uri="{FF2B5EF4-FFF2-40B4-BE49-F238E27FC236}">
                <a16:creationId xmlns:a16="http://schemas.microsoft.com/office/drawing/2014/main" id="{850CAB72-FA7C-431B-8774-E5F68B7CBF1D}"/>
              </a:ext>
            </a:extLst>
          </p:cNvPr>
          <p:cNvSpPr txBox="1"/>
          <p:nvPr/>
        </p:nvSpPr>
        <p:spPr>
          <a:xfrm>
            <a:off x="179437" y="4652093"/>
            <a:ext cx="221995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Process et méthodologies </a:t>
            </a:r>
            <a:br>
              <a:rPr lang="fr-FR" dirty="0"/>
            </a:br>
            <a:r>
              <a:rPr lang="fr-FR" dirty="0"/>
              <a:t>de travail spécifiques au </a:t>
            </a:r>
            <a:br>
              <a:rPr lang="fr-FR" dirty="0"/>
            </a:br>
            <a:r>
              <a:rPr lang="fr-FR" dirty="0"/>
              <a:t>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290342" y="4675177"/>
            <a:ext cx="193025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une méthode plus efficace pour collecter les jours d’absence des salariés du cabinet</a:t>
            </a:r>
          </a:p>
        </p:txBody>
      </p:sp>
      <p:sp>
        <p:nvSpPr>
          <p:cNvPr id="271" name="ZoneTexte 270">
            <a:extLst>
              <a:ext uri="{FF2B5EF4-FFF2-40B4-BE49-F238E27FC236}">
                <a16:creationId xmlns:a16="http://schemas.microsoft.com/office/drawing/2014/main" id="{92F80A0A-6132-4690-B35E-8046D31A47AC}"/>
              </a:ext>
            </a:extLst>
          </p:cNvPr>
          <p:cNvSpPr txBox="1"/>
          <p:nvPr/>
        </p:nvSpPr>
        <p:spPr>
          <a:xfrm>
            <a:off x="179437" y="6045080"/>
            <a:ext cx="158749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Gestion et exploitation d’une base de données</a:t>
            </a:r>
          </a:p>
        </p:txBody>
      </p:sp>
      <p:sp>
        <p:nvSpPr>
          <p:cNvPr id="356" name="Rectangle 355">
            <a:extLst>
              <a:ext uri="{FF2B5EF4-FFF2-40B4-BE49-F238E27FC236}">
                <a16:creationId xmlns:a16="http://schemas.microsoft.com/office/drawing/2014/main" id="{A242F65A-879E-45EE-B512-EF374CB0B49A}"/>
              </a:ext>
            </a:extLst>
          </p:cNvPr>
          <p:cNvSpPr/>
          <p:nvPr/>
        </p:nvSpPr>
        <p:spPr>
          <a:xfrm>
            <a:off x="5290342" y="5921970"/>
            <a:ext cx="2013799"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données salariés pour produire des indicateurs de suivi de gestion du personnel (type de contrats, salaires, etc.) </a:t>
            </a:r>
          </a:p>
        </p:txBody>
      </p:sp>
      <p:sp>
        <p:nvSpPr>
          <p:cNvPr id="269" name="ZoneTexte 268">
            <a:extLst>
              <a:ext uri="{FF2B5EF4-FFF2-40B4-BE49-F238E27FC236}">
                <a16:creationId xmlns:a16="http://schemas.microsoft.com/office/drawing/2014/main" id="{BE4A6FEA-CEE8-42CF-8D97-BD511FD0BB01}"/>
              </a:ext>
            </a:extLst>
          </p:cNvPr>
          <p:cNvSpPr txBox="1"/>
          <p:nvPr/>
        </p:nvSpPr>
        <p:spPr>
          <a:xfrm>
            <a:off x="179437" y="5312515"/>
            <a:ext cx="1736779"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290342" y="533559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Exploiter les données des salariés pour produire le bilan social du cabinet selon le format prédéfini</a:t>
            </a:r>
          </a:p>
        </p:txBody>
      </p:sp>
      <p:sp>
        <p:nvSpPr>
          <p:cNvPr id="273" name="ZoneTexte 272">
            <a:extLst>
              <a:ext uri="{FF2B5EF4-FFF2-40B4-BE49-F238E27FC236}">
                <a16:creationId xmlns:a16="http://schemas.microsoft.com/office/drawing/2014/main" id="{380F4327-7DC3-45C9-8DA4-524F20138EDF}"/>
              </a:ext>
            </a:extLst>
          </p:cNvPr>
          <p:cNvSpPr txBox="1"/>
          <p:nvPr/>
        </p:nvSpPr>
        <p:spPr>
          <a:xfrm>
            <a:off x="179437" y="7564840"/>
            <a:ext cx="158749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Communication écrite et orale</a:t>
            </a:r>
          </a:p>
        </p:txBody>
      </p:sp>
      <p:sp>
        <p:nvSpPr>
          <p:cNvPr id="360" name="Rectangle 359">
            <a:extLst>
              <a:ext uri="{FF2B5EF4-FFF2-40B4-BE49-F238E27FC236}">
                <a16:creationId xmlns:a16="http://schemas.microsoft.com/office/drawing/2014/main" id="{A87D298E-E849-4F0D-AD5F-4948E0A1D653}"/>
              </a:ext>
            </a:extLst>
          </p:cNvPr>
          <p:cNvSpPr/>
          <p:nvPr/>
        </p:nvSpPr>
        <p:spPr>
          <a:xfrm>
            <a:off x="5290342" y="7510980"/>
            <a:ext cx="187900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Rédiger un message à l’attention des salariés du cabinet sur les modalités de télétravail</a:t>
            </a:r>
          </a:p>
        </p:txBody>
      </p:sp>
      <p:sp>
        <p:nvSpPr>
          <p:cNvPr id="274" name="ZoneTexte 273">
            <a:extLst>
              <a:ext uri="{FF2B5EF4-FFF2-40B4-BE49-F238E27FC236}">
                <a16:creationId xmlns:a16="http://schemas.microsoft.com/office/drawing/2014/main" id="{4EDBF885-8A95-4084-8B0F-F06FFCB99EC4}"/>
              </a:ext>
            </a:extLst>
          </p:cNvPr>
          <p:cNvSpPr txBox="1"/>
          <p:nvPr/>
        </p:nvSpPr>
        <p:spPr>
          <a:xfrm>
            <a:off x="179437" y="8171383"/>
            <a:ext cx="169528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Organisation et planification du travail</a:t>
            </a:r>
          </a:p>
        </p:txBody>
      </p:sp>
      <p:sp>
        <p:nvSpPr>
          <p:cNvPr id="276" name="ZoneTexte 275">
            <a:extLst>
              <a:ext uri="{FF2B5EF4-FFF2-40B4-BE49-F238E27FC236}">
                <a16:creationId xmlns:a16="http://schemas.microsoft.com/office/drawing/2014/main" id="{4C4BC4D8-5232-4056-A4BA-4B984AEA7278}"/>
              </a:ext>
            </a:extLst>
          </p:cNvPr>
          <p:cNvSpPr txBox="1"/>
          <p:nvPr/>
        </p:nvSpPr>
        <p:spPr>
          <a:xfrm>
            <a:off x="179437" y="8729813"/>
            <a:ext cx="1970641"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Adaptation à une variété </a:t>
            </a:r>
            <a:br>
              <a:rPr lang="fr-FR" dirty="0"/>
            </a:br>
            <a:r>
              <a:rPr lang="fr-FR" dirty="0"/>
              <a:t>de situations et d'interlocuteurs</a:t>
            </a:r>
          </a:p>
        </p:txBody>
      </p:sp>
      <p:sp>
        <p:nvSpPr>
          <p:cNvPr id="362" name="Rectangle 361">
            <a:extLst>
              <a:ext uri="{FF2B5EF4-FFF2-40B4-BE49-F238E27FC236}">
                <a16:creationId xmlns:a16="http://schemas.microsoft.com/office/drawing/2014/main" id="{DA047574-3D63-417B-A18D-ECFD02735B54}"/>
              </a:ext>
            </a:extLst>
          </p:cNvPr>
          <p:cNvSpPr/>
          <p:nvPr/>
        </p:nvSpPr>
        <p:spPr>
          <a:xfrm>
            <a:off x="5290342" y="8683647"/>
            <a:ext cx="1852405"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Adopter le ton oral et écrit adéquat selon l’interlocuteur et le support d’expression : mails, entretiens, etc.</a:t>
            </a:r>
          </a:p>
        </p:txBody>
      </p:sp>
      <p:sp>
        <p:nvSpPr>
          <p:cNvPr id="278" name="ZoneTexte 277">
            <a:extLst>
              <a:ext uri="{FF2B5EF4-FFF2-40B4-BE49-F238E27FC236}">
                <a16:creationId xmlns:a16="http://schemas.microsoft.com/office/drawing/2014/main" id="{B95162F1-29B1-42FE-BB68-F18687067EFA}"/>
              </a:ext>
            </a:extLst>
          </p:cNvPr>
          <p:cNvSpPr txBox="1"/>
          <p:nvPr/>
        </p:nvSpPr>
        <p:spPr>
          <a:xfrm>
            <a:off x="179437" y="9427759"/>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Confidentialité et </a:t>
            </a:r>
            <a:br>
              <a:rPr lang="fr-FR" dirty="0"/>
            </a:br>
            <a:r>
              <a:rPr lang="fr-FR" dirty="0"/>
              <a:t>déontologie</a:t>
            </a:r>
          </a:p>
        </p:txBody>
      </p:sp>
      <p:sp>
        <p:nvSpPr>
          <p:cNvPr id="364" name="Rectangle 363">
            <a:extLst>
              <a:ext uri="{FF2B5EF4-FFF2-40B4-BE49-F238E27FC236}">
                <a16:creationId xmlns:a16="http://schemas.microsoft.com/office/drawing/2014/main" id="{78EC7870-C5C5-4ED1-9C01-FEA6B59388BF}"/>
              </a:ext>
            </a:extLst>
          </p:cNvPr>
          <p:cNvSpPr/>
          <p:nvPr/>
        </p:nvSpPr>
        <p:spPr>
          <a:xfrm>
            <a:off x="5290342" y="9373899"/>
            <a:ext cx="185534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Sensibiliser les collaborateurs du cabinet sur la confidentialité de leurs données personnelles</a:t>
            </a:r>
          </a:p>
        </p:txBody>
      </p:sp>
      <p:grpSp>
        <p:nvGrpSpPr>
          <p:cNvPr id="139" name="Groupe 138">
            <a:extLst>
              <a:ext uri="{FF2B5EF4-FFF2-40B4-BE49-F238E27FC236}">
                <a16:creationId xmlns:a16="http://schemas.microsoft.com/office/drawing/2014/main" id="{9C8771A8-9BFE-402D-B93F-7AFDAEBEA52A}"/>
              </a:ext>
            </a:extLst>
          </p:cNvPr>
          <p:cNvGrpSpPr/>
          <p:nvPr/>
        </p:nvGrpSpPr>
        <p:grpSpPr>
          <a:xfrm>
            <a:off x="233264" y="2087717"/>
            <a:ext cx="7056000" cy="593893"/>
            <a:chOff x="119163" y="2062518"/>
            <a:chExt cx="7056000" cy="593893"/>
          </a:xfrm>
        </p:grpSpPr>
        <p:sp>
          <p:nvSpPr>
            <p:cNvPr id="140" name="ZoneTexte 139">
              <a:extLst>
                <a:ext uri="{FF2B5EF4-FFF2-40B4-BE49-F238E27FC236}">
                  <a16:creationId xmlns:a16="http://schemas.microsoft.com/office/drawing/2014/main" id="{B0D98254-C5F4-4E45-93C1-EF36D4F1FBFB}"/>
                </a:ext>
              </a:extLst>
            </p:cNvPr>
            <p:cNvSpPr txBox="1"/>
            <p:nvPr/>
          </p:nvSpPr>
          <p:spPr>
            <a:xfrm>
              <a:off x="119163" y="20625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cxnSp>
          <p:nvCxnSpPr>
            <p:cNvPr id="145" name="Connecteur droit 144">
              <a:extLst>
                <a:ext uri="{FF2B5EF4-FFF2-40B4-BE49-F238E27FC236}">
                  <a16:creationId xmlns:a16="http://schemas.microsoft.com/office/drawing/2014/main" id="{870A91B4-9421-4412-8D00-387B0BAD522B}"/>
                </a:ext>
              </a:extLst>
            </p:cNvPr>
            <p:cNvCxnSpPr/>
            <p:nvPr/>
          </p:nvCxnSpPr>
          <p:spPr>
            <a:xfrm flipV="1">
              <a:off x="124149" y="2656411"/>
              <a:ext cx="69840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46" name="Rectangle 145">
            <a:extLst>
              <a:ext uri="{FF2B5EF4-FFF2-40B4-BE49-F238E27FC236}">
                <a16:creationId xmlns:a16="http://schemas.microsoft.com/office/drawing/2014/main" id="{063655D1-5700-442E-98A3-5A1C166F0713}"/>
              </a:ext>
            </a:extLst>
          </p:cNvPr>
          <p:cNvSpPr/>
          <p:nvPr/>
        </p:nvSpPr>
        <p:spPr>
          <a:xfrm>
            <a:off x="5290342" y="8048273"/>
            <a:ext cx="1929172" cy="646331"/>
          </a:xfrm>
          <a:prstGeom prst="rect">
            <a:avLst/>
          </a:prstGeom>
          <a:noFill/>
        </p:spPr>
        <p:txBody>
          <a:bodyPr wrap="square">
            <a:spAutoFit/>
          </a:bodyPr>
          <a:ls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a:lstStyle>
          <a:p>
            <a:r>
              <a:rPr lang="fr-FR" sz="900" i="1" dirty="0">
                <a:solidFill>
                  <a:schemeClr val="tx2"/>
                </a:solidFill>
                <a:latin typeface="Univers Light" panose="020B0403020202020204" pitchFamily="34" charset="0"/>
              </a:rPr>
              <a:t>Organiser son intervention sur les différents chantiers RH en tenant compte de la charge de travail  en période de clôture des paies</a:t>
            </a:r>
          </a:p>
        </p:txBody>
      </p:sp>
      <p:sp>
        <p:nvSpPr>
          <p:cNvPr id="169" name="ZoneTexte 168">
            <a:extLst>
              <a:ext uri="{FF2B5EF4-FFF2-40B4-BE49-F238E27FC236}">
                <a16:creationId xmlns:a16="http://schemas.microsoft.com/office/drawing/2014/main" id="{5E0F1888-39A0-4C20-B4C3-2C14EEC923B7}"/>
              </a:ext>
            </a:extLst>
          </p:cNvPr>
          <p:cNvSpPr txBox="1"/>
          <p:nvPr/>
        </p:nvSpPr>
        <p:spPr>
          <a:xfrm>
            <a:off x="179437" y="6694893"/>
            <a:ext cx="200294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Accompagnement des</a:t>
            </a:r>
            <a:br>
              <a:rPr lang="fr-FR" dirty="0"/>
            </a:br>
            <a:r>
              <a:rPr lang="fr-FR" dirty="0"/>
              <a:t>projets de transformation</a:t>
            </a:r>
          </a:p>
        </p:txBody>
      </p:sp>
      <p:sp>
        <p:nvSpPr>
          <p:cNvPr id="171" name="Rectangle 170">
            <a:extLst>
              <a:ext uri="{FF2B5EF4-FFF2-40B4-BE49-F238E27FC236}">
                <a16:creationId xmlns:a16="http://schemas.microsoft.com/office/drawing/2014/main" id="{6DC30EB6-490B-4456-939A-740BCB88A5D2}"/>
              </a:ext>
            </a:extLst>
          </p:cNvPr>
          <p:cNvSpPr/>
          <p:nvPr/>
        </p:nvSpPr>
        <p:spPr>
          <a:xfrm>
            <a:off x="5290342" y="6571783"/>
            <a:ext cx="2086066"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Comprendre les points de convergences et de divergences de chacune des parties lors d’une réunion avec les partenaires sociaux</a:t>
            </a:r>
          </a:p>
        </p:txBody>
      </p:sp>
      <p:sp>
        <p:nvSpPr>
          <p:cNvPr id="178" name="ZoneTexte 177">
            <a:extLst>
              <a:ext uri="{FF2B5EF4-FFF2-40B4-BE49-F238E27FC236}">
                <a16:creationId xmlns:a16="http://schemas.microsoft.com/office/drawing/2014/main" id="{C49C6DF0-122D-4670-B527-06715F95E020}"/>
              </a:ext>
            </a:extLst>
          </p:cNvPr>
          <p:cNvSpPr txBox="1"/>
          <p:nvPr/>
        </p:nvSpPr>
        <p:spPr>
          <a:xfrm>
            <a:off x="179437" y="10000584"/>
            <a:ext cx="1970641"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Recrutement et </a:t>
            </a:r>
            <a:br>
              <a:rPr lang="fr-FR" dirty="0"/>
            </a:br>
            <a:r>
              <a:rPr lang="fr-FR" dirty="0"/>
              <a:t>intégration des </a:t>
            </a:r>
            <a:br>
              <a:rPr lang="fr-FR" dirty="0"/>
            </a:br>
            <a:r>
              <a:rPr lang="fr-FR" dirty="0"/>
              <a:t>ressources humaines</a:t>
            </a:r>
          </a:p>
        </p:txBody>
      </p:sp>
      <p:sp>
        <p:nvSpPr>
          <p:cNvPr id="247" name="Rectangle 246">
            <a:extLst>
              <a:ext uri="{FF2B5EF4-FFF2-40B4-BE49-F238E27FC236}">
                <a16:creationId xmlns:a16="http://schemas.microsoft.com/office/drawing/2014/main" id="{3EBE7B28-5BF8-4D8D-AC99-138AEA5046D7}"/>
              </a:ext>
            </a:extLst>
          </p:cNvPr>
          <p:cNvSpPr/>
          <p:nvPr/>
        </p:nvSpPr>
        <p:spPr>
          <a:xfrm>
            <a:off x="5290342" y="9954418"/>
            <a:ext cx="1855347"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Recueillir les besoins de recrutement, contacter les candidats pertinents et réaliser les entretiens de pré-sélection</a:t>
            </a:r>
          </a:p>
        </p:txBody>
      </p:sp>
      <p:cxnSp>
        <p:nvCxnSpPr>
          <p:cNvPr id="214" name="Connecteur droit 213">
            <a:extLst>
              <a:ext uri="{FF2B5EF4-FFF2-40B4-BE49-F238E27FC236}">
                <a16:creationId xmlns:a16="http://schemas.microsoft.com/office/drawing/2014/main" id="{845F07B7-9F17-438A-8259-761507A7220E}"/>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198" name="Groupe 197">
            <a:extLst>
              <a:ext uri="{FF2B5EF4-FFF2-40B4-BE49-F238E27FC236}">
                <a16:creationId xmlns:a16="http://schemas.microsoft.com/office/drawing/2014/main" id="{8135456B-30D8-491F-9069-067FB32892A4}"/>
              </a:ext>
            </a:extLst>
          </p:cNvPr>
          <p:cNvGrpSpPr/>
          <p:nvPr/>
        </p:nvGrpSpPr>
        <p:grpSpPr>
          <a:xfrm>
            <a:off x="3995861" y="1457474"/>
            <a:ext cx="3456384" cy="481018"/>
            <a:chOff x="3635821" y="1491960"/>
            <a:chExt cx="3456384" cy="481018"/>
          </a:xfrm>
        </p:grpSpPr>
        <p:grpSp>
          <p:nvGrpSpPr>
            <p:cNvPr id="199" name="Groupe 198">
              <a:extLst>
                <a:ext uri="{FF2B5EF4-FFF2-40B4-BE49-F238E27FC236}">
                  <a16:creationId xmlns:a16="http://schemas.microsoft.com/office/drawing/2014/main" id="{AB340561-A7FD-4687-90C4-293C4670190F}"/>
                </a:ext>
              </a:extLst>
            </p:cNvPr>
            <p:cNvGrpSpPr/>
            <p:nvPr/>
          </p:nvGrpSpPr>
          <p:grpSpPr>
            <a:xfrm>
              <a:off x="3747100" y="1491960"/>
              <a:ext cx="3129082" cy="451140"/>
              <a:chOff x="3747100" y="1491960"/>
              <a:chExt cx="3129082" cy="451140"/>
            </a:xfrm>
          </p:grpSpPr>
          <p:sp>
            <p:nvSpPr>
              <p:cNvPr id="262" name="Rectangle 261">
                <a:extLst>
                  <a:ext uri="{FF2B5EF4-FFF2-40B4-BE49-F238E27FC236}">
                    <a16:creationId xmlns:a16="http://schemas.microsoft.com/office/drawing/2014/main" id="{67A4B3BB-1C05-4CD6-87AB-0D4C1EC71A5A}"/>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63" name="ZoneTexte 262">
                <a:extLst>
                  <a:ext uri="{FF2B5EF4-FFF2-40B4-BE49-F238E27FC236}">
                    <a16:creationId xmlns:a16="http://schemas.microsoft.com/office/drawing/2014/main" id="{557C8668-91A8-4530-8CBB-DDB9CD7218F2}"/>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200" name="Groupe 199">
              <a:extLst>
                <a:ext uri="{FF2B5EF4-FFF2-40B4-BE49-F238E27FC236}">
                  <a16:creationId xmlns:a16="http://schemas.microsoft.com/office/drawing/2014/main" id="{7F0FA0A7-30DE-49DD-8335-19819D2E821F}"/>
                </a:ext>
              </a:extLst>
            </p:cNvPr>
            <p:cNvGrpSpPr/>
            <p:nvPr/>
          </p:nvGrpSpPr>
          <p:grpSpPr>
            <a:xfrm>
              <a:off x="5145033" y="1669592"/>
              <a:ext cx="1192567" cy="303386"/>
              <a:chOff x="5501712" y="1669592"/>
              <a:chExt cx="1192567" cy="303386"/>
            </a:xfrm>
          </p:grpSpPr>
          <p:sp>
            <p:nvSpPr>
              <p:cNvPr id="260" name="ZoneTexte 259">
                <a:extLst>
                  <a:ext uri="{FF2B5EF4-FFF2-40B4-BE49-F238E27FC236}">
                    <a16:creationId xmlns:a16="http://schemas.microsoft.com/office/drawing/2014/main" id="{DDFDBA6F-3096-4270-A3B9-0E35947FC23F}"/>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261" name="Ellipse 260">
                <a:extLst>
                  <a:ext uri="{FF2B5EF4-FFF2-40B4-BE49-F238E27FC236}">
                    <a16:creationId xmlns:a16="http://schemas.microsoft.com/office/drawing/2014/main" id="{7350CA6B-D5A6-48FF-A9B0-5D26FD1B3AD4}"/>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201" name="Groupe 200">
              <a:extLst>
                <a:ext uri="{FF2B5EF4-FFF2-40B4-BE49-F238E27FC236}">
                  <a16:creationId xmlns:a16="http://schemas.microsoft.com/office/drawing/2014/main" id="{F1074E14-0B12-46B1-9C8F-8B95A4B841CF}"/>
                </a:ext>
              </a:extLst>
            </p:cNvPr>
            <p:cNvGrpSpPr/>
            <p:nvPr/>
          </p:nvGrpSpPr>
          <p:grpSpPr>
            <a:xfrm>
              <a:off x="5899638" y="1669592"/>
              <a:ext cx="1192567" cy="303386"/>
              <a:chOff x="6322879" y="1669592"/>
              <a:chExt cx="1192567" cy="303386"/>
            </a:xfrm>
          </p:grpSpPr>
          <p:sp>
            <p:nvSpPr>
              <p:cNvPr id="254" name="ZoneTexte 253">
                <a:extLst>
                  <a:ext uri="{FF2B5EF4-FFF2-40B4-BE49-F238E27FC236}">
                    <a16:creationId xmlns:a16="http://schemas.microsoft.com/office/drawing/2014/main" id="{6344A00F-0CE0-436A-8E9B-93C2EB01FAF2}"/>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259" name="Ellipse 258">
                <a:extLst>
                  <a:ext uri="{FF2B5EF4-FFF2-40B4-BE49-F238E27FC236}">
                    <a16:creationId xmlns:a16="http://schemas.microsoft.com/office/drawing/2014/main" id="{EB1B3A1C-8F72-4FE1-894D-8CC6FF9ECC9F}"/>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202" name="Groupe 201">
              <a:extLst>
                <a:ext uri="{FF2B5EF4-FFF2-40B4-BE49-F238E27FC236}">
                  <a16:creationId xmlns:a16="http://schemas.microsoft.com/office/drawing/2014/main" id="{71A8C2E8-920A-4B46-93BE-CA7E62ECDFDF}"/>
                </a:ext>
              </a:extLst>
            </p:cNvPr>
            <p:cNvGrpSpPr/>
            <p:nvPr/>
          </p:nvGrpSpPr>
          <p:grpSpPr>
            <a:xfrm>
              <a:off x="4390427" y="1669592"/>
              <a:ext cx="1192567" cy="303386"/>
              <a:chOff x="4680545" y="1669592"/>
              <a:chExt cx="1192567" cy="303386"/>
            </a:xfrm>
          </p:grpSpPr>
          <p:sp>
            <p:nvSpPr>
              <p:cNvPr id="241" name="ZoneTexte 240">
                <a:extLst>
                  <a:ext uri="{FF2B5EF4-FFF2-40B4-BE49-F238E27FC236}">
                    <a16:creationId xmlns:a16="http://schemas.microsoft.com/office/drawing/2014/main" id="{51E33D1A-BB04-4B68-B8BE-905BFF064B00}"/>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248" name="Ellipse 247">
                <a:extLst>
                  <a:ext uri="{FF2B5EF4-FFF2-40B4-BE49-F238E27FC236}">
                    <a16:creationId xmlns:a16="http://schemas.microsoft.com/office/drawing/2014/main" id="{74C57ED4-5CD6-4ADD-8E11-3C82D5264D90}"/>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238" name="Groupe 237">
              <a:extLst>
                <a:ext uri="{FF2B5EF4-FFF2-40B4-BE49-F238E27FC236}">
                  <a16:creationId xmlns:a16="http://schemas.microsoft.com/office/drawing/2014/main" id="{D91D9681-61E6-495C-A694-ABC055035B2D}"/>
                </a:ext>
              </a:extLst>
            </p:cNvPr>
            <p:cNvGrpSpPr/>
            <p:nvPr/>
          </p:nvGrpSpPr>
          <p:grpSpPr>
            <a:xfrm>
              <a:off x="3635821" y="1669592"/>
              <a:ext cx="1192567" cy="303386"/>
              <a:chOff x="3859378" y="1669592"/>
              <a:chExt cx="1192567" cy="303386"/>
            </a:xfrm>
          </p:grpSpPr>
          <p:sp>
            <p:nvSpPr>
              <p:cNvPr id="239" name="ZoneTexte 238">
                <a:extLst>
                  <a:ext uri="{FF2B5EF4-FFF2-40B4-BE49-F238E27FC236}">
                    <a16:creationId xmlns:a16="http://schemas.microsoft.com/office/drawing/2014/main" id="{70BE9B22-2607-40D3-B1C3-9BB02B96C7A9}"/>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240" name="Ellipse 239">
                <a:extLst>
                  <a:ext uri="{FF2B5EF4-FFF2-40B4-BE49-F238E27FC236}">
                    <a16:creationId xmlns:a16="http://schemas.microsoft.com/office/drawing/2014/main" id="{8CD8EB14-CD01-4A7D-AA6C-72017F16ED90}"/>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264" name="ZoneTexte 263">
            <a:extLst>
              <a:ext uri="{FF2B5EF4-FFF2-40B4-BE49-F238E27FC236}">
                <a16:creationId xmlns:a16="http://schemas.microsoft.com/office/drawing/2014/main" id="{C4CC321D-9958-4B8D-83D4-20F7997E8BD0}"/>
              </a:ext>
            </a:extLst>
          </p:cNvPr>
          <p:cNvSpPr txBox="1"/>
          <p:nvPr/>
        </p:nvSpPr>
        <p:spPr>
          <a:xfrm>
            <a:off x="4692506" y="2398515"/>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265" name="ZoneTexte 264">
            <a:extLst>
              <a:ext uri="{FF2B5EF4-FFF2-40B4-BE49-F238E27FC236}">
                <a16:creationId xmlns:a16="http://schemas.microsoft.com/office/drawing/2014/main" id="{AE4E3AED-4E5C-4351-BEE5-7F68A07F1F91}"/>
              </a:ext>
            </a:extLst>
          </p:cNvPr>
          <p:cNvSpPr txBox="1"/>
          <p:nvPr/>
        </p:nvSpPr>
        <p:spPr>
          <a:xfrm>
            <a:off x="1678364" y="2321570"/>
            <a:ext cx="3901673"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266" name="ZoneTexte 265">
            <a:extLst>
              <a:ext uri="{FF2B5EF4-FFF2-40B4-BE49-F238E27FC236}">
                <a16:creationId xmlns:a16="http://schemas.microsoft.com/office/drawing/2014/main" id="{7DB5E828-D65E-4075-867B-66B293203516}"/>
              </a:ext>
            </a:extLst>
          </p:cNvPr>
          <p:cNvSpPr txBox="1"/>
          <p:nvPr/>
        </p:nvSpPr>
        <p:spPr>
          <a:xfrm>
            <a:off x="-648" y="2398515"/>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grpSp>
        <p:nvGrpSpPr>
          <p:cNvPr id="293" name="Groupe 292">
            <a:extLst>
              <a:ext uri="{FF2B5EF4-FFF2-40B4-BE49-F238E27FC236}">
                <a16:creationId xmlns:a16="http://schemas.microsoft.com/office/drawing/2014/main" id="{E4954EF1-5128-4902-AB91-67247DC9EDB3}"/>
              </a:ext>
            </a:extLst>
          </p:cNvPr>
          <p:cNvGrpSpPr/>
          <p:nvPr/>
        </p:nvGrpSpPr>
        <p:grpSpPr>
          <a:xfrm>
            <a:off x="1833494" y="2798133"/>
            <a:ext cx="3466824" cy="504000"/>
            <a:chOff x="1907629" y="3346741"/>
            <a:chExt cx="3466824" cy="504000"/>
          </a:xfrm>
        </p:grpSpPr>
        <p:grpSp>
          <p:nvGrpSpPr>
            <p:cNvPr id="294" name="Groupe 293">
              <a:extLst>
                <a:ext uri="{FF2B5EF4-FFF2-40B4-BE49-F238E27FC236}">
                  <a16:creationId xmlns:a16="http://schemas.microsoft.com/office/drawing/2014/main" id="{12ADA72A-67E7-40C2-BC26-8B087DD2C195}"/>
                </a:ext>
              </a:extLst>
            </p:cNvPr>
            <p:cNvGrpSpPr/>
            <p:nvPr/>
          </p:nvGrpSpPr>
          <p:grpSpPr>
            <a:xfrm>
              <a:off x="1907629" y="3346741"/>
              <a:ext cx="3405719" cy="504000"/>
              <a:chOff x="1907629" y="2782399"/>
              <a:chExt cx="3405719" cy="504000"/>
            </a:xfrm>
          </p:grpSpPr>
          <p:sp>
            <p:nvSpPr>
              <p:cNvPr id="296" name="Rectangle 295">
                <a:extLst>
                  <a:ext uri="{FF2B5EF4-FFF2-40B4-BE49-F238E27FC236}">
                    <a16:creationId xmlns:a16="http://schemas.microsoft.com/office/drawing/2014/main" id="{5CDFA47F-1AAF-46CB-9999-2FC8F1297987}"/>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7" name="Groupe 296">
                <a:extLst>
                  <a:ext uri="{FF2B5EF4-FFF2-40B4-BE49-F238E27FC236}">
                    <a16:creationId xmlns:a16="http://schemas.microsoft.com/office/drawing/2014/main" id="{677F366A-995F-4976-97FE-6BFFAC28375F}"/>
                  </a:ext>
                </a:extLst>
              </p:cNvPr>
              <p:cNvGrpSpPr/>
              <p:nvPr/>
            </p:nvGrpSpPr>
            <p:grpSpPr>
              <a:xfrm>
                <a:off x="1907629" y="2782399"/>
                <a:ext cx="271472" cy="504000"/>
                <a:chOff x="1903658" y="4015785"/>
                <a:chExt cx="265051" cy="504000"/>
              </a:xfrm>
            </p:grpSpPr>
            <p:cxnSp>
              <p:nvCxnSpPr>
                <p:cNvPr id="298" name="Connecteur droit 297">
                  <a:extLst>
                    <a:ext uri="{FF2B5EF4-FFF2-40B4-BE49-F238E27FC236}">
                      <a16:creationId xmlns:a16="http://schemas.microsoft.com/office/drawing/2014/main" id="{896814E9-2CE5-41F8-B093-92B3D5E4E2D6}"/>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99" name="Ellipse 298">
                  <a:extLst>
                    <a:ext uri="{FF2B5EF4-FFF2-40B4-BE49-F238E27FC236}">
                      <a16:creationId xmlns:a16="http://schemas.microsoft.com/office/drawing/2014/main" id="{2FF4396E-10D8-4516-B79A-0AD6C634C047}"/>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295" name="Rectangle 294">
              <a:extLst>
                <a:ext uri="{FF2B5EF4-FFF2-40B4-BE49-F238E27FC236}">
                  <a16:creationId xmlns:a16="http://schemas.microsoft.com/office/drawing/2014/main" id="{40AA6B20-29F7-4DF1-8976-275B03454768}"/>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Organiser une veille règlementaire et en tirer les enseignements pour sa pratique</a:t>
              </a:r>
            </a:p>
          </p:txBody>
        </p:sp>
      </p:grpSp>
      <p:grpSp>
        <p:nvGrpSpPr>
          <p:cNvPr id="307" name="Groupe 306">
            <a:extLst>
              <a:ext uri="{FF2B5EF4-FFF2-40B4-BE49-F238E27FC236}">
                <a16:creationId xmlns:a16="http://schemas.microsoft.com/office/drawing/2014/main" id="{0741B861-CD73-4775-8035-646FD37B9024}"/>
              </a:ext>
            </a:extLst>
          </p:cNvPr>
          <p:cNvGrpSpPr/>
          <p:nvPr/>
        </p:nvGrpSpPr>
        <p:grpSpPr>
          <a:xfrm>
            <a:off x="1833494" y="4051677"/>
            <a:ext cx="3466824" cy="504000"/>
            <a:chOff x="1942188" y="5252504"/>
            <a:chExt cx="3466824" cy="504000"/>
          </a:xfrm>
        </p:grpSpPr>
        <p:grpSp>
          <p:nvGrpSpPr>
            <p:cNvPr id="308" name="Groupe 307">
              <a:extLst>
                <a:ext uri="{FF2B5EF4-FFF2-40B4-BE49-F238E27FC236}">
                  <a16:creationId xmlns:a16="http://schemas.microsoft.com/office/drawing/2014/main" id="{8A68FAE2-659B-4FDA-8B0D-92002D401DD6}"/>
                </a:ext>
              </a:extLst>
            </p:cNvPr>
            <p:cNvGrpSpPr/>
            <p:nvPr/>
          </p:nvGrpSpPr>
          <p:grpSpPr>
            <a:xfrm>
              <a:off x="1942188" y="5252504"/>
              <a:ext cx="3405719" cy="504000"/>
              <a:chOff x="1907629" y="2828565"/>
              <a:chExt cx="3405719" cy="504000"/>
            </a:xfrm>
          </p:grpSpPr>
          <p:sp>
            <p:nvSpPr>
              <p:cNvPr id="310" name="Rectangle 309">
                <a:extLst>
                  <a:ext uri="{FF2B5EF4-FFF2-40B4-BE49-F238E27FC236}">
                    <a16:creationId xmlns:a16="http://schemas.microsoft.com/office/drawing/2014/main" id="{9205B811-F57F-490F-9E2C-72F9EAC2E0DE}"/>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1" name="Groupe 310">
                <a:extLst>
                  <a:ext uri="{FF2B5EF4-FFF2-40B4-BE49-F238E27FC236}">
                    <a16:creationId xmlns:a16="http://schemas.microsoft.com/office/drawing/2014/main" id="{BB13F101-1B33-4BC1-845A-7E9708F5296C}"/>
                  </a:ext>
                </a:extLst>
              </p:cNvPr>
              <p:cNvGrpSpPr/>
              <p:nvPr/>
            </p:nvGrpSpPr>
            <p:grpSpPr>
              <a:xfrm>
                <a:off x="1907629" y="2828565"/>
                <a:ext cx="271472" cy="504000"/>
                <a:chOff x="1903658" y="4061951"/>
                <a:chExt cx="265051" cy="504000"/>
              </a:xfrm>
            </p:grpSpPr>
            <p:cxnSp>
              <p:nvCxnSpPr>
                <p:cNvPr id="312" name="Connecteur droit 311">
                  <a:extLst>
                    <a:ext uri="{FF2B5EF4-FFF2-40B4-BE49-F238E27FC236}">
                      <a16:creationId xmlns:a16="http://schemas.microsoft.com/office/drawing/2014/main" id="{133FD6D4-20C1-4F51-B068-EEFF0CE8650D}"/>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13" name="Ellipse 312">
                  <a:extLst>
                    <a:ext uri="{FF2B5EF4-FFF2-40B4-BE49-F238E27FC236}">
                      <a16:creationId xmlns:a16="http://schemas.microsoft.com/office/drawing/2014/main" id="{291EA878-1494-4B56-B34F-38F5F3BE892C}"/>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09" name="Rectangle 308">
              <a:extLst>
                <a:ext uri="{FF2B5EF4-FFF2-40B4-BE49-F238E27FC236}">
                  <a16:creationId xmlns:a16="http://schemas.microsoft.com/office/drawing/2014/main" id="{1D24A7C5-D15D-4A9A-8C4B-3FF0691D2084}"/>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d’un domaine d’intervention spécifique</a:t>
              </a:r>
            </a:p>
          </p:txBody>
        </p:sp>
      </p:grpSp>
      <p:grpSp>
        <p:nvGrpSpPr>
          <p:cNvPr id="314" name="Groupe 313">
            <a:extLst>
              <a:ext uri="{FF2B5EF4-FFF2-40B4-BE49-F238E27FC236}">
                <a16:creationId xmlns:a16="http://schemas.microsoft.com/office/drawing/2014/main" id="{1E4FB941-3E04-4210-BD4F-79B8A5CE2731}"/>
              </a:ext>
            </a:extLst>
          </p:cNvPr>
          <p:cNvGrpSpPr/>
          <p:nvPr/>
        </p:nvGrpSpPr>
        <p:grpSpPr>
          <a:xfrm>
            <a:off x="1833494" y="4677092"/>
            <a:ext cx="3466824" cy="504000"/>
            <a:chOff x="1942188" y="5252504"/>
            <a:chExt cx="3466824" cy="504000"/>
          </a:xfrm>
        </p:grpSpPr>
        <p:grpSp>
          <p:nvGrpSpPr>
            <p:cNvPr id="315" name="Groupe 314">
              <a:extLst>
                <a:ext uri="{FF2B5EF4-FFF2-40B4-BE49-F238E27FC236}">
                  <a16:creationId xmlns:a16="http://schemas.microsoft.com/office/drawing/2014/main" id="{1D19EF2E-9357-4E22-9807-CD8385D52A4E}"/>
                </a:ext>
              </a:extLst>
            </p:cNvPr>
            <p:cNvGrpSpPr/>
            <p:nvPr/>
          </p:nvGrpSpPr>
          <p:grpSpPr>
            <a:xfrm>
              <a:off x="1942188" y="5252504"/>
              <a:ext cx="3405719" cy="504000"/>
              <a:chOff x="1907629" y="2828565"/>
              <a:chExt cx="3405719" cy="504000"/>
            </a:xfrm>
          </p:grpSpPr>
          <p:sp>
            <p:nvSpPr>
              <p:cNvPr id="317" name="Rectangle 316">
                <a:extLst>
                  <a:ext uri="{FF2B5EF4-FFF2-40B4-BE49-F238E27FC236}">
                    <a16:creationId xmlns:a16="http://schemas.microsoft.com/office/drawing/2014/main" id="{93C4187F-B5E0-4DB8-A404-F19560B42271}"/>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64E5B89B-7B80-43C4-8F17-C459DA0D850C}"/>
                  </a:ext>
                </a:extLst>
              </p:cNvPr>
              <p:cNvGrpSpPr/>
              <p:nvPr/>
            </p:nvGrpSpPr>
            <p:grpSpPr>
              <a:xfrm>
                <a:off x="1907629" y="2828565"/>
                <a:ext cx="271472" cy="504000"/>
                <a:chOff x="1903658" y="4061951"/>
                <a:chExt cx="265051" cy="504000"/>
              </a:xfrm>
            </p:grpSpPr>
            <p:cxnSp>
              <p:nvCxnSpPr>
                <p:cNvPr id="319" name="Connecteur droit 318">
                  <a:extLst>
                    <a:ext uri="{FF2B5EF4-FFF2-40B4-BE49-F238E27FC236}">
                      <a16:creationId xmlns:a16="http://schemas.microsoft.com/office/drawing/2014/main" id="{C5049498-C0AF-43AD-91F0-0189679E411B}"/>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3E54A044-1D8A-4DAC-AB34-97C99E15500B}"/>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6" name="Rectangle 315">
              <a:extLst>
                <a:ext uri="{FF2B5EF4-FFF2-40B4-BE49-F238E27FC236}">
                  <a16:creationId xmlns:a16="http://schemas.microsoft.com/office/drawing/2014/main" id="{1E66530E-F1E6-4F46-ABBC-C31AB3EB9A18}"/>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Appliquer la méthodologie pertinente et proposer des améliorations méthodologiques</a:t>
              </a:r>
            </a:p>
          </p:txBody>
        </p:sp>
      </p:grpSp>
      <p:grpSp>
        <p:nvGrpSpPr>
          <p:cNvPr id="327" name="Groupe 326">
            <a:extLst>
              <a:ext uri="{FF2B5EF4-FFF2-40B4-BE49-F238E27FC236}">
                <a16:creationId xmlns:a16="http://schemas.microsoft.com/office/drawing/2014/main" id="{7E463892-B957-4714-B86C-BE87E0640F2B}"/>
              </a:ext>
            </a:extLst>
          </p:cNvPr>
          <p:cNvGrpSpPr/>
          <p:nvPr/>
        </p:nvGrpSpPr>
        <p:grpSpPr>
          <a:xfrm>
            <a:off x="1833494" y="5993135"/>
            <a:ext cx="3466824" cy="504000"/>
            <a:chOff x="1942188" y="3964864"/>
            <a:chExt cx="3466824" cy="504000"/>
          </a:xfrm>
        </p:grpSpPr>
        <p:sp>
          <p:nvSpPr>
            <p:cNvPr id="328" name="Rectangle 327">
              <a:extLst>
                <a:ext uri="{FF2B5EF4-FFF2-40B4-BE49-F238E27FC236}">
                  <a16:creationId xmlns:a16="http://schemas.microsoft.com/office/drawing/2014/main" id="{6BEB0714-55CB-4951-8C1F-779A9B1AD5B8}"/>
                </a:ext>
              </a:extLst>
            </p:cNvPr>
            <p:cNvSpPr/>
            <p:nvPr/>
          </p:nvSpPr>
          <p:spPr>
            <a:xfrm>
              <a:off x="2087320" y="39648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9" name="Groupe 328">
              <a:extLst>
                <a:ext uri="{FF2B5EF4-FFF2-40B4-BE49-F238E27FC236}">
                  <a16:creationId xmlns:a16="http://schemas.microsoft.com/office/drawing/2014/main" id="{80DF6DA7-0EDD-4395-84F6-BC66CE11BDB1}"/>
                </a:ext>
              </a:extLst>
            </p:cNvPr>
            <p:cNvGrpSpPr/>
            <p:nvPr/>
          </p:nvGrpSpPr>
          <p:grpSpPr>
            <a:xfrm>
              <a:off x="1942188" y="3964864"/>
              <a:ext cx="271472" cy="504000"/>
              <a:chOff x="1903658" y="4003285"/>
              <a:chExt cx="265051" cy="504000"/>
            </a:xfrm>
          </p:grpSpPr>
          <p:cxnSp>
            <p:nvCxnSpPr>
              <p:cNvPr id="331" name="Connecteur droit 330">
                <a:extLst>
                  <a:ext uri="{FF2B5EF4-FFF2-40B4-BE49-F238E27FC236}">
                    <a16:creationId xmlns:a16="http://schemas.microsoft.com/office/drawing/2014/main" id="{A3B84846-5831-40AF-9A18-E53FD0998C85}"/>
                  </a:ext>
                </a:extLst>
              </p:cNvPr>
              <p:cNvCxnSpPr>
                <a:cxnSpLocks/>
              </p:cNvCxnSpPr>
              <p:nvPr/>
            </p:nvCxnSpPr>
            <p:spPr>
              <a:xfrm>
                <a:off x="2036183" y="400328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32" name="Ellipse 331">
                <a:extLst>
                  <a:ext uri="{FF2B5EF4-FFF2-40B4-BE49-F238E27FC236}">
                    <a16:creationId xmlns:a16="http://schemas.microsoft.com/office/drawing/2014/main" id="{4368180C-8F25-4149-A216-7E59A5724964}"/>
                  </a:ext>
                </a:extLst>
              </p:cNvPr>
              <p:cNvSpPr/>
              <p:nvPr/>
            </p:nvSpPr>
            <p:spPr>
              <a:xfrm>
                <a:off x="1903658" y="413683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330" name="Rectangle 329">
              <a:extLst>
                <a:ext uri="{FF2B5EF4-FFF2-40B4-BE49-F238E27FC236}">
                  <a16:creationId xmlns:a16="http://schemas.microsoft.com/office/drawing/2014/main" id="{1A7393D4-30DF-4F31-925E-167819105F0D}"/>
                </a:ext>
              </a:extLst>
            </p:cNvPr>
            <p:cNvSpPr/>
            <p:nvPr/>
          </p:nvSpPr>
          <p:spPr>
            <a:xfrm>
              <a:off x="2169012" y="401680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simples sur une base de données</a:t>
              </a:r>
            </a:p>
          </p:txBody>
        </p:sp>
      </p:grpSp>
      <p:grpSp>
        <p:nvGrpSpPr>
          <p:cNvPr id="333" name="Groupe 332">
            <a:extLst>
              <a:ext uri="{FF2B5EF4-FFF2-40B4-BE49-F238E27FC236}">
                <a16:creationId xmlns:a16="http://schemas.microsoft.com/office/drawing/2014/main" id="{DFE0F7F1-BDD7-4295-9B15-C7A4AE78A85E}"/>
              </a:ext>
            </a:extLst>
          </p:cNvPr>
          <p:cNvGrpSpPr/>
          <p:nvPr/>
        </p:nvGrpSpPr>
        <p:grpSpPr>
          <a:xfrm>
            <a:off x="1833494" y="5312515"/>
            <a:ext cx="3466824" cy="553998"/>
            <a:chOff x="1907629" y="2724578"/>
            <a:chExt cx="3466824" cy="553998"/>
          </a:xfrm>
        </p:grpSpPr>
        <p:grpSp>
          <p:nvGrpSpPr>
            <p:cNvPr id="334" name="Groupe 333">
              <a:extLst>
                <a:ext uri="{FF2B5EF4-FFF2-40B4-BE49-F238E27FC236}">
                  <a16:creationId xmlns:a16="http://schemas.microsoft.com/office/drawing/2014/main" id="{77F85377-C414-4991-ADAF-BEDB8F23F997}"/>
                </a:ext>
              </a:extLst>
            </p:cNvPr>
            <p:cNvGrpSpPr/>
            <p:nvPr/>
          </p:nvGrpSpPr>
          <p:grpSpPr>
            <a:xfrm>
              <a:off x="1907629" y="2749577"/>
              <a:ext cx="3405719" cy="504000"/>
              <a:chOff x="1907629" y="2814869"/>
              <a:chExt cx="3405719" cy="504000"/>
            </a:xfrm>
          </p:grpSpPr>
          <p:sp>
            <p:nvSpPr>
              <p:cNvPr id="336" name="Rectangle 335">
                <a:extLst>
                  <a:ext uri="{FF2B5EF4-FFF2-40B4-BE49-F238E27FC236}">
                    <a16:creationId xmlns:a16="http://schemas.microsoft.com/office/drawing/2014/main" id="{E4BA3D5C-9843-4233-B770-D91745FB3AD6}"/>
                  </a:ext>
                </a:extLst>
              </p:cNvPr>
              <p:cNvSpPr/>
              <p:nvPr/>
            </p:nvSpPr>
            <p:spPr>
              <a:xfrm>
                <a:off x="2052761" y="281486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7" name="Groupe 336">
                <a:extLst>
                  <a:ext uri="{FF2B5EF4-FFF2-40B4-BE49-F238E27FC236}">
                    <a16:creationId xmlns:a16="http://schemas.microsoft.com/office/drawing/2014/main" id="{E40DDED9-CDEF-45D3-97D9-7E291A352EF9}"/>
                  </a:ext>
                </a:extLst>
              </p:cNvPr>
              <p:cNvGrpSpPr/>
              <p:nvPr/>
            </p:nvGrpSpPr>
            <p:grpSpPr>
              <a:xfrm>
                <a:off x="1907629" y="2814869"/>
                <a:ext cx="271472" cy="504000"/>
                <a:chOff x="1903658" y="4048255"/>
                <a:chExt cx="265051" cy="504000"/>
              </a:xfrm>
            </p:grpSpPr>
            <p:cxnSp>
              <p:nvCxnSpPr>
                <p:cNvPr id="338" name="Connecteur droit 337">
                  <a:extLst>
                    <a:ext uri="{FF2B5EF4-FFF2-40B4-BE49-F238E27FC236}">
                      <a16:creationId xmlns:a16="http://schemas.microsoft.com/office/drawing/2014/main" id="{CB7A9E86-9648-4FA1-89DE-8612CA379E8C}"/>
                    </a:ext>
                  </a:extLst>
                </p:cNvPr>
                <p:cNvCxnSpPr>
                  <a:cxnSpLocks/>
                </p:cNvCxnSpPr>
                <p:nvPr/>
              </p:nvCxnSpPr>
              <p:spPr>
                <a:xfrm>
                  <a:off x="2036183" y="404825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39" name="Ellipse 338">
                  <a:extLst>
                    <a:ext uri="{FF2B5EF4-FFF2-40B4-BE49-F238E27FC236}">
                      <a16:creationId xmlns:a16="http://schemas.microsoft.com/office/drawing/2014/main" id="{7FEB2B66-7F8E-4104-8DF9-A638E948B2C2}"/>
                    </a:ext>
                  </a:extLst>
                </p:cNvPr>
                <p:cNvSpPr/>
                <p:nvPr/>
              </p:nvSpPr>
              <p:spPr>
                <a:xfrm>
                  <a:off x="1903658" y="418180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grpSp>
        <p:sp>
          <p:nvSpPr>
            <p:cNvPr id="335" name="Rectangle 334">
              <a:extLst>
                <a:ext uri="{FF2B5EF4-FFF2-40B4-BE49-F238E27FC236}">
                  <a16:creationId xmlns:a16="http://schemas.microsoft.com/office/drawing/2014/main" id="{E1D16A83-1C7D-4AD2-86EC-7CFF21301B9B}"/>
                </a:ext>
              </a:extLst>
            </p:cNvPr>
            <p:cNvSpPr/>
            <p:nvPr/>
          </p:nvSpPr>
          <p:spPr>
            <a:xfrm>
              <a:off x="2134453" y="272457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Exploiter l'information pour produire les indicateurs selon un format standard, assurer la transmission au client ou aux administrations</a:t>
              </a:r>
            </a:p>
          </p:txBody>
        </p:sp>
      </p:grpSp>
      <p:grpSp>
        <p:nvGrpSpPr>
          <p:cNvPr id="340" name="Groupe 339">
            <a:extLst>
              <a:ext uri="{FF2B5EF4-FFF2-40B4-BE49-F238E27FC236}">
                <a16:creationId xmlns:a16="http://schemas.microsoft.com/office/drawing/2014/main" id="{1F9ADD74-B99D-4936-B7F1-619B95CCEEF9}"/>
              </a:ext>
            </a:extLst>
          </p:cNvPr>
          <p:cNvGrpSpPr/>
          <p:nvPr/>
        </p:nvGrpSpPr>
        <p:grpSpPr>
          <a:xfrm>
            <a:off x="1833494" y="6642948"/>
            <a:ext cx="3466824" cy="504000"/>
            <a:chOff x="1942188" y="3964864"/>
            <a:chExt cx="3466824" cy="504000"/>
          </a:xfrm>
        </p:grpSpPr>
        <p:sp>
          <p:nvSpPr>
            <p:cNvPr id="341" name="Rectangle 340">
              <a:extLst>
                <a:ext uri="{FF2B5EF4-FFF2-40B4-BE49-F238E27FC236}">
                  <a16:creationId xmlns:a16="http://schemas.microsoft.com/office/drawing/2014/main" id="{F78498AA-D1E1-48CA-96DD-B0502035746E}"/>
                </a:ext>
              </a:extLst>
            </p:cNvPr>
            <p:cNvSpPr/>
            <p:nvPr/>
          </p:nvSpPr>
          <p:spPr>
            <a:xfrm>
              <a:off x="2087320" y="39648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2" name="Groupe 341">
              <a:extLst>
                <a:ext uri="{FF2B5EF4-FFF2-40B4-BE49-F238E27FC236}">
                  <a16:creationId xmlns:a16="http://schemas.microsoft.com/office/drawing/2014/main" id="{04A20C4B-A1F7-482A-B597-5EA1B0BD2786}"/>
                </a:ext>
              </a:extLst>
            </p:cNvPr>
            <p:cNvGrpSpPr/>
            <p:nvPr/>
          </p:nvGrpSpPr>
          <p:grpSpPr>
            <a:xfrm>
              <a:off x="1942188" y="3964864"/>
              <a:ext cx="271472" cy="504000"/>
              <a:chOff x="1903658" y="4003285"/>
              <a:chExt cx="265051" cy="504000"/>
            </a:xfrm>
          </p:grpSpPr>
          <p:cxnSp>
            <p:nvCxnSpPr>
              <p:cNvPr id="344" name="Connecteur droit 343">
                <a:extLst>
                  <a:ext uri="{FF2B5EF4-FFF2-40B4-BE49-F238E27FC236}">
                    <a16:creationId xmlns:a16="http://schemas.microsoft.com/office/drawing/2014/main" id="{F64E0929-4CAB-470D-B976-5E5CF2D04AAF}"/>
                  </a:ext>
                </a:extLst>
              </p:cNvPr>
              <p:cNvCxnSpPr>
                <a:cxnSpLocks/>
              </p:cNvCxnSpPr>
              <p:nvPr/>
            </p:nvCxnSpPr>
            <p:spPr>
              <a:xfrm>
                <a:off x="2036183" y="4003285"/>
                <a:ext cx="0" cy="504000"/>
              </a:xfrm>
              <a:prstGeom prst="line">
                <a:avLst/>
              </a:prstGeom>
              <a:solidFill>
                <a:schemeClr val="accent1">
                  <a:lumMod val="40000"/>
                  <a:lumOff val="60000"/>
                </a:schemeClr>
              </a:solidFill>
              <a:ln w="285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45" name="Ellipse 344">
                <a:extLst>
                  <a:ext uri="{FF2B5EF4-FFF2-40B4-BE49-F238E27FC236}">
                    <a16:creationId xmlns:a16="http://schemas.microsoft.com/office/drawing/2014/main" id="{53C4D127-C69D-4068-AC2C-90E1D943A474}"/>
                  </a:ext>
                </a:extLst>
              </p:cNvPr>
              <p:cNvSpPr/>
              <p:nvPr/>
            </p:nvSpPr>
            <p:spPr>
              <a:xfrm>
                <a:off x="1903658" y="4136833"/>
                <a:ext cx="265051" cy="236904"/>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1</a:t>
                </a:r>
              </a:p>
            </p:txBody>
          </p:sp>
        </p:grpSp>
        <p:sp>
          <p:nvSpPr>
            <p:cNvPr id="343" name="Rectangle 342">
              <a:extLst>
                <a:ext uri="{FF2B5EF4-FFF2-40B4-BE49-F238E27FC236}">
                  <a16:creationId xmlns:a16="http://schemas.microsoft.com/office/drawing/2014/main" id="{7F5F064A-8F21-45D4-9B27-34329E7784C6}"/>
                </a:ext>
              </a:extLst>
            </p:cNvPr>
            <p:cNvSpPr/>
            <p:nvPr/>
          </p:nvSpPr>
          <p:spPr>
            <a:xfrm>
              <a:off x="2169012" y="401680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les objectifs du projet et de ses acteurs, les points de convergences et de divergences</a:t>
              </a:r>
            </a:p>
          </p:txBody>
        </p:sp>
      </p:grpSp>
      <p:grpSp>
        <p:nvGrpSpPr>
          <p:cNvPr id="359" name="Groupe 358">
            <a:extLst>
              <a:ext uri="{FF2B5EF4-FFF2-40B4-BE49-F238E27FC236}">
                <a16:creationId xmlns:a16="http://schemas.microsoft.com/office/drawing/2014/main" id="{F81B0FC5-BDD6-4919-B3E7-CC8CC89A7678}"/>
              </a:ext>
            </a:extLst>
          </p:cNvPr>
          <p:cNvGrpSpPr/>
          <p:nvPr/>
        </p:nvGrpSpPr>
        <p:grpSpPr>
          <a:xfrm>
            <a:off x="1833494" y="7487896"/>
            <a:ext cx="3456023" cy="553998"/>
            <a:chOff x="1942188" y="8413894"/>
            <a:chExt cx="3456023" cy="553998"/>
          </a:xfrm>
        </p:grpSpPr>
        <p:grpSp>
          <p:nvGrpSpPr>
            <p:cNvPr id="361" name="Groupe 360">
              <a:extLst>
                <a:ext uri="{FF2B5EF4-FFF2-40B4-BE49-F238E27FC236}">
                  <a16:creationId xmlns:a16="http://schemas.microsoft.com/office/drawing/2014/main" id="{59947626-425D-4EF7-9B78-8FE1777DAA95}"/>
                </a:ext>
              </a:extLst>
            </p:cNvPr>
            <p:cNvGrpSpPr/>
            <p:nvPr/>
          </p:nvGrpSpPr>
          <p:grpSpPr>
            <a:xfrm>
              <a:off x="1942188" y="8438893"/>
              <a:ext cx="3405719" cy="504000"/>
              <a:chOff x="1907629" y="2848854"/>
              <a:chExt cx="3405719" cy="504000"/>
            </a:xfrm>
          </p:grpSpPr>
          <p:sp>
            <p:nvSpPr>
              <p:cNvPr id="370" name="Rectangle 369">
                <a:extLst>
                  <a:ext uri="{FF2B5EF4-FFF2-40B4-BE49-F238E27FC236}">
                    <a16:creationId xmlns:a16="http://schemas.microsoft.com/office/drawing/2014/main" id="{2EB5F825-DF5F-4A99-A9EB-C058D05C4AD3}"/>
                  </a:ext>
                </a:extLst>
              </p:cNvPr>
              <p:cNvSpPr/>
              <p:nvPr/>
            </p:nvSpPr>
            <p:spPr>
              <a:xfrm>
                <a:off x="2052761" y="28488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75" name="Groupe 374">
                <a:extLst>
                  <a:ext uri="{FF2B5EF4-FFF2-40B4-BE49-F238E27FC236}">
                    <a16:creationId xmlns:a16="http://schemas.microsoft.com/office/drawing/2014/main" id="{11F0CDE6-0946-42E6-B916-B7A8B1807768}"/>
                  </a:ext>
                </a:extLst>
              </p:cNvPr>
              <p:cNvGrpSpPr/>
              <p:nvPr/>
            </p:nvGrpSpPr>
            <p:grpSpPr>
              <a:xfrm>
                <a:off x="1907629" y="2848854"/>
                <a:ext cx="271472" cy="504000"/>
                <a:chOff x="1903658" y="4082240"/>
                <a:chExt cx="265051" cy="504000"/>
              </a:xfrm>
            </p:grpSpPr>
            <p:cxnSp>
              <p:nvCxnSpPr>
                <p:cNvPr id="376" name="Connecteur droit 375">
                  <a:extLst>
                    <a:ext uri="{FF2B5EF4-FFF2-40B4-BE49-F238E27FC236}">
                      <a16:creationId xmlns:a16="http://schemas.microsoft.com/office/drawing/2014/main" id="{68639DD3-515E-47C5-8020-11BD0CB8A58A}"/>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77" name="Ellipse 376">
                  <a:extLst>
                    <a:ext uri="{FF2B5EF4-FFF2-40B4-BE49-F238E27FC236}">
                      <a16:creationId xmlns:a16="http://schemas.microsoft.com/office/drawing/2014/main" id="{22C246A6-E20B-48F2-B7B5-C2BB111C1BB4}"/>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63" name="Rectangle 362">
              <a:extLst>
                <a:ext uri="{FF2B5EF4-FFF2-40B4-BE49-F238E27FC236}">
                  <a16:creationId xmlns:a16="http://schemas.microsoft.com/office/drawing/2014/main" id="{09B4EC85-7C49-46F1-A6D9-4EA9BA657BBE}"/>
                </a:ext>
              </a:extLst>
            </p:cNvPr>
            <p:cNvSpPr/>
            <p:nvPr/>
          </p:nvSpPr>
          <p:spPr>
            <a:xfrm>
              <a:off x="2158211" y="841389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Transmettre des idées complexes à son interlocuteur, adopter des mises en forme écrites professionnelles</a:t>
              </a:r>
            </a:p>
          </p:txBody>
        </p:sp>
      </p:grpSp>
      <p:grpSp>
        <p:nvGrpSpPr>
          <p:cNvPr id="378" name="Groupe 377">
            <a:extLst>
              <a:ext uri="{FF2B5EF4-FFF2-40B4-BE49-F238E27FC236}">
                <a16:creationId xmlns:a16="http://schemas.microsoft.com/office/drawing/2014/main" id="{80779D2E-5FC7-4781-9ACE-C2494CDE7473}"/>
              </a:ext>
            </a:extLst>
          </p:cNvPr>
          <p:cNvGrpSpPr/>
          <p:nvPr/>
        </p:nvGrpSpPr>
        <p:grpSpPr>
          <a:xfrm>
            <a:off x="1833494" y="8119438"/>
            <a:ext cx="3466824" cy="504000"/>
            <a:chOff x="1942188" y="5252504"/>
            <a:chExt cx="3466824" cy="504000"/>
          </a:xfrm>
        </p:grpSpPr>
        <p:grpSp>
          <p:nvGrpSpPr>
            <p:cNvPr id="379" name="Groupe 378">
              <a:extLst>
                <a:ext uri="{FF2B5EF4-FFF2-40B4-BE49-F238E27FC236}">
                  <a16:creationId xmlns:a16="http://schemas.microsoft.com/office/drawing/2014/main" id="{1C1D0E1B-5ABC-4069-9EE9-5BA61311877A}"/>
                </a:ext>
              </a:extLst>
            </p:cNvPr>
            <p:cNvGrpSpPr/>
            <p:nvPr/>
          </p:nvGrpSpPr>
          <p:grpSpPr>
            <a:xfrm>
              <a:off x="1942188" y="5252504"/>
              <a:ext cx="3405719" cy="504000"/>
              <a:chOff x="1907629" y="2828565"/>
              <a:chExt cx="3405719" cy="504000"/>
            </a:xfrm>
          </p:grpSpPr>
          <p:sp>
            <p:nvSpPr>
              <p:cNvPr id="381" name="Rectangle 380">
                <a:extLst>
                  <a:ext uri="{FF2B5EF4-FFF2-40B4-BE49-F238E27FC236}">
                    <a16:creationId xmlns:a16="http://schemas.microsoft.com/office/drawing/2014/main" id="{C0E7E724-9140-4A60-99BE-06067428B975}"/>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82" name="Groupe 381">
                <a:extLst>
                  <a:ext uri="{FF2B5EF4-FFF2-40B4-BE49-F238E27FC236}">
                    <a16:creationId xmlns:a16="http://schemas.microsoft.com/office/drawing/2014/main" id="{612B8F93-22D2-4C81-9222-BFD4FD0752E1}"/>
                  </a:ext>
                </a:extLst>
              </p:cNvPr>
              <p:cNvGrpSpPr/>
              <p:nvPr/>
            </p:nvGrpSpPr>
            <p:grpSpPr>
              <a:xfrm>
                <a:off x="1907629" y="2828565"/>
                <a:ext cx="271472" cy="504000"/>
                <a:chOff x="1903658" y="4061951"/>
                <a:chExt cx="265051" cy="504000"/>
              </a:xfrm>
            </p:grpSpPr>
            <p:cxnSp>
              <p:nvCxnSpPr>
                <p:cNvPr id="383" name="Connecteur droit 382">
                  <a:extLst>
                    <a:ext uri="{FF2B5EF4-FFF2-40B4-BE49-F238E27FC236}">
                      <a16:creationId xmlns:a16="http://schemas.microsoft.com/office/drawing/2014/main" id="{B923F8DD-0D03-44F1-9AFA-121A41627267}"/>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84" name="Ellipse 383">
                  <a:extLst>
                    <a:ext uri="{FF2B5EF4-FFF2-40B4-BE49-F238E27FC236}">
                      <a16:creationId xmlns:a16="http://schemas.microsoft.com/office/drawing/2014/main" id="{1DECAA13-F056-4F3F-8D5F-B4FDC07D2801}"/>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80" name="Rectangle 379">
              <a:extLst>
                <a:ext uri="{FF2B5EF4-FFF2-40B4-BE49-F238E27FC236}">
                  <a16:creationId xmlns:a16="http://schemas.microsoft.com/office/drawing/2014/main" id="{302A5613-9C56-4401-9CA8-B575467C0918}"/>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Organiser sa charge de travail selon les priorités d’un projet</a:t>
              </a:r>
            </a:p>
          </p:txBody>
        </p:sp>
      </p:grpSp>
      <p:grpSp>
        <p:nvGrpSpPr>
          <p:cNvPr id="385" name="Groupe 384">
            <a:extLst>
              <a:ext uri="{FF2B5EF4-FFF2-40B4-BE49-F238E27FC236}">
                <a16:creationId xmlns:a16="http://schemas.microsoft.com/office/drawing/2014/main" id="{63DDA9F5-C2B7-477F-8AF8-857B2FE203B9}"/>
              </a:ext>
            </a:extLst>
          </p:cNvPr>
          <p:cNvGrpSpPr/>
          <p:nvPr/>
        </p:nvGrpSpPr>
        <p:grpSpPr>
          <a:xfrm>
            <a:off x="1833494" y="8754812"/>
            <a:ext cx="3466824" cy="504000"/>
            <a:chOff x="1942188" y="5252504"/>
            <a:chExt cx="3466824" cy="504000"/>
          </a:xfrm>
        </p:grpSpPr>
        <p:grpSp>
          <p:nvGrpSpPr>
            <p:cNvPr id="386" name="Groupe 385">
              <a:extLst>
                <a:ext uri="{FF2B5EF4-FFF2-40B4-BE49-F238E27FC236}">
                  <a16:creationId xmlns:a16="http://schemas.microsoft.com/office/drawing/2014/main" id="{C55018D7-534B-432F-A6DE-F7B5378427FC}"/>
                </a:ext>
              </a:extLst>
            </p:cNvPr>
            <p:cNvGrpSpPr/>
            <p:nvPr/>
          </p:nvGrpSpPr>
          <p:grpSpPr>
            <a:xfrm>
              <a:off x="1942188" y="5252504"/>
              <a:ext cx="3405719" cy="504000"/>
              <a:chOff x="1907629" y="2828565"/>
              <a:chExt cx="3405719" cy="504000"/>
            </a:xfrm>
          </p:grpSpPr>
          <p:sp>
            <p:nvSpPr>
              <p:cNvPr id="388" name="Rectangle 387">
                <a:extLst>
                  <a:ext uri="{FF2B5EF4-FFF2-40B4-BE49-F238E27FC236}">
                    <a16:creationId xmlns:a16="http://schemas.microsoft.com/office/drawing/2014/main" id="{66A739B7-045D-408B-9C28-EF36F18B856B}"/>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89" name="Groupe 388">
                <a:extLst>
                  <a:ext uri="{FF2B5EF4-FFF2-40B4-BE49-F238E27FC236}">
                    <a16:creationId xmlns:a16="http://schemas.microsoft.com/office/drawing/2014/main" id="{D19E8C1E-73F4-449C-B9AD-A4313BBAE05F}"/>
                  </a:ext>
                </a:extLst>
              </p:cNvPr>
              <p:cNvGrpSpPr/>
              <p:nvPr/>
            </p:nvGrpSpPr>
            <p:grpSpPr>
              <a:xfrm>
                <a:off x="1907629" y="2828565"/>
                <a:ext cx="271472" cy="504000"/>
                <a:chOff x="1903658" y="4061951"/>
                <a:chExt cx="265051" cy="504000"/>
              </a:xfrm>
            </p:grpSpPr>
            <p:cxnSp>
              <p:nvCxnSpPr>
                <p:cNvPr id="390" name="Connecteur droit 389">
                  <a:extLst>
                    <a:ext uri="{FF2B5EF4-FFF2-40B4-BE49-F238E27FC236}">
                      <a16:creationId xmlns:a16="http://schemas.microsoft.com/office/drawing/2014/main" id="{44C03F50-9FD8-437D-A1C0-D9EC1F34FAD2}"/>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91" name="Ellipse 390">
                  <a:extLst>
                    <a:ext uri="{FF2B5EF4-FFF2-40B4-BE49-F238E27FC236}">
                      <a16:creationId xmlns:a16="http://schemas.microsoft.com/office/drawing/2014/main" id="{36483D9C-1BC2-4D20-AF1F-A928BDB31396}"/>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87" name="Rectangle 386">
              <a:extLst>
                <a:ext uri="{FF2B5EF4-FFF2-40B4-BE49-F238E27FC236}">
                  <a16:creationId xmlns:a16="http://schemas.microsoft.com/office/drawing/2014/main" id="{B798FE02-A490-4503-BB27-E1B8BF330333}"/>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Adopter une communication écrite et orale adaptée à l’ensemble des interlocuteurs potentiels</a:t>
              </a:r>
            </a:p>
          </p:txBody>
        </p:sp>
      </p:grpSp>
      <p:grpSp>
        <p:nvGrpSpPr>
          <p:cNvPr id="392" name="Groupe 391">
            <a:extLst>
              <a:ext uri="{FF2B5EF4-FFF2-40B4-BE49-F238E27FC236}">
                <a16:creationId xmlns:a16="http://schemas.microsoft.com/office/drawing/2014/main" id="{FEE58F7D-685A-4917-A4F4-F16A2AA78136}"/>
              </a:ext>
            </a:extLst>
          </p:cNvPr>
          <p:cNvGrpSpPr/>
          <p:nvPr/>
        </p:nvGrpSpPr>
        <p:grpSpPr>
          <a:xfrm>
            <a:off x="1833494" y="9350815"/>
            <a:ext cx="3456023" cy="553998"/>
            <a:chOff x="1942188" y="8413894"/>
            <a:chExt cx="3456023" cy="553998"/>
          </a:xfrm>
        </p:grpSpPr>
        <p:grpSp>
          <p:nvGrpSpPr>
            <p:cNvPr id="393" name="Groupe 392">
              <a:extLst>
                <a:ext uri="{FF2B5EF4-FFF2-40B4-BE49-F238E27FC236}">
                  <a16:creationId xmlns:a16="http://schemas.microsoft.com/office/drawing/2014/main" id="{AC06550F-49A7-4733-9A49-770C441C2033}"/>
                </a:ext>
              </a:extLst>
            </p:cNvPr>
            <p:cNvGrpSpPr/>
            <p:nvPr/>
          </p:nvGrpSpPr>
          <p:grpSpPr>
            <a:xfrm>
              <a:off x="1942188" y="8438893"/>
              <a:ext cx="3405719" cy="504000"/>
              <a:chOff x="1907629" y="2848854"/>
              <a:chExt cx="3405719" cy="504000"/>
            </a:xfrm>
          </p:grpSpPr>
          <p:sp>
            <p:nvSpPr>
              <p:cNvPr id="395" name="Rectangle 394">
                <a:extLst>
                  <a:ext uri="{FF2B5EF4-FFF2-40B4-BE49-F238E27FC236}">
                    <a16:creationId xmlns:a16="http://schemas.microsoft.com/office/drawing/2014/main" id="{654C8F32-9340-4415-A9E9-170906736B35}"/>
                  </a:ext>
                </a:extLst>
              </p:cNvPr>
              <p:cNvSpPr/>
              <p:nvPr/>
            </p:nvSpPr>
            <p:spPr>
              <a:xfrm>
                <a:off x="2052761" y="28488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96" name="Groupe 395">
                <a:extLst>
                  <a:ext uri="{FF2B5EF4-FFF2-40B4-BE49-F238E27FC236}">
                    <a16:creationId xmlns:a16="http://schemas.microsoft.com/office/drawing/2014/main" id="{94E77DDE-1AAD-4697-8B62-618C7654CF50}"/>
                  </a:ext>
                </a:extLst>
              </p:cNvPr>
              <p:cNvGrpSpPr/>
              <p:nvPr/>
            </p:nvGrpSpPr>
            <p:grpSpPr>
              <a:xfrm>
                <a:off x="1907629" y="2848854"/>
                <a:ext cx="271472" cy="504000"/>
                <a:chOff x="1903658" y="4082240"/>
                <a:chExt cx="265051" cy="504000"/>
              </a:xfrm>
            </p:grpSpPr>
            <p:cxnSp>
              <p:nvCxnSpPr>
                <p:cNvPr id="397" name="Connecteur droit 396">
                  <a:extLst>
                    <a:ext uri="{FF2B5EF4-FFF2-40B4-BE49-F238E27FC236}">
                      <a16:creationId xmlns:a16="http://schemas.microsoft.com/office/drawing/2014/main" id="{32B7E5D0-5049-4F48-99CF-83B15E0FB7DC}"/>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98" name="Ellipse 397">
                  <a:extLst>
                    <a:ext uri="{FF2B5EF4-FFF2-40B4-BE49-F238E27FC236}">
                      <a16:creationId xmlns:a16="http://schemas.microsoft.com/office/drawing/2014/main" id="{49B10356-4218-4107-BF6A-41EE2C10FA21}"/>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94" name="Rectangle 393">
              <a:extLst>
                <a:ext uri="{FF2B5EF4-FFF2-40B4-BE49-F238E27FC236}">
                  <a16:creationId xmlns:a16="http://schemas.microsoft.com/office/drawing/2014/main" id="{CEC603F4-E0B4-4D8A-8F10-2D682C0F4569}"/>
                </a:ext>
              </a:extLst>
            </p:cNvPr>
            <p:cNvSpPr/>
            <p:nvPr/>
          </p:nvSpPr>
          <p:spPr>
            <a:xfrm>
              <a:off x="2158211" y="841389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Respecter les règles de confidentialité et de déontologie, sensibiliser ses interlocuteurs, repérer les situations à risque</a:t>
              </a:r>
            </a:p>
          </p:txBody>
        </p:sp>
      </p:grpSp>
      <p:grpSp>
        <p:nvGrpSpPr>
          <p:cNvPr id="399" name="Groupe 398">
            <a:extLst>
              <a:ext uri="{FF2B5EF4-FFF2-40B4-BE49-F238E27FC236}">
                <a16:creationId xmlns:a16="http://schemas.microsoft.com/office/drawing/2014/main" id="{99C45B48-B57C-4CA0-8519-B81C26AE1775}"/>
              </a:ext>
            </a:extLst>
          </p:cNvPr>
          <p:cNvGrpSpPr/>
          <p:nvPr/>
        </p:nvGrpSpPr>
        <p:grpSpPr>
          <a:xfrm>
            <a:off x="1833494" y="10000584"/>
            <a:ext cx="3456023" cy="553998"/>
            <a:chOff x="1942188" y="8413894"/>
            <a:chExt cx="3456023" cy="553998"/>
          </a:xfrm>
        </p:grpSpPr>
        <p:grpSp>
          <p:nvGrpSpPr>
            <p:cNvPr id="400" name="Groupe 399">
              <a:extLst>
                <a:ext uri="{FF2B5EF4-FFF2-40B4-BE49-F238E27FC236}">
                  <a16:creationId xmlns:a16="http://schemas.microsoft.com/office/drawing/2014/main" id="{6A16B546-797E-4783-BBFB-309DFD74621F}"/>
                </a:ext>
              </a:extLst>
            </p:cNvPr>
            <p:cNvGrpSpPr/>
            <p:nvPr/>
          </p:nvGrpSpPr>
          <p:grpSpPr>
            <a:xfrm>
              <a:off x="1942188" y="8438893"/>
              <a:ext cx="3405719" cy="504000"/>
              <a:chOff x="1907629" y="2848854"/>
              <a:chExt cx="3405719" cy="504000"/>
            </a:xfrm>
          </p:grpSpPr>
          <p:sp>
            <p:nvSpPr>
              <p:cNvPr id="402" name="Rectangle 401">
                <a:extLst>
                  <a:ext uri="{FF2B5EF4-FFF2-40B4-BE49-F238E27FC236}">
                    <a16:creationId xmlns:a16="http://schemas.microsoft.com/office/drawing/2014/main" id="{582045E7-0659-436A-AE98-01A789F4EC91}"/>
                  </a:ext>
                </a:extLst>
              </p:cNvPr>
              <p:cNvSpPr/>
              <p:nvPr/>
            </p:nvSpPr>
            <p:spPr>
              <a:xfrm>
                <a:off x="2052761" y="28488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403" name="Groupe 402">
                <a:extLst>
                  <a:ext uri="{FF2B5EF4-FFF2-40B4-BE49-F238E27FC236}">
                    <a16:creationId xmlns:a16="http://schemas.microsoft.com/office/drawing/2014/main" id="{F9E00085-D527-4EE2-BC05-D0719A62446F}"/>
                  </a:ext>
                </a:extLst>
              </p:cNvPr>
              <p:cNvGrpSpPr/>
              <p:nvPr/>
            </p:nvGrpSpPr>
            <p:grpSpPr>
              <a:xfrm>
                <a:off x="1907629" y="2848854"/>
                <a:ext cx="271472" cy="504000"/>
                <a:chOff x="1903658" y="4082240"/>
                <a:chExt cx="265051" cy="504000"/>
              </a:xfrm>
            </p:grpSpPr>
            <p:cxnSp>
              <p:nvCxnSpPr>
                <p:cNvPr id="404" name="Connecteur droit 403">
                  <a:extLst>
                    <a:ext uri="{FF2B5EF4-FFF2-40B4-BE49-F238E27FC236}">
                      <a16:creationId xmlns:a16="http://schemas.microsoft.com/office/drawing/2014/main" id="{9DD432C9-E221-4F42-9D4A-EADDDE69D9F9}"/>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05" name="Ellipse 404">
                  <a:extLst>
                    <a:ext uri="{FF2B5EF4-FFF2-40B4-BE49-F238E27FC236}">
                      <a16:creationId xmlns:a16="http://schemas.microsoft.com/office/drawing/2014/main" id="{39D2CA77-F52A-4F8C-A441-67C041DB0538}"/>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01" name="Rectangle 400">
              <a:extLst>
                <a:ext uri="{FF2B5EF4-FFF2-40B4-BE49-F238E27FC236}">
                  <a16:creationId xmlns:a16="http://schemas.microsoft.com/office/drawing/2014/main" id="{099686B8-F125-4BF0-96C8-8625427AF4BB}"/>
                </a:ext>
              </a:extLst>
            </p:cNvPr>
            <p:cNvSpPr/>
            <p:nvPr/>
          </p:nvSpPr>
          <p:spPr>
            <a:xfrm>
              <a:off x="2158211" y="841389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Mettre en œuvre un plan de recrutement, identifier les profils cibles et mesures les attentes des candidats</a:t>
              </a:r>
            </a:p>
          </p:txBody>
        </p:sp>
      </p:grpSp>
      <p:grpSp>
        <p:nvGrpSpPr>
          <p:cNvPr id="153" name="Groupe 152">
            <a:extLst>
              <a:ext uri="{FF2B5EF4-FFF2-40B4-BE49-F238E27FC236}">
                <a16:creationId xmlns:a16="http://schemas.microsoft.com/office/drawing/2014/main" id="{C7E2BBCA-E7DF-4A51-8EB4-F13BC8E7B6F0}"/>
              </a:ext>
            </a:extLst>
          </p:cNvPr>
          <p:cNvGrpSpPr/>
          <p:nvPr/>
        </p:nvGrpSpPr>
        <p:grpSpPr>
          <a:xfrm>
            <a:off x="1833494" y="3401690"/>
            <a:ext cx="3456023" cy="553998"/>
            <a:chOff x="1942188" y="8413894"/>
            <a:chExt cx="3456023" cy="553998"/>
          </a:xfrm>
        </p:grpSpPr>
        <p:grpSp>
          <p:nvGrpSpPr>
            <p:cNvPr id="154" name="Groupe 153">
              <a:extLst>
                <a:ext uri="{FF2B5EF4-FFF2-40B4-BE49-F238E27FC236}">
                  <a16:creationId xmlns:a16="http://schemas.microsoft.com/office/drawing/2014/main" id="{8E0DC01D-DD9F-4CC1-AD4A-B44E5B012A55}"/>
                </a:ext>
              </a:extLst>
            </p:cNvPr>
            <p:cNvGrpSpPr/>
            <p:nvPr/>
          </p:nvGrpSpPr>
          <p:grpSpPr>
            <a:xfrm>
              <a:off x="1942188" y="8438893"/>
              <a:ext cx="3405719" cy="504000"/>
              <a:chOff x="1907629" y="2848854"/>
              <a:chExt cx="3405719" cy="504000"/>
            </a:xfrm>
          </p:grpSpPr>
          <p:sp>
            <p:nvSpPr>
              <p:cNvPr id="156" name="Rectangle 155">
                <a:extLst>
                  <a:ext uri="{FF2B5EF4-FFF2-40B4-BE49-F238E27FC236}">
                    <a16:creationId xmlns:a16="http://schemas.microsoft.com/office/drawing/2014/main" id="{BA23FE9E-A62A-496A-86AF-26B3F3154653}"/>
                  </a:ext>
                </a:extLst>
              </p:cNvPr>
              <p:cNvSpPr/>
              <p:nvPr/>
            </p:nvSpPr>
            <p:spPr>
              <a:xfrm>
                <a:off x="2052761" y="28488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57" name="Groupe 156">
                <a:extLst>
                  <a:ext uri="{FF2B5EF4-FFF2-40B4-BE49-F238E27FC236}">
                    <a16:creationId xmlns:a16="http://schemas.microsoft.com/office/drawing/2014/main" id="{AAE44F4D-0A56-4223-BEEE-F1B7589F4706}"/>
                  </a:ext>
                </a:extLst>
              </p:cNvPr>
              <p:cNvGrpSpPr/>
              <p:nvPr/>
            </p:nvGrpSpPr>
            <p:grpSpPr>
              <a:xfrm>
                <a:off x="1907629" y="2848854"/>
                <a:ext cx="271472" cy="504000"/>
                <a:chOff x="1903658" y="4082240"/>
                <a:chExt cx="265051" cy="504000"/>
              </a:xfrm>
            </p:grpSpPr>
            <p:cxnSp>
              <p:nvCxnSpPr>
                <p:cNvPr id="158" name="Connecteur droit 157">
                  <a:extLst>
                    <a:ext uri="{FF2B5EF4-FFF2-40B4-BE49-F238E27FC236}">
                      <a16:creationId xmlns:a16="http://schemas.microsoft.com/office/drawing/2014/main" id="{3A052435-DBE6-4878-B82F-2493FB47EBD6}"/>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59" name="Ellipse 158">
                  <a:extLst>
                    <a:ext uri="{FF2B5EF4-FFF2-40B4-BE49-F238E27FC236}">
                      <a16:creationId xmlns:a16="http://schemas.microsoft.com/office/drawing/2014/main" id="{822CD33C-C685-4AA2-9235-7D164A47A28D}"/>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155" name="Rectangle 154">
              <a:extLst>
                <a:ext uri="{FF2B5EF4-FFF2-40B4-BE49-F238E27FC236}">
                  <a16:creationId xmlns:a16="http://schemas.microsoft.com/office/drawing/2014/main" id="{A7748D13-E3A1-47DD-900D-2DE9CE9CBFE8}"/>
                </a:ext>
              </a:extLst>
            </p:cNvPr>
            <p:cNvSpPr/>
            <p:nvPr/>
          </p:nvSpPr>
          <p:spPr>
            <a:xfrm>
              <a:off x="2158211" y="841389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Être autonome dans la collecte et l’organisation des documents clients et promouvoir les modes de collecte dématérialisés</a:t>
              </a:r>
            </a:p>
          </p:txBody>
        </p:sp>
      </p:grpSp>
      <p:pic>
        <p:nvPicPr>
          <p:cNvPr id="2" name="Image 1" descr="Une image contenant texte, Police, logo, Graphique&#10;&#10;Description générée automatiquement">
            <a:extLst>
              <a:ext uri="{FF2B5EF4-FFF2-40B4-BE49-F238E27FC236}">
                <a16:creationId xmlns:a16="http://schemas.microsoft.com/office/drawing/2014/main" id="{514C4E74-5C84-F6FB-30C9-F2E641F9986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3649" y="57251"/>
            <a:ext cx="1117053" cy="922337"/>
          </a:xfrm>
          <a:prstGeom prst="rect">
            <a:avLst/>
          </a:prstGeom>
        </p:spPr>
      </p:pic>
    </p:spTree>
    <p:extLst>
      <p:ext uri="{BB962C8B-B14F-4D97-AF65-F5344CB8AC3E}">
        <p14:creationId xmlns:p14="http://schemas.microsoft.com/office/powerpoint/2010/main" val="856267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ZoneTexte 69">
            <a:extLst>
              <a:ext uri="{FF2B5EF4-FFF2-40B4-BE49-F238E27FC236}">
                <a16:creationId xmlns:a16="http://schemas.microsoft.com/office/drawing/2014/main" id="{18B5FCA0-E71C-42F0-A16B-304371090B54}"/>
              </a:ext>
            </a:extLst>
          </p:cNvPr>
          <p:cNvSpPr txBox="1"/>
          <p:nvPr/>
        </p:nvSpPr>
        <p:spPr>
          <a:xfrm>
            <a:off x="3935345" y="5745107"/>
            <a:ext cx="3240000" cy="86177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techniques en matière de droit social</a:t>
            </a:r>
          </a:p>
          <a:p>
            <a:r>
              <a:rPr lang="fr-FR" dirty="0">
                <a:solidFill>
                  <a:schemeClr val="tx2"/>
                </a:solidFill>
              </a:rPr>
              <a:t>Renforcement des compétences informatiques pour prendre en charge des tâches de contrôle et d’analyse des données sociales</a:t>
            </a:r>
          </a:p>
        </p:txBody>
      </p:sp>
      <p:sp>
        <p:nvSpPr>
          <p:cNvPr id="82" name="ZoneTexte 81">
            <a:extLst>
              <a:ext uri="{FF2B5EF4-FFF2-40B4-BE49-F238E27FC236}">
                <a16:creationId xmlns:a16="http://schemas.microsoft.com/office/drawing/2014/main" id="{4790275F-7869-48AB-A01B-85061FA25347}"/>
              </a:ext>
            </a:extLst>
          </p:cNvPr>
          <p:cNvSpPr txBox="1"/>
          <p:nvPr/>
        </p:nvSpPr>
        <p:spPr>
          <a:xfrm>
            <a:off x="3935345" y="2941548"/>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35345" y="3378081"/>
            <a:ext cx="3240000" cy="55399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Assistant RH, Assistant juridique, Gestionnaire de Paie, Assistant administratif en cabinet d’expert-comptable ou en entreprise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36742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09" name="ZoneTexte 108">
            <a:extLst>
              <a:ext uri="{FF2B5EF4-FFF2-40B4-BE49-F238E27FC236}">
                <a16:creationId xmlns:a16="http://schemas.microsoft.com/office/drawing/2014/main" id="{AF3D5513-BF9B-4E23-A5CD-D9F5CE73A3B1}"/>
              </a:ext>
            </a:extLst>
          </p:cNvPr>
          <p:cNvSpPr txBox="1"/>
          <p:nvPr/>
        </p:nvSpPr>
        <p:spPr>
          <a:xfrm>
            <a:off x="420574" y="6189124"/>
            <a:ext cx="3240000"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Possibilités d’encadrement des Assistants RH débutants après quelques années d’expérience</a:t>
            </a:r>
          </a:p>
          <a:p>
            <a:pPr algn="l"/>
            <a:r>
              <a:rPr lang="fr-FR" dirty="0"/>
              <a:t>Hausse du périmètre des missions (recrutement, formation, etc.), des missions de gestion de projet avec l’expérience et de l’implication dans des activités d’analyse de la politique RH (contrôle de gestion sociale, analyse des indicateurs de l’efficience des recrutements…)</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448181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767983"/>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Selon les activités proposées au sein du cabinet, et notamment dans les cabinets qui interviennent dans le champ du social, la gestion de la paie peut être prise en charge par les Gestionnaires de paie. L’Assistant RH se concentre alors davantage sur des missions relatives à la gestion des entrées et sorties, du recrutement et de la formation.</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8168"/>
            <a:ext cx="3240000"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et moyenne taille, en l’absence d’Assistant RH, les tâches de gestion du personnel sont fréquemment prises en charge par l'EC dirigeant et/ou les Gestionnaires de paie. Dans ceux employant un Assistant RH, celui-ci peut prendre en charge un plus large éventail de tâches : gestion administrative du personnel, du recrutement, de la formation, etc.</a:t>
            </a:r>
          </a:p>
          <a:p>
            <a:pPr algn="l"/>
            <a:r>
              <a:rPr lang="fr-FR" dirty="0"/>
              <a:t>Dans les grands cabinets d’expert-comptable, l’Assistant RH peut intervenir sur l’un des champs de la gestion administrative du personnel (gestion des contrats, des temps de travail, etc.) ou bien prendre en charge le support d’une famille de métiers particulière (expertise-comptable, audit…). </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572312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5457512"/>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5548499"/>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nvGrpSpPr>
          <p:cNvPr id="103" name="Groupe 102">
            <a:extLst>
              <a:ext uri="{FF2B5EF4-FFF2-40B4-BE49-F238E27FC236}">
                <a16:creationId xmlns:a16="http://schemas.microsoft.com/office/drawing/2014/main" id="{77846408-1680-4BA6-957B-B4FD5CB99A56}"/>
              </a:ext>
            </a:extLst>
          </p:cNvPr>
          <p:cNvGrpSpPr/>
          <p:nvPr/>
        </p:nvGrpSpPr>
        <p:grpSpPr>
          <a:xfrm>
            <a:off x="3978882" y="6664806"/>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75118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592736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18817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7838761"/>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7592540"/>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7853857"/>
            <a:ext cx="3271793"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Directeur des Ressources Humaines, Chargé de missions RH, Gestionnaire de paie, collaborateurs du cabinet</a:t>
            </a:r>
          </a:p>
          <a:p>
            <a:pPr algn="l"/>
            <a:r>
              <a:rPr lang="fr-FR" i="1" dirty="0"/>
              <a:t>Relations professionnelles externes </a:t>
            </a:r>
            <a:r>
              <a:rPr lang="fr-FR" dirty="0"/>
              <a:t>: candidats souhaitant rejoindre le cabinet, administrations, prestataires de formation…</a:t>
            </a:r>
          </a:p>
          <a:p>
            <a:pPr algn="l"/>
            <a:r>
              <a:rPr lang="fr-FR" i="1" dirty="0"/>
              <a:t>Télétravail </a:t>
            </a:r>
            <a:r>
              <a:rPr lang="fr-FR" dirty="0"/>
              <a:t>: possible pour une grande partie des activités mais la présence physique au cabinet peut s’avérer nécessaire lors de la signature de contrats de travail, la participation aux entretiens de recrutement, etc.</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35345" y="2278168"/>
            <a:ext cx="3118367" cy="707886"/>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Bac+2 à Bac+3 en GRH, </a:t>
            </a:r>
            <a:r>
              <a:rPr lang="fr-FR"/>
              <a:t>par exemple</a:t>
            </a:r>
            <a:r>
              <a:rPr lang="fr-FR">
                <a:latin typeface="Calibri" panose="020F0502020204030204" pitchFamily="34" charset="0"/>
                <a:cs typeface="Calibri" panose="020F0502020204030204" pitchFamily="34" charset="0"/>
              </a:rPr>
              <a:t> </a:t>
            </a:r>
            <a:r>
              <a:rPr lang="fr-FR" dirty="0"/>
              <a:t>: </a:t>
            </a:r>
          </a:p>
          <a:p>
            <a:pPr marL="171450" indent="-171450" algn="l">
              <a:buFont typeface="Arial" panose="020B0604020202020204" pitchFamily="34" charset="0"/>
              <a:buChar char="•"/>
            </a:pPr>
            <a:r>
              <a:rPr lang="fr-FR" dirty="0"/>
              <a:t>BTS ou DUT en GRH, économie et gestion, administration économique et sociale </a:t>
            </a:r>
          </a:p>
          <a:p>
            <a:pPr marL="171450" indent="-171450" algn="l">
              <a:buFont typeface="Arial" panose="020B0604020202020204" pitchFamily="34" charset="0"/>
              <a:buChar char="•"/>
            </a:pPr>
            <a:r>
              <a:rPr lang="fr-FR" dirty="0"/>
              <a:t>Licence en GRH ou droit social à l’université</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5" name="ZoneTexte 84">
            <a:extLst>
              <a:ext uri="{FF2B5EF4-FFF2-40B4-BE49-F238E27FC236}">
                <a16:creationId xmlns:a16="http://schemas.microsoft.com/office/drawing/2014/main" id="{A3DAED3C-D004-4A7C-9EC9-D69C4C89C860}"/>
              </a:ext>
            </a:extLst>
          </p:cNvPr>
          <p:cNvSpPr txBox="1"/>
          <p:nvPr/>
        </p:nvSpPr>
        <p:spPr>
          <a:xfrm>
            <a:off x="3935345" y="4146012"/>
            <a:ext cx="324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Utilisation des logiciels RH (SIRH) dont logiciels de de paie (fonctionnement, paramétrages, etc.)</a:t>
            </a:r>
          </a:p>
          <a:p>
            <a:r>
              <a:rPr lang="fr-FR" dirty="0">
                <a:solidFill>
                  <a:schemeClr val="tx2"/>
                </a:solidFill>
              </a:rPr>
              <a:t>Actualités sociales et maitrise des techniques de veille réglementaire</a:t>
            </a:r>
          </a:p>
          <a:p>
            <a:r>
              <a:rPr lang="fr-FR" dirty="0">
                <a:solidFill>
                  <a:schemeClr val="tx2"/>
                </a:solidFill>
              </a:rPr>
              <a:t>Formations spécifiques pour le développement d’expertises dans le champ du social (ruptures du contrat de travail, organisation des élections professionnelles…)</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387765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4138454"/>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65" name="ZoneTexte 64">
            <a:extLst>
              <a:ext uri="{FF2B5EF4-FFF2-40B4-BE49-F238E27FC236}">
                <a16:creationId xmlns:a16="http://schemas.microsoft.com/office/drawing/2014/main" id="{DBA294CC-7ABE-4CD9-9EC4-EAEFE966075A}"/>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Assistant Ressources Humaines</a:t>
            </a:r>
          </a:p>
        </p:txBody>
      </p:sp>
      <p:sp>
        <p:nvSpPr>
          <p:cNvPr id="71" name="ZoneTexte 70">
            <a:extLst>
              <a:ext uri="{FF2B5EF4-FFF2-40B4-BE49-F238E27FC236}">
                <a16:creationId xmlns:a16="http://schemas.microsoft.com/office/drawing/2014/main" id="{5F0BFA93-5EC3-448B-BBE1-E9C0A5ABDAD4}"/>
              </a:ext>
            </a:extLst>
          </p:cNvPr>
          <p:cNvSpPr txBox="1"/>
          <p:nvPr/>
        </p:nvSpPr>
        <p:spPr>
          <a:xfrm>
            <a:off x="3935345" y="6948080"/>
            <a:ext cx="3240000" cy="2862322"/>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Spécialisation en gestion de la paie dans un cabinet d’expert-comptable ou en entreprise </a:t>
            </a:r>
          </a:p>
          <a:p>
            <a:pPr marL="108000" indent="-108000" algn="l">
              <a:buFont typeface="Wingdings" panose="05000000000000000000" pitchFamily="2" charset="2"/>
              <a:buChar char="§"/>
            </a:pPr>
            <a:r>
              <a:rPr lang="fr-FR" dirty="0">
                <a:solidFill>
                  <a:schemeClr val="tx2"/>
                </a:solidFill>
              </a:rPr>
              <a:t>Autres métiers de la gestion des ressources humaines : Chargé de missions RH après plusieurs années d’expérience, en cabinet d’expert-comptable ou en entreprise</a:t>
            </a:r>
          </a:p>
          <a:p>
            <a:pPr marL="108000" indent="-108000" algn="l">
              <a:buFont typeface="Wingdings" panose="05000000000000000000" pitchFamily="2" charset="2"/>
              <a:buChar char="§"/>
            </a:pPr>
            <a:r>
              <a:rPr lang="fr-FR" dirty="0">
                <a:solidFill>
                  <a:schemeClr val="tx2"/>
                </a:solidFill>
              </a:rPr>
              <a:t>Métiers du recrutement, des relations sociales ou de la formation professionnelle en cabinet de conseil RH ou en entreprise</a:t>
            </a:r>
          </a:p>
          <a:p>
            <a:pPr marL="108000" indent="-108000" algn="l">
              <a:buFont typeface="Wingdings" panose="05000000000000000000" pitchFamily="2" charset="2"/>
              <a:buChar char="§"/>
            </a:pPr>
            <a:r>
              <a:rPr lang="fr-FR" dirty="0">
                <a:solidFill>
                  <a:schemeClr val="tx2"/>
                </a:solidFill>
              </a:rPr>
              <a:t>Juriste en droit social après plusieurs années d’expérience et/ou avec une formation diplômante complémentaire (Master droit social) en cabinet d’expert-comptable, d’avocats ou en entreprise</a:t>
            </a:r>
          </a:p>
          <a:p>
            <a:pPr marL="108000" indent="-108000" algn="l">
              <a:buFont typeface="Wingdings" panose="05000000000000000000" pitchFamily="2" charset="2"/>
              <a:buChar char="§"/>
            </a:pPr>
            <a:r>
              <a:rPr lang="fr-FR" dirty="0">
                <a:solidFill>
                  <a:schemeClr val="tx2"/>
                </a:solidFill>
              </a:rPr>
              <a:t>Métiers du conseil en Ressources Humaines dans le domaine social, ou dans d’autres champs de spécialité (GPEC, formation professionnelle, accompagnement individuel, etc.) avec suivi de formations complémentaires</a:t>
            </a:r>
          </a:p>
        </p:txBody>
      </p:sp>
      <p:cxnSp>
        <p:nvCxnSpPr>
          <p:cNvPr id="50" name="Connecteur droit 49">
            <a:extLst>
              <a:ext uri="{FF2B5EF4-FFF2-40B4-BE49-F238E27FC236}">
                <a16:creationId xmlns:a16="http://schemas.microsoft.com/office/drawing/2014/main" id="{79B213C0-72B7-43D2-A8FF-5046D3142F0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2" name="Image 1" descr="Une image contenant texte, Police, logo, Graphique&#10;&#10;Description générée automatiquement">
            <a:extLst>
              <a:ext uri="{FF2B5EF4-FFF2-40B4-BE49-F238E27FC236}">
                <a16:creationId xmlns:a16="http://schemas.microsoft.com/office/drawing/2014/main" id="{16C5AA49-EB54-3A72-CA16-D46B37B597F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3649" y="57251"/>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7162</TotalTime>
  <Words>1632</Words>
  <Application>Microsoft Office PowerPoint</Application>
  <PresentationFormat>Personnalisé</PresentationFormat>
  <Paragraphs>127</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1097</cp:revision>
  <dcterms:created xsi:type="dcterms:W3CDTF">2014-07-30T08:09:35Z</dcterms:created>
  <dcterms:modified xsi:type="dcterms:W3CDTF">2024-01-18T15:55:01Z</dcterms:modified>
</cp:coreProperties>
</file>