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7" r:id="rId2"/>
    <p:sldId id="268"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66" autoAdjust="0"/>
    <p:restoredTop sz="96173" autoAdjust="0"/>
  </p:normalViewPr>
  <p:slideViewPr>
    <p:cSldViewPr showGuides="1">
      <p:cViewPr varScale="1">
        <p:scale>
          <a:sx n="71" d="100"/>
          <a:sy n="71" d="100"/>
        </p:scale>
        <p:origin x="3402"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ZoneTexte 49">
            <a:extLst>
              <a:ext uri="{FF2B5EF4-FFF2-40B4-BE49-F238E27FC236}">
                <a16:creationId xmlns:a16="http://schemas.microsoft.com/office/drawing/2014/main" id="{794C0F2C-04CE-4006-9411-AF02BC06A3B3}"/>
              </a:ext>
            </a:extLst>
          </p:cNvPr>
          <p:cNvSpPr txBox="1"/>
          <p:nvPr/>
        </p:nvSpPr>
        <p:spPr>
          <a:xfrm>
            <a:off x="4018916" y="6196178"/>
            <a:ext cx="3446284"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Prend en charge les échanges avec l’organisation cliente sur les principales étapes des contrats</a:t>
            </a:r>
          </a:p>
          <a:p>
            <a:pPr algn="l"/>
            <a:r>
              <a:rPr lang="fr-FR" dirty="0"/>
              <a:t>Supervise les Chefs de mission, Collaborateurs comptables et Assistants comptables sur les travaux de production comptable en intervenant si nécessaire sur les tâches complexes</a:t>
            </a:r>
          </a:p>
          <a:p>
            <a:pPr algn="l"/>
            <a:r>
              <a:rPr lang="fr-FR" dirty="0"/>
              <a:t>Valide les dossiers et présente les conclusions au client (bilan comptable, tableaux de bord…) en formulant des recommandations et en identifiant les besoins d’appuis complémentaires</a:t>
            </a:r>
          </a:p>
          <a:p>
            <a:pPr algn="l"/>
            <a:r>
              <a:rPr lang="fr-FR" dirty="0"/>
              <a:t>Pilote la réalisation de missions comptables, de conseil en gestion ou en finance spécifiques et complexes (contexte de restructuration d’entreprises, consolidation…)</a:t>
            </a:r>
          </a:p>
        </p:txBody>
      </p:sp>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2268132"/>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169442"/>
            <a:ext cx="6898037" cy="989562"/>
            <a:chOff x="277738" y="1260000"/>
            <a:chExt cx="6898037" cy="989562"/>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EXPERT-COMPTABLE DIRIGEANT / DIRECTEUR DE MISSION</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9562"/>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2238597"/>
            <a:ext cx="6873596" cy="542755"/>
            <a:chOff x="277738" y="1907926"/>
            <a:chExt cx="6873596" cy="542755"/>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Expert-comptable, Responsable de cabinet </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Expertise-comptable</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Direction de mission Expertise comptable  </a:t>
              </a:r>
            </a:p>
          </p:txBody>
        </p:sp>
      </p:grpSp>
      <p:grpSp>
        <p:nvGrpSpPr>
          <p:cNvPr id="6" name="Groupe 5">
            <a:extLst>
              <a:ext uri="{FF2B5EF4-FFF2-40B4-BE49-F238E27FC236}">
                <a16:creationId xmlns:a16="http://schemas.microsoft.com/office/drawing/2014/main" id="{3A42BAA9-6CCE-4D1B-90E0-227A80CD16DF}"/>
              </a:ext>
            </a:extLst>
          </p:cNvPr>
          <p:cNvGrpSpPr/>
          <p:nvPr/>
        </p:nvGrpSpPr>
        <p:grpSpPr>
          <a:xfrm>
            <a:off x="342234" y="4049762"/>
            <a:ext cx="6801477" cy="1296144"/>
            <a:chOff x="342234" y="2605299"/>
            <a:chExt cx="6801477" cy="1296144"/>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01197"/>
              <a:ext cx="6774677" cy="90024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dirty="0">
                  <a:solidFill>
                    <a:schemeClr val="accent2"/>
                  </a:solidFill>
                </a:rPr>
                <a:t>L’Expert-comptable dirigeant / Directeur de mission dirige un cabinet d’expertise-comptable et/ou un pôle d’activité d’expertise comptable. Il définit la stratégie du cabinet afin de garantir sa compétitivité dans l’environnement concurrentiel, pilote le développement commercial et la relation client et déploie les pratiques managériales répondant aux axes stratégiques de l’activité. </a:t>
              </a:r>
            </a:p>
            <a:p>
              <a:pPr marL="0" indent="0">
                <a:buNone/>
              </a:pPr>
              <a:r>
                <a:rPr lang="fr-FR" sz="1050" dirty="0">
                  <a:solidFill>
                    <a:schemeClr val="accent2"/>
                  </a:solidFill>
                </a:rPr>
                <a:t>Il supervise et cadre les dossiers d’expertise-comptable et garantit la qualité des prestations délivrées. </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5741003"/>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324652" y="5345906"/>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8256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3045217"/>
            <a:ext cx="2160000" cy="969496"/>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373a - Cadres des services financiers ou comptables des grandes entreprises</a:t>
            </a:r>
          </a:p>
          <a:p>
            <a:r>
              <a:rPr lang="fr-FR" sz="1050" dirty="0"/>
              <a:t>373c - Cadres des services financiers ou comptables des petites et moyennes entreprises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8256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3045216"/>
            <a:ext cx="2160001"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12703 - Collaborateur / Collaboratrice d'expertise comptable</a:t>
            </a:r>
          </a:p>
        </p:txBody>
      </p:sp>
      <p:sp>
        <p:nvSpPr>
          <p:cNvPr id="44" name="ZoneTexte 43">
            <a:extLst>
              <a:ext uri="{FF2B5EF4-FFF2-40B4-BE49-F238E27FC236}">
                <a16:creationId xmlns:a16="http://schemas.microsoft.com/office/drawing/2014/main" id="{C3B496E4-3585-4195-B48E-13F2338367B2}"/>
              </a:ext>
            </a:extLst>
          </p:cNvPr>
          <p:cNvSpPr txBox="1"/>
          <p:nvPr/>
        </p:nvSpPr>
        <p:spPr>
          <a:xfrm>
            <a:off x="251445" y="5787829"/>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Pilotage stratégique du cabinet</a:t>
            </a:r>
          </a:p>
        </p:txBody>
      </p:sp>
      <p:sp>
        <p:nvSpPr>
          <p:cNvPr id="47" name="ZoneTexte 46">
            <a:extLst>
              <a:ext uri="{FF2B5EF4-FFF2-40B4-BE49-F238E27FC236}">
                <a16:creationId xmlns:a16="http://schemas.microsoft.com/office/drawing/2014/main" id="{4EAE4F34-E916-4D56-BF31-F032AA81F6AB}"/>
              </a:ext>
            </a:extLst>
          </p:cNvPr>
          <p:cNvSpPr txBox="1"/>
          <p:nvPr/>
        </p:nvSpPr>
        <p:spPr>
          <a:xfrm>
            <a:off x="251445" y="8548516"/>
            <a:ext cx="342000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Pilotage et développement du pôle Expertise comptable</a:t>
            </a:r>
          </a:p>
        </p:txBody>
      </p:sp>
      <p:sp>
        <p:nvSpPr>
          <p:cNvPr id="48" name="ZoneTexte 47">
            <a:extLst>
              <a:ext uri="{FF2B5EF4-FFF2-40B4-BE49-F238E27FC236}">
                <a16:creationId xmlns:a16="http://schemas.microsoft.com/office/drawing/2014/main" id="{D045BF79-1CE1-4695-AAEC-22C046B99E71}"/>
              </a:ext>
            </a:extLst>
          </p:cNvPr>
          <p:cNvSpPr txBox="1"/>
          <p:nvPr/>
        </p:nvSpPr>
        <p:spPr>
          <a:xfrm>
            <a:off x="3907032" y="5792314"/>
            <a:ext cx="3558168"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Supervision technique des dossiers d’Expertise comptable, présentation des comptes</a:t>
            </a:r>
          </a:p>
        </p:txBody>
      </p:sp>
      <p:sp>
        <p:nvSpPr>
          <p:cNvPr id="51" name="ZoneTexte 50">
            <a:extLst>
              <a:ext uri="{FF2B5EF4-FFF2-40B4-BE49-F238E27FC236}">
                <a16:creationId xmlns:a16="http://schemas.microsoft.com/office/drawing/2014/main" id="{CEF720DD-BEFB-44FF-A66C-A9A97736AAB8}"/>
              </a:ext>
            </a:extLst>
          </p:cNvPr>
          <p:cNvSpPr txBox="1"/>
          <p:nvPr/>
        </p:nvSpPr>
        <p:spPr>
          <a:xfrm>
            <a:off x="3907032" y="8379745"/>
            <a:ext cx="342000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Management de l’équipe du pôle Expertise comptable et/ou des collaborateurs du cabinet </a:t>
            </a:r>
          </a:p>
        </p:txBody>
      </p:sp>
      <p:sp>
        <p:nvSpPr>
          <p:cNvPr id="53" name="ZoneTexte 52">
            <a:extLst>
              <a:ext uri="{FF2B5EF4-FFF2-40B4-BE49-F238E27FC236}">
                <a16:creationId xmlns:a16="http://schemas.microsoft.com/office/drawing/2014/main" id="{2BDB862B-A79D-49CD-8979-66FA2A7B30DB}"/>
              </a:ext>
            </a:extLst>
          </p:cNvPr>
          <p:cNvSpPr txBox="1"/>
          <p:nvPr/>
        </p:nvSpPr>
        <p:spPr>
          <a:xfrm>
            <a:off x="323453" y="6014824"/>
            <a:ext cx="3420000" cy="255454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Définit les orientations stratégiques du cabinet, les budgets et indicateurs de performance sur l’ensemble des activités, en concertation avec les dirigeants des différents pôles d’activité</a:t>
            </a:r>
          </a:p>
          <a:p>
            <a:pPr algn="l"/>
            <a:r>
              <a:rPr lang="fr-FR" dirty="0"/>
              <a:t>Définit la structure managériale du cabinet et pilote les dirigeants d’activité </a:t>
            </a:r>
          </a:p>
          <a:p>
            <a:pPr algn="l"/>
            <a:r>
              <a:rPr lang="fr-FR" dirty="0"/>
              <a:t>Définit les processus RH répondant aux enjeux stratégiques : recrutement, intégration, formation, évolutions professionnelle des collaborateurs</a:t>
            </a:r>
          </a:p>
          <a:p>
            <a:pPr algn="l"/>
            <a:r>
              <a:rPr lang="fr-FR" dirty="0"/>
              <a:t>Met en œuvre une veille concurrentielle et échange régulièrement avec les acteurs du marché afin d’identifier les opportunités commerciales</a:t>
            </a:r>
          </a:p>
          <a:p>
            <a:pPr algn="l"/>
            <a:r>
              <a:rPr lang="fr-FR" dirty="0"/>
              <a:t>Pilote les projets de développement du cabinet (déploiement de logiciel, développement de nouvelles offres…) et transmet la vision stratégique à l’ensemble des collaborateurs</a:t>
            </a:r>
            <a:endParaRPr lang="fr-FR" sz="1000" dirty="0">
              <a:solidFill>
                <a:schemeClr val="bg1"/>
              </a:solidFill>
            </a:endParaRPr>
          </a:p>
        </p:txBody>
      </p:sp>
      <p:sp>
        <p:nvSpPr>
          <p:cNvPr id="54" name="ZoneTexte 53">
            <a:extLst>
              <a:ext uri="{FF2B5EF4-FFF2-40B4-BE49-F238E27FC236}">
                <a16:creationId xmlns:a16="http://schemas.microsoft.com/office/drawing/2014/main" id="{96A18B85-A1CC-4374-86D9-0E361A2A5455}"/>
              </a:ext>
            </a:extLst>
          </p:cNvPr>
          <p:cNvSpPr txBox="1"/>
          <p:nvPr/>
        </p:nvSpPr>
        <p:spPr>
          <a:xfrm>
            <a:off x="323453" y="8941018"/>
            <a:ext cx="342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Définit et met en œuvre les orientations stratégiques sur l’ensemble des activités d’Expertise comptable ou de son portefeuille d’activités : intégration de nouveaux outils, diversification de l’offre de services en matière d’appui comptable, financier et de gestion…</a:t>
            </a:r>
          </a:p>
          <a:p>
            <a:pPr algn="l"/>
            <a:r>
              <a:rPr lang="fr-FR" dirty="0"/>
              <a:t>Gère le budget des activités d’Expertise comptable</a:t>
            </a:r>
          </a:p>
          <a:p>
            <a:pPr algn="l"/>
            <a:r>
              <a:rPr lang="fr-FR" dirty="0"/>
              <a:t>Élabore et suit les indicateurs de performance des activités d’Expertise comptable</a:t>
            </a:r>
          </a:p>
          <a:p>
            <a:pPr algn="l"/>
            <a:r>
              <a:rPr lang="fr-FR" dirty="0"/>
              <a:t>Définit la stratégie de réponse aux appels d’offres, coordonne la rédaction des propositions d’intervention, valorise les axes de différenciation du cabinet</a:t>
            </a:r>
          </a:p>
        </p:txBody>
      </p:sp>
      <p:sp>
        <p:nvSpPr>
          <p:cNvPr id="58" name="ZoneTexte 57">
            <a:extLst>
              <a:ext uri="{FF2B5EF4-FFF2-40B4-BE49-F238E27FC236}">
                <a16:creationId xmlns:a16="http://schemas.microsoft.com/office/drawing/2014/main" id="{ABE7FF4F-F97D-457A-B95D-D84F5B586BCA}"/>
              </a:ext>
            </a:extLst>
          </p:cNvPr>
          <p:cNvSpPr txBox="1"/>
          <p:nvPr/>
        </p:nvSpPr>
        <p:spPr>
          <a:xfrm>
            <a:off x="4018916" y="8773693"/>
            <a:ext cx="3372002" cy="1938992"/>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r>
              <a:rPr lang="fr-FR" dirty="0"/>
              <a:t>Encadre et supervise le travail des membres de son pôle (Chefs de mission comptables, Collaborateurs comptables…)</a:t>
            </a:r>
          </a:p>
          <a:p>
            <a:r>
              <a:rPr lang="fr-FR" dirty="0"/>
              <a:t>Définit les procédures de travail et de management (réunions d’équipe…) adaptées</a:t>
            </a:r>
          </a:p>
          <a:p>
            <a:r>
              <a:rPr lang="fr-FR" dirty="0"/>
              <a:t>Etablit et évalue les objectifs des collaborateurs sous sa responsabilité</a:t>
            </a:r>
          </a:p>
          <a:p>
            <a:r>
              <a:rPr lang="fr-FR" dirty="0"/>
              <a:t>Arbitre les décisions de ressources humaines liées à son pôle d’activité : recrutement, rupture, etc.,</a:t>
            </a:r>
          </a:p>
          <a:p>
            <a:r>
              <a:rPr lang="fr-FR" dirty="0"/>
              <a:t>Identifie, lors des entretiens annuels, les besoins en formations des collaborateurs et propose des plans de développement individuels </a:t>
            </a:r>
          </a:p>
        </p:txBody>
      </p:sp>
      <p:pic>
        <p:nvPicPr>
          <p:cNvPr id="7" name="Image 6"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69271"/>
            <a:ext cx="1117053" cy="922337"/>
          </a:xfrm>
          <a:prstGeom prst="rect">
            <a:avLst/>
          </a:prstGeom>
        </p:spPr>
      </p:pic>
    </p:spTree>
    <p:extLst>
      <p:ext uri="{BB962C8B-B14F-4D97-AF65-F5344CB8AC3E}">
        <p14:creationId xmlns:p14="http://schemas.microsoft.com/office/powerpoint/2010/main" val="74613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2" name="Groupe 141">
            <a:extLst>
              <a:ext uri="{FF2B5EF4-FFF2-40B4-BE49-F238E27FC236}">
                <a16:creationId xmlns:a16="http://schemas.microsoft.com/office/drawing/2014/main" id="{5B2669BD-A698-45A3-B8EE-50028A361F60}"/>
              </a:ext>
            </a:extLst>
          </p:cNvPr>
          <p:cNvGrpSpPr/>
          <p:nvPr/>
        </p:nvGrpSpPr>
        <p:grpSpPr>
          <a:xfrm>
            <a:off x="3995753" y="1501255"/>
            <a:ext cx="3456384" cy="481018"/>
            <a:chOff x="3635821" y="1491960"/>
            <a:chExt cx="3456384" cy="481018"/>
          </a:xfrm>
        </p:grpSpPr>
        <p:grpSp>
          <p:nvGrpSpPr>
            <p:cNvPr id="143" name="Groupe 142">
              <a:extLst>
                <a:ext uri="{FF2B5EF4-FFF2-40B4-BE49-F238E27FC236}">
                  <a16:creationId xmlns:a16="http://schemas.microsoft.com/office/drawing/2014/main" id="{EB30E6B5-078A-43CE-B7BC-66EA8B2BEBE5}"/>
                </a:ext>
              </a:extLst>
            </p:cNvPr>
            <p:cNvGrpSpPr/>
            <p:nvPr/>
          </p:nvGrpSpPr>
          <p:grpSpPr>
            <a:xfrm>
              <a:off x="3747100" y="1491960"/>
              <a:ext cx="3129082" cy="451140"/>
              <a:chOff x="3747100" y="1491960"/>
              <a:chExt cx="3129082" cy="451140"/>
            </a:xfrm>
          </p:grpSpPr>
          <p:sp>
            <p:nvSpPr>
              <p:cNvPr id="178" name="Rectangle 177">
                <a:extLst>
                  <a:ext uri="{FF2B5EF4-FFF2-40B4-BE49-F238E27FC236}">
                    <a16:creationId xmlns:a16="http://schemas.microsoft.com/office/drawing/2014/main" id="{110665C6-4DF1-404C-8634-330780DEC4F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81" name="ZoneTexte 180">
                <a:extLst>
                  <a:ext uri="{FF2B5EF4-FFF2-40B4-BE49-F238E27FC236}">
                    <a16:creationId xmlns:a16="http://schemas.microsoft.com/office/drawing/2014/main" id="{9E7E277A-7E87-47D3-8349-2ECF27124CAE}"/>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4" name="Groupe 143">
              <a:extLst>
                <a:ext uri="{FF2B5EF4-FFF2-40B4-BE49-F238E27FC236}">
                  <a16:creationId xmlns:a16="http://schemas.microsoft.com/office/drawing/2014/main" id="{7DD8564C-D640-41A4-A9AA-768DE0CACAF8}"/>
                </a:ext>
              </a:extLst>
            </p:cNvPr>
            <p:cNvGrpSpPr/>
            <p:nvPr/>
          </p:nvGrpSpPr>
          <p:grpSpPr>
            <a:xfrm>
              <a:off x="5145033" y="1669592"/>
              <a:ext cx="1192567" cy="303386"/>
              <a:chOff x="5501712" y="1669592"/>
              <a:chExt cx="1192567" cy="303386"/>
            </a:xfrm>
          </p:grpSpPr>
          <p:sp>
            <p:nvSpPr>
              <p:cNvPr id="176" name="ZoneTexte 175">
                <a:extLst>
                  <a:ext uri="{FF2B5EF4-FFF2-40B4-BE49-F238E27FC236}">
                    <a16:creationId xmlns:a16="http://schemas.microsoft.com/office/drawing/2014/main" id="{8D00A938-74A8-4F4D-9654-649F9954BB0E}"/>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7" name="Ellipse 176">
                <a:extLst>
                  <a:ext uri="{FF2B5EF4-FFF2-40B4-BE49-F238E27FC236}">
                    <a16:creationId xmlns:a16="http://schemas.microsoft.com/office/drawing/2014/main" id="{AB39D70A-871F-466F-932B-55513BA03AAF}"/>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5" name="Groupe 144">
              <a:extLst>
                <a:ext uri="{FF2B5EF4-FFF2-40B4-BE49-F238E27FC236}">
                  <a16:creationId xmlns:a16="http://schemas.microsoft.com/office/drawing/2014/main" id="{8AC67B79-56FC-476D-ADBA-42A2FA3E60FC}"/>
                </a:ext>
              </a:extLst>
            </p:cNvPr>
            <p:cNvGrpSpPr/>
            <p:nvPr/>
          </p:nvGrpSpPr>
          <p:grpSpPr>
            <a:xfrm>
              <a:off x="5899638" y="1669592"/>
              <a:ext cx="1192567" cy="303386"/>
              <a:chOff x="6322879" y="1669592"/>
              <a:chExt cx="1192567" cy="303386"/>
            </a:xfrm>
          </p:grpSpPr>
          <p:sp>
            <p:nvSpPr>
              <p:cNvPr id="174" name="ZoneTexte 173">
                <a:extLst>
                  <a:ext uri="{FF2B5EF4-FFF2-40B4-BE49-F238E27FC236}">
                    <a16:creationId xmlns:a16="http://schemas.microsoft.com/office/drawing/2014/main" id="{7BD23E10-B55C-4139-B3A8-237AA75F55B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75" name="Ellipse 174">
                <a:extLst>
                  <a:ext uri="{FF2B5EF4-FFF2-40B4-BE49-F238E27FC236}">
                    <a16:creationId xmlns:a16="http://schemas.microsoft.com/office/drawing/2014/main" id="{B2BEFBAC-F38C-4A6A-B46C-A2CAFBEBF7F6}"/>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65" name="Groupe 164">
              <a:extLst>
                <a:ext uri="{FF2B5EF4-FFF2-40B4-BE49-F238E27FC236}">
                  <a16:creationId xmlns:a16="http://schemas.microsoft.com/office/drawing/2014/main" id="{610EA472-E47D-4B32-A415-E713500E91FE}"/>
                </a:ext>
              </a:extLst>
            </p:cNvPr>
            <p:cNvGrpSpPr/>
            <p:nvPr/>
          </p:nvGrpSpPr>
          <p:grpSpPr>
            <a:xfrm>
              <a:off x="4390427" y="1669592"/>
              <a:ext cx="1192567" cy="303386"/>
              <a:chOff x="4680545" y="1669592"/>
              <a:chExt cx="1192567" cy="303386"/>
            </a:xfrm>
          </p:grpSpPr>
          <p:sp>
            <p:nvSpPr>
              <p:cNvPr id="170" name="ZoneTexte 169">
                <a:extLst>
                  <a:ext uri="{FF2B5EF4-FFF2-40B4-BE49-F238E27FC236}">
                    <a16:creationId xmlns:a16="http://schemas.microsoft.com/office/drawing/2014/main" id="{90D70FD2-089D-4DB7-A2A9-F5FC38E2ED08}"/>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73" name="Ellipse 172">
                <a:extLst>
                  <a:ext uri="{FF2B5EF4-FFF2-40B4-BE49-F238E27FC236}">
                    <a16:creationId xmlns:a16="http://schemas.microsoft.com/office/drawing/2014/main" id="{42E2C352-B372-4A03-99C9-21F9A793897E}"/>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67" name="Groupe 166">
              <a:extLst>
                <a:ext uri="{FF2B5EF4-FFF2-40B4-BE49-F238E27FC236}">
                  <a16:creationId xmlns:a16="http://schemas.microsoft.com/office/drawing/2014/main" id="{4C44A311-83C6-4EA9-BC91-E5D19F524614}"/>
                </a:ext>
              </a:extLst>
            </p:cNvPr>
            <p:cNvGrpSpPr/>
            <p:nvPr/>
          </p:nvGrpSpPr>
          <p:grpSpPr>
            <a:xfrm>
              <a:off x="3635821" y="1669592"/>
              <a:ext cx="1192567" cy="303386"/>
              <a:chOff x="3859378" y="1669592"/>
              <a:chExt cx="1192567" cy="303386"/>
            </a:xfrm>
          </p:grpSpPr>
          <p:sp>
            <p:nvSpPr>
              <p:cNvPr id="168" name="ZoneTexte 167">
                <a:extLst>
                  <a:ext uri="{FF2B5EF4-FFF2-40B4-BE49-F238E27FC236}">
                    <a16:creationId xmlns:a16="http://schemas.microsoft.com/office/drawing/2014/main" id="{A88215FB-AFB2-4EDA-9A5A-ABD63EC224F2}"/>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69" name="Ellipse 168">
                <a:extLst>
                  <a:ext uri="{FF2B5EF4-FFF2-40B4-BE49-F238E27FC236}">
                    <a16:creationId xmlns:a16="http://schemas.microsoft.com/office/drawing/2014/main" id="{C4661437-F66D-45F6-B211-B714EF4A87BF}"/>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104" name="ZoneTexte 103">
            <a:extLst>
              <a:ext uri="{FF2B5EF4-FFF2-40B4-BE49-F238E27FC236}">
                <a16:creationId xmlns:a16="http://schemas.microsoft.com/office/drawing/2014/main" id="{A5268032-D7FE-4ADA-9A2E-F82391ED6048}"/>
              </a:ext>
            </a:extLst>
          </p:cNvPr>
          <p:cNvSpPr txBox="1"/>
          <p:nvPr/>
        </p:nvSpPr>
        <p:spPr>
          <a:xfrm>
            <a:off x="240924" y="1220429"/>
            <a:ext cx="4326264"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Expert-comptable dirigeant</a:t>
            </a:r>
          </a:p>
        </p:txBody>
      </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30" name="Groupe 29">
            <a:extLst>
              <a:ext uri="{FF2B5EF4-FFF2-40B4-BE49-F238E27FC236}">
                <a16:creationId xmlns:a16="http://schemas.microsoft.com/office/drawing/2014/main" id="{D311B23A-8E55-49E2-8605-027961FC2575}"/>
              </a:ext>
            </a:extLst>
          </p:cNvPr>
          <p:cNvGrpSpPr/>
          <p:nvPr/>
        </p:nvGrpSpPr>
        <p:grpSpPr>
          <a:xfrm>
            <a:off x="205409" y="2638687"/>
            <a:ext cx="6947353" cy="553998"/>
            <a:chOff x="205409" y="2638687"/>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8" y="2663686"/>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réglementaires, faire évoluer les offres et process de travail en fonction.</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38687"/>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61771"/>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Développer une offre d’accompagnement selon l’évolution de la fiscalité</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1" name="Groupe 30">
            <a:extLst>
              <a:ext uri="{FF2B5EF4-FFF2-40B4-BE49-F238E27FC236}">
                <a16:creationId xmlns:a16="http://schemas.microsoft.com/office/drawing/2014/main" id="{68073F95-B684-41BC-8633-ABCE26941570}"/>
              </a:ext>
            </a:extLst>
          </p:cNvPr>
          <p:cNvGrpSpPr/>
          <p:nvPr/>
        </p:nvGrpSpPr>
        <p:grpSpPr>
          <a:xfrm>
            <a:off x="205409" y="3282507"/>
            <a:ext cx="7091791" cy="553998"/>
            <a:chOff x="205409" y="3324057"/>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24057"/>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47141"/>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Intégrer les évolutions technologiques pour développer la collecte du cabinet </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8" y="3349056"/>
              <a:ext cx="3466824" cy="504000"/>
              <a:chOff x="1907629" y="3346741"/>
              <a:chExt cx="3466824" cy="504000"/>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46741"/>
                <a:ext cx="3405719" cy="504000"/>
                <a:chOff x="1907629" y="2782399"/>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82399"/>
                  <a:ext cx="271472" cy="504000"/>
                  <a:chOff x="1903658" y="4015785"/>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157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49333"/>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de nouvelles méthodes de collecte, classification et analyse des informations collectées</a:t>
                </a:r>
              </a:p>
            </p:txBody>
          </p:sp>
        </p:grpSp>
      </p:grpSp>
      <p:grpSp>
        <p:nvGrpSpPr>
          <p:cNvPr id="29" name="Groupe 28">
            <a:extLst>
              <a:ext uri="{FF2B5EF4-FFF2-40B4-BE49-F238E27FC236}">
                <a16:creationId xmlns:a16="http://schemas.microsoft.com/office/drawing/2014/main" id="{19C6D838-0EA0-4947-A8D1-1C0793B57DA0}"/>
              </a:ext>
            </a:extLst>
          </p:cNvPr>
          <p:cNvGrpSpPr/>
          <p:nvPr/>
        </p:nvGrpSpPr>
        <p:grpSpPr>
          <a:xfrm>
            <a:off x="205409" y="5811621"/>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données comptables et financières des clients, construire des tableaux de bord </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26" name="Groupe 25">
            <a:extLst>
              <a:ext uri="{FF2B5EF4-FFF2-40B4-BE49-F238E27FC236}">
                <a16:creationId xmlns:a16="http://schemas.microsoft.com/office/drawing/2014/main" id="{AB4F1872-98C1-4E6E-BCCB-53E4ECBF4857}"/>
              </a:ext>
            </a:extLst>
          </p:cNvPr>
          <p:cNvGrpSpPr/>
          <p:nvPr/>
        </p:nvGrpSpPr>
        <p:grpSpPr>
          <a:xfrm>
            <a:off x="205409" y="5167800"/>
            <a:ext cx="7069791" cy="553998"/>
            <a:chOff x="98900" y="5149334"/>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98900" y="5149334"/>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220050" y="5172418"/>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Coordonner la réalisation des dossiers d’expertise comptable en garantissant leur qualité</a:t>
              </a:r>
            </a:p>
          </p:txBody>
        </p:sp>
        <p:grpSp>
          <p:nvGrpSpPr>
            <p:cNvPr id="14" name="Groupe 13">
              <a:extLst>
                <a:ext uri="{FF2B5EF4-FFF2-40B4-BE49-F238E27FC236}">
                  <a16:creationId xmlns:a16="http://schemas.microsoft.com/office/drawing/2014/main" id="{E118C617-1340-414A-B76C-C455557849BE}"/>
                </a:ext>
              </a:extLst>
            </p:cNvPr>
            <p:cNvGrpSpPr/>
            <p:nvPr/>
          </p:nvGrpSpPr>
          <p:grpSpPr>
            <a:xfrm>
              <a:off x="1835679" y="5149334"/>
              <a:ext cx="3466824" cy="553998"/>
              <a:chOff x="1835679" y="5149334"/>
              <a:chExt cx="3466824" cy="553998"/>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835679" y="5174333"/>
                <a:ext cx="3405719" cy="504000"/>
                <a:chOff x="1907629" y="2782399"/>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782399"/>
                  <a:ext cx="271472" cy="504000"/>
                  <a:chOff x="1903658" y="4015785"/>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157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062503" y="51493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et évaluer la production de livrables d'une variété de dossiers en s'appropriant les analyses restituées au client</a:t>
                </a:r>
              </a:p>
            </p:txBody>
          </p:sp>
        </p:grpSp>
      </p:grpSp>
      <p:grpSp>
        <p:nvGrpSpPr>
          <p:cNvPr id="5" name="Groupe 4">
            <a:extLst>
              <a:ext uri="{FF2B5EF4-FFF2-40B4-BE49-F238E27FC236}">
                <a16:creationId xmlns:a16="http://schemas.microsoft.com/office/drawing/2014/main" id="{45F9155E-7618-4042-AEE1-0ACD6E5CD233}"/>
              </a:ext>
            </a:extLst>
          </p:cNvPr>
          <p:cNvGrpSpPr/>
          <p:nvPr/>
        </p:nvGrpSpPr>
        <p:grpSpPr>
          <a:xfrm>
            <a:off x="205409" y="3926327"/>
            <a:ext cx="7142579" cy="507831"/>
            <a:chOff x="205409" y="3986344"/>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0204"/>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86344"/>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Intervenir sur le logiciel de comptabilité pour résoudre les cas complexes</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398825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88259"/>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020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grpSp>
        <p:nvGrpSpPr>
          <p:cNvPr id="33" name="Groupe 32">
            <a:extLst>
              <a:ext uri="{FF2B5EF4-FFF2-40B4-BE49-F238E27FC236}">
                <a16:creationId xmlns:a16="http://schemas.microsoft.com/office/drawing/2014/main" id="{097971C0-204F-4541-AFE7-B82AAF282DB9}"/>
              </a:ext>
            </a:extLst>
          </p:cNvPr>
          <p:cNvGrpSpPr/>
          <p:nvPr/>
        </p:nvGrpSpPr>
        <p:grpSpPr>
          <a:xfrm>
            <a:off x="205409" y="4523980"/>
            <a:ext cx="7208162" cy="553998"/>
            <a:chOff x="205409" y="4533214"/>
            <a:chExt cx="720816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455821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 name="Groupe 20">
              <a:extLst>
                <a:ext uri="{FF2B5EF4-FFF2-40B4-BE49-F238E27FC236}">
                  <a16:creationId xmlns:a16="http://schemas.microsoft.com/office/drawing/2014/main" id="{1C70AA49-BA04-49E8-AED4-ACCB3A7C44B6}"/>
                </a:ext>
              </a:extLst>
            </p:cNvPr>
            <p:cNvGrpSpPr/>
            <p:nvPr/>
          </p:nvGrpSpPr>
          <p:grpSpPr>
            <a:xfrm>
              <a:off x="205409" y="4533214"/>
              <a:ext cx="7208162" cy="553998"/>
              <a:chOff x="98900" y="4533214"/>
              <a:chExt cx="720816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98900" y="4533214"/>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220049" y="4556298"/>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la mise en place d’un logiciel de comptabilité et de l’organisation du travail adaptée  </a:t>
                </a:r>
              </a:p>
            </p:txBody>
          </p:sp>
          <p:grpSp>
            <p:nvGrpSpPr>
              <p:cNvPr id="3" name="Groupe 2">
                <a:extLst>
                  <a:ext uri="{FF2B5EF4-FFF2-40B4-BE49-F238E27FC236}">
                    <a16:creationId xmlns:a16="http://schemas.microsoft.com/office/drawing/2014/main" id="{F51F7E95-89B1-4975-9B62-9B3F9F5E1C45}"/>
                  </a:ext>
                </a:extLst>
              </p:cNvPr>
              <p:cNvGrpSpPr/>
              <p:nvPr/>
            </p:nvGrpSpPr>
            <p:grpSpPr>
              <a:xfrm>
                <a:off x="1835679" y="4533214"/>
                <a:ext cx="3466824" cy="553998"/>
                <a:chOff x="1835679" y="4533214"/>
                <a:chExt cx="3466824" cy="553998"/>
              </a:xfrm>
            </p:grpSpPr>
            <p:grpSp>
              <p:nvGrpSpPr>
                <p:cNvPr id="328" name="Groupe 327">
                  <a:extLst>
                    <a:ext uri="{FF2B5EF4-FFF2-40B4-BE49-F238E27FC236}">
                      <a16:creationId xmlns:a16="http://schemas.microsoft.com/office/drawing/2014/main" id="{4394A870-D55C-4120-BBF3-7E72C0412132}"/>
                    </a:ext>
                  </a:extLst>
                </p:cNvPr>
                <p:cNvGrpSpPr/>
                <p:nvPr/>
              </p:nvGrpSpPr>
              <p:grpSpPr>
                <a:xfrm>
                  <a:off x="1835679" y="4558213"/>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062503" y="453321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grpSp>
      <p:grpSp>
        <p:nvGrpSpPr>
          <p:cNvPr id="9" name="Groupe 8">
            <a:extLst>
              <a:ext uri="{FF2B5EF4-FFF2-40B4-BE49-F238E27FC236}">
                <a16:creationId xmlns:a16="http://schemas.microsoft.com/office/drawing/2014/main" id="{6CA7F3E2-6C2B-41D3-B0AE-9AA5F821C622}"/>
              </a:ext>
            </a:extLst>
          </p:cNvPr>
          <p:cNvGrpSpPr/>
          <p:nvPr/>
        </p:nvGrpSpPr>
        <p:grpSpPr>
          <a:xfrm>
            <a:off x="205409" y="6710973"/>
            <a:ext cx="7011712" cy="507831"/>
            <a:chOff x="170850" y="6759833"/>
            <a:chExt cx="7011712" cy="507831"/>
          </a:xfrm>
        </p:grpSpPr>
        <p:sp>
          <p:nvSpPr>
            <p:cNvPr id="146" name="ZoneTexte 145">
              <a:extLst>
                <a:ext uri="{FF2B5EF4-FFF2-40B4-BE49-F238E27FC236}">
                  <a16:creationId xmlns:a16="http://schemas.microsoft.com/office/drawing/2014/main" id="{A1936F32-410F-41A3-9409-6D501D1618F3}"/>
                </a:ext>
              </a:extLst>
            </p:cNvPr>
            <p:cNvSpPr txBox="1"/>
            <p:nvPr/>
          </p:nvSpPr>
          <p:spPr>
            <a:xfrm>
              <a:off x="170850" y="6890638"/>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292000" y="6759833"/>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Superviser l’avancement des dossiers en s’appuyant sur les Chefs de mission comptable</a:t>
              </a:r>
            </a:p>
          </p:txBody>
        </p:sp>
        <p:grpSp>
          <p:nvGrpSpPr>
            <p:cNvPr id="274" name="Groupe 273">
              <a:extLst>
                <a:ext uri="{FF2B5EF4-FFF2-40B4-BE49-F238E27FC236}">
                  <a16:creationId xmlns:a16="http://schemas.microsoft.com/office/drawing/2014/main" id="{454A4A30-BCFA-466B-8945-23AAA4F86401}"/>
                </a:ext>
              </a:extLst>
            </p:cNvPr>
            <p:cNvGrpSpPr/>
            <p:nvPr/>
          </p:nvGrpSpPr>
          <p:grpSpPr>
            <a:xfrm>
              <a:off x="1907629" y="6761748"/>
              <a:ext cx="3405719" cy="504000"/>
              <a:chOff x="1907629" y="2784417"/>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78441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784417"/>
                <a:ext cx="271472" cy="504000"/>
                <a:chOff x="1903658" y="4017803"/>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1780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51351"/>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09" name="Rectangle 308">
              <a:extLst>
                <a:ext uri="{FF2B5EF4-FFF2-40B4-BE49-F238E27FC236}">
                  <a16:creationId xmlns:a16="http://schemas.microsoft.com/office/drawing/2014/main" id="{CDDC9E39-B3CE-4563-AFE2-535D68E9F78B}"/>
                </a:ext>
              </a:extLst>
            </p:cNvPr>
            <p:cNvSpPr/>
            <p:nvPr/>
          </p:nvSpPr>
          <p:spPr>
            <a:xfrm>
              <a:off x="2123652" y="6813693"/>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plusieurs projets stratégiques et développer les relais de gestion de projet</a:t>
              </a:r>
            </a:p>
          </p:txBody>
        </p:sp>
      </p:grpSp>
      <p:grpSp>
        <p:nvGrpSpPr>
          <p:cNvPr id="8" name="Groupe 7">
            <a:extLst>
              <a:ext uri="{FF2B5EF4-FFF2-40B4-BE49-F238E27FC236}">
                <a16:creationId xmlns:a16="http://schemas.microsoft.com/office/drawing/2014/main" id="{993F7CA8-E473-4807-9C14-6F564BCEFA4B}"/>
              </a:ext>
            </a:extLst>
          </p:cNvPr>
          <p:cNvGrpSpPr/>
          <p:nvPr/>
        </p:nvGrpSpPr>
        <p:grpSpPr>
          <a:xfrm>
            <a:off x="205409" y="7234247"/>
            <a:ext cx="7246836" cy="553998"/>
            <a:chOff x="170850" y="7398898"/>
            <a:chExt cx="7246836" cy="553998"/>
          </a:xfrm>
        </p:grpSpPr>
        <p:grpSp>
          <p:nvGrpSpPr>
            <p:cNvPr id="7" name="Groupe 6">
              <a:extLst>
                <a:ext uri="{FF2B5EF4-FFF2-40B4-BE49-F238E27FC236}">
                  <a16:creationId xmlns:a16="http://schemas.microsoft.com/office/drawing/2014/main" id="{0A52485A-3E07-4BB7-804E-943390C8A814}"/>
                </a:ext>
              </a:extLst>
            </p:cNvPr>
            <p:cNvGrpSpPr/>
            <p:nvPr/>
          </p:nvGrpSpPr>
          <p:grpSpPr>
            <a:xfrm>
              <a:off x="170850" y="7421982"/>
              <a:ext cx="7246836" cy="507831"/>
              <a:chOff x="170850" y="7421982"/>
              <a:chExt cx="7246836" cy="507831"/>
            </a:xfrm>
          </p:grpSpPr>
          <p:sp>
            <p:nvSpPr>
              <p:cNvPr id="152" name="ZoneTexte 151">
                <a:extLst>
                  <a:ext uri="{FF2B5EF4-FFF2-40B4-BE49-F238E27FC236}">
                    <a16:creationId xmlns:a16="http://schemas.microsoft.com/office/drawing/2014/main" id="{70132C6E-972C-452D-8D00-793A50CEDF12}"/>
                  </a:ext>
                </a:extLst>
              </p:cNvPr>
              <p:cNvSpPr txBox="1"/>
              <p:nvPr/>
            </p:nvSpPr>
            <p:spPr>
              <a:xfrm>
                <a:off x="170850" y="7552787"/>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les points de blocage d’une mission de conseil d’évolution des processus comptable</a:t>
                </a:r>
              </a:p>
            </p:txBody>
          </p:sp>
          <p:grpSp>
            <p:nvGrpSpPr>
              <p:cNvPr id="279" name="Groupe 278">
                <a:extLst>
                  <a:ext uri="{FF2B5EF4-FFF2-40B4-BE49-F238E27FC236}">
                    <a16:creationId xmlns:a16="http://schemas.microsoft.com/office/drawing/2014/main" id="{5394A287-A9BE-4B43-9419-9D1EAC7F3D75}"/>
                  </a:ext>
                </a:extLst>
              </p:cNvPr>
              <p:cNvGrpSpPr/>
              <p:nvPr/>
            </p:nvGrpSpPr>
            <p:grpSpPr>
              <a:xfrm>
                <a:off x="1907629" y="7423897"/>
                <a:ext cx="3405719" cy="504000"/>
                <a:chOff x="1907629" y="2851649"/>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51649"/>
                  <a:ext cx="271472" cy="504000"/>
                  <a:chOff x="1903658" y="4085035"/>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850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2185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310" name="Rectangle 309">
              <a:extLst>
                <a:ext uri="{FF2B5EF4-FFF2-40B4-BE49-F238E27FC236}">
                  <a16:creationId xmlns:a16="http://schemas.microsoft.com/office/drawing/2014/main" id="{938A828C-F1F3-437F-99C7-9C3D2E5C8099}"/>
                </a:ext>
              </a:extLst>
            </p:cNvPr>
            <p:cNvSpPr/>
            <p:nvPr/>
          </p:nvSpPr>
          <p:spPr>
            <a:xfrm>
              <a:off x="2123652" y="7398898"/>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Co-piloter avec le client une vision de la finalité du projet et anticiper les risques et opportunités de la relation client</a:t>
              </a:r>
            </a:p>
          </p:txBody>
        </p:sp>
      </p:grpSp>
      <p:grpSp>
        <p:nvGrpSpPr>
          <p:cNvPr id="6" name="Groupe 5">
            <a:extLst>
              <a:ext uri="{FF2B5EF4-FFF2-40B4-BE49-F238E27FC236}">
                <a16:creationId xmlns:a16="http://schemas.microsoft.com/office/drawing/2014/main" id="{614F0B23-B208-444D-8822-447A2E3A4E97}"/>
              </a:ext>
            </a:extLst>
          </p:cNvPr>
          <p:cNvGrpSpPr/>
          <p:nvPr/>
        </p:nvGrpSpPr>
        <p:grpSpPr>
          <a:xfrm>
            <a:off x="205409" y="7803688"/>
            <a:ext cx="7208161" cy="553998"/>
            <a:chOff x="170850" y="7936107"/>
            <a:chExt cx="7208161" cy="553998"/>
          </a:xfrm>
        </p:grpSpPr>
        <p:sp>
          <p:nvSpPr>
            <p:cNvPr id="159" name="ZoneTexte 158">
              <a:extLst>
                <a:ext uri="{FF2B5EF4-FFF2-40B4-BE49-F238E27FC236}">
                  <a16:creationId xmlns:a16="http://schemas.microsoft.com/office/drawing/2014/main" id="{AED06FB0-3919-4DF9-92EE-D25405EBDFFE}"/>
                </a:ext>
              </a:extLst>
            </p:cNvPr>
            <p:cNvSpPr txBox="1"/>
            <p:nvPr/>
          </p:nvSpPr>
          <p:spPr>
            <a:xfrm>
              <a:off x="170850" y="8089996"/>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280606" y="7959191"/>
              <a:ext cx="209840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Structurer les partenariats nécessaires à l’atteinte des objectifs de développement du cabinet </a:t>
              </a:r>
            </a:p>
          </p:txBody>
        </p:sp>
        <p:grpSp>
          <p:nvGrpSpPr>
            <p:cNvPr id="284" name="Groupe 283">
              <a:extLst>
                <a:ext uri="{FF2B5EF4-FFF2-40B4-BE49-F238E27FC236}">
                  <a16:creationId xmlns:a16="http://schemas.microsoft.com/office/drawing/2014/main" id="{F746DAAB-D927-45BB-9FCB-576354257FFD}"/>
                </a:ext>
              </a:extLst>
            </p:cNvPr>
            <p:cNvGrpSpPr/>
            <p:nvPr/>
          </p:nvGrpSpPr>
          <p:grpSpPr>
            <a:xfrm>
              <a:off x="1907629" y="7961106"/>
              <a:ext cx="3405719" cy="504000"/>
              <a:chOff x="1907629" y="2840107"/>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40107"/>
                <a:ext cx="271472" cy="504000"/>
                <a:chOff x="1903658" y="4073493"/>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7349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207041"/>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23652" y="793610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stratégie commerciale, anticiper l'évolution des besoins clients, construire des partenariats commerciaux</a:t>
              </a:r>
            </a:p>
          </p:txBody>
        </p:sp>
      </p:grpSp>
      <p:grpSp>
        <p:nvGrpSpPr>
          <p:cNvPr id="4" name="Groupe 3">
            <a:extLst>
              <a:ext uri="{FF2B5EF4-FFF2-40B4-BE49-F238E27FC236}">
                <a16:creationId xmlns:a16="http://schemas.microsoft.com/office/drawing/2014/main" id="{AC46EA92-C6A4-4A1E-9FF0-65E01F348B60}"/>
              </a:ext>
            </a:extLst>
          </p:cNvPr>
          <p:cNvGrpSpPr/>
          <p:nvPr/>
        </p:nvGrpSpPr>
        <p:grpSpPr>
          <a:xfrm>
            <a:off x="205409" y="8373129"/>
            <a:ext cx="7118414" cy="553998"/>
            <a:chOff x="170850" y="9089982"/>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170850" y="9166926"/>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Management d'une équipe interne et/ou externe</a:t>
              </a:r>
            </a:p>
          </p:txBody>
        </p:sp>
        <p:sp>
          <p:nvSpPr>
            <p:cNvPr id="197" name="Rectangle 196">
              <a:extLst>
                <a:ext uri="{FF2B5EF4-FFF2-40B4-BE49-F238E27FC236}">
                  <a16:creationId xmlns:a16="http://schemas.microsoft.com/office/drawing/2014/main" id="{B1359D42-E81C-4459-A332-56F79DD00CEC}"/>
                </a:ext>
              </a:extLst>
            </p:cNvPr>
            <p:cNvSpPr/>
            <p:nvPr/>
          </p:nvSpPr>
          <p:spPr>
            <a:xfrm>
              <a:off x="5292000" y="9113066"/>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l’affectation des collaborateurs du cabinet sur les différents dossiers d’intervention</a:t>
              </a:r>
            </a:p>
          </p:txBody>
        </p:sp>
        <p:grpSp>
          <p:nvGrpSpPr>
            <p:cNvPr id="294" name="Groupe 293">
              <a:extLst>
                <a:ext uri="{FF2B5EF4-FFF2-40B4-BE49-F238E27FC236}">
                  <a16:creationId xmlns:a16="http://schemas.microsoft.com/office/drawing/2014/main" id="{F5267D8D-2190-427D-87ED-5B76CE2D3759}"/>
                </a:ext>
              </a:extLst>
            </p:cNvPr>
            <p:cNvGrpSpPr/>
            <p:nvPr/>
          </p:nvGrpSpPr>
          <p:grpSpPr>
            <a:xfrm>
              <a:off x="1907629" y="9114981"/>
              <a:ext cx="3405719" cy="504000"/>
              <a:chOff x="1907629" y="2828565"/>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28565"/>
                <a:ext cx="271472" cy="504000"/>
                <a:chOff x="1903658" y="4061951"/>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19549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23652" y="90899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Identifier les forces et axes d'amélioration de l'équipe, anticiper et gérer les problématiques collectives</a:t>
              </a:r>
            </a:p>
          </p:txBody>
        </p:sp>
      </p:grpSp>
      <p:grpSp>
        <p:nvGrpSpPr>
          <p:cNvPr id="20" name="Groupe 19">
            <a:extLst>
              <a:ext uri="{FF2B5EF4-FFF2-40B4-BE49-F238E27FC236}">
                <a16:creationId xmlns:a16="http://schemas.microsoft.com/office/drawing/2014/main" id="{0812D4E0-34C6-4B8B-8FD2-A2FC546F28A5}"/>
              </a:ext>
            </a:extLst>
          </p:cNvPr>
          <p:cNvGrpSpPr/>
          <p:nvPr/>
        </p:nvGrpSpPr>
        <p:grpSpPr>
          <a:xfrm>
            <a:off x="205409" y="9512011"/>
            <a:ext cx="7197748" cy="553998"/>
            <a:chOff x="149688" y="8943559"/>
            <a:chExt cx="7197748" cy="553998"/>
          </a:xfrm>
        </p:grpSpPr>
        <p:sp>
          <p:nvSpPr>
            <p:cNvPr id="199" name="ZoneTexte 198">
              <a:extLst>
                <a:ext uri="{FF2B5EF4-FFF2-40B4-BE49-F238E27FC236}">
                  <a16:creationId xmlns:a16="http://schemas.microsoft.com/office/drawing/2014/main" id="{63888419-8F27-4E06-BAF9-93A666E44B68}"/>
                </a:ext>
              </a:extLst>
            </p:cNvPr>
            <p:cNvSpPr txBox="1"/>
            <p:nvPr/>
          </p:nvSpPr>
          <p:spPr>
            <a:xfrm>
              <a:off x="149688" y="9020503"/>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la performance d'une organisation</a:t>
              </a:r>
            </a:p>
          </p:txBody>
        </p:sp>
        <p:sp>
          <p:nvSpPr>
            <p:cNvPr id="204" name="Rectangle 203">
              <a:extLst>
                <a:ext uri="{FF2B5EF4-FFF2-40B4-BE49-F238E27FC236}">
                  <a16:creationId xmlns:a16="http://schemas.microsoft.com/office/drawing/2014/main" id="{A554381F-87AE-4F2C-9E94-EF419FDA560C}"/>
                </a:ext>
              </a:extLst>
            </p:cNvPr>
            <p:cNvSpPr/>
            <p:nvPr/>
          </p:nvSpPr>
          <p:spPr>
            <a:xfrm>
              <a:off x="5270838" y="8966643"/>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Réorganiser le cabinet, les lignes de services, l’encadrement selon les évolutions du marché</a:t>
              </a:r>
            </a:p>
          </p:txBody>
        </p:sp>
        <p:sp>
          <p:nvSpPr>
            <p:cNvPr id="300" name="Rectangle 299">
              <a:extLst>
                <a:ext uri="{FF2B5EF4-FFF2-40B4-BE49-F238E27FC236}">
                  <a16:creationId xmlns:a16="http://schemas.microsoft.com/office/drawing/2014/main" id="{70EE1117-E30E-4928-B4E6-5072D91CA748}"/>
                </a:ext>
              </a:extLst>
            </p:cNvPr>
            <p:cNvSpPr/>
            <p:nvPr/>
          </p:nvSpPr>
          <p:spPr>
            <a:xfrm>
              <a:off x="2031599" y="896855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1" name="Groupe 300">
              <a:extLst>
                <a:ext uri="{FF2B5EF4-FFF2-40B4-BE49-F238E27FC236}">
                  <a16:creationId xmlns:a16="http://schemas.microsoft.com/office/drawing/2014/main" id="{E177271E-CE78-49E7-802F-C69D626B0CE0}"/>
                </a:ext>
              </a:extLst>
            </p:cNvPr>
            <p:cNvGrpSpPr/>
            <p:nvPr/>
          </p:nvGrpSpPr>
          <p:grpSpPr>
            <a:xfrm>
              <a:off x="1886467" y="8968558"/>
              <a:ext cx="271472" cy="504000"/>
              <a:chOff x="1903658" y="4038868"/>
              <a:chExt cx="265051" cy="504000"/>
            </a:xfrm>
          </p:grpSpPr>
          <p:cxnSp>
            <p:nvCxnSpPr>
              <p:cNvPr id="302" name="Connecteur droit 301">
                <a:extLst>
                  <a:ext uri="{FF2B5EF4-FFF2-40B4-BE49-F238E27FC236}">
                    <a16:creationId xmlns:a16="http://schemas.microsoft.com/office/drawing/2014/main" id="{BC9853AB-814E-498D-B0FD-FCE302B9B639}"/>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3" name="Ellipse 302">
                <a:extLst>
                  <a:ext uri="{FF2B5EF4-FFF2-40B4-BE49-F238E27FC236}">
                    <a16:creationId xmlns:a16="http://schemas.microsoft.com/office/drawing/2014/main" id="{91DC32A8-9F7A-4372-BAD3-F03BB01C8E65}"/>
                  </a:ext>
                </a:extLst>
              </p:cNvPr>
              <p:cNvSpPr/>
              <p:nvPr/>
            </p:nvSpPr>
            <p:spPr>
              <a:xfrm>
                <a:off x="1903658" y="417241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14" name="Rectangle 313">
              <a:extLst>
                <a:ext uri="{FF2B5EF4-FFF2-40B4-BE49-F238E27FC236}">
                  <a16:creationId xmlns:a16="http://schemas.microsoft.com/office/drawing/2014/main" id="{BC3DFF81-E5D2-46E9-BEA1-66DD508C5F06}"/>
                </a:ext>
              </a:extLst>
            </p:cNvPr>
            <p:cNvSpPr/>
            <p:nvPr/>
          </p:nvSpPr>
          <p:spPr>
            <a:xfrm>
              <a:off x="2102490" y="8943559"/>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Refondre un modèle d'affaires selon les évolutions de marché : offres de services et leviers organisationnels</a:t>
              </a:r>
            </a:p>
          </p:txBody>
        </p:sp>
      </p:grpSp>
      <p:grpSp>
        <p:nvGrpSpPr>
          <p:cNvPr id="25" name="Groupe 24">
            <a:extLst>
              <a:ext uri="{FF2B5EF4-FFF2-40B4-BE49-F238E27FC236}">
                <a16:creationId xmlns:a16="http://schemas.microsoft.com/office/drawing/2014/main" id="{9F3CBDF6-B1A3-49E2-A666-CB5C4511FFD6}"/>
              </a:ext>
            </a:extLst>
          </p:cNvPr>
          <p:cNvGrpSpPr/>
          <p:nvPr/>
        </p:nvGrpSpPr>
        <p:grpSpPr>
          <a:xfrm>
            <a:off x="205409" y="8942570"/>
            <a:ext cx="7218909" cy="553998"/>
            <a:chOff x="149689" y="9509924"/>
            <a:chExt cx="7218909" cy="553998"/>
          </a:xfrm>
        </p:grpSpPr>
        <p:sp>
          <p:nvSpPr>
            <p:cNvPr id="206" name="ZoneTexte 205">
              <a:extLst>
                <a:ext uri="{FF2B5EF4-FFF2-40B4-BE49-F238E27FC236}">
                  <a16:creationId xmlns:a16="http://schemas.microsoft.com/office/drawing/2014/main" id="{2F0F39F0-3617-45CA-A410-E130D4762BB0}"/>
                </a:ext>
              </a:extLst>
            </p:cNvPr>
            <p:cNvSpPr txBox="1"/>
            <p:nvPr/>
          </p:nvSpPr>
          <p:spPr>
            <a:xfrm>
              <a:off x="149689" y="9586868"/>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15" name="Rectangle 214">
              <a:extLst>
                <a:ext uri="{FF2B5EF4-FFF2-40B4-BE49-F238E27FC236}">
                  <a16:creationId xmlns:a16="http://schemas.microsoft.com/office/drawing/2014/main" id="{6981F2A9-4C9B-4727-8E9A-837C8D9BB937}"/>
                </a:ext>
              </a:extLst>
            </p:cNvPr>
            <p:cNvSpPr/>
            <p:nvPr/>
          </p:nvSpPr>
          <p:spPr>
            <a:xfrm>
              <a:off x="5292000" y="9533008"/>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Superviser la mise en place des mesures de respect de la confidentialité dans les dossiers</a:t>
              </a:r>
            </a:p>
          </p:txBody>
        </p:sp>
        <p:grpSp>
          <p:nvGrpSpPr>
            <p:cNvPr id="22" name="Groupe 21">
              <a:extLst>
                <a:ext uri="{FF2B5EF4-FFF2-40B4-BE49-F238E27FC236}">
                  <a16:creationId xmlns:a16="http://schemas.microsoft.com/office/drawing/2014/main" id="{17504158-D92B-4A1F-B247-1E7E93AA3638}"/>
                </a:ext>
              </a:extLst>
            </p:cNvPr>
            <p:cNvGrpSpPr/>
            <p:nvPr/>
          </p:nvGrpSpPr>
          <p:grpSpPr>
            <a:xfrm>
              <a:off x="1886467" y="9509924"/>
              <a:ext cx="3456023" cy="553998"/>
              <a:chOff x="1886467" y="9509924"/>
              <a:chExt cx="3456023" cy="553998"/>
            </a:xfrm>
          </p:grpSpPr>
          <p:sp>
            <p:nvSpPr>
              <p:cNvPr id="305" name="Rectangle 304">
                <a:extLst>
                  <a:ext uri="{FF2B5EF4-FFF2-40B4-BE49-F238E27FC236}">
                    <a16:creationId xmlns:a16="http://schemas.microsoft.com/office/drawing/2014/main" id="{03A9F112-8D7D-470B-8216-8E8121980673}"/>
                  </a:ext>
                </a:extLst>
              </p:cNvPr>
              <p:cNvSpPr/>
              <p:nvPr/>
            </p:nvSpPr>
            <p:spPr>
              <a:xfrm>
                <a:off x="2031599" y="95349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886467" y="9534923"/>
                <a:ext cx="271472" cy="504000"/>
                <a:chOff x="1903658" y="4058648"/>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5864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19219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315" name="Rectangle 314">
                <a:extLst>
                  <a:ext uri="{FF2B5EF4-FFF2-40B4-BE49-F238E27FC236}">
                    <a16:creationId xmlns:a16="http://schemas.microsoft.com/office/drawing/2014/main" id="{5822B215-FA1A-45A4-BB6E-06DBB40EF555}"/>
                  </a:ext>
                </a:extLst>
              </p:cNvPr>
              <p:cNvSpPr/>
              <p:nvPr/>
            </p:nvSpPr>
            <p:spPr>
              <a:xfrm>
                <a:off x="2102490" y="950992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Garantir une organisation du travail respectant la confidentialité et les règles déontologiques à l'échelle du cabinet</a:t>
                </a:r>
              </a:p>
            </p:txBody>
          </p:sp>
        </p:grpSp>
      </p:grpSp>
      <p:grpSp>
        <p:nvGrpSpPr>
          <p:cNvPr id="24" name="Groupe 23">
            <a:extLst>
              <a:ext uri="{FF2B5EF4-FFF2-40B4-BE49-F238E27FC236}">
                <a16:creationId xmlns:a16="http://schemas.microsoft.com/office/drawing/2014/main" id="{5E869F70-0588-4E9C-B96E-453CA2761C07}"/>
              </a:ext>
            </a:extLst>
          </p:cNvPr>
          <p:cNvGrpSpPr/>
          <p:nvPr/>
        </p:nvGrpSpPr>
        <p:grpSpPr>
          <a:xfrm>
            <a:off x="205409" y="10081453"/>
            <a:ext cx="7112952" cy="553998"/>
            <a:chOff x="149689" y="10081453"/>
            <a:chExt cx="7112952" cy="553998"/>
          </a:xfrm>
        </p:grpSpPr>
        <p:sp>
          <p:nvSpPr>
            <p:cNvPr id="151" name="ZoneTexte 150">
              <a:extLst>
                <a:ext uri="{FF2B5EF4-FFF2-40B4-BE49-F238E27FC236}">
                  <a16:creationId xmlns:a16="http://schemas.microsoft.com/office/drawing/2014/main" id="{8D34B878-9831-49FD-A388-14D41F3A593B}"/>
                </a:ext>
              </a:extLst>
            </p:cNvPr>
            <p:cNvSpPr txBox="1"/>
            <p:nvPr/>
          </p:nvSpPr>
          <p:spPr>
            <a:xfrm>
              <a:off x="149689" y="10081453"/>
              <a:ext cx="1694922"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Recrutement et intégration des ressources humaines</a:t>
              </a:r>
            </a:p>
          </p:txBody>
        </p:sp>
        <p:sp>
          <p:nvSpPr>
            <p:cNvPr id="154" name="Rectangle 153">
              <a:extLst>
                <a:ext uri="{FF2B5EF4-FFF2-40B4-BE49-F238E27FC236}">
                  <a16:creationId xmlns:a16="http://schemas.microsoft.com/office/drawing/2014/main" id="{1CE0C129-E96F-4114-94C0-88CF022859CA}"/>
                </a:ext>
              </a:extLst>
            </p:cNvPr>
            <p:cNvSpPr/>
            <p:nvPr/>
          </p:nvSpPr>
          <p:spPr>
            <a:xfrm>
              <a:off x="5292000" y="10173786"/>
              <a:ext cx="1970641"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Établir la stratégie de recrutement du cabinet en relation avec la DRH</a:t>
              </a:r>
            </a:p>
          </p:txBody>
        </p:sp>
        <p:grpSp>
          <p:nvGrpSpPr>
            <p:cNvPr id="23" name="Groupe 22">
              <a:extLst>
                <a:ext uri="{FF2B5EF4-FFF2-40B4-BE49-F238E27FC236}">
                  <a16:creationId xmlns:a16="http://schemas.microsoft.com/office/drawing/2014/main" id="{1DEA9D5A-EC9F-4D0C-8396-337F603D1F06}"/>
                </a:ext>
              </a:extLst>
            </p:cNvPr>
            <p:cNvGrpSpPr/>
            <p:nvPr/>
          </p:nvGrpSpPr>
          <p:grpSpPr>
            <a:xfrm>
              <a:off x="1886467" y="10106452"/>
              <a:ext cx="3456023" cy="504000"/>
              <a:chOff x="1907629" y="10049231"/>
              <a:chExt cx="3456023" cy="504000"/>
            </a:xfrm>
          </p:grpSpPr>
          <p:grpSp>
            <p:nvGrpSpPr>
              <p:cNvPr id="156" name="Groupe 155">
                <a:extLst>
                  <a:ext uri="{FF2B5EF4-FFF2-40B4-BE49-F238E27FC236}">
                    <a16:creationId xmlns:a16="http://schemas.microsoft.com/office/drawing/2014/main" id="{0C1D419C-68DB-4CC5-B514-3B63F633C447}"/>
                  </a:ext>
                </a:extLst>
              </p:cNvPr>
              <p:cNvGrpSpPr/>
              <p:nvPr/>
            </p:nvGrpSpPr>
            <p:grpSpPr>
              <a:xfrm>
                <a:off x="1907629" y="10049231"/>
                <a:ext cx="3405719" cy="504000"/>
                <a:chOff x="1907629" y="2805482"/>
                <a:chExt cx="3405719" cy="504000"/>
              </a:xfrm>
            </p:grpSpPr>
            <p:sp>
              <p:nvSpPr>
                <p:cNvPr id="158" name="Rectangle 157">
                  <a:extLst>
                    <a:ext uri="{FF2B5EF4-FFF2-40B4-BE49-F238E27FC236}">
                      <a16:creationId xmlns:a16="http://schemas.microsoft.com/office/drawing/2014/main" id="{51327A4D-4D79-41F5-912D-1997C7D96291}"/>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0" name="Groupe 159">
                  <a:extLst>
                    <a:ext uri="{FF2B5EF4-FFF2-40B4-BE49-F238E27FC236}">
                      <a16:creationId xmlns:a16="http://schemas.microsoft.com/office/drawing/2014/main" id="{E387F380-E39A-4F95-AAD5-EE006E3C3000}"/>
                    </a:ext>
                  </a:extLst>
                </p:cNvPr>
                <p:cNvGrpSpPr/>
                <p:nvPr/>
              </p:nvGrpSpPr>
              <p:grpSpPr>
                <a:xfrm>
                  <a:off x="1907629" y="2805482"/>
                  <a:ext cx="271472" cy="504000"/>
                  <a:chOff x="1903658" y="4038868"/>
                  <a:chExt cx="265051" cy="504000"/>
                </a:xfrm>
              </p:grpSpPr>
              <p:cxnSp>
                <p:nvCxnSpPr>
                  <p:cNvPr id="163" name="Connecteur droit 162">
                    <a:extLst>
                      <a:ext uri="{FF2B5EF4-FFF2-40B4-BE49-F238E27FC236}">
                        <a16:creationId xmlns:a16="http://schemas.microsoft.com/office/drawing/2014/main" id="{67DC8FA4-B34A-4E12-975A-63AC9791177A}"/>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4" name="Ellipse 163">
                    <a:extLst>
                      <a:ext uri="{FF2B5EF4-FFF2-40B4-BE49-F238E27FC236}">
                        <a16:creationId xmlns:a16="http://schemas.microsoft.com/office/drawing/2014/main" id="{0A907733-81B6-4B2A-B0BB-70EDCF34AF41}"/>
                      </a:ext>
                    </a:extLst>
                  </p:cNvPr>
                  <p:cNvSpPr/>
                  <p:nvPr/>
                </p:nvSpPr>
                <p:spPr>
                  <a:xfrm>
                    <a:off x="1903658" y="417241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47" name="Rectangle 146">
                <a:extLst>
                  <a:ext uri="{FF2B5EF4-FFF2-40B4-BE49-F238E27FC236}">
                    <a16:creationId xmlns:a16="http://schemas.microsoft.com/office/drawing/2014/main" id="{5F32599E-92FE-48C1-97F9-37301664E608}"/>
                  </a:ext>
                </a:extLst>
              </p:cNvPr>
              <p:cNvSpPr/>
              <p:nvPr/>
            </p:nvSpPr>
            <p:spPr>
              <a:xfrm>
                <a:off x="2123652" y="1010117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une stratégie et une organisation d'entreprise en tenant compte de la réalité du marché du travail</a:t>
                </a:r>
              </a:p>
            </p:txBody>
          </p:sp>
        </p:grpSp>
      </p:grpSp>
      <p:pic>
        <p:nvPicPr>
          <p:cNvPr id="10" name="Image 9"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5409" y="168589"/>
            <a:ext cx="1117053" cy="922337"/>
          </a:xfrm>
          <a:prstGeom prst="rect">
            <a:avLst/>
          </a:prstGeom>
        </p:spPr>
      </p:pic>
    </p:spTree>
    <p:extLst>
      <p:ext uri="{BB962C8B-B14F-4D97-AF65-F5344CB8AC3E}">
        <p14:creationId xmlns:p14="http://schemas.microsoft.com/office/powerpoint/2010/main" val="1753690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e 2">
            <a:extLst>
              <a:ext uri="{FF2B5EF4-FFF2-40B4-BE49-F238E27FC236}">
                <a16:creationId xmlns:a16="http://schemas.microsoft.com/office/drawing/2014/main" id="{36EDE8B7-FF00-4F78-B2D4-6E75D7FE779C}"/>
              </a:ext>
            </a:extLst>
          </p:cNvPr>
          <p:cNvGrpSpPr/>
          <p:nvPr/>
        </p:nvGrpSpPr>
        <p:grpSpPr>
          <a:xfrm>
            <a:off x="3923853" y="3523697"/>
            <a:ext cx="3261391" cy="1144419"/>
            <a:chOff x="3923853" y="3553415"/>
            <a:chExt cx="3261391" cy="1144419"/>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3553415"/>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23853" y="3989948"/>
              <a:ext cx="3240000" cy="70788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Collaborateur comptable généraliste ou spécialisé ou Chef de mission comptable en cabinet, Directeur comptable et financier souhaitant s’orienter vers le métier d’Expert-comptable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97928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109" name="ZoneTexte 108">
            <a:extLst>
              <a:ext uri="{FF2B5EF4-FFF2-40B4-BE49-F238E27FC236}">
                <a16:creationId xmlns:a16="http://schemas.microsoft.com/office/drawing/2014/main" id="{AF3D5513-BF9B-4E23-A5CD-D9F5CE73A3B1}"/>
              </a:ext>
            </a:extLst>
          </p:cNvPr>
          <p:cNvSpPr txBox="1"/>
          <p:nvPr/>
        </p:nvSpPr>
        <p:spPr>
          <a:xfrm>
            <a:off x="420574" y="5755869"/>
            <a:ext cx="3240000" cy="1015663"/>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En acquérant de l’expérience, l’Expert-comptable dirigeant peut élargir son périmètre d’intervention en pilotant le développement de nouvelles offres au sein de son cabinet, de nouveaux pôles d’expertise (sociale, fiscale…), de partenariats externes...</a:t>
            </a:r>
          </a:p>
          <a:p>
            <a:pPr algn="l"/>
            <a:endParaRPr lang="fr-FR" dirty="0"/>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913516"/>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99283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2178793"/>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04946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335642"/>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Les spécialités du cabinet peuvent déterminer la pratique professionnelle de l’Expert-comptable : spécialisation du cabinet dans un domaine particulier de l’expertise comptable (ex : gestion de patrimoine) ou dans certains secteurs d’activité (ex : hôtellerie-restauration, secteur associatif, agricole…) </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25080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526487"/>
            <a:ext cx="324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l’Expert-comptable peut intervenir en tant que dirigeant du cabinet sur les différents pôle d’activité de la société.</a:t>
            </a:r>
          </a:p>
          <a:p>
            <a:pPr algn="l"/>
            <a:r>
              <a:rPr lang="fr-FR" dirty="0"/>
              <a:t>Au sein des grands cabinets, l’Expert-comptable dirigeant / Directeur de mission est généralement responsable d’un portefeuille de dossiers d’expertise comptable structurés selon le secteur d’activité de la clientèle ou selon le domaine de spécialité comptable (consolidation par exemple)..</a:t>
            </a:r>
          </a:p>
        </p:txBody>
      </p:sp>
      <p:sp>
        <p:nvSpPr>
          <p:cNvPr id="89" name="ZoneTexte 88">
            <a:extLst>
              <a:ext uri="{FF2B5EF4-FFF2-40B4-BE49-F238E27FC236}">
                <a16:creationId xmlns:a16="http://schemas.microsoft.com/office/drawing/2014/main" id="{9C680D0D-EADB-41EF-9406-79332806A869}"/>
              </a:ext>
            </a:extLst>
          </p:cNvPr>
          <p:cNvSpPr txBox="1"/>
          <p:nvPr/>
        </p:nvSpPr>
        <p:spPr>
          <a:xfrm>
            <a:off x="4009122" y="7135526"/>
            <a:ext cx="324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Plus grande spécialisation des services d’accompagnement comptable selon les enjeux comptables et sectoriels spécifiques des clients</a:t>
            </a:r>
          </a:p>
          <a:p>
            <a:r>
              <a:rPr lang="fr-FR" dirty="0">
                <a:solidFill>
                  <a:schemeClr val="tx2"/>
                </a:solidFill>
              </a:rPr>
              <a:t>Renforcement des compétences en informatique et analyse de données, des qualités commerciales dans un contexte d’intensification concurrentielle</a:t>
            </a:r>
          </a:p>
          <a:p>
            <a:r>
              <a:rPr lang="fr-FR" dirty="0">
                <a:solidFill>
                  <a:schemeClr val="tx2"/>
                </a:solidFill>
              </a:rPr>
              <a:t>Développement des missions de conseil expert spécialisé (pilotage de la performance, accompagnement des restructurations…)</a:t>
            </a:r>
            <a:endParaRPr lang="fr-FR" dirty="0">
              <a:solidFill>
                <a:srgbClr val="FF0000"/>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712483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6859217"/>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93853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8586828"/>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8869566"/>
            <a:ext cx="3240000" cy="1785104"/>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Autres métiers de direction des cabinets d’expertise comptable : métiers de l’audit, du conseil, de l’expertise sociale et juridique</a:t>
            </a:r>
          </a:p>
          <a:p>
            <a:pPr marL="108000" indent="-108000" algn="l">
              <a:buFont typeface="Wingdings" panose="05000000000000000000" pitchFamily="2" charset="2"/>
              <a:buChar char="§"/>
            </a:pPr>
            <a:r>
              <a:rPr lang="fr-FR" dirty="0">
                <a:solidFill>
                  <a:schemeClr val="tx2"/>
                </a:solidFill>
              </a:rPr>
              <a:t>Métiers des directions financières : Directeur Administratif et Financier, Responsable du contrôle interne.. </a:t>
            </a:r>
          </a:p>
          <a:p>
            <a:pPr marL="108000" indent="-108000" algn="l">
              <a:buFont typeface="Wingdings" panose="05000000000000000000" pitchFamily="2" charset="2"/>
              <a:buChar char="§"/>
            </a:pPr>
            <a:r>
              <a:rPr lang="fr-FR" dirty="0">
                <a:solidFill>
                  <a:schemeClr val="tx2"/>
                </a:solidFill>
              </a:rPr>
              <a:t>Métiers du conseil : conseil en finance, conseil en management</a:t>
            </a:r>
          </a:p>
          <a:p>
            <a:pPr marL="108000" indent="-108000" algn="l">
              <a:buFont typeface="Wingdings" panose="05000000000000000000" pitchFamily="2" charset="2"/>
              <a:buChar char="§"/>
            </a:pPr>
            <a:r>
              <a:rPr lang="fr-FR" dirty="0">
                <a:solidFill>
                  <a:schemeClr val="tx2"/>
                </a:solidFill>
              </a:rPr>
              <a:t>Métiers de l’analyse financière et de la gestion d’actifs des banques, sociétés d’assurance, fonds d’investissement… </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31884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51161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549411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575491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697933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6714058"/>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011787"/>
            <a:ext cx="3271793" cy="347787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Chefs de mission comptable, Collaborateurs comptables généralistes et spécialisés, autres métiers des cabinets d’expertise comptable (Auditeurs, Consultants…), responsables des Fonctions support (Responsable Administratif et Financier, Directeur des Ressources Humaines…), Responsable méthodes…</a:t>
            </a:r>
          </a:p>
          <a:p>
            <a:pPr algn="l"/>
            <a:r>
              <a:rPr lang="fr-FR" i="1" dirty="0"/>
              <a:t>Relations professionnelles externes </a:t>
            </a:r>
            <a:r>
              <a:rPr lang="fr-FR" dirty="0"/>
              <a:t>: Dirigeants d’entreprises, Responsables Administratif et Financier, Chefs comptables, partenaires et prestataires externes (avocats, consultants, banquiers, éditeurs de logiciels…)</a:t>
            </a:r>
          </a:p>
          <a:p>
            <a:pPr algn="l"/>
            <a:r>
              <a:rPr lang="fr-FR" i="1" dirty="0"/>
              <a:t>Télétravail</a:t>
            </a:r>
            <a:r>
              <a:rPr lang="fr-FR" dirty="0"/>
              <a:t> : possible sur une partie significative des activités (selon l’accès aux outils métiers et documents clients et les pratiques internes du cabinet), mais la présence régulière au sein du cabinet peut être nécessaire pour assurer le lien managérial et la participation aux réunions de travail. Déplacements nécessaires lors de visites ponctuelles sur le site des clients (réunion de cadrage, présentation des comptes…).</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913720"/>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993035"/>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2186617"/>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 name="Groupe 1">
            <a:extLst>
              <a:ext uri="{FF2B5EF4-FFF2-40B4-BE49-F238E27FC236}">
                <a16:creationId xmlns:a16="http://schemas.microsoft.com/office/drawing/2014/main" id="{78809316-23D2-49B8-9C46-1F5B6036DE14}"/>
              </a:ext>
            </a:extLst>
          </p:cNvPr>
          <p:cNvGrpSpPr/>
          <p:nvPr/>
        </p:nvGrpSpPr>
        <p:grpSpPr>
          <a:xfrm>
            <a:off x="3923853" y="4647554"/>
            <a:ext cx="3325269" cy="2207352"/>
            <a:chOff x="3923853" y="4647554"/>
            <a:chExt cx="3325269" cy="2207352"/>
          </a:xfrm>
        </p:grpSpPr>
        <p:sp>
          <p:nvSpPr>
            <p:cNvPr id="85" name="ZoneTexte 84">
              <a:extLst>
                <a:ext uri="{FF2B5EF4-FFF2-40B4-BE49-F238E27FC236}">
                  <a16:creationId xmlns:a16="http://schemas.microsoft.com/office/drawing/2014/main" id="{A3DAED3C-D004-4A7C-9EC9-D69C4C89C860}"/>
                </a:ext>
              </a:extLst>
            </p:cNvPr>
            <p:cNvSpPr txBox="1"/>
            <p:nvPr/>
          </p:nvSpPr>
          <p:spPr>
            <a:xfrm>
              <a:off x="3923853" y="4915914"/>
              <a:ext cx="3240000" cy="1938992"/>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techniques spécialisées selon les secteurs des entreprises accompagnées et les spécialités du cabinet (gestion de patrimoine, cession/acquisition d’entreprises…)</a:t>
              </a:r>
            </a:p>
            <a:p>
              <a:r>
                <a:rPr lang="fr-FR" dirty="0">
                  <a:solidFill>
                    <a:schemeClr val="tx2"/>
                  </a:solidFill>
                </a:rPr>
                <a:t>Formations aux méthodes d’accompagnement du client sur les problématiques comptables et de gestion : analyse financière, tableau de bord, gestion de projet… </a:t>
              </a:r>
            </a:p>
            <a:p>
              <a:r>
                <a:rPr lang="fr-FR" dirty="0">
                  <a:solidFill>
                    <a:schemeClr val="tx2"/>
                  </a:solidFill>
                </a:rPr>
                <a:t>Formations aux évolutions réglementaires et des normes comptables et fiscales (ex : Loi de finances) </a:t>
              </a:r>
            </a:p>
            <a:p>
              <a:r>
                <a:rPr lang="fr-FR" dirty="0">
                  <a:solidFill>
                    <a:schemeClr val="tx2"/>
                  </a:solidFill>
                </a:rPr>
                <a:t>Formations aux évolutions de la réglementation de la profession d’expert-comptable</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64755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90835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51" name="ZoneTexte 50">
            <a:extLst>
              <a:ext uri="{FF2B5EF4-FFF2-40B4-BE49-F238E27FC236}">
                <a16:creationId xmlns:a16="http://schemas.microsoft.com/office/drawing/2014/main" id="{C62540BE-179C-4FBC-9A91-A5DC258B6193}"/>
              </a:ext>
            </a:extLst>
          </p:cNvPr>
          <p:cNvSpPr txBox="1"/>
          <p:nvPr/>
        </p:nvSpPr>
        <p:spPr>
          <a:xfrm>
            <a:off x="240923" y="1220429"/>
            <a:ext cx="3323000" cy="615553"/>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Expert-comptable dirigeant / Directeur de mission</a:t>
            </a:r>
          </a:p>
        </p:txBody>
      </p:sp>
      <p:grpSp>
        <p:nvGrpSpPr>
          <p:cNvPr id="4" name="Groupe 3">
            <a:extLst>
              <a:ext uri="{FF2B5EF4-FFF2-40B4-BE49-F238E27FC236}">
                <a16:creationId xmlns:a16="http://schemas.microsoft.com/office/drawing/2014/main" id="{EBA41F24-9654-41A7-A73F-AD3CE868CD58}"/>
              </a:ext>
            </a:extLst>
          </p:cNvPr>
          <p:cNvGrpSpPr/>
          <p:nvPr/>
        </p:nvGrpSpPr>
        <p:grpSpPr>
          <a:xfrm>
            <a:off x="3923853" y="2252348"/>
            <a:ext cx="3528392" cy="1291912"/>
            <a:chOff x="3923853" y="2252348"/>
            <a:chExt cx="3528392" cy="1291912"/>
          </a:xfrm>
        </p:grpSpPr>
        <p:sp>
          <p:nvSpPr>
            <p:cNvPr id="68" name="ZoneTexte 67">
              <a:extLst>
                <a:ext uri="{FF2B5EF4-FFF2-40B4-BE49-F238E27FC236}">
                  <a16:creationId xmlns:a16="http://schemas.microsoft.com/office/drawing/2014/main" id="{67A1A514-CA7F-49BE-8B7E-C9358E60BC8B}"/>
                </a:ext>
              </a:extLst>
            </p:cNvPr>
            <p:cNvSpPr txBox="1"/>
            <p:nvPr/>
          </p:nvSpPr>
          <p:spPr>
            <a:xfrm>
              <a:off x="3923853" y="2528597"/>
              <a:ext cx="1853928" cy="1015663"/>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marL="108000" indent="-108000" algn="l">
                <a:buFont typeface="Wingdings" panose="05000000000000000000" pitchFamily="2" charset="2"/>
                <a:buChar char="§"/>
              </a:pPr>
              <a:r>
                <a:rPr lang="fr-FR" dirty="0"/>
                <a:t>Bac+5 en comptabilité et gestion d’entreprise (Master CCA - Comptabilité Contrôle Audit) et DSCG (Diplôme Supérieur de Comptabilité et de Gestion)</a:t>
              </a:r>
              <a:endParaRPr lang="fr-FR" dirty="0">
                <a:solidFill>
                  <a:schemeClr val="tx2"/>
                </a:solidFill>
              </a:endParaRP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252348"/>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51459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0" name="ZoneTexte 49">
              <a:extLst>
                <a:ext uri="{FF2B5EF4-FFF2-40B4-BE49-F238E27FC236}">
                  <a16:creationId xmlns:a16="http://schemas.microsoft.com/office/drawing/2014/main" id="{F7FE0887-116E-4C69-8E26-C2DF22F800E8}"/>
                </a:ext>
              </a:extLst>
            </p:cNvPr>
            <p:cNvSpPr txBox="1"/>
            <p:nvPr/>
          </p:nvSpPr>
          <p:spPr>
            <a:xfrm>
              <a:off x="5598317" y="2252348"/>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Certification requise</a:t>
              </a:r>
            </a:p>
          </p:txBody>
        </p:sp>
        <p:sp>
          <p:nvSpPr>
            <p:cNvPr id="52" name="ZoneTexte 51">
              <a:extLst>
                <a:ext uri="{FF2B5EF4-FFF2-40B4-BE49-F238E27FC236}">
                  <a16:creationId xmlns:a16="http://schemas.microsoft.com/office/drawing/2014/main" id="{91AFD3E1-868B-4359-88DC-C896451DBDF9}"/>
                </a:ext>
              </a:extLst>
            </p:cNvPr>
            <p:cNvSpPr txBox="1"/>
            <p:nvPr/>
          </p:nvSpPr>
          <p:spPr>
            <a:xfrm>
              <a:off x="5563651" y="2509472"/>
              <a:ext cx="1688358" cy="861774"/>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marL="171450" indent="-171450" algn="l">
                <a:buFont typeface="Wingdings" panose="05000000000000000000" pitchFamily="2" charset="2"/>
                <a:buChar char="§"/>
              </a:pPr>
              <a:r>
                <a:rPr lang="fr-FR" dirty="0"/>
                <a:t>DEC (Diplôme d’Expertise Comptable), niveau Bac+8, accessible suite au DSCG</a:t>
              </a:r>
              <a:endParaRPr lang="fr-FR" dirty="0">
                <a:solidFill>
                  <a:schemeClr val="tx2"/>
                </a:solidFill>
              </a:endParaRPr>
            </a:p>
          </p:txBody>
        </p:sp>
      </p:gr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194" y="163710"/>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6707</TotalTime>
  <Words>1621</Words>
  <Application>Microsoft Office PowerPoint</Application>
  <PresentationFormat>Personnalisé</PresentationFormat>
  <Paragraphs>143</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1310</cp:revision>
  <dcterms:created xsi:type="dcterms:W3CDTF">2014-07-30T08:09:35Z</dcterms:created>
  <dcterms:modified xsi:type="dcterms:W3CDTF">2024-01-18T15:00:31Z</dcterms:modified>
</cp:coreProperties>
</file>