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68" autoAdjust="0"/>
    <p:restoredTop sz="94249" autoAdjust="0"/>
  </p:normalViewPr>
  <p:slideViewPr>
    <p:cSldViewPr showGuides="1">
      <p:cViewPr>
        <p:scale>
          <a:sx n="90" d="100"/>
          <a:sy n="90" d="100"/>
        </p:scale>
        <p:origin x="2364" y="-15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DE MISSION D’AUDIT</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907926"/>
            <a:ext cx="6873596" cy="381173"/>
            <a:chOff x="277738" y="1907926"/>
            <a:chExt cx="6873596"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Commissaire aux comptes</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61583"/>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05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6158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05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de l’audit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6158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05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Audit financier</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257674"/>
            <a:ext cx="6801477" cy="1348410"/>
            <a:chOff x="342234" y="2605299"/>
            <a:chExt cx="6801477" cy="1348410"/>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90024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i="0" dirty="0">
                  <a:solidFill>
                    <a:schemeClr val="accent2"/>
                  </a:solidFill>
                  <a:effectLst/>
                </a:rPr>
                <a:t>Le Directeur de mission d’audit est responsable de la réalisation de mandats d’audit dont l’objectif est de vérifier et certifier que les comptes publiés par une société sont conformes aux normes légales et qu'ils reflètent une image sincère et fidèle de la situation financière de la société. Pour ce faire, le Directeur de mission d’audit pilote la prestation du cabinet en intervenant sur les appels d’offres, la relation client et la supervision des auditeurs impliqués sur les différentes </a:t>
              </a:r>
              <a:r>
                <a:rPr lang="fr-FR" sz="1050" dirty="0">
                  <a:solidFill>
                    <a:schemeClr val="accent2"/>
                  </a:solidFill>
                  <a:latin typeface="Univers Light" panose="020B0403020202020204" pitchFamily="34" charset="0"/>
                </a:rPr>
                <a:t>phases du cycle d’audit. </a:t>
              </a:r>
              <a:endParaRPr lang="fr-FR" sz="1050" dirty="0">
                <a:solidFill>
                  <a:schemeClr val="accent2"/>
                </a:solidFill>
              </a:endParaRP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092931"/>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24652" y="4697834"/>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39357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1316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372b - Cadres de l'organisation ou du contrôle des services administratifs et financiers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39357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13168"/>
            <a:ext cx="2160001"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12769 - Commissaire aux comptes</a:t>
            </a:r>
          </a:p>
        </p:txBody>
      </p:sp>
      <p:sp>
        <p:nvSpPr>
          <p:cNvPr id="53" name="ZoneTexte 52">
            <a:extLst>
              <a:ext uri="{FF2B5EF4-FFF2-40B4-BE49-F238E27FC236}">
                <a16:creationId xmlns:a16="http://schemas.microsoft.com/office/drawing/2014/main" id="{A92FBBD6-BA94-470F-9C99-A4494516BB1F}"/>
              </a:ext>
            </a:extLst>
          </p:cNvPr>
          <p:cNvSpPr txBox="1"/>
          <p:nvPr/>
        </p:nvSpPr>
        <p:spPr>
          <a:xfrm>
            <a:off x="285549" y="5633938"/>
            <a:ext cx="3420000"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Identifie les axes de développement des activités d’audit en accord avec les orientations stratégiques du cabinet </a:t>
            </a:r>
          </a:p>
          <a:p>
            <a:pPr algn="l"/>
            <a:r>
              <a:rPr lang="fr-FR" dirty="0"/>
              <a:t>Cible les nouveaux mandats pouvant être acquis, définit les améliorations possibles sur les mandats d’audit actuels et anticipe les fins de mandats </a:t>
            </a:r>
          </a:p>
          <a:p>
            <a:pPr algn="l"/>
            <a:r>
              <a:rPr lang="fr-FR" dirty="0"/>
              <a:t>Définit la stratégie de réponse aux appels d’offres et coordonne la rédaction des propositions d’intervention</a:t>
            </a:r>
          </a:p>
          <a:p>
            <a:pPr algn="l"/>
            <a:r>
              <a:rPr lang="fr-FR" dirty="0"/>
              <a:t>Échange régulièrement avec les acteurs du marché afin d’identifier les opportunités de développement commercial</a:t>
            </a:r>
          </a:p>
          <a:p>
            <a:pPr algn="l"/>
            <a:r>
              <a:rPr lang="fr-FR" dirty="0"/>
              <a:t>Est impliqué dans les réflexions stratégiques du développement du cabinet, valorise le positionnement de son pôle parmi l’ensemble des activités</a:t>
            </a:r>
          </a:p>
        </p:txBody>
      </p:sp>
      <p:sp>
        <p:nvSpPr>
          <p:cNvPr id="60" name="ZoneTexte 59">
            <a:extLst>
              <a:ext uri="{FF2B5EF4-FFF2-40B4-BE49-F238E27FC236}">
                <a16:creationId xmlns:a16="http://schemas.microsoft.com/office/drawing/2014/main" id="{03FEC8A6-BB80-46F2-AC7C-7402CD08FF89}"/>
              </a:ext>
            </a:extLst>
          </p:cNvPr>
          <p:cNvSpPr txBox="1"/>
          <p:nvPr/>
        </p:nvSpPr>
        <p:spPr>
          <a:xfrm>
            <a:off x="258764" y="5184589"/>
            <a:ext cx="3420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Définition de la stratégie et développement du pôle Audit </a:t>
            </a:r>
          </a:p>
        </p:txBody>
      </p:sp>
      <p:grpSp>
        <p:nvGrpSpPr>
          <p:cNvPr id="62" name="Groupe 61">
            <a:extLst>
              <a:ext uri="{FF2B5EF4-FFF2-40B4-BE49-F238E27FC236}">
                <a16:creationId xmlns:a16="http://schemas.microsoft.com/office/drawing/2014/main" id="{1EFC2716-1199-4110-A462-E82A22C97313}"/>
              </a:ext>
            </a:extLst>
          </p:cNvPr>
          <p:cNvGrpSpPr/>
          <p:nvPr/>
        </p:nvGrpSpPr>
        <p:grpSpPr>
          <a:xfrm>
            <a:off x="258764" y="8010202"/>
            <a:ext cx="3446785" cy="2520280"/>
            <a:chOff x="3710169" y="5263200"/>
            <a:chExt cx="3446785" cy="2520280"/>
          </a:xfrm>
        </p:grpSpPr>
        <p:sp>
          <p:nvSpPr>
            <p:cNvPr id="67" name="ZoneTexte 66">
              <a:extLst>
                <a:ext uri="{FF2B5EF4-FFF2-40B4-BE49-F238E27FC236}">
                  <a16:creationId xmlns:a16="http://schemas.microsoft.com/office/drawing/2014/main" id="{7FF087D0-743D-44E9-B123-65995376C48E}"/>
                </a:ext>
              </a:extLst>
            </p:cNvPr>
            <p:cNvSpPr txBox="1"/>
            <p:nvPr/>
          </p:nvSpPr>
          <p:spPr>
            <a:xfrm>
              <a:off x="3736954" y="5690599"/>
              <a:ext cx="3420000"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la stratégie d’audit en identifiant les axes prioritaires d’investigation à partir d’une analyse de l’organisation cliente </a:t>
              </a:r>
            </a:p>
            <a:p>
              <a:pPr algn="l"/>
              <a:r>
                <a:rPr lang="fr-FR" dirty="0"/>
                <a:t>Prend en charge les échanges avec l’organisation cliente sur les principales phases de la mission d’audit</a:t>
              </a:r>
            </a:p>
            <a:p>
              <a:pPr algn="l"/>
              <a:r>
                <a:rPr lang="fr-FR" dirty="0"/>
                <a:t>Supervise les travaux d’audit en fixant les objectifs et en réalisant les arbitrages nécessaires sur les différentes phases : évaluation du contrôle interne, audit des comptes, émission des rapports d’audit…</a:t>
              </a:r>
            </a:p>
            <a:p>
              <a:pPr algn="l"/>
              <a:r>
                <a:rPr lang="fr-FR" dirty="0"/>
                <a:t>Participe aux entretiens clients, aux réunions de travail et aux points d’étape de la mission pour présenter des résultats, résoudre des problèmes nécessitant un arbitrage fort</a:t>
              </a:r>
            </a:p>
          </p:txBody>
        </p:sp>
        <p:sp>
          <p:nvSpPr>
            <p:cNvPr id="68" name="ZoneTexte 67">
              <a:extLst>
                <a:ext uri="{FF2B5EF4-FFF2-40B4-BE49-F238E27FC236}">
                  <a16:creationId xmlns:a16="http://schemas.microsoft.com/office/drawing/2014/main" id="{107F2812-0490-4C4F-818A-53F28C3DC2CB}"/>
                </a:ext>
              </a:extLst>
            </p:cNvPr>
            <p:cNvSpPr txBox="1"/>
            <p:nvPr/>
          </p:nvSpPr>
          <p:spPr>
            <a:xfrm>
              <a:off x="3710169" y="5263200"/>
              <a:ext cx="3420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Supervision technique et présentation des travaux d’audit</a:t>
              </a:r>
            </a:p>
          </p:txBody>
        </p:sp>
      </p:grpSp>
      <p:grpSp>
        <p:nvGrpSpPr>
          <p:cNvPr id="7" name="Groupe 6">
            <a:extLst>
              <a:ext uri="{FF2B5EF4-FFF2-40B4-BE49-F238E27FC236}">
                <a16:creationId xmlns:a16="http://schemas.microsoft.com/office/drawing/2014/main" id="{A939C216-AD49-4809-8874-E03C54FAE531}"/>
              </a:ext>
            </a:extLst>
          </p:cNvPr>
          <p:cNvGrpSpPr/>
          <p:nvPr/>
        </p:nvGrpSpPr>
        <p:grpSpPr>
          <a:xfrm>
            <a:off x="4067869" y="5184589"/>
            <a:ext cx="3446785" cy="1949620"/>
            <a:chOff x="4067869" y="5184589"/>
            <a:chExt cx="3446785" cy="1949620"/>
          </a:xfrm>
        </p:grpSpPr>
        <p:sp>
          <p:nvSpPr>
            <p:cNvPr id="70" name="ZoneTexte 69">
              <a:extLst>
                <a:ext uri="{FF2B5EF4-FFF2-40B4-BE49-F238E27FC236}">
                  <a16:creationId xmlns:a16="http://schemas.microsoft.com/office/drawing/2014/main" id="{7DAA1CCB-CB61-4CEE-93BE-AFD513EAC6BF}"/>
                </a:ext>
              </a:extLst>
            </p:cNvPr>
            <p:cNvSpPr txBox="1"/>
            <p:nvPr/>
          </p:nvSpPr>
          <p:spPr>
            <a:xfrm>
              <a:off x="4094654" y="5502993"/>
              <a:ext cx="342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Peut piloter la réalisation de missions autorisées ne rentrant pas dans le cadre de la certification des comptes : audit de cession / acquisition, commissariat aux apports, missions de diagnostic, recommandation ou attestation (évaluation des processus, de la santé financière, des systèmes d’information, conformité sociale…) </a:t>
              </a:r>
            </a:p>
            <a:p>
              <a:pPr algn="l"/>
              <a:r>
                <a:rPr lang="fr-FR" dirty="0"/>
                <a:t>Peut conduire des missions d’audit légal de petites entreprises (missions ALPE) centrées sur l’identification des risques comptables et financiers</a:t>
              </a:r>
            </a:p>
          </p:txBody>
        </p:sp>
        <p:sp>
          <p:nvSpPr>
            <p:cNvPr id="71" name="ZoneTexte 70">
              <a:extLst>
                <a:ext uri="{FF2B5EF4-FFF2-40B4-BE49-F238E27FC236}">
                  <a16:creationId xmlns:a16="http://schemas.microsoft.com/office/drawing/2014/main" id="{89F8C0E4-E9D3-435E-B8BC-C5DB48A07F83}"/>
                </a:ext>
              </a:extLst>
            </p:cNvPr>
            <p:cNvSpPr txBox="1"/>
            <p:nvPr/>
          </p:nvSpPr>
          <p:spPr>
            <a:xfrm>
              <a:off x="4067869" y="5184589"/>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Pilotage de missions d’audit contractuel</a:t>
              </a:r>
            </a:p>
          </p:txBody>
        </p:sp>
      </p:grpSp>
      <p:grpSp>
        <p:nvGrpSpPr>
          <p:cNvPr id="72" name="Groupe 71">
            <a:extLst>
              <a:ext uri="{FF2B5EF4-FFF2-40B4-BE49-F238E27FC236}">
                <a16:creationId xmlns:a16="http://schemas.microsoft.com/office/drawing/2014/main" id="{49EB4466-F783-44B1-8653-31EBA3F376AA}"/>
              </a:ext>
            </a:extLst>
          </p:cNvPr>
          <p:cNvGrpSpPr/>
          <p:nvPr/>
        </p:nvGrpSpPr>
        <p:grpSpPr>
          <a:xfrm>
            <a:off x="4081261" y="7362130"/>
            <a:ext cx="3420000" cy="2501392"/>
            <a:chOff x="3710169" y="5263200"/>
            <a:chExt cx="3420000" cy="2501392"/>
          </a:xfrm>
        </p:grpSpPr>
        <p:sp>
          <p:nvSpPr>
            <p:cNvPr id="73" name="ZoneTexte 72">
              <a:extLst>
                <a:ext uri="{FF2B5EF4-FFF2-40B4-BE49-F238E27FC236}">
                  <a16:creationId xmlns:a16="http://schemas.microsoft.com/office/drawing/2014/main" id="{7067AE0B-EEA4-4F6B-8696-14E2C4C91F87}"/>
                </a:ext>
              </a:extLst>
            </p:cNvPr>
            <p:cNvSpPr txBox="1"/>
            <p:nvPr/>
          </p:nvSpPr>
          <p:spPr>
            <a:xfrm>
              <a:off x="3736954" y="5517823"/>
              <a:ext cx="3393215"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Encadre et supervise le travail des membres de son pôle (Auditeurs, Assistants audit)</a:t>
              </a:r>
            </a:p>
            <a:p>
              <a:pPr algn="l"/>
              <a:r>
                <a:rPr lang="fr-FR" dirty="0"/>
                <a:t>Définit les procédures de travail et de management (réunions d’équipe…) à destination de ses collaborateurs</a:t>
              </a:r>
            </a:p>
            <a:p>
              <a:pPr algn="l"/>
              <a:r>
                <a:rPr lang="fr-FR" dirty="0"/>
                <a:t>Etablit et évalue les objectifs des collaborateurs sous sa responsabilité </a:t>
              </a:r>
            </a:p>
            <a:p>
              <a:pPr algn="l"/>
              <a:r>
                <a:rPr lang="fr-FR" dirty="0"/>
                <a:t>Arbitre les décisions de ressources humaines liées à son pôle d’activité : recrutement, rupture, etc., participe aux entretiens et à la décision finale</a:t>
              </a:r>
            </a:p>
            <a:p>
              <a:r>
                <a:rPr lang="fr-FR" dirty="0"/>
                <a:t>Identifie, lors des entretiens annuels, les besoins en formations des collaborateurs et propose des plans de développement individuels </a:t>
              </a:r>
            </a:p>
            <a:p>
              <a:pPr marL="0" indent="0">
                <a:buNone/>
              </a:pPr>
              <a:endParaRPr lang="fr-FR" dirty="0"/>
            </a:p>
          </p:txBody>
        </p:sp>
        <p:sp>
          <p:nvSpPr>
            <p:cNvPr id="74" name="ZoneTexte 73">
              <a:extLst>
                <a:ext uri="{FF2B5EF4-FFF2-40B4-BE49-F238E27FC236}">
                  <a16:creationId xmlns:a16="http://schemas.microsoft.com/office/drawing/2014/main" id="{BE89FF1E-F27A-40FA-A70B-844AC7776D3A}"/>
                </a:ext>
              </a:extLst>
            </p:cNvPr>
            <p:cNvSpPr txBox="1"/>
            <p:nvPr/>
          </p:nvSpPr>
          <p:spPr>
            <a:xfrm>
              <a:off x="3710169" y="5263200"/>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Management de l’équipe du pôle Audit </a:t>
              </a:r>
            </a:p>
          </p:txBody>
        </p:sp>
      </p:grpSp>
      <p:pic>
        <p:nvPicPr>
          <p:cNvPr id="15" name="Image 14"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902" y="113717"/>
            <a:ext cx="1115541" cy="921089"/>
          </a:xfrm>
          <a:prstGeom prst="rect">
            <a:avLst/>
          </a:prstGeom>
        </p:spPr>
      </p:pic>
    </p:spTree>
    <p:extLst>
      <p:ext uri="{BB962C8B-B14F-4D97-AF65-F5344CB8AC3E}">
        <p14:creationId xmlns:p14="http://schemas.microsoft.com/office/powerpoint/2010/main" val="117545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2" name="Groupe 141">
            <a:extLst>
              <a:ext uri="{FF2B5EF4-FFF2-40B4-BE49-F238E27FC236}">
                <a16:creationId xmlns:a16="http://schemas.microsoft.com/office/drawing/2014/main" id="{5B2669BD-A698-45A3-B8EE-50028A361F60}"/>
              </a:ext>
            </a:extLst>
          </p:cNvPr>
          <p:cNvGrpSpPr/>
          <p:nvPr/>
        </p:nvGrpSpPr>
        <p:grpSpPr>
          <a:xfrm>
            <a:off x="3995753" y="1501255"/>
            <a:ext cx="3456384" cy="481018"/>
            <a:chOff x="3635821" y="1491960"/>
            <a:chExt cx="3456384" cy="481018"/>
          </a:xfrm>
        </p:grpSpPr>
        <p:grpSp>
          <p:nvGrpSpPr>
            <p:cNvPr id="143" name="Groupe 142">
              <a:extLst>
                <a:ext uri="{FF2B5EF4-FFF2-40B4-BE49-F238E27FC236}">
                  <a16:creationId xmlns:a16="http://schemas.microsoft.com/office/drawing/2014/main" id="{EB30E6B5-078A-43CE-B7BC-66EA8B2BEBE5}"/>
                </a:ext>
              </a:extLst>
            </p:cNvPr>
            <p:cNvGrpSpPr/>
            <p:nvPr/>
          </p:nvGrpSpPr>
          <p:grpSpPr>
            <a:xfrm>
              <a:off x="3747100" y="1491960"/>
              <a:ext cx="3129082" cy="451140"/>
              <a:chOff x="3747100" y="1491960"/>
              <a:chExt cx="3129082" cy="451140"/>
            </a:xfrm>
          </p:grpSpPr>
          <p:sp>
            <p:nvSpPr>
              <p:cNvPr id="178" name="Rectangle 177">
                <a:extLst>
                  <a:ext uri="{FF2B5EF4-FFF2-40B4-BE49-F238E27FC236}">
                    <a16:creationId xmlns:a16="http://schemas.microsoft.com/office/drawing/2014/main" id="{110665C6-4DF1-404C-8634-330780DEC4F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81" name="ZoneTexte 180">
                <a:extLst>
                  <a:ext uri="{FF2B5EF4-FFF2-40B4-BE49-F238E27FC236}">
                    <a16:creationId xmlns:a16="http://schemas.microsoft.com/office/drawing/2014/main" id="{9E7E277A-7E87-47D3-8349-2ECF27124CAE}"/>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4" name="Groupe 143">
              <a:extLst>
                <a:ext uri="{FF2B5EF4-FFF2-40B4-BE49-F238E27FC236}">
                  <a16:creationId xmlns:a16="http://schemas.microsoft.com/office/drawing/2014/main" id="{7DD8564C-D640-41A4-A9AA-768DE0CACAF8}"/>
                </a:ext>
              </a:extLst>
            </p:cNvPr>
            <p:cNvGrpSpPr/>
            <p:nvPr/>
          </p:nvGrpSpPr>
          <p:grpSpPr>
            <a:xfrm>
              <a:off x="5145033" y="1669592"/>
              <a:ext cx="1192567" cy="303386"/>
              <a:chOff x="5501712" y="1669592"/>
              <a:chExt cx="1192567" cy="303386"/>
            </a:xfrm>
          </p:grpSpPr>
          <p:sp>
            <p:nvSpPr>
              <p:cNvPr id="176" name="ZoneTexte 175">
                <a:extLst>
                  <a:ext uri="{FF2B5EF4-FFF2-40B4-BE49-F238E27FC236}">
                    <a16:creationId xmlns:a16="http://schemas.microsoft.com/office/drawing/2014/main" id="{8D00A938-74A8-4F4D-9654-649F9954BB0E}"/>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7" name="Ellipse 176">
                <a:extLst>
                  <a:ext uri="{FF2B5EF4-FFF2-40B4-BE49-F238E27FC236}">
                    <a16:creationId xmlns:a16="http://schemas.microsoft.com/office/drawing/2014/main" id="{AB39D70A-871F-466F-932B-55513BA03AAF}"/>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5" name="Groupe 144">
              <a:extLst>
                <a:ext uri="{FF2B5EF4-FFF2-40B4-BE49-F238E27FC236}">
                  <a16:creationId xmlns:a16="http://schemas.microsoft.com/office/drawing/2014/main" id="{8AC67B79-56FC-476D-ADBA-42A2FA3E60FC}"/>
                </a:ext>
              </a:extLst>
            </p:cNvPr>
            <p:cNvGrpSpPr/>
            <p:nvPr/>
          </p:nvGrpSpPr>
          <p:grpSpPr>
            <a:xfrm>
              <a:off x="5899638" y="1669592"/>
              <a:ext cx="1192567" cy="303386"/>
              <a:chOff x="6322879" y="1669592"/>
              <a:chExt cx="1192567" cy="303386"/>
            </a:xfrm>
          </p:grpSpPr>
          <p:sp>
            <p:nvSpPr>
              <p:cNvPr id="174" name="ZoneTexte 173">
                <a:extLst>
                  <a:ext uri="{FF2B5EF4-FFF2-40B4-BE49-F238E27FC236}">
                    <a16:creationId xmlns:a16="http://schemas.microsoft.com/office/drawing/2014/main" id="{7BD23E10-B55C-4139-B3A8-237AA75F55B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75" name="Ellipse 174">
                <a:extLst>
                  <a:ext uri="{FF2B5EF4-FFF2-40B4-BE49-F238E27FC236}">
                    <a16:creationId xmlns:a16="http://schemas.microsoft.com/office/drawing/2014/main" id="{B2BEFBAC-F38C-4A6A-B46C-A2CAFBEBF7F6}"/>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65" name="Groupe 164">
              <a:extLst>
                <a:ext uri="{FF2B5EF4-FFF2-40B4-BE49-F238E27FC236}">
                  <a16:creationId xmlns:a16="http://schemas.microsoft.com/office/drawing/2014/main" id="{610EA472-E47D-4B32-A415-E713500E91FE}"/>
                </a:ext>
              </a:extLst>
            </p:cNvPr>
            <p:cNvGrpSpPr/>
            <p:nvPr/>
          </p:nvGrpSpPr>
          <p:grpSpPr>
            <a:xfrm>
              <a:off x="4390427" y="1669592"/>
              <a:ext cx="1192567" cy="303386"/>
              <a:chOff x="4680545" y="1669592"/>
              <a:chExt cx="1192567" cy="303386"/>
            </a:xfrm>
          </p:grpSpPr>
          <p:sp>
            <p:nvSpPr>
              <p:cNvPr id="170" name="ZoneTexte 169">
                <a:extLst>
                  <a:ext uri="{FF2B5EF4-FFF2-40B4-BE49-F238E27FC236}">
                    <a16:creationId xmlns:a16="http://schemas.microsoft.com/office/drawing/2014/main" id="{90D70FD2-089D-4DB7-A2A9-F5FC38E2ED08}"/>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73" name="Ellipse 172">
                <a:extLst>
                  <a:ext uri="{FF2B5EF4-FFF2-40B4-BE49-F238E27FC236}">
                    <a16:creationId xmlns:a16="http://schemas.microsoft.com/office/drawing/2014/main" id="{42E2C352-B372-4A03-99C9-21F9A793897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67" name="Groupe 166">
              <a:extLst>
                <a:ext uri="{FF2B5EF4-FFF2-40B4-BE49-F238E27FC236}">
                  <a16:creationId xmlns:a16="http://schemas.microsoft.com/office/drawing/2014/main" id="{4C44A311-83C6-4EA9-BC91-E5D19F524614}"/>
                </a:ext>
              </a:extLst>
            </p:cNvPr>
            <p:cNvGrpSpPr/>
            <p:nvPr/>
          </p:nvGrpSpPr>
          <p:grpSpPr>
            <a:xfrm>
              <a:off x="3635821" y="1669592"/>
              <a:ext cx="1192567" cy="303386"/>
              <a:chOff x="3859378" y="1669592"/>
              <a:chExt cx="1192567" cy="303386"/>
            </a:xfrm>
          </p:grpSpPr>
          <p:sp>
            <p:nvSpPr>
              <p:cNvPr id="168" name="ZoneTexte 167">
                <a:extLst>
                  <a:ext uri="{FF2B5EF4-FFF2-40B4-BE49-F238E27FC236}">
                    <a16:creationId xmlns:a16="http://schemas.microsoft.com/office/drawing/2014/main" id="{A88215FB-AFB2-4EDA-9A5A-ABD63EC224F2}"/>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69" name="Ellipse 168">
                <a:extLst>
                  <a:ext uri="{FF2B5EF4-FFF2-40B4-BE49-F238E27FC236}">
                    <a16:creationId xmlns:a16="http://schemas.microsoft.com/office/drawing/2014/main" id="{C4661437-F66D-45F6-B211-B714EF4A87BF}"/>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205409" y="2638687"/>
            <a:ext cx="6947353" cy="553998"/>
            <a:chOff x="205409" y="2638687"/>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63686"/>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38687"/>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61771"/>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les évolutions des normes juridiques pour faire évoluer la prestation d’audit</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205409" y="5174780"/>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zones de risques d’une organisation comptable à partir d’une analyse de données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26" name="Groupe 25">
            <a:extLst>
              <a:ext uri="{FF2B5EF4-FFF2-40B4-BE49-F238E27FC236}">
                <a16:creationId xmlns:a16="http://schemas.microsoft.com/office/drawing/2014/main" id="{AB4F1872-98C1-4E6E-BCCB-53E4ECBF4857}"/>
              </a:ext>
            </a:extLst>
          </p:cNvPr>
          <p:cNvGrpSpPr/>
          <p:nvPr/>
        </p:nvGrpSpPr>
        <p:grpSpPr>
          <a:xfrm>
            <a:off x="205409" y="4529215"/>
            <a:ext cx="7069791" cy="553998"/>
            <a:chOff x="98900" y="5149334"/>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98900" y="5149334"/>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20050" y="5241667"/>
              <a:ext cx="1948641"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les différents travaux d’audit</a:t>
              </a:r>
            </a:p>
          </p:txBody>
        </p:sp>
        <p:grpSp>
          <p:nvGrpSpPr>
            <p:cNvPr id="14" name="Groupe 13">
              <a:extLst>
                <a:ext uri="{FF2B5EF4-FFF2-40B4-BE49-F238E27FC236}">
                  <a16:creationId xmlns:a16="http://schemas.microsoft.com/office/drawing/2014/main" id="{E118C617-1340-414A-B76C-C455557849BE}"/>
                </a:ext>
              </a:extLst>
            </p:cNvPr>
            <p:cNvGrpSpPr/>
            <p:nvPr/>
          </p:nvGrpSpPr>
          <p:grpSpPr>
            <a:xfrm>
              <a:off x="1835679" y="5149334"/>
              <a:ext cx="3466824" cy="553998"/>
              <a:chOff x="1835679" y="5149334"/>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835679" y="5174333"/>
                <a:ext cx="3405719" cy="504000"/>
                <a:chOff x="1907629" y="2782399"/>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82399"/>
                  <a:ext cx="271472" cy="504000"/>
                  <a:chOff x="1903658" y="4015785"/>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062503" y="51493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et évaluer la production de livrables d'une variété de dossiers en s'appropriant les analyses restituées au client</a:t>
                </a:r>
              </a:p>
            </p:txBody>
          </p:sp>
        </p:grpSp>
      </p:grpSp>
      <p:grpSp>
        <p:nvGrpSpPr>
          <p:cNvPr id="5" name="Groupe 4">
            <a:extLst>
              <a:ext uri="{FF2B5EF4-FFF2-40B4-BE49-F238E27FC236}">
                <a16:creationId xmlns:a16="http://schemas.microsoft.com/office/drawing/2014/main" id="{4AB56AB8-9DBE-4FE3-B3F4-8FABBDAEBC54}"/>
              </a:ext>
            </a:extLst>
          </p:cNvPr>
          <p:cNvGrpSpPr/>
          <p:nvPr/>
        </p:nvGrpSpPr>
        <p:grpSpPr>
          <a:xfrm>
            <a:off x="205409" y="3284252"/>
            <a:ext cx="7142579" cy="507831"/>
            <a:chOff x="205409" y="325767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331153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25767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Comprendre les fonctionnalités du logiciel d’audit pour piloter la réalisation des analyses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25958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25958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331153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nvGrpSpPr>
          <p:cNvPr id="33" name="Groupe 32">
            <a:extLst>
              <a:ext uri="{FF2B5EF4-FFF2-40B4-BE49-F238E27FC236}">
                <a16:creationId xmlns:a16="http://schemas.microsoft.com/office/drawing/2014/main" id="{097971C0-204F-4541-AFE7-B82AAF282DB9}"/>
              </a:ext>
            </a:extLst>
          </p:cNvPr>
          <p:cNvGrpSpPr/>
          <p:nvPr/>
        </p:nvGrpSpPr>
        <p:grpSpPr>
          <a:xfrm>
            <a:off x="205409" y="3883650"/>
            <a:ext cx="7257692" cy="553998"/>
            <a:chOff x="205409" y="4533214"/>
            <a:chExt cx="725769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45582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 name="Groupe 20">
              <a:extLst>
                <a:ext uri="{FF2B5EF4-FFF2-40B4-BE49-F238E27FC236}">
                  <a16:creationId xmlns:a16="http://schemas.microsoft.com/office/drawing/2014/main" id="{1C70AA49-BA04-49E8-AED4-ACCB3A7C44B6}"/>
                </a:ext>
              </a:extLst>
            </p:cNvPr>
            <p:cNvGrpSpPr/>
            <p:nvPr/>
          </p:nvGrpSpPr>
          <p:grpSpPr>
            <a:xfrm>
              <a:off x="205409" y="4533214"/>
              <a:ext cx="7257692" cy="553998"/>
              <a:chOff x="98900" y="4533214"/>
              <a:chExt cx="725769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98900" y="4533214"/>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269579" y="4556298"/>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la méthodologie d’audit du cabinet aux outils d’automatisation du travail d’audit</a:t>
                </a:r>
              </a:p>
            </p:txBody>
          </p:sp>
          <p:grpSp>
            <p:nvGrpSpPr>
              <p:cNvPr id="3" name="Groupe 2">
                <a:extLst>
                  <a:ext uri="{FF2B5EF4-FFF2-40B4-BE49-F238E27FC236}">
                    <a16:creationId xmlns:a16="http://schemas.microsoft.com/office/drawing/2014/main" id="{F51F7E95-89B1-4975-9B62-9B3F9F5E1C45}"/>
                  </a:ext>
                </a:extLst>
              </p:cNvPr>
              <p:cNvGrpSpPr/>
              <p:nvPr/>
            </p:nvGrpSpPr>
            <p:grpSpPr>
              <a:xfrm>
                <a:off x="1835679" y="4533214"/>
                <a:ext cx="3466824" cy="553998"/>
                <a:chOff x="1835679" y="4533214"/>
                <a:chExt cx="3466824" cy="553998"/>
              </a:xfrm>
            </p:grpSpPr>
            <p:grpSp>
              <p:nvGrpSpPr>
                <p:cNvPr id="328" name="Groupe 327">
                  <a:extLst>
                    <a:ext uri="{FF2B5EF4-FFF2-40B4-BE49-F238E27FC236}">
                      <a16:creationId xmlns:a16="http://schemas.microsoft.com/office/drawing/2014/main" id="{4394A870-D55C-4120-BBF3-7E72C0412132}"/>
                    </a:ext>
                  </a:extLst>
                </p:cNvPr>
                <p:cNvGrpSpPr/>
                <p:nvPr/>
              </p:nvGrpSpPr>
              <p:grpSpPr>
                <a:xfrm>
                  <a:off x="1835679" y="4558213"/>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062503" y="45332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grpSp>
      <p:grpSp>
        <p:nvGrpSpPr>
          <p:cNvPr id="9" name="Groupe 8">
            <a:extLst>
              <a:ext uri="{FF2B5EF4-FFF2-40B4-BE49-F238E27FC236}">
                <a16:creationId xmlns:a16="http://schemas.microsoft.com/office/drawing/2014/main" id="{6CA7F3E2-6C2B-41D3-B0AE-9AA5F821C622}"/>
              </a:ext>
            </a:extLst>
          </p:cNvPr>
          <p:cNvGrpSpPr/>
          <p:nvPr/>
        </p:nvGrpSpPr>
        <p:grpSpPr>
          <a:xfrm>
            <a:off x="205409" y="6696455"/>
            <a:ext cx="7011712" cy="507831"/>
            <a:chOff x="170850" y="6745315"/>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876120"/>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745315"/>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plusieurs missions d’audit, anticiper les risques de dépassement des budgets</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47230"/>
              <a:ext cx="3405719" cy="504000"/>
              <a:chOff x="1907629" y="2769899"/>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69899"/>
                <a:ext cx="271472" cy="504000"/>
                <a:chOff x="1903658" y="4003285"/>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799175"/>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205409" y="7232674"/>
            <a:ext cx="7208161" cy="553998"/>
            <a:chOff x="170850" y="7936107"/>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08999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7959191"/>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la stratégie commerciale en anticipant le renouvellement des mandats et les nouvelles cibles </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61106"/>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3610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stratégie commerciale, anticiper l'évolution des besoins clients, construire des partenariats commerciaux</a:t>
              </a:r>
            </a:p>
          </p:txBody>
        </p:sp>
      </p:grpSp>
      <p:grpSp>
        <p:nvGrpSpPr>
          <p:cNvPr id="4" name="Groupe 3">
            <a:extLst>
              <a:ext uri="{FF2B5EF4-FFF2-40B4-BE49-F238E27FC236}">
                <a16:creationId xmlns:a16="http://schemas.microsoft.com/office/drawing/2014/main" id="{AC46EA92-C6A4-4A1E-9FF0-65E01F348B60}"/>
              </a:ext>
            </a:extLst>
          </p:cNvPr>
          <p:cNvGrpSpPr/>
          <p:nvPr/>
        </p:nvGrpSpPr>
        <p:grpSpPr>
          <a:xfrm>
            <a:off x="205409" y="8351279"/>
            <a:ext cx="7118414" cy="553998"/>
            <a:chOff x="170850" y="9089982"/>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166926"/>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113066"/>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l’affectation des collaborateurs du cabinet sur les différents dossiers d’intervention</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114981"/>
              <a:ext cx="3405719" cy="504000"/>
              <a:chOff x="1907629" y="2828565"/>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28565"/>
                <a:ext cx="271472" cy="504000"/>
                <a:chOff x="1903658" y="4061951"/>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20" name="Groupe 19">
            <a:extLst>
              <a:ext uri="{FF2B5EF4-FFF2-40B4-BE49-F238E27FC236}">
                <a16:creationId xmlns:a16="http://schemas.microsoft.com/office/drawing/2014/main" id="{0812D4E0-34C6-4B8B-8FD2-A2FC546F28A5}"/>
              </a:ext>
            </a:extLst>
          </p:cNvPr>
          <p:cNvGrpSpPr/>
          <p:nvPr/>
        </p:nvGrpSpPr>
        <p:grpSpPr>
          <a:xfrm>
            <a:off x="205409" y="9516051"/>
            <a:ext cx="7197748" cy="553998"/>
            <a:chOff x="149688" y="8943559"/>
            <a:chExt cx="7197748" cy="553998"/>
          </a:xfrm>
        </p:grpSpPr>
        <p:sp>
          <p:nvSpPr>
            <p:cNvPr id="199" name="ZoneTexte 198">
              <a:extLst>
                <a:ext uri="{FF2B5EF4-FFF2-40B4-BE49-F238E27FC236}">
                  <a16:creationId xmlns:a16="http://schemas.microsoft.com/office/drawing/2014/main" id="{63888419-8F27-4E06-BAF9-93A666E44B68}"/>
                </a:ext>
              </a:extLst>
            </p:cNvPr>
            <p:cNvSpPr txBox="1"/>
            <p:nvPr/>
          </p:nvSpPr>
          <p:spPr>
            <a:xfrm>
              <a:off x="149688" y="9020503"/>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04" name="Rectangle 203">
              <a:extLst>
                <a:ext uri="{FF2B5EF4-FFF2-40B4-BE49-F238E27FC236}">
                  <a16:creationId xmlns:a16="http://schemas.microsoft.com/office/drawing/2014/main" id="{A554381F-87AE-4F2C-9E94-EF419FDA560C}"/>
                </a:ext>
              </a:extLst>
            </p:cNvPr>
            <p:cNvSpPr/>
            <p:nvPr/>
          </p:nvSpPr>
          <p:spPr>
            <a:xfrm>
              <a:off x="5270838" y="8966643"/>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Réorganiser le cabinet, les lignes de services, l’encadrement selon les évolutions du marché</a:t>
              </a:r>
            </a:p>
          </p:txBody>
        </p:sp>
        <p:sp>
          <p:nvSpPr>
            <p:cNvPr id="300" name="Rectangle 299">
              <a:extLst>
                <a:ext uri="{FF2B5EF4-FFF2-40B4-BE49-F238E27FC236}">
                  <a16:creationId xmlns:a16="http://schemas.microsoft.com/office/drawing/2014/main" id="{70EE1117-E30E-4928-B4E6-5072D91CA748}"/>
                </a:ext>
              </a:extLst>
            </p:cNvPr>
            <p:cNvSpPr/>
            <p:nvPr/>
          </p:nvSpPr>
          <p:spPr>
            <a:xfrm>
              <a:off x="2031599" y="896855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886467" y="8968558"/>
              <a:ext cx="271472" cy="504000"/>
              <a:chOff x="1903658" y="4038868"/>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4" name="Rectangle 313">
              <a:extLst>
                <a:ext uri="{FF2B5EF4-FFF2-40B4-BE49-F238E27FC236}">
                  <a16:creationId xmlns:a16="http://schemas.microsoft.com/office/drawing/2014/main" id="{BC3DFF81-E5D2-46E9-BEA1-66DD508C5F06}"/>
                </a:ext>
              </a:extLst>
            </p:cNvPr>
            <p:cNvSpPr/>
            <p:nvPr/>
          </p:nvSpPr>
          <p:spPr>
            <a:xfrm>
              <a:off x="2102490" y="8943559"/>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Refondre un modèle d'affaires selon les évolutions de marché : offres de services et leviers organisationnels</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205409" y="8933665"/>
            <a:ext cx="7218909" cy="553998"/>
            <a:chOff x="149689" y="9509924"/>
            <a:chExt cx="7218909" cy="553998"/>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586868"/>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53300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 mise en place des moyens de respect de la confidentialité lors d’un audit</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09924"/>
              <a:ext cx="3456023" cy="553998"/>
              <a:chOff x="1886467" y="9509924"/>
              <a:chExt cx="3456023" cy="553998"/>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349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34923"/>
                <a:ext cx="271472" cy="504000"/>
                <a:chOff x="1903658" y="405864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5864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9219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0992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grpSp>
        <p:nvGrpSpPr>
          <p:cNvPr id="24" name="Groupe 23">
            <a:extLst>
              <a:ext uri="{FF2B5EF4-FFF2-40B4-BE49-F238E27FC236}">
                <a16:creationId xmlns:a16="http://schemas.microsoft.com/office/drawing/2014/main" id="{5E869F70-0588-4E9C-B96E-453CA2761C07}"/>
              </a:ext>
            </a:extLst>
          </p:cNvPr>
          <p:cNvGrpSpPr/>
          <p:nvPr/>
        </p:nvGrpSpPr>
        <p:grpSpPr>
          <a:xfrm>
            <a:off x="205409" y="10098434"/>
            <a:ext cx="7112952" cy="553998"/>
            <a:chOff x="149689" y="10081453"/>
            <a:chExt cx="7112952" cy="553998"/>
          </a:xfrm>
        </p:grpSpPr>
        <p:sp>
          <p:nvSpPr>
            <p:cNvPr id="151" name="ZoneTexte 150">
              <a:extLst>
                <a:ext uri="{FF2B5EF4-FFF2-40B4-BE49-F238E27FC236}">
                  <a16:creationId xmlns:a16="http://schemas.microsoft.com/office/drawing/2014/main" id="{8D34B878-9831-49FD-A388-14D41F3A593B}"/>
                </a:ext>
              </a:extLst>
            </p:cNvPr>
            <p:cNvSpPr txBox="1"/>
            <p:nvPr/>
          </p:nvSpPr>
          <p:spPr>
            <a:xfrm>
              <a:off x="149689" y="10081453"/>
              <a:ext cx="169492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Recrutement et intégration des ressources humaines</a:t>
              </a:r>
            </a:p>
          </p:txBody>
        </p:sp>
        <p:sp>
          <p:nvSpPr>
            <p:cNvPr id="154" name="Rectangle 153">
              <a:extLst>
                <a:ext uri="{FF2B5EF4-FFF2-40B4-BE49-F238E27FC236}">
                  <a16:creationId xmlns:a16="http://schemas.microsoft.com/office/drawing/2014/main" id="{1CE0C129-E96F-4114-94C0-88CF022859CA}"/>
                </a:ext>
              </a:extLst>
            </p:cNvPr>
            <p:cNvSpPr/>
            <p:nvPr/>
          </p:nvSpPr>
          <p:spPr>
            <a:xfrm>
              <a:off x="5292000" y="10104537"/>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compétences clés du pôle audit et en déduire les besoins de recrutement</a:t>
              </a:r>
            </a:p>
          </p:txBody>
        </p:sp>
        <p:grpSp>
          <p:nvGrpSpPr>
            <p:cNvPr id="23" name="Groupe 22">
              <a:extLst>
                <a:ext uri="{FF2B5EF4-FFF2-40B4-BE49-F238E27FC236}">
                  <a16:creationId xmlns:a16="http://schemas.microsoft.com/office/drawing/2014/main" id="{1DEA9D5A-EC9F-4D0C-8396-337F603D1F06}"/>
                </a:ext>
              </a:extLst>
            </p:cNvPr>
            <p:cNvGrpSpPr/>
            <p:nvPr/>
          </p:nvGrpSpPr>
          <p:grpSpPr>
            <a:xfrm>
              <a:off x="1886467" y="10106452"/>
              <a:ext cx="3456023" cy="504000"/>
              <a:chOff x="1907629" y="10049231"/>
              <a:chExt cx="3456023" cy="504000"/>
            </a:xfrm>
          </p:grpSpPr>
          <p:grpSp>
            <p:nvGrpSpPr>
              <p:cNvPr id="156" name="Groupe 155">
                <a:extLst>
                  <a:ext uri="{FF2B5EF4-FFF2-40B4-BE49-F238E27FC236}">
                    <a16:creationId xmlns:a16="http://schemas.microsoft.com/office/drawing/2014/main" id="{0C1D419C-68DB-4CC5-B514-3B63F633C447}"/>
                  </a:ext>
                </a:extLst>
              </p:cNvPr>
              <p:cNvGrpSpPr/>
              <p:nvPr/>
            </p:nvGrpSpPr>
            <p:grpSpPr>
              <a:xfrm>
                <a:off x="1907629" y="10049231"/>
                <a:ext cx="3405719" cy="504000"/>
                <a:chOff x="1907629" y="2805482"/>
                <a:chExt cx="3405719" cy="504000"/>
              </a:xfrm>
            </p:grpSpPr>
            <p:sp>
              <p:nvSpPr>
                <p:cNvPr id="158" name="Rectangle 157">
                  <a:extLst>
                    <a:ext uri="{FF2B5EF4-FFF2-40B4-BE49-F238E27FC236}">
                      <a16:creationId xmlns:a16="http://schemas.microsoft.com/office/drawing/2014/main" id="{51327A4D-4D79-41F5-912D-1997C7D96291}"/>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E387F380-E39A-4F95-AAD5-EE006E3C3000}"/>
                    </a:ext>
                  </a:extLst>
                </p:cNvPr>
                <p:cNvGrpSpPr/>
                <p:nvPr/>
              </p:nvGrpSpPr>
              <p:grpSpPr>
                <a:xfrm>
                  <a:off x="1907629" y="2805482"/>
                  <a:ext cx="271472" cy="504000"/>
                  <a:chOff x="1903658" y="4038868"/>
                  <a:chExt cx="265051" cy="504000"/>
                </a:xfrm>
              </p:grpSpPr>
              <p:cxnSp>
                <p:nvCxnSpPr>
                  <p:cNvPr id="163" name="Connecteur droit 162">
                    <a:extLst>
                      <a:ext uri="{FF2B5EF4-FFF2-40B4-BE49-F238E27FC236}">
                        <a16:creationId xmlns:a16="http://schemas.microsoft.com/office/drawing/2014/main" id="{67DC8FA4-B34A-4E12-975A-63AC9791177A}"/>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4" name="Ellipse 163">
                    <a:extLst>
                      <a:ext uri="{FF2B5EF4-FFF2-40B4-BE49-F238E27FC236}">
                        <a16:creationId xmlns:a16="http://schemas.microsoft.com/office/drawing/2014/main" id="{0A907733-81B6-4B2A-B0BB-70EDCF34AF41}"/>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47" name="Rectangle 146">
                <a:extLst>
                  <a:ext uri="{FF2B5EF4-FFF2-40B4-BE49-F238E27FC236}">
                    <a16:creationId xmlns:a16="http://schemas.microsoft.com/office/drawing/2014/main" id="{5F32599E-92FE-48C1-97F9-37301664E608}"/>
                  </a:ext>
                </a:extLst>
              </p:cNvPr>
              <p:cNvSpPr/>
              <p:nvPr/>
            </p:nvSpPr>
            <p:spPr>
              <a:xfrm>
                <a:off x="2123652" y="1010117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et une organisation d'entreprise en tenant compte de la réalité du marché du travail</a:t>
                </a:r>
              </a:p>
            </p:txBody>
          </p:sp>
        </p:grpSp>
      </p:grpSp>
      <p:grpSp>
        <p:nvGrpSpPr>
          <p:cNvPr id="182" name="Groupe 181">
            <a:extLst>
              <a:ext uri="{FF2B5EF4-FFF2-40B4-BE49-F238E27FC236}">
                <a16:creationId xmlns:a16="http://schemas.microsoft.com/office/drawing/2014/main" id="{D1992D55-E27E-42A7-AAFD-B5CF901B5B27}"/>
              </a:ext>
            </a:extLst>
          </p:cNvPr>
          <p:cNvGrpSpPr/>
          <p:nvPr/>
        </p:nvGrpSpPr>
        <p:grpSpPr>
          <a:xfrm>
            <a:off x="205409" y="5774179"/>
            <a:ext cx="7193991" cy="507831"/>
            <a:chOff x="98900" y="5811621"/>
            <a:chExt cx="7193991" cy="507831"/>
          </a:xfrm>
        </p:grpSpPr>
        <p:sp>
          <p:nvSpPr>
            <p:cNvPr id="183" name="ZoneTexte 182">
              <a:extLst>
                <a:ext uri="{FF2B5EF4-FFF2-40B4-BE49-F238E27FC236}">
                  <a16:creationId xmlns:a16="http://schemas.microsoft.com/office/drawing/2014/main" id="{BCDF41AD-A653-4CA2-8525-EF9BBA17C9D4}"/>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7" name="Rectangle 186">
              <a:extLst>
                <a:ext uri="{FF2B5EF4-FFF2-40B4-BE49-F238E27FC236}">
                  <a16:creationId xmlns:a16="http://schemas.microsoft.com/office/drawing/2014/main" id="{829FE1AB-5A49-4CB0-8373-0927AD50B480}"/>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la cartographie du système d’information comptable lors d’une mission d’audit</a:t>
              </a:r>
            </a:p>
          </p:txBody>
        </p:sp>
        <p:grpSp>
          <p:nvGrpSpPr>
            <p:cNvPr id="188" name="Groupe 187">
              <a:extLst>
                <a:ext uri="{FF2B5EF4-FFF2-40B4-BE49-F238E27FC236}">
                  <a16:creationId xmlns:a16="http://schemas.microsoft.com/office/drawing/2014/main" id="{E6190560-6FE4-489A-8EB6-67C13FAEC58E}"/>
                </a:ext>
              </a:extLst>
            </p:cNvPr>
            <p:cNvGrpSpPr/>
            <p:nvPr/>
          </p:nvGrpSpPr>
          <p:grpSpPr>
            <a:xfrm>
              <a:off x="1835679" y="5813536"/>
              <a:ext cx="3466824" cy="504000"/>
              <a:chOff x="1835679" y="5813536"/>
              <a:chExt cx="3466824" cy="504000"/>
            </a:xfrm>
          </p:grpSpPr>
          <p:grpSp>
            <p:nvGrpSpPr>
              <p:cNvPr id="189" name="Groupe 188">
                <a:extLst>
                  <a:ext uri="{FF2B5EF4-FFF2-40B4-BE49-F238E27FC236}">
                    <a16:creationId xmlns:a16="http://schemas.microsoft.com/office/drawing/2014/main" id="{C7AAACDB-23FF-4B94-95B1-67E695A9CE90}"/>
                  </a:ext>
                </a:extLst>
              </p:cNvPr>
              <p:cNvGrpSpPr/>
              <p:nvPr/>
            </p:nvGrpSpPr>
            <p:grpSpPr>
              <a:xfrm>
                <a:off x="1835679" y="5813536"/>
                <a:ext cx="3405719" cy="504000"/>
                <a:chOff x="1907629" y="2769899"/>
                <a:chExt cx="3405719" cy="504000"/>
              </a:xfrm>
            </p:grpSpPr>
            <p:sp>
              <p:nvSpPr>
                <p:cNvPr id="191" name="Rectangle 190">
                  <a:extLst>
                    <a:ext uri="{FF2B5EF4-FFF2-40B4-BE49-F238E27FC236}">
                      <a16:creationId xmlns:a16="http://schemas.microsoft.com/office/drawing/2014/main" id="{7C0E11EF-FBF6-41F0-8DEF-BB1A5A31483A}"/>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3" name="Groupe 192">
                  <a:extLst>
                    <a:ext uri="{FF2B5EF4-FFF2-40B4-BE49-F238E27FC236}">
                      <a16:creationId xmlns:a16="http://schemas.microsoft.com/office/drawing/2014/main" id="{819BD8AB-766E-4CC3-884A-DFD8D7DD3455}"/>
                    </a:ext>
                  </a:extLst>
                </p:cNvPr>
                <p:cNvGrpSpPr/>
                <p:nvPr/>
              </p:nvGrpSpPr>
              <p:grpSpPr>
                <a:xfrm>
                  <a:off x="1907629" y="2769899"/>
                  <a:ext cx="271472" cy="504000"/>
                  <a:chOff x="1903658" y="4003285"/>
                  <a:chExt cx="265051" cy="504000"/>
                </a:xfrm>
              </p:grpSpPr>
              <p:cxnSp>
                <p:nvCxnSpPr>
                  <p:cNvPr id="194" name="Connecteur droit 193">
                    <a:extLst>
                      <a:ext uri="{FF2B5EF4-FFF2-40B4-BE49-F238E27FC236}">
                        <a16:creationId xmlns:a16="http://schemas.microsoft.com/office/drawing/2014/main" id="{1172CFEE-31A5-46EE-B093-1820ACA542FE}"/>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95" name="Ellipse 194">
                    <a:extLst>
                      <a:ext uri="{FF2B5EF4-FFF2-40B4-BE49-F238E27FC236}">
                        <a16:creationId xmlns:a16="http://schemas.microsoft.com/office/drawing/2014/main" id="{B4679A0E-368D-4980-933A-B1446C2273A0}"/>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90" name="Rectangle 189">
                <a:extLst>
                  <a:ext uri="{FF2B5EF4-FFF2-40B4-BE49-F238E27FC236}">
                    <a16:creationId xmlns:a16="http://schemas.microsoft.com/office/drawing/2014/main" id="{063C934B-24D8-4993-A613-3283466F6508}"/>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la cartographie fonctionnelle du SI et identifier les points de vulnérabilités du SI</a:t>
                </a:r>
              </a:p>
            </p:txBody>
          </p:sp>
        </p:grpSp>
      </p:grpSp>
      <p:grpSp>
        <p:nvGrpSpPr>
          <p:cNvPr id="196" name="Groupe 195">
            <a:extLst>
              <a:ext uri="{FF2B5EF4-FFF2-40B4-BE49-F238E27FC236}">
                <a16:creationId xmlns:a16="http://schemas.microsoft.com/office/drawing/2014/main" id="{C348E325-4801-4998-A3E6-8D0E48E3E4A1}"/>
              </a:ext>
            </a:extLst>
          </p:cNvPr>
          <p:cNvGrpSpPr/>
          <p:nvPr/>
        </p:nvGrpSpPr>
        <p:grpSpPr>
          <a:xfrm>
            <a:off x="205409" y="7815060"/>
            <a:ext cx="7208160" cy="507831"/>
            <a:chOff x="170851" y="7970733"/>
            <a:chExt cx="7208160" cy="507831"/>
          </a:xfrm>
        </p:grpSpPr>
        <p:sp>
          <p:nvSpPr>
            <p:cNvPr id="198" name="ZoneTexte 197">
              <a:extLst>
                <a:ext uri="{FF2B5EF4-FFF2-40B4-BE49-F238E27FC236}">
                  <a16:creationId xmlns:a16="http://schemas.microsoft.com/office/drawing/2014/main" id="{0E21FB6C-CDAC-48C3-BDF7-3DEDBA9398F2}"/>
                </a:ext>
              </a:extLst>
            </p:cNvPr>
            <p:cNvSpPr txBox="1"/>
            <p:nvPr/>
          </p:nvSpPr>
          <p:spPr>
            <a:xfrm>
              <a:off x="170851" y="8024593"/>
              <a:ext cx="175642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00" name="Rectangle 199">
              <a:extLst>
                <a:ext uri="{FF2B5EF4-FFF2-40B4-BE49-F238E27FC236}">
                  <a16:creationId xmlns:a16="http://schemas.microsoft.com/office/drawing/2014/main" id="{2F53C564-FB53-48EC-8431-9CAC7DE7D12A}"/>
                </a:ext>
              </a:extLst>
            </p:cNvPr>
            <p:cNvSpPr/>
            <p:nvPr/>
          </p:nvSpPr>
          <p:spPr>
            <a:xfrm>
              <a:off x="5280606" y="7970733"/>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les partenariats nécessaires à l’atteinte des objectifs de développement du cabinet </a:t>
              </a:r>
            </a:p>
          </p:txBody>
        </p:sp>
        <p:grpSp>
          <p:nvGrpSpPr>
            <p:cNvPr id="201" name="Groupe 200">
              <a:extLst>
                <a:ext uri="{FF2B5EF4-FFF2-40B4-BE49-F238E27FC236}">
                  <a16:creationId xmlns:a16="http://schemas.microsoft.com/office/drawing/2014/main" id="{20ECECEB-17E3-4436-A8A1-7040B7B42D2C}"/>
                </a:ext>
              </a:extLst>
            </p:cNvPr>
            <p:cNvGrpSpPr/>
            <p:nvPr/>
          </p:nvGrpSpPr>
          <p:grpSpPr>
            <a:xfrm>
              <a:off x="1907629" y="7972648"/>
              <a:ext cx="3405719" cy="504000"/>
              <a:chOff x="1907629" y="2851649"/>
              <a:chExt cx="3405719" cy="504000"/>
            </a:xfrm>
          </p:grpSpPr>
          <p:sp>
            <p:nvSpPr>
              <p:cNvPr id="203" name="Rectangle 202">
                <a:extLst>
                  <a:ext uri="{FF2B5EF4-FFF2-40B4-BE49-F238E27FC236}">
                    <a16:creationId xmlns:a16="http://schemas.microsoft.com/office/drawing/2014/main" id="{07FD2C31-BBA9-4A1B-92EC-7A8443A7F470}"/>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5" name="Groupe 204">
                <a:extLst>
                  <a:ext uri="{FF2B5EF4-FFF2-40B4-BE49-F238E27FC236}">
                    <a16:creationId xmlns:a16="http://schemas.microsoft.com/office/drawing/2014/main" id="{40339FF0-2DDE-4734-AB4F-27A6BBBD4E0B}"/>
                  </a:ext>
                </a:extLst>
              </p:cNvPr>
              <p:cNvGrpSpPr/>
              <p:nvPr/>
            </p:nvGrpSpPr>
            <p:grpSpPr>
              <a:xfrm>
                <a:off x="1907629" y="2851649"/>
                <a:ext cx="271472" cy="504000"/>
                <a:chOff x="1903658" y="4085035"/>
                <a:chExt cx="265051" cy="504000"/>
              </a:xfrm>
            </p:grpSpPr>
            <p:cxnSp>
              <p:nvCxnSpPr>
                <p:cNvPr id="207" name="Connecteur droit 206">
                  <a:extLst>
                    <a:ext uri="{FF2B5EF4-FFF2-40B4-BE49-F238E27FC236}">
                      <a16:creationId xmlns:a16="http://schemas.microsoft.com/office/drawing/2014/main" id="{78A53616-2540-4D3E-AEA1-321F79612D31}"/>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9" name="Ellipse 208">
                  <a:extLst>
                    <a:ext uri="{FF2B5EF4-FFF2-40B4-BE49-F238E27FC236}">
                      <a16:creationId xmlns:a16="http://schemas.microsoft.com/office/drawing/2014/main" id="{DFB6C51D-D2F4-440E-B2E9-9E062ECB0EA6}"/>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02" name="Rectangle 201">
              <a:extLst>
                <a:ext uri="{FF2B5EF4-FFF2-40B4-BE49-F238E27FC236}">
                  <a16:creationId xmlns:a16="http://schemas.microsoft.com/office/drawing/2014/main" id="{DD1C8597-8E8A-42DB-96B7-DDFAF638030E}"/>
                </a:ext>
              </a:extLst>
            </p:cNvPr>
            <p:cNvSpPr/>
            <p:nvPr/>
          </p:nvSpPr>
          <p:spPr>
            <a:xfrm>
              <a:off x="2123652" y="802459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sp>
        <p:nvSpPr>
          <p:cNvPr id="210" name="ZoneTexte 209">
            <a:extLst>
              <a:ext uri="{FF2B5EF4-FFF2-40B4-BE49-F238E27FC236}">
                <a16:creationId xmlns:a16="http://schemas.microsoft.com/office/drawing/2014/main" id="{71DBF3D5-08F6-4153-84C7-2D794580B705}"/>
              </a:ext>
            </a:extLst>
          </p:cNvPr>
          <p:cNvSpPr txBox="1"/>
          <p:nvPr/>
        </p:nvSpPr>
        <p:spPr>
          <a:xfrm>
            <a:off x="240924" y="1220429"/>
            <a:ext cx="340546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 mission d’audit</a:t>
            </a:r>
          </a:p>
        </p:txBody>
      </p:sp>
      <p:pic>
        <p:nvPicPr>
          <p:cNvPr id="7" name="Image 6" descr="Une image contenant texte, Police, logo, Graphique&#10;&#10;Description générée automatiquement">
            <a:extLst>
              <a:ext uri="{FF2B5EF4-FFF2-40B4-BE49-F238E27FC236}">
                <a16:creationId xmlns:a16="http://schemas.microsoft.com/office/drawing/2014/main" id="{F8A57451-D54A-5D24-33AF-ACDA66C699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902" y="113717"/>
            <a:ext cx="1115541" cy="921089"/>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cxnSp>
        <p:nvCxnSpPr>
          <p:cNvPr id="59" name="Connecteur droit 58">
            <a:extLst>
              <a:ext uri="{FF2B5EF4-FFF2-40B4-BE49-F238E27FC236}">
                <a16:creationId xmlns:a16="http://schemas.microsoft.com/office/drawing/2014/main" id="{40833FA3-63A3-4750-9935-8AF012853F4A}"/>
              </a:ext>
            </a:extLst>
          </p:cNvPr>
          <p:cNvCxnSpPr>
            <a:cxnSpLocks/>
          </p:cNvCxnSpPr>
          <p:nvPr/>
        </p:nvCxnSpPr>
        <p:spPr>
          <a:xfrm flipV="1">
            <a:off x="0" y="1088991"/>
            <a:ext cx="7559675" cy="55311"/>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9" name="Groupe 8">
            <a:extLst>
              <a:ext uri="{FF2B5EF4-FFF2-40B4-BE49-F238E27FC236}">
                <a16:creationId xmlns:a16="http://schemas.microsoft.com/office/drawing/2014/main" id="{1CB0FA43-F2AD-4A56-A8E7-13D6A8144C45}"/>
              </a:ext>
            </a:extLst>
          </p:cNvPr>
          <p:cNvGrpSpPr/>
          <p:nvPr/>
        </p:nvGrpSpPr>
        <p:grpSpPr>
          <a:xfrm>
            <a:off x="3973446" y="6457301"/>
            <a:ext cx="3435355" cy="1896829"/>
            <a:chOff x="3973446" y="6468318"/>
            <a:chExt cx="3435355" cy="1896829"/>
          </a:xfrm>
        </p:grpSpPr>
        <p:sp>
          <p:nvSpPr>
            <p:cNvPr id="89" name="ZoneTexte 88">
              <a:extLst>
                <a:ext uri="{FF2B5EF4-FFF2-40B4-BE49-F238E27FC236}">
                  <a16:creationId xmlns:a16="http://schemas.microsoft.com/office/drawing/2014/main" id="{9C680D0D-EADB-41EF-9406-79332806A869}"/>
                </a:ext>
              </a:extLst>
            </p:cNvPr>
            <p:cNvSpPr txBox="1"/>
            <p:nvPr/>
          </p:nvSpPr>
          <p:spPr>
            <a:xfrm>
              <a:off x="3996221" y="6733931"/>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procédures de contrôle en matière de blanchiment de capitaux et de responsabilité sociale des entreprises (RSE)</a:t>
              </a:r>
            </a:p>
            <a:p>
              <a:r>
                <a:rPr lang="fr-FR" dirty="0">
                  <a:solidFill>
                    <a:schemeClr val="tx2"/>
                  </a:solidFill>
                </a:rPr>
                <a:t>Digitalisation croissante des travaux d’audit </a:t>
              </a:r>
            </a:p>
            <a:p>
              <a:r>
                <a:rPr lang="fr-FR" dirty="0">
                  <a:solidFill>
                    <a:schemeClr val="tx2"/>
                  </a:solidFill>
                </a:rPr>
                <a:t>Dans les cabinets de grande taille : renforcement des positionnements auprès des grands comptes pour les missions d’audit légal </a:t>
              </a:r>
            </a:p>
            <a:p>
              <a:r>
                <a:rPr lang="fr-FR" dirty="0">
                  <a:solidFill>
                    <a:schemeClr val="tx2"/>
                  </a:solidFill>
                </a:rPr>
                <a:t>Dans les cabinets de petite et moyenne taille : développement des missions d’audit contractuel et d’audit légal des PME</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73393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468318"/>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528858"/>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nvGrpSpPr>
          <p:cNvPr id="10" name="Groupe 9">
            <a:extLst>
              <a:ext uri="{FF2B5EF4-FFF2-40B4-BE49-F238E27FC236}">
                <a16:creationId xmlns:a16="http://schemas.microsoft.com/office/drawing/2014/main" id="{2C92C2A4-D681-4597-AEBA-F195BB8C35BC}"/>
              </a:ext>
            </a:extLst>
          </p:cNvPr>
          <p:cNvGrpSpPr/>
          <p:nvPr/>
        </p:nvGrpSpPr>
        <p:grpSpPr>
          <a:xfrm>
            <a:off x="3978882" y="8442250"/>
            <a:ext cx="3350087" cy="2080542"/>
            <a:chOff x="3978882" y="8442250"/>
            <a:chExt cx="3350087" cy="2080542"/>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8442250"/>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737688"/>
              <a:ext cx="3240000" cy="1785104"/>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Expert-comptable dirigeant</a:t>
              </a:r>
            </a:p>
            <a:p>
              <a:pPr marL="108000" indent="-108000" algn="l">
                <a:buFont typeface="Wingdings" panose="05000000000000000000" pitchFamily="2" charset="2"/>
                <a:buChar char="§"/>
              </a:pPr>
              <a:r>
                <a:rPr lang="fr-FR" dirty="0">
                  <a:solidFill>
                    <a:schemeClr val="tx2"/>
                  </a:solidFill>
                </a:rPr>
                <a:t>Métiers du conseil financier : conseil finance, transaction services</a:t>
              </a:r>
            </a:p>
            <a:p>
              <a:pPr marL="108000" indent="-108000" algn="l">
                <a:buFont typeface="Wingdings" panose="05000000000000000000" pitchFamily="2" charset="2"/>
                <a:buChar char="§"/>
              </a:pPr>
              <a:r>
                <a:rPr lang="fr-FR" dirty="0">
                  <a:solidFill>
                    <a:schemeClr val="tx2"/>
                  </a:solidFill>
                </a:rPr>
                <a:t>Métiers de l’audit des Systèmes d’Information</a:t>
              </a:r>
            </a:p>
            <a:p>
              <a:pPr marL="108000" indent="-108000" algn="l">
                <a:buFont typeface="Wingdings" panose="05000000000000000000" pitchFamily="2" charset="2"/>
                <a:buChar char="§"/>
              </a:pPr>
              <a:r>
                <a:rPr lang="fr-FR" dirty="0">
                  <a:solidFill>
                    <a:schemeClr val="tx2"/>
                  </a:solidFill>
                </a:rPr>
                <a:t>Métiers des directions financières en entreprise : Directeur Administratif et Financier, contrôle interne…</a:t>
              </a:r>
            </a:p>
            <a:p>
              <a:pPr marL="108000" indent="-108000" algn="l">
                <a:buFont typeface="Wingdings" panose="05000000000000000000" pitchFamily="2" charset="2"/>
                <a:buChar char="§"/>
              </a:pPr>
              <a:r>
                <a:rPr lang="fr-FR" dirty="0">
                  <a:solidFill>
                    <a:schemeClr val="tx2"/>
                  </a:solidFill>
                </a:rPr>
                <a:t>Métiers des banques d’affaires et banques généralistes, de l’analyse financière, de la gestion d’actifs  </a:t>
              </a:r>
            </a:p>
            <a:p>
              <a:pPr marL="108000" indent="-108000" algn="l">
                <a:buFont typeface="Wingdings" panose="05000000000000000000" pitchFamily="2" charset="2"/>
                <a:buChar char="§"/>
              </a:pPr>
              <a:endParaRPr lang="fr-FR" dirty="0">
                <a:solidFill>
                  <a:schemeClr val="tx2"/>
                </a:solidFill>
              </a:endParaRPr>
            </a:p>
          </p:txBody>
        </p:sp>
      </p:grpSp>
      <p:grpSp>
        <p:nvGrpSpPr>
          <p:cNvPr id="3" name="Groupe 2">
            <a:extLst>
              <a:ext uri="{FF2B5EF4-FFF2-40B4-BE49-F238E27FC236}">
                <a16:creationId xmlns:a16="http://schemas.microsoft.com/office/drawing/2014/main" id="{8C974D7E-F277-4736-9016-4A3C515BD2B6}"/>
              </a:ext>
            </a:extLst>
          </p:cNvPr>
          <p:cNvGrpSpPr/>
          <p:nvPr/>
        </p:nvGrpSpPr>
        <p:grpSpPr>
          <a:xfrm>
            <a:off x="369971" y="4625826"/>
            <a:ext cx="3325269" cy="2225165"/>
            <a:chOff x="369971" y="4337794"/>
            <a:chExt cx="3325269" cy="2225165"/>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3377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623967"/>
              <a:ext cx="324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Les cabinets développant une offre « audit légal » interviennent souvent auprès d’entreprises de secteurs spécifiques (réglementation sectorielle des processus financiers et comptables, par exemple des banques et assurances), ce qui engendre une spécialisation sectorielle des Directeurs de mission d’audit.</a:t>
              </a:r>
            </a:p>
            <a:p>
              <a:pPr algn="l"/>
              <a:r>
                <a:rPr lang="fr-FR" dirty="0"/>
                <a:t>Certains cabinets développent des missions d’audit dit « contractuel » qui nécessitent le développement de compétences associées chez les Directeurs de mission d’audit : audit d’acquisition ou de cession (</a:t>
              </a:r>
              <a:r>
                <a:rPr lang="fr-FR" i="1" dirty="0"/>
                <a:t>due diligence</a:t>
              </a:r>
              <a:r>
                <a:rPr lang="fr-FR" dirty="0"/>
                <a:t>), audit RSE, audit SI…</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60717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4" name="Groupe 3">
            <a:extLst>
              <a:ext uri="{FF2B5EF4-FFF2-40B4-BE49-F238E27FC236}">
                <a16:creationId xmlns:a16="http://schemas.microsoft.com/office/drawing/2014/main" id="{62E729C0-B290-4241-B4D5-1A3F90FC63B4}"/>
              </a:ext>
            </a:extLst>
          </p:cNvPr>
          <p:cNvGrpSpPr/>
          <p:nvPr/>
        </p:nvGrpSpPr>
        <p:grpSpPr>
          <a:xfrm>
            <a:off x="369971" y="2000379"/>
            <a:ext cx="3325269" cy="2676336"/>
            <a:chOff x="369971" y="2000379"/>
            <a:chExt cx="3325269" cy="2676336"/>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 Directeur de mission d’audit intervient en général pour des PME et ETI sur des dossiers d’audit légal et ponctuellement d’audit contractuel (audit SI, </a:t>
              </a:r>
              <a:r>
                <a:rPr lang="fr-FR" i="1" dirty="0"/>
                <a:t>due diligence</a:t>
              </a:r>
              <a:r>
                <a:rPr lang="fr-FR" dirty="0"/>
                <a:t>…). Il intervient fréquemment sur des missions d’expertise-comptable en parallèle.</a:t>
              </a:r>
            </a:p>
            <a:p>
              <a:pPr algn="l"/>
              <a:r>
                <a:rPr lang="fr-FR" dirty="0"/>
                <a:t>Dans les cabinets de grande taille, le Directeur de mission d’audit pilote des équipes pouvant être importantes pour l’audit de grandes entreprises (plusieurs Auditeurs et Assistants audit mobilisés pour une mission). Il intervient majoritairement sur des activités de relation client, développement commercial et management (peu d’interventions opérationnelles sur les travaux des différents cycles d’audit). </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FA427D45-82EC-405B-B984-9E493E2529AD}"/>
              </a:ext>
            </a:extLst>
          </p:cNvPr>
          <p:cNvGrpSpPr/>
          <p:nvPr/>
        </p:nvGrpSpPr>
        <p:grpSpPr>
          <a:xfrm>
            <a:off x="369971" y="6842834"/>
            <a:ext cx="3325269" cy="1431306"/>
            <a:chOff x="369971" y="6726427"/>
            <a:chExt cx="3325269" cy="1431306"/>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988182"/>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Directeur de mission d’audit peut superviser davantage de missions, appels d’offres et projets transverses. Il peut développer de nouvelles offres (audit contractuel, audit légal auprès de nouveaux secteurs) ou certaines spécialités (par exemple : être le référent cybersécurité des missions d’audit)</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672642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98722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56351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298234"/>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8595963"/>
            <a:ext cx="3271793"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Auditeurs, Assistants audit, autres dirigeants d’activités au sein du cabinet (Experts comptables, Directeur droit des sociétés…), Responsable méthode et veille  </a:t>
            </a:r>
          </a:p>
          <a:p>
            <a:pPr algn="l"/>
            <a:r>
              <a:rPr lang="fr-FR" i="1" dirty="0"/>
              <a:t>Relations professionnelles externes </a:t>
            </a:r>
            <a:r>
              <a:rPr lang="fr-FR" dirty="0"/>
              <a:t>: Directeur / Responsable Administratif et Financier des sociétés auditées, Dirigeants des sociétés auditées, Chefs comptables…</a:t>
            </a:r>
            <a:r>
              <a:rPr lang="fr-FR" dirty="0" err="1"/>
              <a:t>etc</a:t>
            </a:r>
            <a:r>
              <a:rPr lang="fr-FR" dirty="0"/>
              <a:t>  </a:t>
            </a:r>
          </a:p>
          <a:p>
            <a:pPr algn="l"/>
            <a:r>
              <a:rPr lang="fr-FR" i="1" dirty="0"/>
              <a:t>Télétravail</a:t>
            </a:r>
            <a:r>
              <a:rPr lang="fr-FR" dirty="0"/>
              <a:t> : possible sur une partie significative des activités mais la participation à certains travaux d’audit et certaines réunions clients (assemblées générales…) peuvent demander une présence sur le site client</a:t>
            </a:r>
          </a:p>
        </p:txBody>
      </p:sp>
      <p:sp>
        <p:nvSpPr>
          <p:cNvPr id="50" name="ZoneTexte 49">
            <a:extLst>
              <a:ext uri="{FF2B5EF4-FFF2-40B4-BE49-F238E27FC236}">
                <a16:creationId xmlns:a16="http://schemas.microsoft.com/office/drawing/2014/main" id="{45E2722E-4C78-4BBB-8D05-1367DB3849E4}"/>
              </a:ext>
            </a:extLst>
          </p:cNvPr>
          <p:cNvSpPr txBox="1"/>
          <p:nvPr/>
        </p:nvSpPr>
        <p:spPr>
          <a:xfrm>
            <a:off x="240924" y="1220429"/>
            <a:ext cx="340546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 mission d’audit</a:t>
            </a:r>
          </a:p>
        </p:txBody>
      </p:sp>
      <p:grpSp>
        <p:nvGrpSpPr>
          <p:cNvPr id="8" name="Groupe 7">
            <a:extLst>
              <a:ext uri="{FF2B5EF4-FFF2-40B4-BE49-F238E27FC236}">
                <a16:creationId xmlns:a16="http://schemas.microsoft.com/office/drawing/2014/main" id="{94A012D7-802F-4D6F-AB09-2B990B045D8A}"/>
              </a:ext>
            </a:extLst>
          </p:cNvPr>
          <p:cNvGrpSpPr/>
          <p:nvPr/>
        </p:nvGrpSpPr>
        <p:grpSpPr>
          <a:xfrm>
            <a:off x="3923853" y="1663291"/>
            <a:ext cx="3528392" cy="4705891"/>
            <a:chOff x="3923853" y="1663291"/>
            <a:chExt cx="3528392" cy="4705891"/>
          </a:xfrm>
        </p:grpSpPr>
        <p:grpSp>
          <p:nvGrpSpPr>
            <p:cNvPr id="6" name="Groupe 5">
              <a:extLst>
                <a:ext uri="{FF2B5EF4-FFF2-40B4-BE49-F238E27FC236}">
                  <a16:creationId xmlns:a16="http://schemas.microsoft.com/office/drawing/2014/main" id="{5616AD5D-F2E7-42E0-9BC1-8547F083B3E5}"/>
                </a:ext>
              </a:extLst>
            </p:cNvPr>
            <p:cNvGrpSpPr/>
            <p:nvPr/>
          </p:nvGrpSpPr>
          <p:grpSpPr>
            <a:xfrm>
              <a:off x="3935345" y="3607258"/>
              <a:ext cx="3300876" cy="990531"/>
              <a:chOff x="3935345" y="3590999"/>
              <a:chExt cx="3300876" cy="990531"/>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590999"/>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4027532"/>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Parcours d’Auditeur financier en cabinet </a:t>
                </a:r>
              </a:p>
              <a:p>
                <a:r>
                  <a:rPr lang="fr-FR" dirty="0">
                    <a:solidFill>
                      <a:schemeClr val="tx2"/>
                    </a:solidFill>
                  </a:rPr>
                  <a:t>Expert-comptable souhaitant s’orienter vers l’audit financier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401687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AF774501-9375-4173-A924-9F9729E116E5}"/>
                </a:ext>
              </a:extLst>
            </p:cNvPr>
            <p:cNvGrpSpPr/>
            <p:nvPr/>
          </p:nvGrpSpPr>
          <p:grpSpPr>
            <a:xfrm>
              <a:off x="3923853" y="4623494"/>
              <a:ext cx="3325269" cy="1745688"/>
              <a:chOff x="3923853" y="4623494"/>
              <a:chExt cx="3325269" cy="1745688"/>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4891854"/>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réglementaires en matière d’audit (Loi Pacte, Réforme européenne de l’audit), à l’évolution des normes comptables (IFRS) et de la fiscalité, à l’évolution des normes spécifiques au secteur des entreprises du portefeuille</a:t>
                </a:r>
              </a:p>
              <a:p>
                <a:r>
                  <a:rPr lang="fr-FR" dirty="0">
                    <a:solidFill>
                      <a:schemeClr val="tx2"/>
                    </a:solidFill>
                  </a:rPr>
                  <a:t>Formations aux évolutions technologiques appliquées aux méthodologies d’audit : audit des SI, logiciel d’audit, Blockchain…</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6234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88429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6DD4FF91-9025-4BBD-8A8A-EFF22BF0F66A}"/>
                </a:ext>
              </a:extLst>
            </p:cNvPr>
            <p:cNvGrpSpPr/>
            <p:nvPr/>
          </p:nvGrpSpPr>
          <p:grpSpPr>
            <a:xfrm>
              <a:off x="3937185" y="1987952"/>
              <a:ext cx="3515060" cy="1593601"/>
              <a:chOff x="3937185" y="1987952"/>
              <a:chExt cx="3515060" cy="1593601"/>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1" y="2258114"/>
                <a:ext cx="1853928" cy="1323439"/>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À partir de Bac+</a:t>
                </a:r>
                <a:r>
                  <a:rPr lang="fr-FR" dirty="0"/>
                  <a:t>5</a:t>
                </a:r>
                <a:r>
                  <a:rPr lang="fr-FR" dirty="0">
                    <a:solidFill>
                      <a:schemeClr val="tx2"/>
                    </a:solidFill>
                  </a:rPr>
                  <a:t> : </a:t>
                </a:r>
              </a:p>
              <a:p>
                <a:pPr marL="108000" indent="-108000" algn="l">
                  <a:buFont typeface="Wingdings" panose="05000000000000000000" pitchFamily="2" charset="2"/>
                  <a:buChar char="§"/>
                </a:pPr>
                <a:r>
                  <a:rPr lang="fr-FR" dirty="0">
                    <a:solidFill>
                      <a:schemeClr val="tx2"/>
                    </a:solidFill>
                  </a:rPr>
                  <a:t>DSCG (</a:t>
                </a:r>
                <a:r>
                  <a:rPr lang="fr-FR" dirty="0"/>
                  <a:t>Diplôme Supérieur de Comptabilité et de Gestion)</a:t>
                </a:r>
                <a:endParaRPr lang="fr-FR" dirty="0">
                  <a:solidFill>
                    <a:schemeClr val="tx2"/>
                  </a:solidFill>
                </a:endParaRPr>
              </a:p>
              <a:p>
                <a:pPr marL="108000" indent="-108000" algn="l">
                  <a:buFont typeface="Wingdings" panose="05000000000000000000" pitchFamily="2" charset="2"/>
                  <a:buChar char="§"/>
                </a:pPr>
                <a:r>
                  <a:rPr lang="fr-FR" dirty="0"/>
                  <a:t>Master CCA (Comptabilité Contrôle Audit) </a:t>
                </a:r>
              </a:p>
              <a:p>
                <a:pPr marL="108000" indent="-108000" algn="l">
                  <a:buFont typeface="Wingdings" panose="05000000000000000000" pitchFamily="2" charset="2"/>
                  <a:buChar char="§"/>
                </a:pPr>
                <a:r>
                  <a:rPr lang="fr-FR" dirty="0">
                    <a:solidFill>
                      <a:schemeClr val="tx2"/>
                    </a:solidFill>
                  </a:rPr>
                  <a:t>DEC (Diplôme d’Expertise Comptable) </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AF8DA3F7-7BFD-449C-AD3D-D6245F542BA2}"/>
                  </a:ext>
                </a:extLst>
              </p:cNvPr>
              <p:cNvSpPr txBox="1"/>
              <p:nvPr/>
            </p:nvSpPr>
            <p:spPr>
              <a:xfrm>
                <a:off x="5598317" y="1987952"/>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Certification requise</a:t>
                </a:r>
              </a:p>
            </p:txBody>
          </p:sp>
          <p:sp>
            <p:nvSpPr>
              <p:cNvPr id="62" name="ZoneTexte 61">
                <a:extLst>
                  <a:ext uri="{FF2B5EF4-FFF2-40B4-BE49-F238E27FC236}">
                    <a16:creationId xmlns:a16="http://schemas.microsoft.com/office/drawing/2014/main" id="{946C62C5-BB1C-46A1-A5C3-86EA8DD85B44}"/>
                  </a:ext>
                </a:extLst>
              </p:cNvPr>
              <p:cNvSpPr txBox="1"/>
              <p:nvPr/>
            </p:nvSpPr>
            <p:spPr>
              <a:xfrm>
                <a:off x="5701163" y="2258114"/>
                <a:ext cx="1413426"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Diplôme d’aptitude au commissariat aux comptes </a:t>
                </a:r>
              </a:p>
            </p:txBody>
          </p:sp>
        </p:grpSp>
      </p:grpSp>
      <p:pic>
        <p:nvPicPr>
          <p:cNvPr id="11" name="Image 10" descr="Une image contenant texte, Police, logo, Graphique&#10;&#10;Description générée automatiquement">
            <a:extLst>
              <a:ext uri="{FF2B5EF4-FFF2-40B4-BE49-F238E27FC236}">
                <a16:creationId xmlns:a16="http://schemas.microsoft.com/office/drawing/2014/main" id="{26F87164-5FCA-0847-B886-9EB46CE3B0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902" y="113717"/>
            <a:ext cx="1115541" cy="921089"/>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6815</TotalTime>
  <Words>1590</Words>
  <Application>Microsoft Office PowerPoint</Application>
  <PresentationFormat>Personnalisé</PresentationFormat>
  <Paragraphs>144</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1181</cp:revision>
  <dcterms:created xsi:type="dcterms:W3CDTF">2014-07-30T08:09:35Z</dcterms:created>
  <dcterms:modified xsi:type="dcterms:W3CDTF">2024-01-18T11:13:32Z</dcterms:modified>
</cp:coreProperties>
</file>