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7" r:id="rId2"/>
    <p:sldId id="268"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cas LEVERT" initials="LL" lastIdx="4" clrIdx="0">
    <p:extLst>
      <p:ext uri="{19B8F6BF-5375-455C-9EA6-DF929625EA0E}">
        <p15:presenceInfo xmlns:p15="http://schemas.microsoft.com/office/powerpoint/2012/main" userId="6f717a20c60fe3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C92DA"/>
    <a:srgbClr val="146BA0"/>
    <a:srgbClr val="6F6F6F"/>
    <a:srgbClr val="717F1B"/>
    <a:srgbClr val="0E4B70"/>
    <a:srgbClr val="FDFDFD"/>
    <a:srgbClr val="E4F3FC"/>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568" autoAdjust="0"/>
    <p:restoredTop sz="94249" autoAdjust="0"/>
  </p:normalViewPr>
  <p:slideViewPr>
    <p:cSldViewPr showGuides="1">
      <p:cViewPr>
        <p:scale>
          <a:sx n="90" d="100"/>
          <a:sy n="90" d="100"/>
        </p:scale>
        <p:origin x="2364" y="-15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1937461"/>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grpSp>
        <p:nvGrpSpPr>
          <p:cNvPr id="5" name="Groupe 4">
            <a:extLst>
              <a:ext uri="{FF2B5EF4-FFF2-40B4-BE49-F238E27FC236}">
                <a16:creationId xmlns:a16="http://schemas.microsoft.com/office/drawing/2014/main" id="{12D6F566-A875-47DA-BA20-7443337040D6}"/>
              </a:ext>
            </a:extLst>
          </p:cNvPr>
          <p:cNvGrpSpPr/>
          <p:nvPr/>
        </p:nvGrpSpPr>
        <p:grpSpPr>
          <a:xfrm>
            <a:off x="277738" y="1260000"/>
            <a:ext cx="6898037" cy="493200"/>
            <a:chOff x="277738" y="1260000"/>
            <a:chExt cx="6898037" cy="493200"/>
          </a:xfrm>
        </p:grpSpPr>
        <p:sp>
          <p:nvSpPr>
            <p:cNvPr id="21" name="ZoneTexte 20">
              <a:extLst>
                <a:ext uri="{FF2B5EF4-FFF2-40B4-BE49-F238E27FC236}">
                  <a16:creationId xmlns:a16="http://schemas.microsoft.com/office/drawing/2014/main" id="{BE063AF8-784F-4C2B-BE77-966FBA10C306}"/>
                </a:ext>
              </a:extLst>
            </p:cNvPr>
            <p:cNvSpPr txBox="1"/>
            <p:nvPr/>
          </p:nvSpPr>
          <p:spPr>
            <a:xfrm>
              <a:off x="277738" y="1260000"/>
              <a:ext cx="6873596" cy="493200"/>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DIRECTEUR DE MISSION D’AUDIT</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334534" y="1753200"/>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grpSp>
        <p:nvGrpSpPr>
          <p:cNvPr id="8" name="Groupe 7">
            <a:extLst>
              <a:ext uri="{FF2B5EF4-FFF2-40B4-BE49-F238E27FC236}">
                <a16:creationId xmlns:a16="http://schemas.microsoft.com/office/drawing/2014/main" id="{9B7DB975-DC43-4AE7-8C8A-5E58FB7A31BD}"/>
              </a:ext>
            </a:extLst>
          </p:cNvPr>
          <p:cNvGrpSpPr/>
          <p:nvPr/>
        </p:nvGrpSpPr>
        <p:grpSpPr>
          <a:xfrm>
            <a:off x="277738" y="1907926"/>
            <a:ext cx="6873596" cy="381173"/>
            <a:chOff x="277738" y="1907926"/>
            <a:chExt cx="6873596" cy="381173"/>
          </a:xfrm>
        </p:grpSpPr>
        <p:sp>
          <p:nvSpPr>
            <p:cNvPr id="26" name="ZoneTexte 25">
              <a:extLst>
                <a:ext uri="{FF2B5EF4-FFF2-40B4-BE49-F238E27FC236}">
                  <a16:creationId xmlns:a16="http://schemas.microsoft.com/office/drawing/2014/main" id="{D44D9155-530C-4A16-BA78-51AAB9EBDDD3}"/>
                </a:ext>
              </a:extLst>
            </p:cNvPr>
            <p:cNvSpPr txBox="1"/>
            <p:nvPr/>
          </p:nvSpPr>
          <p:spPr>
            <a:xfrm>
              <a:off x="4972537" y="2122449"/>
              <a:ext cx="2178797"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Commissaire aux comptes</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25138" y="1907926"/>
              <a:ext cx="2160000" cy="161583"/>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05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72537" y="1907926"/>
              <a:ext cx="2160000" cy="161583"/>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05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77738" y="2127516"/>
              <a:ext cx="2124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Métiers de l’audit</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77738" y="1907926"/>
              <a:ext cx="2160000" cy="161583"/>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050" b="1" dirty="0">
                  <a:solidFill>
                    <a:schemeClr val="tx2"/>
                  </a:solidFill>
                  <a:latin typeface="Univers Light" panose="020B0403020202020204" pitchFamily="34" charset="0"/>
                </a:rPr>
                <a:t>Domaine d’activité</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25139" y="2127516"/>
              <a:ext cx="2160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Audit financier</a:t>
              </a:r>
            </a:p>
          </p:txBody>
        </p:sp>
      </p:grpSp>
      <p:grpSp>
        <p:nvGrpSpPr>
          <p:cNvPr id="6" name="Groupe 5">
            <a:extLst>
              <a:ext uri="{FF2B5EF4-FFF2-40B4-BE49-F238E27FC236}">
                <a16:creationId xmlns:a16="http://schemas.microsoft.com/office/drawing/2014/main" id="{3A42BAA9-6CCE-4D1B-90E0-227A80CD16DF}"/>
              </a:ext>
            </a:extLst>
          </p:cNvPr>
          <p:cNvGrpSpPr/>
          <p:nvPr/>
        </p:nvGrpSpPr>
        <p:grpSpPr>
          <a:xfrm>
            <a:off x="342234" y="3257674"/>
            <a:ext cx="6801477" cy="1348410"/>
            <a:chOff x="342234" y="2605299"/>
            <a:chExt cx="6801477" cy="1348410"/>
          </a:xfrm>
        </p:grpSpPr>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342234" y="2985693"/>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369034" y="3053463"/>
              <a:ext cx="6774677" cy="90024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pPr marL="0" indent="0">
                <a:buNone/>
              </a:pPr>
              <a:r>
                <a:rPr lang="fr-FR" sz="1050" i="0" dirty="0">
                  <a:solidFill>
                    <a:schemeClr val="accent2"/>
                  </a:solidFill>
                  <a:effectLst/>
                </a:rPr>
                <a:t>Le Directeur de mission d’audit est responsable de la réalisation de mandats d’audit dont l’objectif est de vérifier et certifier que les comptes publiés par une société sont conformes aux normes légales et qu'ils reflètent une image sincère et fidèle de la situation financière de la société. Pour ce faire, le Directeur de mission d’audit pilote la prestation du cabinet en intervenant sur les appels d’offres, la relation client et la supervision des auditeurs impliqués sur les différentes </a:t>
              </a:r>
              <a:r>
                <a:rPr lang="fr-FR" sz="1050" dirty="0">
                  <a:solidFill>
                    <a:schemeClr val="accent2"/>
                  </a:solidFill>
                  <a:latin typeface="Univers Light" panose="020B0403020202020204" pitchFamily="34" charset="0"/>
                </a:rPr>
                <a:t>phases du cycle d’audit. </a:t>
              </a:r>
              <a:endParaRPr lang="fr-FR" sz="1050" dirty="0">
                <a:solidFill>
                  <a:schemeClr val="accent2"/>
                </a:solidFill>
              </a:endParaRPr>
            </a:p>
          </p:txBody>
        </p:sp>
        <p:grpSp>
          <p:nvGrpSpPr>
            <p:cNvPr id="63" name="Groupe 62">
              <a:extLst>
                <a:ext uri="{FF2B5EF4-FFF2-40B4-BE49-F238E27FC236}">
                  <a16:creationId xmlns:a16="http://schemas.microsoft.com/office/drawing/2014/main" id="{23D3C553-143D-49B3-9B42-D10C4BCED1AD}"/>
                </a:ext>
              </a:extLst>
            </p:cNvPr>
            <p:cNvGrpSpPr/>
            <p:nvPr/>
          </p:nvGrpSpPr>
          <p:grpSpPr>
            <a:xfrm>
              <a:off x="342234" y="2605299"/>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400" dirty="0" err="1"/>
              </a:p>
            </p:txBody>
          </p:sp>
        </p:grpSp>
      </p:gr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324652" y="5092931"/>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grpSp>
        <p:nvGrpSpPr>
          <p:cNvPr id="64" name="Groupe 63">
            <a:extLst>
              <a:ext uri="{FF2B5EF4-FFF2-40B4-BE49-F238E27FC236}">
                <a16:creationId xmlns:a16="http://schemas.microsoft.com/office/drawing/2014/main" id="{65172FAD-C807-4855-9B49-F962647810C2}"/>
              </a:ext>
            </a:extLst>
          </p:cNvPr>
          <p:cNvGrpSpPr/>
          <p:nvPr/>
        </p:nvGrpSpPr>
        <p:grpSpPr>
          <a:xfrm>
            <a:off x="324652" y="4697834"/>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0" name="ZoneTexte 39">
            <a:extLst>
              <a:ext uri="{FF2B5EF4-FFF2-40B4-BE49-F238E27FC236}">
                <a16:creationId xmlns:a16="http://schemas.microsoft.com/office/drawing/2014/main" id="{EB6563C7-8B94-42B4-8DD8-6797EE263046}"/>
              </a:ext>
            </a:extLst>
          </p:cNvPr>
          <p:cNvSpPr txBox="1"/>
          <p:nvPr/>
        </p:nvSpPr>
        <p:spPr>
          <a:xfrm>
            <a:off x="2606164" y="2393578"/>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1" name="ZoneTexte 40">
            <a:extLst>
              <a:ext uri="{FF2B5EF4-FFF2-40B4-BE49-F238E27FC236}">
                <a16:creationId xmlns:a16="http://schemas.microsoft.com/office/drawing/2014/main" id="{D05AD890-B9BF-4920-93E9-74548A0A4048}"/>
              </a:ext>
            </a:extLst>
          </p:cNvPr>
          <p:cNvSpPr txBox="1"/>
          <p:nvPr/>
        </p:nvSpPr>
        <p:spPr>
          <a:xfrm>
            <a:off x="269328" y="2613169"/>
            <a:ext cx="2160000" cy="484748"/>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372b - Cadres de l'organisation ou du contrôle des services administratifs et financiers</a:t>
            </a:r>
          </a:p>
        </p:txBody>
      </p:sp>
      <p:sp>
        <p:nvSpPr>
          <p:cNvPr id="42" name="ZoneTexte 41">
            <a:extLst>
              <a:ext uri="{FF2B5EF4-FFF2-40B4-BE49-F238E27FC236}">
                <a16:creationId xmlns:a16="http://schemas.microsoft.com/office/drawing/2014/main" id="{B2F2BB43-843F-4B9E-A6D9-66BEB78EF82A}"/>
              </a:ext>
            </a:extLst>
          </p:cNvPr>
          <p:cNvSpPr txBox="1"/>
          <p:nvPr/>
        </p:nvSpPr>
        <p:spPr>
          <a:xfrm>
            <a:off x="258764" y="2393578"/>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43" name="ZoneTexte 42">
            <a:extLst>
              <a:ext uri="{FF2B5EF4-FFF2-40B4-BE49-F238E27FC236}">
                <a16:creationId xmlns:a16="http://schemas.microsoft.com/office/drawing/2014/main" id="{972DC699-D3D0-4DD9-9152-27FB2D3A7899}"/>
              </a:ext>
            </a:extLst>
          </p:cNvPr>
          <p:cNvSpPr txBox="1"/>
          <p:nvPr/>
        </p:nvSpPr>
        <p:spPr>
          <a:xfrm>
            <a:off x="2606163" y="2613168"/>
            <a:ext cx="2160001" cy="161583"/>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12769 - Commissaire aux comptes</a:t>
            </a:r>
          </a:p>
        </p:txBody>
      </p:sp>
      <p:sp>
        <p:nvSpPr>
          <p:cNvPr id="53" name="ZoneTexte 52">
            <a:extLst>
              <a:ext uri="{FF2B5EF4-FFF2-40B4-BE49-F238E27FC236}">
                <a16:creationId xmlns:a16="http://schemas.microsoft.com/office/drawing/2014/main" id="{A92FBBD6-BA94-470F-9C99-A4494516BB1F}"/>
              </a:ext>
            </a:extLst>
          </p:cNvPr>
          <p:cNvSpPr txBox="1"/>
          <p:nvPr/>
        </p:nvSpPr>
        <p:spPr>
          <a:xfrm>
            <a:off x="285549" y="5633938"/>
            <a:ext cx="3420000" cy="224676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Identifie les axes de développement des activités d’audit en accord avec les orientations stratégiques du cabinet </a:t>
            </a:r>
          </a:p>
          <a:p>
            <a:pPr algn="l"/>
            <a:r>
              <a:rPr lang="fr-FR" dirty="0"/>
              <a:t>Cible les nouveaux mandats pouvant être acquis, définit les améliorations possibles sur les mandats d’audit actuels et anticipe les fins de mandats </a:t>
            </a:r>
          </a:p>
          <a:p>
            <a:pPr algn="l"/>
            <a:r>
              <a:rPr lang="fr-FR" dirty="0"/>
              <a:t>Définit la stratégie de réponse aux appels d’offres et coordonne la rédaction des propositions d’intervention</a:t>
            </a:r>
          </a:p>
          <a:p>
            <a:pPr algn="l"/>
            <a:r>
              <a:rPr lang="fr-FR" dirty="0"/>
              <a:t>Échange régulièrement avec les acteurs du marché afin d’identifier les opportunités de développement commercial</a:t>
            </a:r>
          </a:p>
          <a:p>
            <a:pPr algn="l"/>
            <a:r>
              <a:rPr lang="fr-FR" dirty="0"/>
              <a:t>Est impliqué dans les réflexions stratégiques du développement du cabinet, valorise le positionnement de son pôle parmi l’ensemble des activités</a:t>
            </a:r>
          </a:p>
        </p:txBody>
      </p:sp>
      <p:sp>
        <p:nvSpPr>
          <p:cNvPr id="60" name="ZoneTexte 59">
            <a:extLst>
              <a:ext uri="{FF2B5EF4-FFF2-40B4-BE49-F238E27FC236}">
                <a16:creationId xmlns:a16="http://schemas.microsoft.com/office/drawing/2014/main" id="{03FEC8A6-BB80-46F2-AC7C-7402CD08FF89}"/>
              </a:ext>
            </a:extLst>
          </p:cNvPr>
          <p:cNvSpPr txBox="1"/>
          <p:nvPr/>
        </p:nvSpPr>
        <p:spPr>
          <a:xfrm>
            <a:off x="258764" y="5184589"/>
            <a:ext cx="3420000"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Définition de la stratégie et développement du pôle Audit </a:t>
            </a:r>
          </a:p>
        </p:txBody>
      </p:sp>
      <p:grpSp>
        <p:nvGrpSpPr>
          <p:cNvPr id="62" name="Groupe 61">
            <a:extLst>
              <a:ext uri="{FF2B5EF4-FFF2-40B4-BE49-F238E27FC236}">
                <a16:creationId xmlns:a16="http://schemas.microsoft.com/office/drawing/2014/main" id="{1EFC2716-1199-4110-A462-E82A22C97313}"/>
              </a:ext>
            </a:extLst>
          </p:cNvPr>
          <p:cNvGrpSpPr/>
          <p:nvPr/>
        </p:nvGrpSpPr>
        <p:grpSpPr>
          <a:xfrm>
            <a:off x="258764" y="8010202"/>
            <a:ext cx="3446785" cy="2520280"/>
            <a:chOff x="3710169" y="5263200"/>
            <a:chExt cx="3446785" cy="2520280"/>
          </a:xfrm>
        </p:grpSpPr>
        <p:sp>
          <p:nvSpPr>
            <p:cNvPr id="67" name="ZoneTexte 66">
              <a:extLst>
                <a:ext uri="{FF2B5EF4-FFF2-40B4-BE49-F238E27FC236}">
                  <a16:creationId xmlns:a16="http://schemas.microsoft.com/office/drawing/2014/main" id="{7FF087D0-743D-44E9-B123-65995376C48E}"/>
                </a:ext>
              </a:extLst>
            </p:cNvPr>
            <p:cNvSpPr txBox="1"/>
            <p:nvPr/>
          </p:nvSpPr>
          <p:spPr>
            <a:xfrm>
              <a:off x="3736954" y="5690599"/>
              <a:ext cx="3420000" cy="209288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Définit la stratégie d’audit en identifiant les axes prioritaires d’investigation à partir d’une analyse de l’organisation cliente </a:t>
              </a:r>
            </a:p>
            <a:p>
              <a:pPr algn="l"/>
              <a:r>
                <a:rPr lang="fr-FR" dirty="0"/>
                <a:t>Prend en charge les échanges avec l’organisation cliente sur les principales phases de la mission d’audit</a:t>
              </a:r>
            </a:p>
            <a:p>
              <a:pPr algn="l"/>
              <a:r>
                <a:rPr lang="fr-FR" dirty="0"/>
                <a:t>Supervise les travaux d’audit en fixant les objectifs et en réalisant les arbitrages nécessaires sur les différentes phases : évaluation du contrôle interne, audit des comptes, émission des rapports d’audit…</a:t>
              </a:r>
            </a:p>
            <a:p>
              <a:pPr algn="l"/>
              <a:r>
                <a:rPr lang="fr-FR" dirty="0"/>
                <a:t>Participe aux entretiens clients, aux réunions de travail et aux points d’étape de la mission pour présenter des résultats, résoudre des problèmes nécessitant un arbitrage fort</a:t>
              </a:r>
            </a:p>
          </p:txBody>
        </p:sp>
        <p:sp>
          <p:nvSpPr>
            <p:cNvPr id="68" name="ZoneTexte 67">
              <a:extLst>
                <a:ext uri="{FF2B5EF4-FFF2-40B4-BE49-F238E27FC236}">
                  <a16:creationId xmlns:a16="http://schemas.microsoft.com/office/drawing/2014/main" id="{107F2812-0490-4C4F-818A-53F28C3DC2CB}"/>
                </a:ext>
              </a:extLst>
            </p:cNvPr>
            <p:cNvSpPr txBox="1"/>
            <p:nvPr/>
          </p:nvSpPr>
          <p:spPr>
            <a:xfrm>
              <a:off x="3710169" y="5263200"/>
              <a:ext cx="3420000"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Supervision technique et présentation des travaux d’audit</a:t>
              </a:r>
            </a:p>
          </p:txBody>
        </p:sp>
      </p:grpSp>
      <p:grpSp>
        <p:nvGrpSpPr>
          <p:cNvPr id="7" name="Groupe 6">
            <a:extLst>
              <a:ext uri="{FF2B5EF4-FFF2-40B4-BE49-F238E27FC236}">
                <a16:creationId xmlns:a16="http://schemas.microsoft.com/office/drawing/2014/main" id="{A939C216-AD49-4809-8874-E03C54FAE531}"/>
              </a:ext>
            </a:extLst>
          </p:cNvPr>
          <p:cNvGrpSpPr/>
          <p:nvPr/>
        </p:nvGrpSpPr>
        <p:grpSpPr>
          <a:xfrm>
            <a:off x="4067869" y="5184589"/>
            <a:ext cx="3446785" cy="1949620"/>
            <a:chOff x="4067869" y="5184589"/>
            <a:chExt cx="3446785" cy="1949620"/>
          </a:xfrm>
        </p:grpSpPr>
        <p:sp>
          <p:nvSpPr>
            <p:cNvPr id="70" name="ZoneTexte 69">
              <a:extLst>
                <a:ext uri="{FF2B5EF4-FFF2-40B4-BE49-F238E27FC236}">
                  <a16:creationId xmlns:a16="http://schemas.microsoft.com/office/drawing/2014/main" id="{7DAA1CCB-CB61-4CEE-93BE-AFD513EAC6BF}"/>
                </a:ext>
              </a:extLst>
            </p:cNvPr>
            <p:cNvSpPr txBox="1"/>
            <p:nvPr/>
          </p:nvSpPr>
          <p:spPr>
            <a:xfrm>
              <a:off x="4094654" y="5502993"/>
              <a:ext cx="3420000" cy="1631216"/>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Peut piloter la réalisation de missions autorisées ne rentrant pas dans le cadre de la certification des comptes : audit de cession / acquisition, commissariat aux apports, missions de diagnostic, recommandation ou attestation (évaluation des processus, de la santé financière, des systèmes d’information, conformité sociale…) </a:t>
              </a:r>
            </a:p>
            <a:p>
              <a:pPr algn="l"/>
              <a:r>
                <a:rPr lang="fr-FR" dirty="0"/>
                <a:t>Peut conduire des missions d’audit légal de petites entreprises (missions ALPE) centrées sur l’identification des risques comptables et financiers</a:t>
              </a:r>
            </a:p>
          </p:txBody>
        </p:sp>
        <p:sp>
          <p:nvSpPr>
            <p:cNvPr id="71" name="ZoneTexte 70">
              <a:extLst>
                <a:ext uri="{FF2B5EF4-FFF2-40B4-BE49-F238E27FC236}">
                  <a16:creationId xmlns:a16="http://schemas.microsoft.com/office/drawing/2014/main" id="{89F8C0E4-E9D3-435E-B8BC-C5DB48A07F83}"/>
                </a:ext>
              </a:extLst>
            </p:cNvPr>
            <p:cNvSpPr txBox="1"/>
            <p:nvPr/>
          </p:nvSpPr>
          <p:spPr>
            <a:xfrm>
              <a:off x="4067869" y="5184589"/>
              <a:ext cx="3420000"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Pilotage de missions d’audit contractuel</a:t>
              </a:r>
            </a:p>
          </p:txBody>
        </p:sp>
      </p:grpSp>
      <p:grpSp>
        <p:nvGrpSpPr>
          <p:cNvPr id="72" name="Groupe 71">
            <a:extLst>
              <a:ext uri="{FF2B5EF4-FFF2-40B4-BE49-F238E27FC236}">
                <a16:creationId xmlns:a16="http://schemas.microsoft.com/office/drawing/2014/main" id="{49EB4466-F783-44B1-8653-31EBA3F376AA}"/>
              </a:ext>
            </a:extLst>
          </p:cNvPr>
          <p:cNvGrpSpPr/>
          <p:nvPr/>
        </p:nvGrpSpPr>
        <p:grpSpPr>
          <a:xfrm>
            <a:off x="4081261" y="7362130"/>
            <a:ext cx="3420000" cy="2501392"/>
            <a:chOff x="3710169" y="5263200"/>
            <a:chExt cx="3420000" cy="2501392"/>
          </a:xfrm>
        </p:grpSpPr>
        <p:sp>
          <p:nvSpPr>
            <p:cNvPr id="73" name="ZoneTexte 72">
              <a:extLst>
                <a:ext uri="{FF2B5EF4-FFF2-40B4-BE49-F238E27FC236}">
                  <a16:creationId xmlns:a16="http://schemas.microsoft.com/office/drawing/2014/main" id="{7067AE0B-EEA4-4F6B-8696-14E2C4C91F87}"/>
                </a:ext>
              </a:extLst>
            </p:cNvPr>
            <p:cNvSpPr txBox="1"/>
            <p:nvPr/>
          </p:nvSpPr>
          <p:spPr>
            <a:xfrm>
              <a:off x="3736954" y="5517823"/>
              <a:ext cx="3393215" cy="224676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Encadre et supervise le travail des membres de son pôle (Auditeurs, Assistants audit)</a:t>
              </a:r>
            </a:p>
            <a:p>
              <a:pPr algn="l"/>
              <a:r>
                <a:rPr lang="fr-FR" dirty="0"/>
                <a:t>Définit les procédures de travail et de management (réunions d’équipe…) à destination de ses collaborateurs</a:t>
              </a:r>
            </a:p>
            <a:p>
              <a:pPr algn="l"/>
              <a:r>
                <a:rPr lang="fr-FR" dirty="0"/>
                <a:t>Etablit et évalue les objectifs des collaborateurs sous sa responsabilité </a:t>
              </a:r>
            </a:p>
            <a:p>
              <a:pPr algn="l"/>
              <a:r>
                <a:rPr lang="fr-FR" dirty="0"/>
                <a:t>Arbitre les décisions de ressources humaines liées à son pôle d’activité : recrutement, rupture, etc., participe aux entretiens et à la décision finale</a:t>
              </a:r>
            </a:p>
            <a:p>
              <a:r>
                <a:rPr lang="fr-FR" dirty="0"/>
                <a:t>Identifie, lors des entretiens annuels, les besoins en formations des collaborateurs et propose des plans de développement individuels </a:t>
              </a:r>
            </a:p>
            <a:p>
              <a:pPr marL="0" indent="0">
                <a:buNone/>
              </a:pPr>
              <a:endParaRPr lang="fr-FR" dirty="0"/>
            </a:p>
          </p:txBody>
        </p:sp>
        <p:sp>
          <p:nvSpPr>
            <p:cNvPr id="74" name="ZoneTexte 73">
              <a:extLst>
                <a:ext uri="{FF2B5EF4-FFF2-40B4-BE49-F238E27FC236}">
                  <a16:creationId xmlns:a16="http://schemas.microsoft.com/office/drawing/2014/main" id="{BE89FF1E-F27A-40FA-A70B-844AC7776D3A}"/>
                </a:ext>
              </a:extLst>
            </p:cNvPr>
            <p:cNvSpPr txBox="1"/>
            <p:nvPr/>
          </p:nvSpPr>
          <p:spPr>
            <a:xfrm>
              <a:off x="3710169" y="5263200"/>
              <a:ext cx="3420000"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Management de l’équipe du pôle Audit </a:t>
              </a:r>
            </a:p>
          </p:txBody>
        </p:sp>
      </p:grpSp>
      <p:pic>
        <p:nvPicPr>
          <p:cNvPr id="15" name="Image 14" descr="Une image contenant texte, Police, logo, Graphique&#10;&#10;Description générée automatiquement">
            <a:extLst>
              <a:ext uri="{FF2B5EF4-FFF2-40B4-BE49-F238E27FC236}">
                <a16:creationId xmlns:a16="http://schemas.microsoft.com/office/drawing/2014/main" id="{A49F6990-174D-09CA-06B8-282AFB2C9AA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7902" y="113717"/>
            <a:ext cx="1115541" cy="921089"/>
          </a:xfrm>
          <a:prstGeom prst="rect">
            <a:avLst/>
          </a:prstGeom>
        </p:spPr>
      </p:pic>
    </p:spTree>
    <p:extLst>
      <p:ext uri="{BB962C8B-B14F-4D97-AF65-F5344CB8AC3E}">
        <p14:creationId xmlns:p14="http://schemas.microsoft.com/office/powerpoint/2010/main" val="1175457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2" name="Groupe 141">
            <a:extLst>
              <a:ext uri="{FF2B5EF4-FFF2-40B4-BE49-F238E27FC236}">
                <a16:creationId xmlns:a16="http://schemas.microsoft.com/office/drawing/2014/main" id="{5B2669BD-A698-45A3-B8EE-50028A361F60}"/>
              </a:ext>
            </a:extLst>
          </p:cNvPr>
          <p:cNvGrpSpPr/>
          <p:nvPr/>
        </p:nvGrpSpPr>
        <p:grpSpPr>
          <a:xfrm>
            <a:off x="3995753" y="1501255"/>
            <a:ext cx="3456384" cy="481018"/>
            <a:chOff x="3635821" y="1491960"/>
            <a:chExt cx="3456384" cy="481018"/>
          </a:xfrm>
        </p:grpSpPr>
        <p:grpSp>
          <p:nvGrpSpPr>
            <p:cNvPr id="143" name="Groupe 142">
              <a:extLst>
                <a:ext uri="{FF2B5EF4-FFF2-40B4-BE49-F238E27FC236}">
                  <a16:creationId xmlns:a16="http://schemas.microsoft.com/office/drawing/2014/main" id="{EB30E6B5-078A-43CE-B7BC-66EA8B2BEBE5}"/>
                </a:ext>
              </a:extLst>
            </p:cNvPr>
            <p:cNvGrpSpPr/>
            <p:nvPr/>
          </p:nvGrpSpPr>
          <p:grpSpPr>
            <a:xfrm>
              <a:off x="3747100" y="1491960"/>
              <a:ext cx="3129082" cy="451140"/>
              <a:chOff x="3747100" y="1491960"/>
              <a:chExt cx="3129082" cy="451140"/>
            </a:xfrm>
          </p:grpSpPr>
          <p:sp>
            <p:nvSpPr>
              <p:cNvPr id="178" name="Rectangle 177">
                <a:extLst>
                  <a:ext uri="{FF2B5EF4-FFF2-40B4-BE49-F238E27FC236}">
                    <a16:creationId xmlns:a16="http://schemas.microsoft.com/office/drawing/2014/main" id="{110665C6-4DF1-404C-8634-330780DEC4FC}"/>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181" name="ZoneTexte 180">
                <a:extLst>
                  <a:ext uri="{FF2B5EF4-FFF2-40B4-BE49-F238E27FC236}">
                    <a16:creationId xmlns:a16="http://schemas.microsoft.com/office/drawing/2014/main" id="{9E7E277A-7E87-47D3-8349-2ECF27124CAE}"/>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144" name="Groupe 143">
              <a:extLst>
                <a:ext uri="{FF2B5EF4-FFF2-40B4-BE49-F238E27FC236}">
                  <a16:creationId xmlns:a16="http://schemas.microsoft.com/office/drawing/2014/main" id="{7DD8564C-D640-41A4-A9AA-768DE0CACAF8}"/>
                </a:ext>
              </a:extLst>
            </p:cNvPr>
            <p:cNvGrpSpPr/>
            <p:nvPr/>
          </p:nvGrpSpPr>
          <p:grpSpPr>
            <a:xfrm>
              <a:off x="5145033" y="1669592"/>
              <a:ext cx="1192567" cy="303386"/>
              <a:chOff x="5501712" y="1669592"/>
              <a:chExt cx="1192567" cy="303386"/>
            </a:xfrm>
          </p:grpSpPr>
          <p:sp>
            <p:nvSpPr>
              <p:cNvPr id="176" name="ZoneTexte 175">
                <a:extLst>
                  <a:ext uri="{FF2B5EF4-FFF2-40B4-BE49-F238E27FC236}">
                    <a16:creationId xmlns:a16="http://schemas.microsoft.com/office/drawing/2014/main" id="{8D00A938-74A8-4F4D-9654-649F9954BB0E}"/>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177" name="Ellipse 176">
                <a:extLst>
                  <a:ext uri="{FF2B5EF4-FFF2-40B4-BE49-F238E27FC236}">
                    <a16:creationId xmlns:a16="http://schemas.microsoft.com/office/drawing/2014/main" id="{AB39D70A-871F-466F-932B-55513BA03AAF}"/>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145" name="Groupe 144">
              <a:extLst>
                <a:ext uri="{FF2B5EF4-FFF2-40B4-BE49-F238E27FC236}">
                  <a16:creationId xmlns:a16="http://schemas.microsoft.com/office/drawing/2014/main" id="{8AC67B79-56FC-476D-ADBA-42A2FA3E60FC}"/>
                </a:ext>
              </a:extLst>
            </p:cNvPr>
            <p:cNvGrpSpPr/>
            <p:nvPr/>
          </p:nvGrpSpPr>
          <p:grpSpPr>
            <a:xfrm>
              <a:off x="5899638" y="1669592"/>
              <a:ext cx="1192567" cy="303386"/>
              <a:chOff x="6322879" y="1669592"/>
              <a:chExt cx="1192567" cy="303386"/>
            </a:xfrm>
          </p:grpSpPr>
          <p:sp>
            <p:nvSpPr>
              <p:cNvPr id="174" name="ZoneTexte 173">
                <a:extLst>
                  <a:ext uri="{FF2B5EF4-FFF2-40B4-BE49-F238E27FC236}">
                    <a16:creationId xmlns:a16="http://schemas.microsoft.com/office/drawing/2014/main" id="{7BD23E10-B55C-4139-B3A8-237AA75F55B3}"/>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175" name="Ellipse 174">
                <a:extLst>
                  <a:ext uri="{FF2B5EF4-FFF2-40B4-BE49-F238E27FC236}">
                    <a16:creationId xmlns:a16="http://schemas.microsoft.com/office/drawing/2014/main" id="{B2BEFBAC-F38C-4A6A-B46C-A2CAFBEBF7F6}"/>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165" name="Groupe 164">
              <a:extLst>
                <a:ext uri="{FF2B5EF4-FFF2-40B4-BE49-F238E27FC236}">
                  <a16:creationId xmlns:a16="http://schemas.microsoft.com/office/drawing/2014/main" id="{610EA472-E47D-4B32-A415-E713500E91FE}"/>
                </a:ext>
              </a:extLst>
            </p:cNvPr>
            <p:cNvGrpSpPr/>
            <p:nvPr/>
          </p:nvGrpSpPr>
          <p:grpSpPr>
            <a:xfrm>
              <a:off x="4390427" y="1669592"/>
              <a:ext cx="1192567" cy="303386"/>
              <a:chOff x="4680545" y="1669592"/>
              <a:chExt cx="1192567" cy="303386"/>
            </a:xfrm>
          </p:grpSpPr>
          <p:sp>
            <p:nvSpPr>
              <p:cNvPr id="170" name="ZoneTexte 169">
                <a:extLst>
                  <a:ext uri="{FF2B5EF4-FFF2-40B4-BE49-F238E27FC236}">
                    <a16:creationId xmlns:a16="http://schemas.microsoft.com/office/drawing/2014/main" id="{90D70FD2-089D-4DB7-A2A9-F5FC38E2ED08}"/>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73" name="Ellipse 172">
                <a:extLst>
                  <a:ext uri="{FF2B5EF4-FFF2-40B4-BE49-F238E27FC236}">
                    <a16:creationId xmlns:a16="http://schemas.microsoft.com/office/drawing/2014/main" id="{42E2C352-B372-4A03-99C9-21F9A793897E}"/>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167" name="Groupe 166">
              <a:extLst>
                <a:ext uri="{FF2B5EF4-FFF2-40B4-BE49-F238E27FC236}">
                  <a16:creationId xmlns:a16="http://schemas.microsoft.com/office/drawing/2014/main" id="{4C44A311-83C6-4EA9-BC91-E5D19F524614}"/>
                </a:ext>
              </a:extLst>
            </p:cNvPr>
            <p:cNvGrpSpPr/>
            <p:nvPr/>
          </p:nvGrpSpPr>
          <p:grpSpPr>
            <a:xfrm>
              <a:off x="3635821" y="1669592"/>
              <a:ext cx="1192567" cy="303386"/>
              <a:chOff x="3859378" y="1669592"/>
              <a:chExt cx="1192567" cy="303386"/>
            </a:xfrm>
          </p:grpSpPr>
          <p:sp>
            <p:nvSpPr>
              <p:cNvPr id="168" name="ZoneTexte 167">
                <a:extLst>
                  <a:ext uri="{FF2B5EF4-FFF2-40B4-BE49-F238E27FC236}">
                    <a16:creationId xmlns:a16="http://schemas.microsoft.com/office/drawing/2014/main" id="{A88215FB-AFB2-4EDA-9A5A-ABD63EC224F2}"/>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169" name="Ellipse 168">
                <a:extLst>
                  <a:ext uri="{FF2B5EF4-FFF2-40B4-BE49-F238E27FC236}">
                    <a16:creationId xmlns:a16="http://schemas.microsoft.com/office/drawing/2014/main" id="{C4661437-F66D-45F6-B211-B714EF4A87BF}"/>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84" name="Groupe 183">
            <a:extLst>
              <a:ext uri="{FF2B5EF4-FFF2-40B4-BE49-F238E27FC236}">
                <a16:creationId xmlns:a16="http://schemas.microsoft.com/office/drawing/2014/main" id="{6FBFDE81-A642-46CE-90C9-6B9292ABC37E}"/>
              </a:ext>
            </a:extLst>
          </p:cNvPr>
          <p:cNvGrpSpPr/>
          <p:nvPr/>
        </p:nvGrpSpPr>
        <p:grpSpPr>
          <a:xfrm>
            <a:off x="149688" y="1555576"/>
            <a:ext cx="2842800" cy="369332"/>
            <a:chOff x="350572" y="2377258"/>
            <a:chExt cx="2842800" cy="369332"/>
          </a:xfrm>
        </p:grpSpPr>
        <p:sp>
          <p:nvSpPr>
            <p:cNvPr id="185" name="ZoneTexte 184">
              <a:extLst>
                <a:ext uri="{FF2B5EF4-FFF2-40B4-BE49-F238E27FC236}">
                  <a16:creationId xmlns:a16="http://schemas.microsoft.com/office/drawing/2014/main" id="{09715151-1A0E-44FD-A6B3-2F7BC2F3DA08}"/>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86" name="Triangle isocèle 185">
              <a:extLst>
                <a:ext uri="{FF2B5EF4-FFF2-40B4-BE49-F238E27FC236}">
                  <a16:creationId xmlns:a16="http://schemas.microsoft.com/office/drawing/2014/main" id="{8ED96F8C-9809-40FA-AAAD-2106B0353634}"/>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208" name="Connecteur droit 207">
            <a:extLst>
              <a:ext uri="{FF2B5EF4-FFF2-40B4-BE49-F238E27FC236}">
                <a16:creationId xmlns:a16="http://schemas.microsoft.com/office/drawing/2014/main" id="{69771BD5-6E32-44E4-B8F0-6BE5B94C3E64}"/>
              </a:ext>
            </a:extLst>
          </p:cNvPr>
          <p:cNvCxnSpPr>
            <a:cxnSpLocks/>
          </p:cNvCxnSpPr>
          <p:nvPr/>
        </p:nvCxnSpPr>
        <p:spPr>
          <a:xfrm>
            <a:off x="298723" y="1924908"/>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55" name="ZoneTexte 254">
            <a:extLst>
              <a:ext uri="{FF2B5EF4-FFF2-40B4-BE49-F238E27FC236}">
                <a16:creationId xmlns:a16="http://schemas.microsoft.com/office/drawing/2014/main" id="{A1AA1689-BA2C-4352-AA12-3CAEC5FD027E}"/>
              </a:ext>
            </a:extLst>
          </p:cNvPr>
          <p:cNvSpPr txBox="1"/>
          <p:nvPr/>
        </p:nvSpPr>
        <p:spPr>
          <a:xfrm>
            <a:off x="233264" y="6426026"/>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grpSp>
        <p:nvGrpSpPr>
          <p:cNvPr id="30" name="Groupe 29">
            <a:extLst>
              <a:ext uri="{FF2B5EF4-FFF2-40B4-BE49-F238E27FC236}">
                <a16:creationId xmlns:a16="http://schemas.microsoft.com/office/drawing/2014/main" id="{D311B23A-8E55-49E2-8605-027961FC2575}"/>
              </a:ext>
            </a:extLst>
          </p:cNvPr>
          <p:cNvGrpSpPr/>
          <p:nvPr/>
        </p:nvGrpSpPr>
        <p:grpSpPr>
          <a:xfrm>
            <a:off x="205409" y="2638687"/>
            <a:ext cx="6947353" cy="553998"/>
            <a:chOff x="205409" y="2638687"/>
            <a:chExt cx="6947353" cy="553998"/>
          </a:xfrm>
        </p:grpSpPr>
        <p:grpSp>
          <p:nvGrpSpPr>
            <p:cNvPr id="12" name="Groupe 11">
              <a:extLst>
                <a:ext uri="{FF2B5EF4-FFF2-40B4-BE49-F238E27FC236}">
                  <a16:creationId xmlns:a16="http://schemas.microsoft.com/office/drawing/2014/main" id="{FB16D2E7-6927-49DD-86B3-4F53EB7ED6A6}"/>
                </a:ext>
              </a:extLst>
            </p:cNvPr>
            <p:cNvGrpSpPr/>
            <p:nvPr/>
          </p:nvGrpSpPr>
          <p:grpSpPr>
            <a:xfrm>
              <a:off x="1942188" y="2663686"/>
              <a:ext cx="3466824" cy="504000"/>
              <a:chOff x="1907629" y="2711105"/>
              <a:chExt cx="3466824" cy="504000"/>
            </a:xfrm>
          </p:grpSpPr>
          <p:grpSp>
            <p:nvGrpSpPr>
              <p:cNvPr id="11" name="Groupe 10">
                <a:extLst>
                  <a:ext uri="{FF2B5EF4-FFF2-40B4-BE49-F238E27FC236}">
                    <a16:creationId xmlns:a16="http://schemas.microsoft.com/office/drawing/2014/main" id="{8C2B5C28-AE8D-46EF-9AF1-F34BDFF2832B}"/>
                  </a:ext>
                </a:extLst>
              </p:cNvPr>
              <p:cNvGrpSpPr/>
              <p:nvPr/>
            </p:nvGrpSpPr>
            <p:grpSpPr>
              <a:xfrm>
                <a:off x="1907629" y="2711105"/>
                <a:ext cx="3405719" cy="504000"/>
                <a:chOff x="1907629" y="2776397"/>
                <a:chExt cx="3405719" cy="504000"/>
              </a:xfrm>
            </p:grpSpPr>
            <p:sp>
              <p:nvSpPr>
                <p:cNvPr id="148" name="Rectangle 147">
                  <a:extLst>
                    <a:ext uri="{FF2B5EF4-FFF2-40B4-BE49-F238E27FC236}">
                      <a16:creationId xmlns:a16="http://schemas.microsoft.com/office/drawing/2014/main" id="{702BD9C8-060D-4CD4-83DD-580188485DAF}"/>
                    </a:ext>
                  </a:extLst>
                </p:cNvPr>
                <p:cNvSpPr/>
                <p:nvPr/>
              </p:nvSpPr>
              <p:spPr>
                <a:xfrm>
                  <a:off x="2052761" y="277639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49" name="Groupe 148">
                  <a:extLst>
                    <a:ext uri="{FF2B5EF4-FFF2-40B4-BE49-F238E27FC236}">
                      <a16:creationId xmlns:a16="http://schemas.microsoft.com/office/drawing/2014/main" id="{52479227-BE61-47AE-B7D1-D071810B59D1}"/>
                    </a:ext>
                  </a:extLst>
                </p:cNvPr>
                <p:cNvGrpSpPr/>
                <p:nvPr/>
              </p:nvGrpSpPr>
              <p:grpSpPr>
                <a:xfrm>
                  <a:off x="1907629" y="2776397"/>
                  <a:ext cx="271472" cy="504000"/>
                  <a:chOff x="1903658" y="4009783"/>
                  <a:chExt cx="265051" cy="504000"/>
                </a:xfrm>
              </p:grpSpPr>
              <p:cxnSp>
                <p:nvCxnSpPr>
                  <p:cNvPr id="153" name="Connecteur droit 152">
                    <a:extLst>
                      <a:ext uri="{FF2B5EF4-FFF2-40B4-BE49-F238E27FC236}">
                        <a16:creationId xmlns:a16="http://schemas.microsoft.com/office/drawing/2014/main" id="{25B543B2-FBEF-4ED6-819C-49E1C77D8378}"/>
                      </a:ext>
                    </a:extLst>
                  </p:cNvPr>
                  <p:cNvCxnSpPr>
                    <a:cxnSpLocks/>
                  </p:cNvCxnSpPr>
                  <p:nvPr/>
                </p:nvCxnSpPr>
                <p:spPr>
                  <a:xfrm>
                    <a:off x="2036183" y="4009783"/>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55" name="Ellipse 154">
                    <a:extLst>
                      <a:ext uri="{FF2B5EF4-FFF2-40B4-BE49-F238E27FC236}">
                        <a16:creationId xmlns:a16="http://schemas.microsoft.com/office/drawing/2014/main" id="{BEC38E8A-3BE6-47D3-B6C2-18047C6CC3B8}"/>
                      </a:ext>
                    </a:extLst>
                  </p:cNvPr>
                  <p:cNvSpPr/>
                  <p:nvPr/>
                </p:nvSpPr>
                <p:spPr>
                  <a:xfrm>
                    <a:off x="1903658" y="4143331"/>
                    <a:ext cx="265051" cy="23690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451" name="Rectangle 450">
                <a:extLst>
                  <a:ext uri="{FF2B5EF4-FFF2-40B4-BE49-F238E27FC236}">
                    <a16:creationId xmlns:a16="http://schemas.microsoft.com/office/drawing/2014/main" id="{69581CF1-9A11-43B9-A7D7-1B0510B26B2B}"/>
                  </a:ext>
                </a:extLst>
              </p:cNvPr>
              <p:cNvSpPr/>
              <p:nvPr/>
            </p:nvSpPr>
            <p:spPr>
              <a:xfrm>
                <a:off x="2134453" y="2763050"/>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les tendances réglementaires, faire évoluer les offres et process de travail en fonction.</a:t>
                </a:r>
              </a:p>
            </p:txBody>
          </p:sp>
        </p:grpSp>
        <p:sp>
          <p:nvSpPr>
            <p:cNvPr id="256" name="ZoneTexte 255">
              <a:extLst>
                <a:ext uri="{FF2B5EF4-FFF2-40B4-BE49-F238E27FC236}">
                  <a16:creationId xmlns:a16="http://schemas.microsoft.com/office/drawing/2014/main" id="{15F29BC5-86A3-45F1-9106-C2C6C8C5E43A}"/>
                </a:ext>
              </a:extLst>
            </p:cNvPr>
            <p:cNvSpPr txBox="1"/>
            <p:nvPr/>
          </p:nvSpPr>
          <p:spPr>
            <a:xfrm>
              <a:off x="205409" y="2638687"/>
              <a:ext cx="1694922" cy="553998"/>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Réglementations spécifiques au domaine de spécialité</a:t>
              </a:r>
            </a:p>
          </p:txBody>
        </p:sp>
        <p:sp>
          <p:nvSpPr>
            <p:cNvPr id="352" name="Rectangle 351">
              <a:extLst>
                <a:ext uri="{FF2B5EF4-FFF2-40B4-BE49-F238E27FC236}">
                  <a16:creationId xmlns:a16="http://schemas.microsoft.com/office/drawing/2014/main" id="{15AA151B-5055-476E-8C5B-88C3F518436A}"/>
                </a:ext>
              </a:extLst>
            </p:cNvPr>
            <p:cNvSpPr/>
            <p:nvPr/>
          </p:nvSpPr>
          <p:spPr>
            <a:xfrm>
              <a:off x="5326559" y="2661771"/>
              <a:ext cx="182620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Anticiper les évolutions des normes juridiques pour faire évoluer la prestation d’audit</a:t>
              </a:r>
            </a:p>
          </p:txBody>
        </p:sp>
      </p:grpSp>
      <p:sp>
        <p:nvSpPr>
          <p:cNvPr id="132" name="ZoneTexte 131">
            <a:extLst>
              <a:ext uri="{FF2B5EF4-FFF2-40B4-BE49-F238E27FC236}">
                <a16:creationId xmlns:a16="http://schemas.microsoft.com/office/drawing/2014/main" id="{C6D215BB-1927-4A9E-81A9-AA44B45B6100}"/>
              </a:ext>
            </a:extLst>
          </p:cNvPr>
          <p:cNvSpPr txBox="1"/>
          <p:nvPr/>
        </p:nvSpPr>
        <p:spPr>
          <a:xfrm>
            <a:off x="233264" y="2003897"/>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sp>
        <p:nvSpPr>
          <p:cNvPr id="133" name="ZoneTexte 132">
            <a:extLst>
              <a:ext uri="{FF2B5EF4-FFF2-40B4-BE49-F238E27FC236}">
                <a16:creationId xmlns:a16="http://schemas.microsoft.com/office/drawing/2014/main" id="{F587C10D-AC6E-45B3-BF83-D6319499706F}"/>
              </a:ext>
            </a:extLst>
          </p:cNvPr>
          <p:cNvSpPr txBox="1"/>
          <p:nvPr/>
        </p:nvSpPr>
        <p:spPr>
          <a:xfrm>
            <a:off x="4692506" y="2311238"/>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134" name="ZoneTexte 133">
            <a:extLst>
              <a:ext uri="{FF2B5EF4-FFF2-40B4-BE49-F238E27FC236}">
                <a16:creationId xmlns:a16="http://schemas.microsoft.com/office/drawing/2014/main" id="{04F9E212-75A1-4AA9-9A73-906423549C68}"/>
              </a:ext>
            </a:extLst>
          </p:cNvPr>
          <p:cNvSpPr txBox="1"/>
          <p:nvPr/>
        </p:nvSpPr>
        <p:spPr>
          <a:xfrm>
            <a:off x="1693913" y="2227182"/>
            <a:ext cx="3956910"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136" name="ZoneTexte 135">
            <a:extLst>
              <a:ext uri="{FF2B5EF4-FFF2-40B4-BE49-F238E27FC236}">
                <a16:creationId xmlns:a16="http://schemas.microsoft.com/office/drawing/2014/main" id="{AB640B82-2EE7-4FF0-9657-1912AF3F122C}"/>
              </a:ext>
            </a:extLst>
          </p:cNvPr>
          <p:cNvSpPr txBox="1"/>
          <p:nvPr/>
        </p:nvSpPr>
        <p:spPr>
          <a:xfrm>
            <a:off x="-648" y="2311238"/>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cxnSp>
        <p:nvCxnSpPr>
          <p:cNvPr id="137" name="Connecteur droit 136">
            <a:extLst>
              <a:ext uri="{FF2B5EF4-FFF2-40B4-BE49-F238E27FC236}">
                <a16:creationId xmlns:a16="http://schemas.microsoft.com/office/drawing/2014/main" id="{35DDEFAF-CA16-4B2F-923E-EF9A0E56AB1C}"/>
              </a:ext>
            </a:extLst>
          </p:cNvPr>
          <p:cNvCxnSpPr/>
          <p:nvPr/>
        </p:nvCxnSpPr>
        <p:spPr>
          <a:xfrm flipV="1">
            <a:off x="238250" y="2609602"/>
            <a:ext cx="698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1" name="Connecteur droit 160">
            <a:extLst>
              <a:ext uri="{FF2B5EF4-FFF2-40B4-BE49-F238E27FC236}">
                <a16:creationId xmlns:a16="http://schemas.microsoft.com/office/drawing/2014/main" id="{4DD5C89A-6085-4ACB-9449-06A1A6E90BF0}"/>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29" name="Groupe 28">
            <a:extLst>
              <a:ext uri="{FF2B5EF4-FFF2-40B4-BE49-F238E27FC236}">
                <a16:creationId xmlns:a16="http://schemas.microsoft.com/office/drawing/2014/main" id="{19C6D838-0EA0-4947-A8D1-1C0793B57DA0}"/>
              </a:ext>
            </a:extLst>
          </p:cNvPr>
          <p:cNvGrpSpPr/>
          <p:nvPr/>
        </p:nvGrpSpPr>
        <p:grpSpPr>
          <a:xfrm>
            <a:off x="205409" y="5174780"/>
            <a:ext cx="7193991" cy="507831"/>
            <a:chOff x="98900" y="5811621"/>
            <a:chExt cx="7193991" cy="507831"/>
          </a:xfrm>
        </p:grpSpPr>
        <p:sp>
          <p:nvSpPr>
            <p:cNvPr id="271" name="ZoneTexte 270">
              <a:extLst>
                <a:ext uri="{FF2B5EF4-FFF2-40B4-BE49-F238E27FC236}">
                  <a16:creationId xmlns:a16="http://schemas.microsoft.com/office/drawing/2014/main" id="{92F80A0A-6132-4690-B35E-8046D31A47AC}"/>
                </a:ext>
              </a:extLst>
            </p:cNvPr>
            <p:cNvSpPr txBox="1"/>
            <p:nvPr/>
          </p:nvSpPr>
          <p:spPr>
            <a:xfrm>
              <a:off x="98900" y="5865481"/>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Gestion et exploitation d'une base de données</a:t>
              </a:r>
            </a:p>
          </p:txBody>
        </p:sp>
        <p:sp>
          <p:nvSpPr>
            <p:cNvPr id="180" name="Rectangle 179">
              <a:extLst>
                <a:ext uri="{FF2B5EF4-FFF2-40B4-BE49-F238E27FC236}">
                  <a16:creationId xmlns:a16="http://schemas.microsoft.com/office/drawing/2014/main" id="{5AB6A684-C315-4F96-9F0C-DB71AC7E6F58}"/>
                </a:ext>
              </a:extLst>
            </p:cNvPr>
            <p:cNvSpPr/>
            <p:nvPr/>
          </p:nvSpPr>
          <p:spPr>
            <a:xfrm>
              <a:off x="5239404" y="5811621"/>
              <a:ext cx="205348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Identifier les zones de risques d’une organisation comptable à partir d’une analyse de données </a:t>
              </a:r>
            </a:p>
          </p:txBody>
        </p:sp>
        <p:grpSp>
          <p:nvGrpSpPr>
            <p:cNvPr id="2" name="Groupe 1">
              <a:extLst>
                <a:ext uri="{FF2B5EF4-FFF2-40B4-BE49-F238E27FC236}">
                  <a16:creationId xmlns:a16="http://schemas.microsoft.com/office/drawing/2014/main" id="{E59B7290-41BB-40C0-94A6-9B87D239C2E1}"/>
                </a:ext>
              </a:extLst>
            </p:cNvPr>
            <p:cNvGrpSpPr/>
            <p:nvPr/>
          </p:nvGrpSpPr>
          <p:grpSpPr>
            <a:xfrm>
              <a:off x="1835679" y="5813536"/>
              <a:ext cx="3466824" cy="504000"/>
              <a:chOff x="1835679" y="5813536"/>
              <a:chExt cx="3466824" cy="504000"/>
            </a:xfrm>
          </p:grpSpPr>
          <p:grpSp>
            <p:nvGrpSpPr>
              <p:cNvPr id="336" name="Groupe 335">
                <a:extLst>
                  <a:ext uri="{FF2B5EF4-FFF2-40B4-BE49-F238E27FC236}">
                    <a16:creationId xmlns:a16="http://schemas.microsoft.com/office/drawing/2014/main" id="{57CAE57E-6EAB-402C-A1BB-7AB8BF723B5D}"/>
                  </a:ext>
                </a:extLst>
              </p:cNvPr>
              <p:cNvGrpSpPr/>
              <p:nvPr/>
            </p:nvGrpSpPr>
            <p:grpSpPr>
              <a:xfrm>
                <a:off x="1835679" y="5813536"/>
                <a:ext cx="3405719" cy="504000"/>
                <a:chOff x="1907629" y="2769899"/>
                <a:chExt cx="3405719" cy="504000"/>
              </a:xfrm>
            </p:grpSpPr>
            <p:sp>
              <p:nvSpPr>
                <p:cNvPr id="337" name="Rectangle 336">
                  <a:extLst>
                    <a:ext uri="{FF2B5EF4-FFF2-40B4-BE49-F238E27FC236}">
                      <a16:creationId xmlns:a16="http://schemas.microsoft.com/office/drawing/2014/main" id="{C040753F-0786-4DB7-AFB8-FC245A3923C0}"/>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8" name="Groupe 337">
                  <a:extLst>
                    <a:ext uri="{FF2B5EF4-FFF2-40B4-BE49-F238E27FC236}">
                      <a16:creationId xmlns:a16="http://schemas.microsoft.com/office/drawing/2014/main" id="{F41CF2C2-82EC-4826-951B-B3FC69032768}"/>
                    </a:ext>
                  </a:extLst>
                </p:cNvPr>
                <p:cNvGrpSpPr/>
                <p:nvPr/>
              </p:nvGrpSpPr>
              <p:grpSpPr>
                <a:xfrm>
                  <a:off x="1907629" y="2769899"/>
                  <a:ext cx="271472" cy="504000"/>
                  <a:chOff x="1903658" y="4003285"/>
                  <a:chExt cx="265051" cy="504000"/>
                </a:xfrm>
              </p:grpSpPr>
              <p:cxnSp>
                <p:nvCxnSpPr>
                  <p:cNvPr id="339" name="Connecteur droit 338">
                    <a:extLst>
                      <a:ext uri="{FF2B5EF4-FFF2-40B4-BE49-F238E27FC236}">
                        <a16:creationId xmlns:a16="http://schemas.microsoft.com/office/drawing/2014/main" id="{A85466AC-360A-4FA8-8292-1E5C3AA0C1F5}"/>
                      </a:ext>
                    </a:extLst>
                  </p:cNvPr>
                  <p:cNvCxnSpPr>
                    <a:cxnSpLocks/>
                  </p:cNvCxnSpPr>
                  <p:nvPr/>
                </p:nvCxnSpPr>
                <p:spPr>
                  <a:xfrm>
                    <a:off x="2036183" y="40032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40" name="Ellipse 339">
                    <a:extLst>
                      <a:ext uri="{FF2B5EF4-FFF2-40B4-BE49-F238E27FC236}">
                        <a16:creationId xmlns:a16="http://schemas.microsoft.com/office/drawing/2014/main" id="{793B9EEC-802F-409C-9A61-46481D178DDB}"/>
                      </a:ext>
                    </a:extLst>
                  </p:cNvPr>
                  <p:cNvSpPr/>
                  <p:nvPr/>
                </p:nvSpPr>
                <p:spPr>
                  <a:xfrm>
                    <a:off x="1903658" y="41368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40" name="Rectangle 439">
                <a:extLst>
                  <a:ext uri="{FF2B5EF4-FFF2-40B4-BE49-F238E27FC236}">
                    <a16:creationId xmlns:a16="http://schemas.microsoft.com/office/drawing/2014/main" id="{8C73D362-3378-4050-85D5-C819CCFE0280}"/>
                  </a:ext>
                </a:extLst>
              </p:cNvPr>
              <p:cNvSpPr/>
              <p:nvPr/>
            </p:nvSpPr>
            <p:spPr>
              <a:xfrm>
                <a:off x="2062503" y="586548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Conduire des analyses avancées, identifier et utiliser les outils d'exploitation adaptés</a:t>
                </a:r>
              </a:p>
            </p:txBody>
          </p:sp>
        </p:grpSp>
      </p:grpSp>
      <p:grpSp>
        <p:nvGrpSpPr>
          <p:cNvPr id="26" name="Groupe 25">
            <a:extLst>
              <a:ext uri="{FF2B5EF4-FFF2-40B4-BE49-F238E27FC236}">
                <a16:creationId xmlns:a16="http://schemas.microsoft.com/office/drawing/2014/main" id="{AB4F1872-98C1-4E6E-BCCB-53E4ECBF4857}"/>
              </a:ext>
            </a:extLst>
          </p:cNvPr>
          <p:cNvGrpSpPr/>
          <p:nvPr/>
        </p:nvGrpSpPr>
        <p:grpSpPr>
          <a:xfrm>
            <a:off x="205409" y="4529215"/>
            <a:ext cx="7069791" cy="553998"/>
            <a:chOff x="98900" y="5149334"/>
            <a:chExt cx="7069791" cy="553998"/>
          </a:xfrm>
        </p:grpSpPr>
        <p:sp>
          <p:nvSpPr>
            <p:cNvPr id="269" name="ZoneTexte 268">
              <a:extLst>
                <a:ext uri="{FF2B5EF4-FFF2-40B4-BE49-F238E27FC236}">
                  <a16:creationId xmlns:a16="http://schemas.microsoft.com/office/drawing/2014/main" id="{BE4A6FEA-CEE8-42CF-8D97-BD511FD0BB01}"/>
                </a:ext>
              </a:extLst>
            </p:cNvPr>
            <p:cNvSpPr txBox="1"/>
            <p:nvPr/>
          </p:nvSpPr>
          <p:spPr>
            <a:xfrm>
              <a:off x="98900" y="5149334"/>
              <a:ext cx="1845057"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Production de livrables répondant à une problématique client</a:t>
              </a:r>
            </a:p>
          </p:txBody>
        </p:sp>
        <p:sp>
          <p:nvSpPr>
            <p:cNvPr id="357" name="Rectangle 356">
              <a:extLst>
                <a:ext uri="{FF2B5EF4-FFF2-40B4-BE49-F238E27FC236}">
                  <a16:creationId xmlns:a16="http://schemas.microsoft.com/office/drawing/2014/main" id="{B6A0A7A7-4DCE-4CB7-8EFF-BBD58C89DD5D}"/>
                </a:ext>
              </a:extLst>
            </p:cNvPr>
            <p:cNvSpPr/>
            <p:nvPr/>
          </p:nvSpPr>
          <p:spPr>
            <a:xfrm>
              <a:off x="5220050" y="5241667"/>
              <a:ext cx="1948641"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Coordonner les différents travaux d’audit</a:t>
              </a:r>
            </a:p>
          </p:txBody>
        </p:sp>
        <p:grpSp>
          <p:nvGrpSpPr>
            <p:cNvPr id="14" name="Groupe 13">
              <a:extLst>
                <a:ext uri="{FF2B5EF4-FFF2-40B4-BE49-F238E27FC236}">
                  <a16:creationId xmlns:a16="http://schemas.microsoft.com/office/drawing/2014/main" id="{E118C617-1340-414A-B76C-C455557849BE}"/>
                </a:ext>
              </a:extLst>
            </p:cNvPr>
            <p:cNvGrpSpPr/>
            <p:nvPr/>
          </p:nvGrpSpPr>
          <p:grpSpPr>
            <a:xfrm>
              <a:off x="1835679" y="5149334"/>
              <a:ext cx="3466824" cy="553998"/>
              <a:chOff x="1835679" y="5149334"/>
              <a:chExt cx="3466824" cy="553998"/>
            </a:xfrm>
          </p:grpSpPr>
          <p:grpSp>
            <p:nvGrpSpPr>
              <p:cNvPr id="331" name="Groupe 330">
                <a:extLst>
                  <a:ext uri="{FF2B5EF4-FFF2-40B4-BE49-F238E27FC236}">
                    <a16:creationId xmlns:a16="http://schemas.microsoft.com/office/drawing/2014/main" id="{8DA7CB9C-FF53-4B24-86AB-53D119C6131B}"/>
                  </a:ext>
                </a:extLst>
              </p:cNvPr>
              <p:cNvGrpSpPr/>
              <p:nvPr/>
            </p:nvGrpSpPr>
            <p:grpSpPr>
              <a:xfrm>
                <a:off x="1835679" y="5174333"/>
                <a:ext cx="3405719" cy="504000"/>
                <a:chOff x="1907629" y="2782399"/>
                <a:chExt cx="3405719" cy="504000"/>
              </a:xfrm>
            </p:grpSpPr>
            <p:sp>
              <p:nvSpPr>
                <p:cNvPr id="332" name="Rectangle 331">
                  <a:extLst>
                    <a:ext uri="{FF2B5EF4-FFF2-40B4-BE49-F238E27FC236}">
                      <a16:creationId xmlns:a16="http://schemas.microsoft.com/office/drawing/2014/main" id="{6D4CDBF9-31D6-4930-A2DF-0601844DD1AC}"/>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3" name="Groupe 332">
                  <a:extLst>
                    <a:ext uri="{FF2B5EF4-FFF2-40B4-BE49-F238E27FC236}">
                      <a16:creationId xmlns:a16="http://schemas.microsoft.com/office/drawing/2014/main" id="{CBA849EC-FEBA-4775-A747-DF4096F1A32B}"/>
                    </a:ext>
                  </a:extLst>
                </p:cNvPr>
                <p:cNvGrpSpPr/>
                <p:nvPr/>
              </p:nvGrpSpPr>
              <p:grpSpPr>
                <a:xfrm>
                  <a:off x="1907629" y="2782399"/>
                  <a:ext cx="271472" cy="504000"/>
                  <a:chOff x="1903658" y="4015785"/>
                  <a:chExt cx="265051" cy="504000"/>
                </a:xfrm>
              </p:grpSpPr>
              <p:cxnSp>
                <p:nvCxnSpPr>
                  <p:cNvPr id="334" name="Connecteur droit 333">
                    <a:extLst>
                      <a:ext uri="{FF2B5EF4-FFF2-40B4-BE49-F238E27FC236}">
                        <a16:creationId xmlns:a16="http://schemas.microsoft.com/office/drawing/2014/main" id="{C1AEB666-3357-4476-8A55-C3637A45BDC2}"/>
                      </a:ext>
                    </a:extLst>
                  </p:cNvPr>
                  <p:cNvCxnSpPr>
                    <a:cxnSpLocks/>
                  </p:cNvCxnSpPr>
                  <p:nvPr/>
                </p:nvCxnSpPr>
                <p:spPr>
                  <a:xfrm>
                    <a:off x="2036183" y="4015785"/>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35" name="Ellipse 334">
                    <a:extLst>
                      <a:ext uri="{FF2B5EF4-FFF2-40B4-BE49-F238E27FC236}">
                        <a16:creationId xmlns:a16="http://schemas.microsoft.com/office/drawing/2014/main" id="{781AD12E-50B0-4AEB-9384-75B3566F6558}"/>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441" name="Rectangle 440">
                <a:extLst>
                  <a:ext uri="{FF2B5EF4-FFF2-40B4-BE49-F238E27FC236}">
                    <a16:creationId xmlns:a16="http://schemas.microsoft.com/office/drawing/2014/main" id="{8040C9E9-C4B8-423C-A0E1-6BF6AFEC50AE}"/>
                  </a:ext>
                </a:extLst>
              </p:cNvPr>
              <p:cNvSpPr/>
              <p:nvPr/>
            </p:nvSpPr>
            <p:spPr>
              <a:xfrm>
                <a:off x="2062503" y="514933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Coordonner et évaluer la production de livrables d'une variété de dossiers en s'appropriant les analyses restituées au client</a:t>
                </a:r>
              </a:p>
            </p:txBody>
          </p:sp>
        </p:grpSp>
      </p:grpSp>
      <p:grpSp>
        <p:nvGrpSpPr>
          <p:cNvPr id="5" name="Groupe 4">
            <a:extLst>
              <a:ext uri="{FF2B5EF4-FFF2-40B4-BE49-F238E27FC236}">
                <a16:creationId xmlns:a16="http://schemas.microsoft.com/office/drawing/2014/main" id="{4AB56AB8-9DBE-4FE3-B3F4-8FABBDAEBC54}"/>
              </a:ext>
            </a:extLst>
          </p:cNvPr>
          <p:cNvGrpSpPr/>
          <p:nvPr/>
        </p:nvGrpSpPr>
        <p:grpSpPr>
          <a:xfrm>
            <a:off x="205409" y="3284252"/>
            <a:ext cx="7142579" cy="507831"/>
            <a:chOff x="205409" y="3257674"/>
            <a:chExt cx="7142579" cy="507831"/>
          </a:xfrm>
        </p:grpSpPr>
        <p:sp>
          <p:nvSpPr>
            <p:cNvPr id="257" name="ZoneTexte 256">
              <a:extLst>
                <a:ext uri="{FF2B5EF4-FFF2-40B4-BE49-F238E27FC236}">
                  <a16:creationId xmlns:a16="http://schemas.microsoft.com/office/drawing/2014/main" id="{53914EAE-EF9A-4430-B2A0-F5F68E9DED94}"/>
                </a:ext>
              </a:extLst>
            </p:cNvPr>
            <p:cNvSpPr txBox="1"/>
            <p:nvPr/>
          </p:nvSpPr>
          <p:spPr>
            <a:xfrm>
              <a:off x="205409" y="3311534"/>
              <a:ext cx="1675673"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Utilisation d'un logiciel métier</a:t>
              </a:r>
            </a:p>
          </p:txBody>
        </p:sp>
        <p:sp>
          <p:nvSpPr>
            <p:cNvPr id="354" name="Rectangle 353">
              <a:extLst>
                <a:ext uri="{FF2B5EF4-FFF2-40B4-BE49-F238E27FC236}">
                  <a16:creationId xmlns:a16="http://schemas.microsoft.com/office/drawing/2014/main" id="{DB7EF706-8C78-4E32-931C-FB6F6E2B19DA}"/>
                </a:ext>
              </a:extLst>
            </p:cNvPr>
            <p:cNvSpPr/>
            <p:nvPr/>
          </p:nvSpPr>
          <p:spPr>
            <a:xfrm>
              <a:off x="5377347" y="3257674"/>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Comprendre les fonctionnalités du logiciel d’audit pour piloter la réalisation des analyses</a:t>
              </a:r>
            </a:p>
          </p:txBody>
        </p:sp>
        <p:sp>
          <p:nvSpPr>
            <p:cNvPr id="322" name="Rectangle 321">
              <a:extLst>
                <a:ext uri="{FF2B5EF4-FFF2-40B4-BE49-F238E27FC236}">
                  <a16:creationId xmlns:a16="http://schemas.microsoft.com/office/drawing/2014/main" id="{CB191A3C-EC4D-4967-98BE-4B8C913179DF}"/>
                </a:ext>
              </a:extLst>
            </p:cNvPr>
            <p:cNvSpPr/>
            <p:nvPr/>
          </p:nvSpPr>
          <p:spPr>
            <a:xfrm>
              <a:off x="2087320" y="325958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3" name="Groupe 322">
              <a:extLst>
                <a:ext uri="{FF2B5EF4-FFF2-40B4-BE49-F238E27FC236}">
                  <a16:creationId xmlns:a16="http://schemas.microsoft.com/office/drawing/2014/main" id="{2829419E-A267-4219-865B-191D1F349738}"/>
                </a:ext>
              </a:extLst>
            </p:cNvPr>
            <p:cNvGrpSpPr/>
            <p:nvPr/>
          </p:nvGrpSpPr>
          <p:grpSpPr>
            <a:xfrm>
              <a:off x="1942188" y="3259589"/>
              <a:ext cx="271472" cy="504000"/>
              <a:chOff x="1903658" y="4003285"/>
              <a:chExt cx="265051" cy="504000"/>
            </a:xfrm>
          </p:grpSpPr>
          <p:cxnSp>
            <p:nvCxnSpPr>
              <p:cNvPr id="324" name="Connecteur droit 323">
                <a:extLst>
                  <a:ext uri="{FF2B5EF4-FFF2-40B4-BE49-F238E27FC236}">
                    <a16:creationId xmlns:a16="http://schemas.microsoft.com/office/drawing/2014/main" id="{A38ECAA5-9A5B-426D-8174-EC1E5F3CF91F}"/>
                  </a:ext>
                </a:extLst>
              </p:cNvPr>
              <p:cNvCxnSpPr>
                <a:cxnSpLocks/>
              </p:cNvCxnSpPr>
              <p:nvPr/>
            </p:nvCxnSpPr>
            <p:spPr>
              <a:xfrm>
                <a:off x="2036183" y="40032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25" name="Ellipse 324">
                <a:extLst>
                  <a:ext uri="{FF2B5EF4-FFF2-40B4-BE49-F238E27FC236}">
                    <a16:creationId xmlns:a16="http://schemas.microsoft.com/office/drawing/2014/main" id="{5CF118CD-ECAD-412D-8D54-C398A1BDA78A}"/>
                  </a:ext>
                </a:extLst>
              </p:cNvPr>
              <p:cNvSpPr/>
              <p:nvPr/>
            </p:nvSpPr>
            <p:spPr>
              <a:xfrm>
                <a:off x="1903658" y="41368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449" name="Rectangle 448">
              <a:extLst>
                <a:ext uri="{FF2B5EF4-FFF2-40B4-BE49-F238E27FC236}">
                  <a16:creationId xmlns:a16="http://schemas.microsoft.com/office/drawing/2014/main" id="{0293FA28-C73C-49BA-82F1-0C6E3CE37E01}"/>
                </a:ext>
              </a:extLst>
            </p:cNvPr>
            <p:cNvSpPr/>
            <p:nvPr/>
          </p:nvSpPr>
          <p:spPr>
            <a:xfrm>
              <a:off x="2169012" y="3311534"/>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Utiliser les fonctionnalités avancées et former à l'utilisation du logiciel</a:t>
              </a:r>
            </a:p>
          </p:txBody>
        </p:sp>
      </p:grpSp>
      <p:grpSp>
        <p:nvGrpSpPr>
          <p:cNvPr id="33" name="Groupe 32">
            <a:extLst>
              <a:ext uri="{FF2B5EF4-FFF2-40B4-BE49-F238E27FC236}">
                <a16:creationId xmlns:a16="http://schemas.microsoft.com/office/drawing/2014/main" id="{097971C0-204F-4541-AFE7-B82AAF282DB9}"/>
              </a:ext>
            </a:extLst>
          </p:cNvPr>
          <p:cNvGrpSpPr/>
          <p:nvPr/>
        </p:nvGrpSpPr>
        <p:grpSpPr>
          <a:xfrm>
            <a:off x="205409" y="3883650"/>
            <a:ext cx="7257692" cy="553998"/>
            <a:chOff x="205409" y="4533214"/>
            <a:chExt cx="7257692" cy="553998"/>
          </a:xfrm>
        </p:grpSpPr>
        <p:sp>
          <p:nvSpPr>
            <p:cNvPr id="327" name="Rectangle 326">
              <a:extLst>
                <a:ext uri="{FF2B5EF4-FFF2-40B4-BE49-F238E27FC236}">
                  <a16:creationId xmlns:a16="http://schemas.microsoft.com/office/drawing/2014/main" id="{0D475A1B-461C-4A9A-A236-90831B4E7702}"/>
                </a:ext>
              </a:extLst>
            </p:cNvPr>
            <p:cNvSpPr/>
            <p:nvPr/>
          </p:nvSpPr>
          <p:spPr>
            <a:xfrm>
              <a:off x="2087320" y="4558213"/>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1" name="Groupe 20">
              <a:extLst>
                <a:ext uri="{FF2B5EF4-FFF2-40B4-BE49-F238E27FC236}">
                  <a16:creationId xmlns:a16="http://schemas.microsoft.com/office/drawing/2014/main" id="{1C70AA49-BA04-49E8-AED4-ACCB3A7C44B6}"/>
                </a:ext>
              </a:extLst>
            </p:cNvPr>
            <p:cNvGrpSpPr/>
            <p:nvPr/>
          </p:nvGrpSpPr>
          <p:grpSpPr>
            <a:xfrm>
              <a:off x="205409" y="4533214"/>
              <a:ext cx="7257692" cy="553998"/>
              <a:chOff x="98900" y="4533214"/>
              <a:chExt cx="7257692" cy="553998"/>
            </a:xfrm>
          </p:grpSpPr>
          <p:sp>
            <p:nvSpPr>
              <p:cNvPr id="258" name="ZoneTexte 257">
                <a:extLst>
                  <a:ext uri="{FF2B5EF4-FFF2-40B4-BE49-F238E27FC236}">
                    <a16:creationId xmlns:a16="http://schemas.microsoft.com/office/drawing/2014/main" id="{850CAB72-FA7C-431B-8774-E5F68B7CBF1D}"/>
                  </a:ext>
                </a:extLst>
              </p:cNvPr>
              <p:cNvSpPr txBox="1"/>
              <p:nvPr/>
            </p:nvSpPr>
            <p:spPr>
              <a:xfrm>
                <a:off x="98900" y="4533214"/>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Process et méthodologies de travail spécifiques au domaine de spécialité</a:t>
                </a:r>
              </a:p>
            </p:txBody>
          </p:sp>
          <p:sp>
            <p:nvSpPr>
              <p:cNvPr id="355" name="Rectangle 354">
                <a:extLst>
                  <a:ext uri="{FF2B5EF4-FFF2-40B4-BE49-F238E27FC236}">
                    <a16:creationId xmlns:a16="http://schemas.microsoft.com/office/drawing/2014/main" id="{98A41055-EB25-480F-941E-B1A9FFC91A90}"/>
                  </a:ext>
                </a:extLst>
              </p:cNvPr>
              <p:cNvSpPr/>
              <p:nvPr/>
            </p:nvSpPr>
            <p:spPr>
              <a:xfrm>
                <a:off x="5269579" y="4556298"/>
                <a:ext cx="208701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Adapter la méthodologie d’audit du cabinet aux outils d’automatisation du travail d’audit</a:t>
                </a:r>
              </a:p>
            </p:txBody>
          </p:sp>
          <p:grpSp>
            <p:nvGrpSpPr>
              <p:cNvPr id="3" name="Groupe 2">
                <a:extLst>
                  <a:ext uri="{FF2B5EF4-FFF2-40B4-BE49-F238E27FC236}">
                    <a16:creationId xmlns:a16="http://schemas.microsoft.com/office/drawing/2014/main" id="{F51F7E95-89B1-4975-9B62-9B3F9F5E1C45}"/>
                  </a:ext>
                </a:extLst>
              </p:cNvPr>
              <p:cNvGrpSpPr/>
              <p:nvPr/>
            </p:nvGrpSpPr>
            <p:grpSpPr>
              <a:xfrm>
                <a:off x="1835679" y="4533214"/>
                <a:ext cx="3466824" cy="553998"/>
                <a:chOff x="1835679" y="4533214"/>
                <a:chExt cx="3466824" cy="553998"/>
              </a:xfrm>
            </p:grpSpPr>
            <p:grpSp>
              <p:nvGrpSpPr>
                <p:cNvPr id="328" name="Groupe 327">
                  <a:extLst>
                    <a:ext uri="{FF2B5EF4-FFF2-40B4-BE49-F238E27FC236}">
                      <a16:creationId xmlns:a16="http://schemas.microsoft.com/office/drawing/2014/main" id="{4394A870-D55C-4120-BBF3-7E72C0412132}"/>
                    </a:ext>
                  </a:extLst>
                </p:cNvPr>
                <p:cNvGrpSpPr/>
                <p:nvPr/>
              </p:nvGrpSpPr>
              <p:grpSpPr>
                <a:xfrm>
                  <a:off x="1835679" y="4558213"/>
                  <a:ext cx="271472" cy="504000"/>
                  <a:chOff x="1903658" y="4015785"/>
                  <a:chExt cx="265051" cy="504000"/>
                </a:xfrm>
              </p:grpSpPr>
              <p:cxnSp>
                <p:nvCxnSpPr>
                  <p:cNvPr id="329" name="Connecteur droit 328">
                    <a:extLst>
                      <a:ext uri="{FF2B5EF4-FFF2-40B4-BE49-F238E27FC236}">
                        <a16:creationId xmlns:a16="http://schemas.microsoft.com/office/drawing/2014/main" id="{3F1D7B0B-9864-498F-8720-FC54029DA99A}"/>
                      </a:ext>
                    </a:extLst>
                  </p:cNvPr>
                  <p:cNvCxnSpPr>
                    <a:cxnSpLocks/>
                  </p:cNvCxnSpPr>
                  <p:nvPr/>
                </p:nvCxnSpPr>
                <p:spPr>
                  <a:xfrm>
                    <a:off x="2036183" y="4015785"/>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30" name="Ellipse 329">
                    <a:extLst>
                      <a:ext uri="{FF2B5EF4-FFF2-40B4-BE49-F238E27FC236}">
                        <a16:creationId xmlns:a16="http://schemas.microsoft.com/office/drawing/2014/main" id="{3D9C0E5B-C055-4CB7-BEEE-1AC4D71A70FE}"/>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450" name="Rectangle 449">
                  <a:extLst>
                    <a:ext uri="{FF2B5EF4-FFF2-40B4-BE49-F238E27FC236}">
                      <a16:creationId xmlns:a16="http://schemas.microsoft.com/office/drawing/2014/main" id="{239BDA74-ED90-4CE5-B281-4E1F09F762C2}"/>
                    </a:ext>
                  </a:extLst>
                </p:cNvPr>
                <p:cNvSpPr/>
                <p:nvPr/>
              </p:nvSpPr>
              <p:spPr>
                <a:xfrm>
                  <a:off x="2062503" y="453321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Intégrer les évolutions réglementaires, économiques et technologiques pour créer et diffuser de nouveaux process et modes de travail </a:t>
                  </a:r>
                </a:p>
              </p:txBody>
            </p:sp>
          </p:grpSp>
        </p:grpSp>
      </p:grpSp>
      <p:grpSp>
        <p:nvGrpSpPr>
          <p:cNvPr id="9" name="Groupe 8">
            <a:extLst>
              <a:ext uri="{FF2B5EF4-FFF2-40B4-BE49-F238E27FC236}">
                <a16:creationId xmlns:a16="http://schemas.microsoft.com/office/drawing/2014/main" id="{6CA7F3E2-6C2B-41D3-B0AE-9AA5F821C622}"/>
              </a:ext>
            </a:extLst>
          </p:cNvPr>
          <p:cNvGrpSpPr/>
          <p:nvPr/>
        </p:nvGrpSpPr>
        <p:grpSpPr>
          <a:xfrm>
            <a:off x="205409" y="6696455"/>
            <a:ext cx="7011712" cy="507831"/>
            <a:chOff x="170850" y="6745315"/>
            <a:chExt cx="7011712" cy="507831"/>
          </a:xfrm>
        </p:grpSpPr>
        <p:sp>
          <p:nvSpPr>
            <p:cNvPr id="146" name="ZoneTexte 145">
              <a:extLst>
                <a:ext uri="{FF2B5EF4-FFF2-40B4-BE49-F238E27FC236}">
                  <a16:creationId xmlns:a16="http://schemas.microsoft.com/office/drawing/2014/main" id="{A1936F32-410F-41A3-9409-6D501D1618F3}"/>
                </a:ext>
              </a:extLst>
            </p:cNvPr>
            <p:cNvSpPr txBox="1"/>
            <p:nvPr/>
          </p:nvSpPr>
          <p:spPr>
            <a:xfrm>
              <a:off x="170850" y="6876120"/>
              <a:ext cx="1885022" cy="246221"/>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Pilotage de missions</a:t>
              </a:r>
            </a:p>
          </p:txBody>
        </p:sp>
        <p:sp>
          <p:nvSpPr>
            <p:cNvPr id="150" name="Rectangle 149">
              <a:extLst>
                <a:ext uri="{FF2B5EF4-FFF2-40B4-BE49-F238E27FC236}">
                  <a16:creationId xmlns:a16="http://schemas.microsoft.com/office/drawing/2014/main" id="{748FA4ED-B994-43FF-BAFF-BBD559DC4B64}"/>
                </a:ext>
              </a:extLst>
            </p:cNvPr>
            <p:cNvSpPr/>
            <p:nvPr/>
          </p:nvSpPr>
          <p:spPr>
            <a:xfrm>
              <a:off x="5292000" y="6745315"/>
              <a:ext cx="1890562"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Coordonner plusieurs missions d’audit, anticiper les risques de dépassement des budgets</a:t>
              </a:r>
            </a:p>
          </p:txBody>
        </p:sp>
        <p:grpSp>
          <p:nvGrpSpPr>
            <p:cNvPr id="274" name="Groupe 273">
              <a:extLst>
                <a:ext uri="{FF2B5EF4-FFF2-40B4-BE49-F238E27FC236}">
                  <a16:creationId xmlns:a16="http://schemas.microsoft.com/office/drawing/2014/main" id="{454A4A30-BCFA-466B-8945-23AAA4F86401}"/>
                </a:ext>
              </a:extLst>
            </p:cNvPr>
            <p:cNvGrpSpPr/>
            <p:nvPr/>
          </p:nvGrpSpPr>
          <p:grpSpPr>
            <a:xfrm>
              <a:off x="1907629" y="6747230"/>
              <a:ext cx="3405719" cy="504000"/>
              <a:chOff x="1907629" y="2769899"/>
              <a:chExt cx="3405719" cy="504000"/>
            </a:xfrm>
          </p:grpSpPr>
          <p:sp>
            <p:nvSpPr>
              <p:cNvPr id="275" name="Rectangle 274">
                <a:extLst>
                  <a:ext uri="{FF2B5EF4-FFF2-40B4-BE49-F238E27FC236}">
                    <a16:creationId xmlns:a16="http://schemas.microsoft.com/office/drawing/2014/main" id="{8FBBD0BE-E7BE-4CF0-8C9B-64BA03BCAA46}"/>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76" name="Groupe 275">
                <a:extLst>
                  <a:ext uri="{FF2B5EF4-FFF2-40B4-BE49-F238E27FC236}">
                    <a16:creationId xmlns:a16="http://schemas.microsoft.com/office/drawing/2014/main" id="{13B0354D-D69A-4AF4-8BBE-ED80B6AFD000}"/>
                  </a:ext>
                </a:extLst>
              </p:cNvPr>
              <p:cNvGrpSpPr/>
              <p:nvPr/>
            </p:nvGrpSpPr>
            <p:grpSpPr>
              <a:xfrm>
                <a:off x="1907629" y="2769899"/>
                <a:ext cx="271472" cy="504000"/>
                <a:chOff x="1903658" y="4003285"/>
                <a:chExt cx="265051" cy="504000"/>
              </a:xfrm>
            </p:grpSpPr>
            <p:cxnSp>
              <p:nvCxnSpPr>
                <p:cNvPr id="277" name="Connecteur droit 276">
                  <a:extLst>
                    <a:ext uri="{FF2B5EF4-FFF2-40B4-BE49-F238E27FC236}">
                      <a16:creationId xmlns:a16="http://schemas.microsoft.com/office/drawing/2014/main" id="{C713B714-8AE4-448C-9E96-45E1052E6A7F}"/>
                    </a:ext>
                  </a:extLst>
                </p:cNvPr>
                <p:cNvCxnSpPr>
                  <a:cxnSpLocks/>
                </p:cNvCxnSpPr>
                <p:nvPr/>
              </p:nvCxnSpPr>
              <p:spPr>
                <a:xfrm>
                  <a:off x="2036183" y="4003285"/>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78" name="Ellipse 277">
                  <a:extLst>
                    <a:ext uri="{FF2B5EF4-FFF2-40B4-BE49-F238E27FC236}">
                      <a16:creationId xmlns:a16="http://schemas.microsoft.com/office/drawing/2014/main" id="{E2C4D87B-FEAA-464D-90CA-3F69444D0FCA}"/>
                    </a:ext>
                  </a:extLst>
                </p:cNvPr>
                <p:cNvSpPr/>
                <p:nvPr/>
              </p:nvSpPr>
              <p:spPr>
                <a:xfrm>
                  <a:off x="1903658" y="41368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09" name="Rectangle 308">
              <a:extLst>
                <a:ext uri="{FF2B5EF4-FFF2-40B4-BE49-F238E27FC236}">
                  <a16:creationId xmlns:a16="http://schemas.microsoft.com/office/drawing/2014/main" id="{CDDC9E39-B3CE-4563-AFE2-535D68E9F78B}"/>
                </a:ext>
              </a:extLst>
            </p:cNvPr>
            <p:cNvSpPr/>
            <p:nvPr/>
          </p:nvSpPr>
          <p:spPr>
            <a:xfrm>
              <a:off x="2123652" y="6799175"/>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Coordonner plusieurs projets stratégiques et développer les relais de gestion de projet</a:t>
              </a:r>
            </a:p>
          </p:txBody>
        </p:sp>
      </p:grpSp>
      <p:grpSp>
        <p:nvGrpSpPr>
          <p:cNvPr id="6" name="Groupe 5">
            <a:extLst>
              <a:ext uri="{FF2B5EF4-FFF2-40B4-BE49-F238E27FC236}">
                <a16:creationId xmlns:a16="http://schemas.microsoft.com/office/drawing/2014/main" id="{614F0B23-B208-444D-8822-447A2E3A4E97}"/>
              </a:ext>
            </a:extLst>
          </p:cNvPr>
          <p:cNvGrpSpPr/>
          <p:nvPr/>
        </p:nvGrpSpPr>
        <p:grpSpPr>
          <a:xfrm>
            <a:off x="205409" y="7232674"/>
            <a:ext cx="7208161" cy="553998"/>
            <a:chOff x="170850" y="7936107"/>
            <a:chExt cx="7208161" cy="553998"/>
          </a:xfrm>
        </p:grpSpPr>
        <p:sp>
          <p:nvSpPr>
            <p:cNvPr id="159" name="ZoneTexte 158">
              <a:extLst>
                <a:ext uri="{FF2B5EF4-FFF2-40B4-BE49-F238E27FC236}">
                  <a16:creationId xmlns:a16="http://schemas.microsoft.com/office/drawing/2014/main" id="{AED06FB0-3919-4DF9-92EE-D25405EBDFFE}"/>
                </a:ext>
              </a:extLst>
            </p:cNvPr>
            <p:cNvSpPr txBox="1"/>
            <p:nvPr/>
          </p:nvSpPr>
          <p:spPr>
            <a:xfrm>
              <a:off x="170850" y="8089996"/>
              <a:ext cx="1881125"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Sens commercial</a:t>
              </a:r>
            </a:p>
          </p:txBody>
        </p:sp>
        <p:sp>
          <p:nvSpPr>
            <p:cNvPr id="166" name="Rectangle 165">
              <a:extLst>
                <a:ext uri="{FF2B5EF4-FFF2-40B4-BE49-F238E27FC236}">
                  <a16:creationId xmlns:a16="http://schemas.microsoft.com/office/drawing/2014/main" id="{BD80CCF4-B9EB-41CD-8FD1-F9615466F506}"/>
                </a:ext>
              </a:extLst>
            </p:cNvPr>
            <p:cNvSpPr/>
            <p:nvPr/>
          </p:nvSpPr>
          <p:spPr>
            <a:xfrm>
              <a:off x="5280606" y="7959191"/>
              <a:ext cx="2098405"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Définir la stratégie commerciale en anticipant le renouvellement des mandats et les nouvelles cibles </a:t>
              </a:r>
            </a:p>
          </p:txBody>
        </p:sp>
        <p:grpSp>
          <p:nvGrpSpPr>
            <p:cNvPr id="284" name="Groupe 283">
              <a:extLst>
                <a:ext uri="{FF2B5EF4-FFF2-40B4-BE49-F238E27FC236}">
                  <a16:creationId xmlns:a16="http://schemas.microsoft.com/office/drawing/2014/main" id="{F746DAAB-D927-45BB-9FCB-576354257FFD}"/>
                </a:ext>
              </a:extLst>
            </p:cNvPr>
            <p:cNvGrpSpPr/>
            <p:nvPr/>
          </p:nvGrpSpPr>
          <p:grpSpPr>
            <a:xfrm>
              <a:off x="1907629" y="7961106"/>
              <a:ext cx="3405719" cy="504000"/>
              <a:chOff x="1907629" y="2840107"/>
              <a:chExt cx="3405719" cy="504000"/>
            </a:xfrm>
          </p:grpSpPr>
          <p:sp>
            <p:nvSpPr>
              <p:cNvPr id="285" name="Rectangle 284">
                <a:extLst>
                  <a:ext uri="{FF2B5EF4-FFF2-40B4-BE49-F238E27FC236}">
                    <a16:creationId xmlns:a16="http://schemas.microsoft.com/office/drawing/2014/main" id="{B5F23234-B91E-43DE-A72C-DAA77F8506DB}"/>
                  </a:ext>
                </a:extLst>
              </p:cNvPr>
              <p:cNvSpPr/>
              <p:nvPr/>
            </p:nvSpPr>
            <p:spPr>
              <a:xfrm>
                <a:off x="2052761" y="284010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86" name="Groupe 285">
                <a:extLst>
                  <a:ext uri="{FF2B5EF4-FFF2-40B4-BE49-F238E27FC236}">
                    <a16:creationId xmlns:a16="http://schemas.microsoft.com/office/drawing/2014/main" id="{82DC49F5-2079-436E-9F2E-A165D9E0F30C}"/>
                  </a:ext>
                </a:extLst>
              </p:cNvPr>
              <p:cNvGrpSpPr/>
              <p:nvPr/>
            </p:nvGrpSpPr>
            <p:grpSpPr>
              <a:xfrm>
                <a:off x="1907629" y="2840107"/>
                <a:ext cx="271472" cy="504000"/>
                <a:chOff x="1903658" y="4073493"/>
                <a:chExt cx="265051" cy="504000"/>
              </a:xfrm>
            </p:grpSpPr>
            <p:cxnSp>
              <p:nvCxnSpPr>
                <p:cNvPr id="287" name="Connecteur droit 286">
                  <a:extLst>
                    <a:ext uri="{FF2B5EF4-FFF2-40B4-BE49-F238E27FC236}">
                      <a16:creationId xmlns:a16="http://schemas.microsoft.com/office/drawing/2014/main" id="{89E7ECA1-A53A-4F40-90C5-52CCB294E248}"/>
                    </a:ext>
                  </a:extLst>
                </p:cNvPr>
                <p:cNvCxnSpPr>
                  <a:cxnSpLocks/>
                </p:cNvCxnSpPr>
                <p:nvPr/>
              </p:nvCxnSpPr>
              <p:spPr>
                <a:xfrm>
                  <a:off x="2036183" y="4073493"/>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88" name="Ellipse 287">
                  <a:extLst>
                    <a:ext uri="{FF2B5EF4-FFF2-40B4-BE49-F238E27FC236}">
                      <a16:creationId xmlns:a16="http://schemas.microsoft.com/office/drawing/2014/main" id="{57202339-D59D-4461-8116-F8D42BE8BF9A}"/>
                    </a:ext>
                  </a:extLst>
                </p:cNvPr>
                <p:cNvSpPr/>
                <p:nvPr/>
              </p:nvSpPr>
              <p:spPr>
                <a:xfrm>
                  <a:off x="1903658" y="4207041"/>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11" name="Rectangle 310">
              <a:extLst>
                <a:ext uri="{FF2B5EF4-FFF2-40B4-BE49-F238E27FC236}">
                  <a16:creationId xmlns:a16="http://schemas.microsoft.com/office/drawing/2014/main" id="{078D288C-AF4C-4578-9D15-856B26BBC17A}"/>
                </a:ext>
              </a:extLst>
            </p:cNvPr>
            <p:cNvSpPr/>
            <p:nvPr/>
          </p:nvSpPr>
          <p:spPr>
            <a:xfrm>
              <a:off x="2123652" y="7936107"/>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Piloter la stratégie commerciale, anticiper l'évolution des besoins clients, construire des partenariats commerciaux</a:t>
              </a:r>
            </a:p>
          </p:txBody>
        </p:sp>
      </p:grpSp>
      <p:grpSp>
        <p:nvGrpSpPr>
          <p:cNvPr id="4" name="Groupe 3">
            <a:extLst>
              <a:ext uri="{FF2B5EF4-FFF2-40B4-BE49-F238E27FC236}">
                <a16:creationId xmlns:a16="http://schemas.microsoft.com/office/drawing/2014/main" id="{AC46EA92-C6A4-4A1E-9FF0-65E01F348B60}"/>
              </a:ext>
            </a:extLst>
          </p:cNvPr>
          <p:cNvGrpSpPr/>
          <p:nvPr/>
        </p:nvGrpSpPr>
        <p:grpSpPr>
          <a:xfrm>
            <a:off x="205409" y="8351279"/>
            <a:ext cx="7118414" cy="553998"/>
            <a:chOff x="170850" y="9089982"/>
            <a:chExt cx="7118414" cy="553998"/>
          </a:xfrm>
        </p:grpSpPr>
        <p:sp>
          <p:nvSpPr>
            <p:cNvPr id="192" name="ZoneTexte 191">
              <a:extLst>
                <a:ext uri="{FF2B5EF4-FFF2-40B4-BE49-F238E27FC236}">
                  <a16:creationId xmlns:a16="http://schemas.microsoft.com/office/drawing/2014/main" id="{F46F39FA-44B0-492E-9CF8-226EC78E1A40}"/>
                </a:ext>
              </a:extLst>
            </p:cNvPr>
            <p:cNvSpPr txBox="1"/>
            <p:nvPr/>
          </p:nvSpPr>
          <p:spPr>
            <a:xfrm>
              <a:off x="170850" y="9166926"/>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Management d'une équipe interne et/ou externe</a:t>
              </a:r>
            </a:p>
          </p:txBody>
        </p:sp>
        <p:sp>
          <p:nvSpPr>
            <p:cNvPr id="197" name="Rectangle 196">
              <a:extLst>
                <a:ext uri="{FF2B5EF4-FFF2-40B4-BE49-F238E27FC236}">
                  <a16:creationId xmlns:a16="http://schemas.microsoft.com/office/drawing/2014/main" id="{B1359D42-E81C-4459-A332-56F79DD00CEC}"/>
                </a:ext>
              </a:extLst>
            </p:cNvPr>
            <p:cNvSpPr/>
            <p:nvPr/>
          </p:nvSpPr>
          <p:spPr>
            <a:xfrm>
              <a:off x="5292000" y="9113066"/>
              <a:ext cx="1997264"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Gérer l’affectation des collaborateurs du cabinet sur les différents dossiers d’intervention</a:t>
              </a:r>
            </a:p>
          </p:txBody>
        </p:sp>
        <p:grpSp>
          <p:nvGrpSpPr>
            <p:cNvPr id="294" name="Groupe 293">
              <a:extLst>
                <a:ext uri="{FF2B5EF4-FFF2-40B4-BE49-F238E27FC236}">
                  <a16:creationId xmlns:a16="http://schemas.microsoft.com/office/drawing/2014/main" id="{F5267D8D-2190-427D-87ED-5B76CE2D3759}"/>
                </a:ext>
              </a:extLst>
            </p:cNvPr>
            <p:cNvGrpSpPr/>
            <p:nvPr/>
          </p:nvGrpSpPr>
          <p:grpSpPr>
            <a:xfrm>
              <a:off x="1907629" y="9114981"/>
              <a:ext cx="3405719" cy="504000"/>
              <a:chOff x="1907629" y="2828565"/>
              <a:chExt cx="3405719" cy="504000"/>
            </a:xfrm>
          </p:grpSpPr>
          <p:sp>
            <p:nvSpPr>
              <p:cNvPr id="295" name="Rectangle 294">
                <a:extLst>
                  <a:ext uri="{FF2B5EF4-FFF2-40B4-BE49-F238E27FC236}">
                    <a16:creationId xmlns:a16="http://schemas.microsoft.com/office/drawing/2014/main" id="{36E4CDC1-352D-4AC4-ACE1-36F02052256E}"/>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96" name="Groupe 295">
                <a:extLst>
                  <a:ext uri="{FF2B5EF4-FFF2-40B4-BE49-F238E27FC236}">
                    <a16:creationId xmlns:a16="http://schemas.microsoft.com/office/drawing/2014/main" id="{DBAFB43F-1C1B-4127-8234-BA461B43408B}"/>
                  </a:ext>
                </a:extLst>
              </p:cNvPr>
              <p:cNvGrpSpPr/>
              <p:nvPr/>
            </p:nvGrpSpPr>
            <p:grpSpPr>
              <a:xfrm>
                <a:off x="1907629" y="2828565"/>
                <a:ext cx="271472" cy="504000"/>
                <a:chOff x="1903658" y="4061951"/>
                <a:chExt cx="265051" cy="504000"/>
              </a:xfrm>
            </p:grpSpPr>
            <p:cxnSp>
              <p:nvCxnSpPr>
                <p:cNvPr id="297" name="Connecteur droit 296">
                  <a:extLst>
                    <a:ext uri="{FF2B5EF4-FFF2-40B4-BE49-F238E27FC236}">
                      <a16:creationId xmlns:a16="http://schemas.microsoft.com/office/drawing/2014/main" id="{50F872D9-BAB1-4722-8CF2-809269432D53}"/>
                    </a:ext>
                  </a:extLst>
                </p:cNvPr>
                <p:cNvCxnSpPr>
                  <a:cxnSpLocks/>
                </p:cNvCxnSpPr>
                <p:nvPr/>
              </p:nvCxnSpPr>
              <p:spPr>
                <a:xfrm>
                  <a:off x="2036183" y="4061951"/>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98" name="Ellipse 297">
                  <a:extLst>
                    <a:ext uri="{FF2B5EF4-FFF2-40B4-BE49-F238E27FC236}">
                      <a16:creationId xmlns:a16="http://schemas.microsoft.com/office/drawing/2014/main" id="{FCAC2CB0-F6EE-41CB-8E03-3270E504169D}"/>
                    </a:ext>
                  </a:extLst>
                </p:cNvPr>
                <p:cNvSpPr/>
                <p:nvPr/>
              </p:nvSpPr>
              <p:spPr>
                <a:xfrm>
                  <a:off x="1903658" y="4195499"/>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13" name="Rectangle 312">
              <a:extLst>
                <a:ext uri="{FF2B5EF4-FFF2-40B4-BE49-F238E27FC236}">
                  <a16:creationId xmlns:a16="http://schemas.microsoft.com/office/drawing/2014/main" id="{E69A4BE1-A336-40CC-9A0D-FF97DC6C52D9}"/>
                </a:ext>
              </a:extLst>
            </p:cNvPr>
            <p:cNvSpPr/>
            <p:nvPr/>
          </p:nvSpPr>
          <p:spPr>
            <a:xfrm>
              <a:off x="2123652" y="9089982"/>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Identifier les forces et axes d'amélioration de l'équipe, anticiper et gérer les problématiques collectives</a:t>
              </a:r>
            </a:p>
          </p:txBody>
        </p:sp>
      </p:grpSp>
      <p:grpSp>
        <p:nvGrpSpPr>
          <p:cNvPr id="20" name="Groupe 19">
            <a:extLst>
              <a:ext uri="{FF2B5EF4-FFF2-40B4-BE49-F238E27FC236}">
                <a16:creationId xmlns:a16="http://schemas.microsoft.com/office/drawing/2014/main" id="{0812D4E0-34C6-4B8B-8FD2-A2FC546F28A5}"/>
              </a:ext>
            </a:extLst>
          </p:cNvPr>
          <p:cNvGrpSpPr/>
          <p:nvPr/>
        </p:nvGrpSpPr>
        <p:grpSpPr>
          <a:xfrm>
            <a:off x="205409" y="9516051"/>
            <a:ext cx="7197748" cy="553998"/>
            <a:chOff x="149688" y="8943559"/>
            <a:chExt cx="7197748" cy="553998"/>
          </a:xfrm>
        </p:grpSpPr>
        <p:sp>
          <p:nvSpPr>
            <p:cNvPr id="199" name="ZoneTexte 198">
              <a:extLst>
                <a:ext uri="{FF2B5EF4-FFF2-40B4-BE49-F238E27FC236}">
                  <a16:creationId xmlns:a16="http://schemas.microsoft.com/office/drawing/2014/main" id="{63888419-8F27-4E06-BAF9-93A666E44B68}"/>
                </a:ext>
              </a:extLst>
            </p:cNvPr>
            <p:cNvSpPr txBox="1"/>
            <p:nvPr/>
          </p:nvSpPr>
          <p:spPr>
            <a:xfrm>
              <a:off x="149688" y="9020503"/>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Pilotage de la performance d'une organisation</a:t>
              </a:r>
            </a:p>
          </p:txBody>
        </p:sp>
        <p:sp>
          <p:nvSpPr>
            <p:cNvPr id="204" name="Rectangle 203">
              <a:extLst>
                <a:ext uri="{FF2B5EF4-FFF2-40B4-BE49-F238E27FC236}">
                  <a16:creationId xmlns:a16="http://schemas.microsoft.com/office/drawing/2014/main" id="{A554381F-87AE-4F2C-9E94-EF419FDA560C}"/>
                </a:ext>
              </a:extLst>
            </p:cNvPr>
            <p:cNvSpPr/>
            <p:nvPr/>
          </p:nvSpPr>
          <p:spPr>
            <a:xfrm>
              <a:off x="5270838" y="8966643"/>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Réorganiser le cabinet, les lignes de services, l’encadrement selon les évolutions du marché</a:t>
              </a:r>
            </a:p>
          </p:txBody>
        </p:sp>
        <p:sp>
          <p:nvSpPr>
            <p:cNvPr id="300" name="Rectangle 299">
              <a:extLst>
                <a:ext uri="{FF2B5EF4-FFF2-40B4-BE49-F238E27FC236}">
                  <a16:creationId xmlns:a16="http://schemas.microsoft.com/office/drawing/2014/main" id="{70EE1117-E30E-4928-B4E6-5072D91CA748}"/>
                </a:ext>
              </a:extLst>
            </p:cNvPr>
            <p:cNvSpPr/>
            <p:nvPr/>
          </p:nvSpPr>
          <p:spPr>
            <a:xfrm>
              <a:off x="2031599" y="8968558"/>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1" name="Groupe 300">
              <a:extLst>
                <a:ext uri="{FF2B5EF4-FFF2-40B4-BE49-F238E27FC236}">
                  <a16:creationId xmlns:a16="http://schemas.microsoft.com/office/drawing/2014/main" id="{E177271E-CE78-49E7-802F-C69D626B0CE0}"/>
                </a:ext>
              </a:extLst>
            </p:cNvPr>
            <p:cNvGrpSpPr/>
            <p:nvPr/>
          </p:nvGrpSpPr>
          <p:grpSpPr>
            <a:xfrm>
              <a:off x="1886467" y="8968558"/>
              <a:ext cx="271472" cy="504000"/>
              <a:chOff x="1903658" y="4038868"/>
              <a:chExt cx="265051" cy="504000"/>
            </a:xfrm>
          </p:grpSpPr>
          <p:cxnSp>
            <p:nvCxnSpPr>
              <p:cNvPr id="302" name="Connecteur droit 301">
                <a:extLst>
                  <a:ext uri="{FF2B5EF4-FFF2-40B4-BE49-F238E27FC236}">
                    <a16:creationId xmlns:a16="http://schemas.microsoft.com/office/drawing/2014/main" id="{BC9853AB-814E-498D-B0FD-FCE302B9B639}"/>
                  </a:ext>
                </a:extLst>
              </p:cNvPr>
              <p:cNvCxnSpPr>
                <a:cxnSpLocks/>
              </p:cNvCxnSpPr>
              <p:nvPr/>
            </p:nvCxnSpPr>
            <p:spPr>
              <a:xfrm>
                <a:off x="2036183" y="4038868"/>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03" name="Ellipse 302">
                <a:extLst>
                  <a:ext uri="{FF2B5EF4-FFF2-40B4-BE49-F238E27FC236}">
                    <a16:creationId xmlns:a16="http://schemas.microsoft.com/office/drawing/2014/main" id="{91DC32A8-9F7A-4372-BAD3-F03BB01C8E65}"/>
                  </a:ext>
                </a:extLst>
              </p:cNvPr>
              <p:cNvSpPr/>
              <p:nvPr/>
            </p:nvSpPr>
            <p:spPr>
              <a:xfrm>
                <a:off x="1903658" y="4172416"/>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314" name="Rectangle 313">
              <a:extLst>
                <a:ext uri="{FF2B5EF4-FFF2-40B4-BE49-F238E27FC236}">
                  <a16:creationId xmlns:a16="http://schemas.microsoft.com/office/drawing/2014/main" id="{BC3DFF81-E5D2-46E9-BEA1-66DD508C5F06}"/>
                </a:ext>
              </a:extLst>
            </p:cNvPr>
            <p:cNvSpPr/>
            <p:nvPr/>
          </p:nvSpPr>
          <p:spPr>
            <a:xfrm>
              <a:off x="2102490" y="8943559"/>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Refondre un modèle d'affaires selon les évolutions de marché : offres de services et leviers organisationnels</a:t>
              </a:r>
            </a:p>
          </p:txBody>
        </p:sp>
      </p:grpSp>
      <p:grpSp>
        <p:nvGrpSpPr>
          <p:cNvPr id="25" name="Groupe 24">
            <a:extLst>
              <a:ext uri="{FF2B5EF4-FFF2-40B4-BE49-F238E27FC236}">
                <a16:creationId xmlns:a16="http://schemas.microsoft.com/office/drawing/2014/main" id="{9F3CBDF6-B1A3-49E2-A666-CB5C4511FFD6}"/>
              </a:ext>
            </a:extLst>
          </p:cNvPr>
          <p:cNvGrpSpPr/>
          <p:nvPr/>
        </p:nvGrpSpPr>
        <p:grpSpPr>
          <a:xfrm>
            <a:off x="205409" y="8933665"/>
            <a:ext cx="7218909" cy="553998"/>
            <a:chOff x="149689" y="9509924"/>
            <a:chExt cx="7218909" cy="553998"/>
          </a:xfrm>
        </p:grpSpPr>
        <p:sp>
          <p:nvSpPr>
            <p:cNvPr id="206" name="ZoneTexte 205">
              <a:extLst>
                <a:ext uri="{FF2B5EF4-FFF2-40B4-BE49-F238E27FC236}">
                  <a16:creationId xmlns:a16="http://schemas.microsoft.com/office/drawing/2014/main" id="{2F0F39F0-3617-45CA-A410-E130D4762BB0}"/>
                </a:ext>
              </a:extLst>
            </p:cNvPr>
            <p:cNvSpPr txBox="1"/>
            <p:nvPr/>
          </p:nvSpPr>
          <p:spPr>
            <a:xfrm>
              <a:off x="149689" y="9586868"/>
              <a:ext cx="169492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Confidentialité et déontologie</a:t>
              </a:r>
            </a:p>
          </p:txBody>
        </p:sp>
        <p:sp>
          <p:nvSpPr>
            <p:cNvPr id="215" name="Rectangle 214">
              <a:extLst>
                <a:ext uri="{FF2B5EF4-FFF2-40B4-BE49-F238E27FC236}">
                  <a16:creationId xmlns:a16="http://schemas.microsoft.com/office/drawing/2014/main" id="{6981F2A9-4C9B-4727-8E9A-837C8D9BB937}"/>
                </a:ext>
              </a:extLst>
            </p:cNvPr>
            <p:cNvSpPr/>
            <p:nvPr/>
          </p:nvSpPr>
          <p:spPr>
            <a:xfrm>
              <a:off x="5292000" y="9533008"/>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Superviser la mise en place des moyens de respect de la confidentialité lors d’un audit</a:t>
              </a:r>
            </a:p>
          </p:txBody>
        </p:sp>
        <p:grpSp>
          <p:nvGrpSpPr>
            <p:cNvPr id="22" name="Groupe 21">
              <a:extLst>
                <a:ext uri="{FF2B5EF4-FFF2-40B4-BE49-F238E27FC236}">
                  <a16:creationId xmlns:a16="http://schemas.microsoft.com/office/drawing/2014/main" id="{17504158-D92B-4A1F-B247-1E7E93AA3638}"/>
                </a:ext>
              </a:extLst>
            </p:cNvPr>
            <p:cNvGrpSpPr/>
            <p:nvPr/>
          </p:nvGrpSpPr>
          <p:grpSpPr>
            <a:xfrm>
              <a:off x="1886467" y="9509924"/>
              <a:ext cx="3456023" cy="553998"/>
              <a:chOff x="1886467" y="9509924"/>
              <a:chExt cx="3456023" cy="553998"/>
            </a:xfrm>
          </p:grpSpPr>
          <p:sp>
            <p:nvSpPr>
              <p:cNvPr id="305" name="Rectangle 304">
                <a:extLst>
                  <a:ext uri="{FF2B5EF4-FFF2-40B4-BE49-F238E27FC236}">
                    <a16:creationId xmlns:a16="http://schemas.microsoft.com/office/drawing/2014/main" id="{03A9F112-8D7D-470B-8216-8E8121980673}"/>
                  </a:ext>
                </a:extLst>
              </p:cNvPr>
              <p:cNvSpPr/>
              <p:nvPr/>
            </p:nvSpPr>
            <p:spPr>
              <a:xfrm>
                <a:off x="2031599" y="9534923"/>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6" name="Groupe 305">
                <a:extLst>
                  <a:ext uri="{FF2B5EF4-FFF2-40B4-BE49-F238E27FC236}">
                    <a16:creationId xmlns:a16="http://schemas.microsoft.com/office/drawing/2014/main" id="{8DDB2C01-0F02-401E-9BA2-9C9559BBCA82}"/>
                  </a:ext>
                </a:extLst>
              </p:cNvPr>
              <p:cNvGrpSpPr/>
              <p:nvPr/>
            </p:nvGrpSpPr>
            <p:grpSpPr>
              <a:xfrm>
                <a:off x="1886467" y="9534923"/>
                <a:ext cx="271472" cy="504000"/>
                <a:chOff x="1903658" y="4058648"/>
                <a:chExt cx="265051" cy="504000"/>
              </a:xfrm>
            </p:grpSpPr>
            <p:cxnSp>
              <p:nvCxnSpPr>
                <p:cNvPr id="307" name="Connecteur droit 306">
                  <a:extLst>
                    <a:ext uri="{FF2B5EF4-FFF2-40B4-BE49-F238E27FC236}">
                      <a16:creationId xmlns:a16="http://schemas.microsoft.com/office/drawing/2014/main" id="{00DB3F7E-5295-4B24-AB05-0B5D1A3E72A0}"/>
                    </a:ext>
                  </a:extLst>
                </p:cNvPr>
                <p:cNvCxnSpPr>
                  <a:cxnSpLocks/>
                </p:cNvCxnSpPr>
                <p:nvPr/>
              </p:nvCxnSpPr>
              <p:spPr>
                <a:xfrm>
                  <a:off x="2036183" y="4058648"/>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08" name="Ellipse 307">
                  <a:extLst>
                    <a:ext uri="{FF2B5EF4-FFF2-40B4-BE49-F238E27FC236}">
                      <a16:creationId xmlns:a16="http://schemas.microsoft.com/office/drawing/2014/main" id="{7AE117B9-5083-4E4A-8F0C-245D41700E36}"/>
                    </a:ext>
                  </a:extLst>
                </p:cNvPr>
                <p:cNvSpPr/>
                <p:nvPr/>
              </p:nvSpPr>
              <p:spPr>
                <a:xfrm>
                  <a:off x="1903658" y="4192196"/>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315" name="Rectangle 314">
                <a:extLst>
                  <a:ext uri="{FF2B5EF4-FFF2-40B4-BE49-F238E27FC236}">
                    <a16:creationId xmlns:a16="http://schemas.microsoft.com/office/drawing/2014/main" id="{5822B215-FA1A-45A4-BB6E-06DBB40EF555}"/>
                  </a:ext>
                </a:extLst>
              </p:cNvPr>
              <p:cNvSpPr/>
              <p:nvPr/>
            </p:nvSpPr>
            <p:spPr>
              <a:xfrm>
                <a:off x="2102490" y="950992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Garantir une organisation du travail respectant la confidentialité et les règles déontologiques à l'échelle du cabinet</a:t>
                </a:r>
              </a:p>
            </p:txBody>
          </p:sp>
        </p:grpSp>
      </p:grpSp>
      <p:grpSp>
        <p:nvGrpSpPr>
          <p:cNvPr id="24" name="Groupe 23">
            <a:extLst>
              <a:ext uri="{FF2B5EF4-FFF2-40B4-BE49-F238E27FC236}">
                <a16:creationId xmlns:a16="http://schemas.microsoft.com/office/drawing/2014/main" id="{5E869F70-0588-4E9C-B96E-453CA2761C07}"/>
              </a:ext>
            </a:extLst>
          </p:cNvPr>
          <p:cNvGrpSpPr/>
          <p:nvPr/>
        </p:nvGrpSpPr>
        <p:grpSpPr>
          <a:xfrm>
            <a:off x="205409" y="10098434"/>
            <a:ext cx="7112952" cy="553998"/>
            <a:chOff x="149689" y="10081453"/>
            <a:chExt cx="7112952" cy="553998"/>
          </a:xfrm>
        </p:grpSpPr>
        <p:sp>
          <p:nvSpPr>
            <p:cNvPr id="151" name="ZoneTexte 150">
              <a:extLst>
                <a:ext uri="{FF2B5EF4-FFF2-40B4-BE49-F238E27FC236}">
                  <a16:creationId xmlns:a16="http://schemas.microsoft.com/office/drawing/2014/main" id="{8D34B878-9831-49FD-A388-14D41F3A593B}"/>
                </a:ext>
              </a:extLst>
            </p:cNvPr>
            <p:cNvSpPr txBox="1"/>
            <p:nvPr/>
          </p:nvSpPr>
          <p:spPr>
            <a:xfrm>
              <a:off x="149689" y="10081453"/>
              <a:ext cx="1694922"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Recrutement et intégration des ressources humaines</a:t>
              </a:r>
            </a:p>
          </p:txBody>
        </p:sp>
        <p:sp>
          <p:nvSpPr>
            <p:cNvPr id="154" name="Rectangle 153">
              <a:extLst>
                <a:ext uri="{FF2B5EF4-FFF2-40B4-BE49-F238E27FC236}">
                  <a16:creationId xmlns:a16="http://schemas.microsoft.com/office/drawing/2014/main" id="{1CE0C129-E96F-4114-94C0-88CF022859CA}"/>
                </a:ext>
              </a:extLst>
            </p:cNvPr>
            <p:cNvSpPr/>
            <p:nvPr/>
          </p:nvSpPr>
          <p:spPr>
            <a:xfrm>
              <a:off x="5292000" y="10104537"/>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Identifier les compétences clés du pôle audit et en déduire les besoins de recrutement</a:t>
              </a:r>
            </a:p>
          </p:txBody>
        </p:sp>
        <p:grpSp>
          <p:nvGrpSpPr>
            <p:cNvPr id="23" name="Groupe 22">
              <a:extLst>
                <a:ext uri="{FF2B5EF4-FFF2-40B4-BE49-F238E27FC236}">
                  <a16:creationId xmlns:a16="http://schemas.microsoft.com/office/drawing/2014/main" id="{1DEA9D5A-EC9F-4D0C-8396-337F603D1F06}"/>
                </a:ext>
              </a:extLst>
            </p:cNvPr>
            <p:cNvGrpSpPr/>
            <p:nvPr/>
          </p:nvGrpSpPr>
          <p:grpSpPr>
            <a:xfrm>
              <a:off x="1886467" y="10106452"/>
              <a:ext cx="3456023" cy="504000"/>
              <a:chOff x="1907629" y="10049231"/>
              <a:chExt cx="3456023" cy="504000"/>
            </a:xfrm>
          </p:grpSpPr>
          <p:grpSp>
            <p:nvGrpSpPr>
              <p:cNvPr id="156" name="Groupe 155">
                <a:extLst>
                  <a:ext uri="{FF2B5EF4-FFF2-40B4-BE49-F238E27FC236}">
                    <a16:creationId xmlns:a16="http://schemas.microsoft.com/office/drawing/2014/main" id="{0C1D419C-68DB-4CC5-B514-3B63F633C447}"/>
                  </a:ext>
                </a:extLst>
              </p:cNvPr>
              <p:cNvGrpSpPr/>
              <p:nvPr/>
            </p:nvGrpSpPr>
            <p:grpSpPr>
              <a:xfrm>
                <a:off x="1907629" y="10049231"/>
                <a:ext cx="3405719" cy="504000"/>
                <a:chOff x="1907629" y="2805482"/>
                <a:chExt cx="3405719" cy="504000"/>
              </a:xfrm>
            </p:grpSpPr>
            <p:sp>
              <p:nvSpPr>
                <p:cNvPr id="158" name="Rectangle 157">
                  <a:extLst>
                    <a:ext uri="{FF2B5EF4-FFF2-40B4-BE49-F238E27FC236}">
                      <a16:creationId xmlns:a16="http://schemas.microsoft.com/office/drawing/2014/main" id="{51327A4D-4D79-41F5-912D-1997C7D96291}"/>
                    </a:ext>
                  </a:extLst>
                </p:cNvPr>
                <p:cNvSpPr/>
                <p:nvPr/>
              </p:nvSpPr>
              <p:spPr>
                <a:xfrm>
                  <a:off x="2052761" y="280548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60" name="Groupe 159">
                  <a:extLst>
                    <a:ext uri="{FF2B5EF4-FFF2-40B4-BE49-F238E27FC236}">
                      <a16:creationId xmlns:a16="http://schemas.microsoft.com/office/drawing/2014/main" id="{E387F380-E39A-4F95-AAD5-EE006E3C3000}"/>
                    </a:ext>
                  </a:extLst>
                </p:cNvPr>
                <p:cNvGrpSpPr/>
                <p:nvPr/>
              </p:nvGrpSpPr>
              <p:grpSpPr>
                <a:xfrm>
                  <a:off x="1907629" y="2805482"/>
                  <a:ext cx="271472" cy="504000"/>
                  <a:chOff x="1903658" y="4038868"/>
                  <a:chExt cx="265051" cy="504000"/>
                </a:xfrm>
              </p:grpSpPr>
              <p:cxnSp>
                <p:nvCxnSpPr>
                  <p:cNvPr id="163" name="Connecteur droit 162">
                    <a:extLst>
                      <a:ext uri="{FF2B5EF4-FFF2-40B4-BE49-F238E27FC236}">
                        <a16:creationId xmlns:a16="http://schemas.microsoft.com/office/drawing/2014/main" id="{67DC8FA4-B34A-4E12-975A-63AC9791177A}"/>
                      </a:ext>
                    </a:extLst>
                  </p:cNvPr>
                  <p:cNvCxnSpPr>
                    <a:cxnSpLocks/>
                  </p:cNvCxnSpPr>
                  <p:nvPr/>
                </p:nvCxnSpPr>
                <p:spPr>
                  <a:xfrm>
                    <a:off x="2036183" y="4038868"/>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64" name="Ellipse 163">
                    <a:extLst>
                      <a:ext uri="{FF2B5EF4-FFF2-40B4-BE49-F238E27FC236}">
                        <a16:creationId xmlns:a16="http://schemas.microsoft.com/office/drawing/2014/main" id="{0A907733-81B6-4B2A-B0BB-70EDCF34AF41}"/>
                      </a:ext>
                    </a:extLst>
                  </p:cNvPr>
                  <p:cNvSpPr/>
                  <p:nvPr/>
                </p:nvSpPr>
                <p:spPr>
                  <a:xfrm>
                    <a:off x="1903658" y="4172416"/>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147" name="Rectangle 146">
                <a:extLst>
                  <a:ext uri="{FF2B5EF4-FFF2-40B4-BE49-F238E27FC236}">
                    <a16:creationId xmlns:a16="http://schemas.microsoft.com/office/drawing/2014/main" id="{5F32599E-92FE-48C1-97F9-37301664E608}"/>
                  </a:ext>
                </a:extLst>
              </p:cNvPr>
              <p:cNvSpPr/>
              <p:nvPr/>
            </p:nvSpPr>
            <p:spPr>
              <a:xfrm>
                <a:off x="2123652" y="1010117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Définir une stratégie et une organisation d'entreprise en tenant compte de la réalité du marché du travail</a:t>
                </a:r>
              </a:p>
            </p:txBody>
          </p:sp>
        </p:grpSp>
      </p:grpSp>
      <p:grpSp>
        <p:nvGrpSpPr>
          <p:cNvPr id="182" name="Groupe 181">
            <a:extLst>
              <a:ext uri="{FF2B5EF4-FFF2-40B4-BE49-F238E27FC236}">
                <a16:creationId xmlns:a16="http://schemas.microsoft.com/office/drawing/2014/main" id="{D1992D55-E27E-42A7-AAFD-B5CF901B5B27}"/>
              </a:ext>
            </a:extLst>
          </p:cNvPr>
          <p:cNvGrpSpPr/>
          <p:nvPr/>
        </p:nvGrpSpPr>
        <p:grpSpPr>
          <a:xfrm>
            <a:off x="205409" y="5774179"/>
            <a:ext cx="7193991" cy="507831"/>
            <a:chOff x="98900" y="5811621"/>
            <a:chExt cx="7193991" cy="507831"/>
          </a:xfrm>
        </p:grpSpPr>
        <p:sp>
          <p:nvSpPr>
            <p:cNvPr id="183" name="ZoneTexte 182">
              <a:extLst>
                <a:ext uri="{FF2B5EF4-FFF2-40B4-BE49-F238E27FC236}">
                  <a16:creationId xmlns:a16="http://schemas.microsoft.com/office/drawing/2014/main" id="{BCDF41AD-A653-4CA2-8525-EF9BBA17C9D4}"/>
                </a:ext>
              </a:extLst>
            </p:cNvPr>
            <p:cNvSpPr txBox="1"/>
            <p:nvPr/>
          </p:nvSpPr>
          <p:spPr>
            <a:xfrm>
              <a:off x="98900" y="5865481"/>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Gestion d'une architecture fonctionnelle SI</a:t>
              </a:r>
            </a:p>
          </p:txBody>
        </p:sp>
        <p:sp>
          <p:nvSpPr>
            <p:cNvPr id="187" name="Rectangle 186">
              <a:extLst>
                <a:ext uri="{FF2B5EF4-FFF2-40B4-BE49-F238E27FC236}">
                  <a16:creationId xmlns:a16="http://schemas.microsoft.com/office/drawing/2014/main" id="{829FE1AB-5A49-4CB0-8373-0927AD50B480}"/>
                </a:ext>
              </a:extLst>
            </p:cNvPr>
            <p:cNvSpPr/>
            <p:nvPr/>
          </p:nvSpPr>
          <p:spPr>
            <a:xfrm>
              <a:off x="5239404" y="5811621"/>
              <a:ext cx="205348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Établir la cartographie du système d’information comptable lors d’une mission d’audit</a:t>
              </a:r>
            </a:p>
          </p:txBody>
        </p:sp>
        <p:grpSp>
          <p:nvGrpSpPr>
            <p:cNvPr id="188" name="Groupe 187">
              <a:extLst>
                <a:ext uri="{FF2B5EF4-FFF2-40B4-BE49-F238E27FC236}">
                  <a16:creationId xmlns:a16="http://schemas.microsoft.com/office/drawing/2014/main" id="{E6190560-6FE4-489A-8EB6-67C13FAEC58E}"/>
                </a:ext>
              </a:extLst>
            </p:cNvPr>
            <p:cNvGrpSpPr/>
            <p:nvPr/>
          </p:nvGrpSpPr>
          <p:grpSpPr>
            <a:xfrm>
              <a:off x="1835679" y="5813536"/>
              <a:ext cx="3466824" cy="504000"/>
              <a:chOff x="1835679" y="5813536"/>
              <a:chExt cx="3466824" cy="504000"/>
            </a:xfrm>
          </p:grpSpPr>
          <p:grpSp>
            <p:nvGrpSpPr>
              <p:cNvPr id="189" name="Groupe 188">
                <a:extLst>
                  <a:ext uri="{FF2B5EF4-FFF2-40B4-BE49-F238E27FC236}">
                    <a16:creationId xmlns:a16="http://schemas.microsoft.com/office/drawing/2014/main" id="{C7AAACDB-23FF-4B94-95B1-67E695A9CE90}"/>
                  </a:ext>
                </a:extLst>
              </p:cNvPr>
              <p:cNvGrpSpPr/>
              <p:nvPr/>
            </p:nvGrpSpPr>
            <p:grpSpPr>
              <a:xfrm>
                <a:off x="1835679" y="5813536"/>
                <a:ext cx="3405719" cy="504000"/>
                <a:chOff x="1907629" y="2769899"/>
                <a:chExt cx="3405719" cy="504000"/>
              </a:xfrm>
            </p:grpSpPr>
            <p:sp>
              <p:nvSpPr>
                <p:cNvPr id="191" name="Rectangle 190">
                  <a:extLst>
                    <a:ext uri="{FF2B5EF4-FFF2-40B4-BE49-F238E27FC236}">
                      <a16:creationId xmlns:a16="http://schemas.microsoft.com/office/drawing/2014/main" id="{7C0E11EF-FBF6-41F0-8DEF-BB1A5A31483A}"/>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93" name="Groupe 192">
                  <a:extLst>
                    <a:ext uri="{FF2B5EF4-FFF2-40B4-BE49-F238E27FC236}">
                      <a16:creationId xmlns:a16="http://schemas.microsoft.com/office/drawing/2014/main" id="{819BD8AB-766E-4CC3-884A-DFD8D7DD3455}"/>
                    </a:ext>
                  </a:extLst>
                </p:cNvPr>
                <p:cNvGrpSpPr/>
                <p:nvPr/>
              </p:nvGrpSpPr>
              <p:grpSpPr>
                <a:xfrm>
                  <a:off x="1907629" y="2769899"/>
                  <a:ext cx="271472" cy="504000"/>
                  <a:chOff x="1903658" y="4003285"/>
                  <a:chExt cx="265051" cy="504000"/>
                </a:xfrm>
              </p:grpSpPr>
              <p:cxnSp>
                <p:nvCxnSpPr>
                  <p:cNvPr id="194" name="Connecteur droit 193">
                    <a:extLst>
                      <a:ext uri="{FF2B5EF4-FFF2-40B4-BE49-F238E27FC236}">
                        <a16:creationId xmlns:a16="http://schemas.microsoft.com/office/drawing/2014/main" id="{1172CFEE-31A5-46EE-B093-1820ACA542FE}"/>
                      </a:ext>
                    </a:extLst>
                  </p:cNvPr>
                  <p:cNvCxnSpPr>
                    <a:cxnSpLocks/>
                  </p:cNvCxnSpPr>
                  <p:nvPr/>
                </p:nvCxnSpPr>
                <p:spPr>
                  <a:xfrm>
                    <a:off x="2036183" y="4003285"/>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95" name="Ellipse 194">
                    <a:extLst>
                      <a:ext uri="{FF2B5EF4-FFF2-40B4-BE49-F238E27FC236}">
                        <a16:creationId xmlns:a16="http://schemas.microsoft.com/office/drawing/2014/main" id="{B4679A0E-368D-4980-933A-B1446C2273A0}"/>
                      </a:ext>
                    </a:extLst>
                  </p:cNvPr>
                  <p:cNvSpPr/>
                  <p:nvPr/>
                </p:nvSpPr>
                <p:spPr>
                  <a:xfrm>
                    <a:off x="1903658" y="4136833"/>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190" name="Rectangle 189">
                <a:extLst>
                  <a:ext uri="{FF2B5EF4-FFF2-40B4-BE49-F238E27FC236}">
                    <a16:creationId xmlns:a16="http://schemas.microsoft.com/office/drawing/2014/main" id="{063C934B-24D8-4993-A613-3283466F6508}"/>
                  </a:ext>
                </a:extLst>
              </p:cNvPr>
              <p:cNvSpPr/>
              <p:nvPr/>
            </p:nvSpPr>
            <p:spPr>
              <a:xfrm>
                <a:off x="2062503" y="586548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Concevoir la cartographie fonctionnelle du SI et identifier les points de vulnérabilités du SI</a:t>
                </a:r>
              </a:p>
            </p:txBody>
          </p:sp>
        </p:grpSp>
      </p:grpSp>
      <p:grpSp>
        <p:nvGrpSpPr>
          <p:cNvPr id="196" name="Groupe 195">
            <a:extLst>
              <a:ext uri="{FF2B5EF4-FFF2-40B4-BE49-F238E27FC236}">
                <a16:creationId xmlns:a16="http://schemas.microsoft.com/office/drawing/2014/main" id="{C348E325-4801-4998-A3E6-8D0E48E3E4A1}"/>
              </a:ext>
            </a:extLst>
          </p:cNvPr>
          <p:cNvGrpSpPr/>
          <p:nvPr/>
        </p:nvGrpSpPr>
        <p:grpSpPr>
          <a:xfrm>
            <a:off x="205409" y="7815060"/>
            <a:ext cx="7208160" cy="507831"/>
            <a:chOff x="170851" y="7970733"/>
            <a:chExt cx="7208160" cy="507831"/>
          </a:xfrm>
        </p:grpSpPr>
        <p:sp>
          <p:nvSpPr>
            <p:cNvPr id="198" name="ZoneTexte 197">
              <a:extLst>
                <a:ext uri="{FF2B5EF4-FFF2-40B4-BE49-F238E27FC236}">
                  <a16:creationId xmlns:a16="http://schemas.microsoft.com/office/drawing/2014/main" id="{0E21FB6C-CDAC-48C3-BDF7-3DEDBA9398F2}"/>
                </a:ext>
              </a:extLst>
            </p:cNvPr>
            <p:cNvSpPr txBox="1"/>
            <p:nvPr/>
          </p:nvSpPr>
          <p:spPr>
            <a:xfrm>
              <a:off x="170851" y="8024593"/>
              <a:ext cx="1756424"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Communication écrite et orale</a:t>
              </a:r>
            </a:p>
          </p:txBody>
        </p:sp>
        <p:sp>
          <p:nvSpPr>
            <p:cNvPr id="200" name="Rectangle 199">
              <a:extLst>
                <a:ext uri="{FF2B5EF4-FFF2-40B4-BE49-F238E27FC236}">
                  <a16:creationId xmlns:a16="http://schemas.microsoft.com/office/drawing/2014/main" id="{2F53C564-FB53-48EC-8431-9CAC7DE7D12A}"/>
                </a:ext>
              </a:extLst>
            </p:cNvPr>
            <p:cNvSpPr/>
            <p:nvPr/>
          </p:nvSpPr>
          <p:spPr>
            <a:xfrm>
              <a:off x="5280606" y="7970733"/>
              <a:ext cx="2098405"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Structurer les partenariats nécessaires à l’atteinte des objectifs de développement du cabinet </a:t>
              </a:r>
            </a:p>
          </p:txBody>
        </p:sp>
        <p:grpSp>
          <p:nvGrpSpPr>
            <p:cNvPr id="201" name="Groupe 200">
              <a:extLst>
                <a:ext uri="{FF2B5EF4-FFF2-40B4-BE49-F238E27FC236}">
                  <a16:creationId xmlns:a16="http://schemas.microsoft.com/office/drawing/2014/main" id="{20ECECEB-17E3-4436-A8A1-7040B7B42D2C}"/>
                </a:ext>
              </a:extLst>
            </p:cNvPr>
            <p:cNvGrpSpPr/>
            <p:nvPr/>
          </p:nvGrpSpPr>
          <p:grpSpPr>
            <a:xfrm>
              <a:off x="1907629" y="7972648"/>
              <a:ext cx="3405719" cy="504000"/>
              <a:chOff x="1907629" y="2851649"/>
              <a:chExt cx="3405719" cy="504000"/>
            </a:xfrm>
          </p:grpSpPr>
          <p:sp>
            <p:nvSpPr>
              <p:cNvPr id="203" name="Rectangle 202">
                <a:extLst>
                  <a:ext uri="{FF2B5EF4-FFF2-40B4-BE49-F238E27FC236}">
                    <a16:creationId xmlns:a16="http://schemas.microsoft.com/office/drawing/2014/main" id="{07FD2C31-BBA9-4A1B-92EC-7A8443A7F470}"/>
                  </a:ext>
                </a:extLst>
              </p:cNvPr>
              <p:cNvSpPr/>
              <p:nvPr/>
            </p:nvSpPr>
            <p:spPr>
              <a:xfrm>
                <a:off x="2052761" y="285164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05" name="Groupe 204">
                <a:extLst>
                  <a:ext uri="{FF2B5EF4-FFF2-40B4-BE49-F238E27FC236}">
                    <a16:creationId xmlns:a16="http://schemas.microsoft.com/office/drawing/2014/main" id="{40339FF0-2DDE-4734-AB4F-27A6BBBD4E0B}"/>
                  </a:ext>
                </a:extLst>
              </p:cNvPr>
              <p:cNvGrpSpPr/>
              <p:nvPr/>
            </p:nvGrpSpPr>
            <p:grpSpPr>
              <a:xfrm>
                <a:off x="1907629" y="2851649"/>
                <a:ext cx="271472" cy="504000"/>
                <a:chOff x="1903658" y="4085035"/>
                <a:chExt cx="265051" cy="504000"/>
              </a:xfrm>
            </p:grpSpPr>
            <p:cxnSp>
              <p:nvCxnSpPr>
                <p:cNvPr id="207" name="Connecteur droit 206">
                  <a:extLst>
                    <a:ext uri="{FF2B5EF4-FFF2-40B4-BE49-F238E27FC236}">
                      <a16:creationId xmlns:a16="http://schemas.microsoft.com/office/drawing/2014/main" id="{78A53616-2540-4D3E-AEA1-321F79612D31}"/>
                    </a:ext>
                  </a:extLst>
                </p:cNvPr>
                <p:cNvCxnSpPr>
                  <a:cxnSpLocks/>
                </p:cNvCxnSpPr>
                <p:nvPr/>
              </p:nvCxnSpPr>
              <p:spPr>
                <a:xfrm>
                  <a:off x="2036183" y="4085035"/>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09" name="Ellipse 208">
                  <a:extLst>
                    <a:ext uri="{FF2B5EF4-FFF2-40B4-BE49-F238E27FC236}">
                      <a16:creationId xmlns:a16="http://schemas.microsoft.com/office/drawing/2014/main" id="{DFB6C51D-D2F4-440E-B2E9-9E062ECB0EA6}"/>
                    </a:ext>
                  </a:extLst>
                </p:cNvPr>
                <p:cNvSpPr/>
                <p:nvPr/>
              </p:nvSpPr>
              <p:spPr>
                <a:xfrm>
                  <a:off x="1903658" y="421858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202" name="Rectangle 201">
              <a:extLst>
                <a:ext uri="{FF2B5EF4-FFF2-40B4-BE49-F238E27FC236}">
                  <a16:creationId xmlns:a16="http://schemas.microsoft.com/office/drawing/2014/main" id="{DD1C8597-8E8A-42DB-96B7-DDFAF638030E}"/>
                </a:ext>
              </a:extLst>
            </p:cNvPr>
            <p:cNvSpPr/>
            <p:nvPr/>
          </p:nvSpPr>
          <p:spPr>
            <a:xfrm>
              <a:off x="2123652" y="8024593"/>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Décrypter la dynamique collective d'un groupe de travail et adapter son mode d'animation</a:t>
              </a:r>
            </a:p>
          </p:txBody>
        </p:sp>
      </p:grpSp>
      <p:sp>
        <p:nvSpPr>
          <p:cNvPr id="210" name="ZoneTexte 209">
            <a:extLst>
              <a:ext uri="{FF2B5EF4-FFF2-40B4-BE49-F238E27FC236}">
                <a16:creationId xmlns:a16="http://schemas.microsoft.com/office/drawing/2014/main" id="{71DBF3D5-08F6-4153-84C7-2D794580B705}"/>
              </a:ext>
            </a:extLst>
          </p:cNvPr>
          <p:cNvSpPr txBox="1"/>
          <p:nvPr/>
        </p:nvSpPr>
        <p:spPr>
          <a:xfrm>
            <a:off x="240924" y="1220429"/>
            <a:ext cx="3405468"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Directeur de mission d’audit</a:t>
            </a:r>
          </a:p>
        </p:txBody>
      </p:sp>
      <p:pic>
        <p:nvPicPr>
          <p:cNvPr id="7" name="Image 6" descr="Une image contenant texte, Police, logo, Graphique&#10;&#10;Description générée automatiquement">
            <a:extLst>
              <a:ext uri="{FF2B5EF4-FFF2-40B4-BE49-F238E27FC236}">
                <a16:creationId xmlns:a16="http://schemas.microsoft.com/office/drawing/2014/main" id="{F8A57451-D54A-5D24-33AF-ACDA66C6994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7902" y="113717"/>
            <a:ext cx="1115541" cy="921089"/>
          </a:xfrm>
          <a:prstGeom prst="rect">
            <a:avLst/>
          </a:prstGeom>
        </p:spPr>
      </p:pic>
    </p:spTree>
    <p:extLst>
      <p:ext uri="{BB962C8B-B14F-4D97-AF65-F5344CB8AC3E}">
        <p14:creationId xmlns:p14="http://schemas.microsoft.com/office/powerpoint/2010/main" val="1753690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ZoneTexte 125">
            <a:extLst>
              <a:ext uri="{FF2B5EF4-FFF2-40B4-BE49-F238E27FC236}">
                <a16:creationId xmlns:a16="http://schemas.microsoft.com/office/drawing/2014/main" id="{B98F3625-1046-4D5F-ADD3-A4CAEFB445D3}"/>
              </a:ext>
            </a:extLst>
          </p:cNvPr>
          <p:cNvSpPr txBox="1"/>
          <p:nvPr/>
        </p:nvSpPr>
        <p:spPr>
          <a:xfrm>
            <a:off x="510584" y="1663087"/>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742402"/>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92836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cxnSp>
        <p:nvCxnSpPr>
          <p:cNvPr id="59" name="Connecteur droit 58">
            <a:extLst>
              <a:ext uri="{FF2B5EF4-FFF2-40B4-BE49-F238E27FC236}">
                <a16:creationId xmlns:a16="http://schemas.microsoft.com/office/drawing/2014/main" id="{40833FA3-63A3-4750-9935-8AF012853F4A}"/>
              </a:ext>
            </a:extLst>
          </p:cNvPr>
          <p:cNvCxnSpPr>
            <a:cxnSpLocks/>
          </p:cNvCxnSpPr>
          <p:nvPr/>
        </p:nvCxnSpPr>
        <p:spPr>
          <a:xfrm flipV="1">
            <a:off x="0" y="1088991"/>
            <a:ext cx="7559675" cy="55311"/>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9" name="Groupe 8">
            <a:extLst>
              <a:ext uri="{FF2B5EF4-FFF2-40B4-BE49-F238E27FC236}">
                <a16:creationId xmlns:a16="http://schemas.microsoft.com/office/drawing/2014/main" id="{1CB0FA43-F2AD-4A56-A8E7-13D6A8144C45}"/>
              </a:ext>
            </a:extLst>
          </p:cNvPr>
          <p:cNvGrpSpPr/>
          <p:nvPr/>
        </p:nvGrpSpPr>
        <p:grpSpPr>
          <a:xfrm>
            <a:off x="3973446" y="6457301"/>
            <a:ext cx="3435355" cy="1896829"/>
            <a:chOff x="3973446" y="6468318"/>
            <a:chExt cx="3435355" cy="1896829"/>
          </a:xfrm>
        </p:grpSpPr>
        <p:sp>
          <p:nvSpPr>
            <p:cNvPr id="89" name="ZoneTexte 88">
              <a:extLst>
                <a:ext uri="{FF2B5EF4-FFF2-40B4-BE49-F238E27FC236}">
                  <a16:creationId xmlns:a16="http://schemas.microsoft.com/office/drawing/2014/main" id="{9C680D0D-EADB-41EF-9406-79332806A869}"/>
                </a:ext>
              </a:extLst>
            </p:cNvPr>
            <p:cNvSpPr txBox="1"/>
            <p:nvPr/>
          </p:nvSpPr>
          <p:spPr>
            <a:xfrm>
              <a:off x="3996221" y="6733931"/>
              <a:ext cx="3240000" cy="163121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Renforcement des procédures de contrôle en matière de blanchiment de capitaux et de responsabilité sociale des entreprises (RSE)</a:t>
              </a:r>
            </a:p>
            <a:p>
              <a:r>
                <a:rPr lang="fr-FR" dirty="0">
                  <a:solidFill>
                    <a:schemeClr val="tx2"/>
                  </a:solidFill>
                </a:rPr>
                <a:t>Digitalisation croissante des travaux d’audit </a:t>
              </a:r>
            </a:p>
            <a:p>
              <a:r>
                <a:rPr lang="fr-FR" dirty="0">
                  <a:solidFill>
                    <a:schemeClr val="tx2"/>
                  </a:solidFill>
                </a:rPr>
                <a:t>Dans les cabinets de grande taille : renforcement des positionnements auprès des grands comptes pour les missions d’audit légal </a:t>
              </a:r>
            </a:p>
            <a:p>
              <a:r>
                <a:rPr lang="fr-FR" dirty="0">
                  <a:solidFill>
                    <a:schemeClr val="tx2"/>
                  </a:solidFill>
                </a:rPr>
                <a:t>Dans les cabinets de petite et moyenne taille : développement des missions d’audit contractuel et d’audit légal des PME</a:t>
              </a:r>
            </a:p>
          </p:txBody>
        </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6733931"/>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00" name="ZoneTexte 99">
              <a:extLst>
                <a:ext uri="{FF2B5EF4-FFF2-40B4-BE49-F238E27FC236}">
                  <a16:creationId xmlns:a16="http://schemas.microsoft.com/office/drawing/2014/main" id="{801D9D51-E8B0-4BA3-BA13-6383DD7D2674}"/>
                </a:ext>
              </a:extLst>
            </p:cNvPr>
            <p:cNvSpPr txBox="1"/>
            <p:nvPr/>
          </p:nvSpPr>
          <p:spPr>
            <a:xfrm>
              <a:off x="4083532" y="6468318"/>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6528858"/>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grpSp>
        <p:nvGrpSpPr>
          <p:cNvPr id="10" name="Groupe 9">
            <a:extLst>
              <a:ext uri="{FF2B5EF4-FFF2-40B4-BE49-F238E27FC236}">
                <a16:creationId xmlns:a16="http://schemas.microsoft.com/office/drawing/2014/main" id="{2C92C2A4-D681-4597-AEBA-F195BB8C35BC}"/>
              </a:ext>
            </a:extLst>
          </p:cNvPr>
          <p:cNvGrpSpPr/>
          <p:nvPr/>
        </p:nvGrpSpPr>
        <p:grpSpPr>
          <a:xfrm>
            <a:off x="3978882" y="8442250"/>
            <a:ext cx="3350087" cy="2080542"/>
            <a:chOff x="3978882" y="8442250"/>
            <a:chExt cx="3350087" cy="2080542"/>
          </a:xfrm>
        </p:grpSpPr>
        <p:grpSp>
          <p:nvGrpSpPr>
            <p:cNvPr id="103" name="Groupe 102">
              <a:extLst>
                <a:ext uri="{FF2B5EF4-FFF2-40B4-BE49-F238E27FC236}">
                  <a16:creationId xmlns:a16="http://schemas.microsoft.com/office/drawing/2014/main" id="{77846408-1680-4BA6-957B-B4FD5CB99A56}"/>
                </a:ext>
              </a:extLst>
            </p:cNvPr>
            <p:cNvGrpSpPr/>
            <p:nvPr/>
          </p:nvGrpSpPr>
          <p:grpSpPr>
            <a:xfrm>
              <a:off x="3978882" y="8442250"/>
              <a:ext cx="3350087" cy="265276"/>
              <a:chOff x="380633" y="6115579"/>
              <a:chExt cx="3350087" cy="265276"/>
            </a:xfrm>
          </p:grpSpPr>
          <p:grpSp>
            <p:nvGrpSpPr>
              <p:cNvPr id="105" name="Groupe 104">
                <a:extLst>
                  <a:ext uri="{FF2B5EF4-FFF2-40B4-BE49-F238E27FC236}">
                    <a16:creationId xmlns:a16="http://schemas.microsoft.com/office/drawing/2014/main" id="{6AFAE93F-8F73-42CD-A47D-A66B8B8C6458}"/>
                  </a:ext>
                </a:extLst>
              </p:cNvPr>
              <p:cNvGrpSpPr/>
              <p:nvPr/>
            </p:nvGrpSpPr>
            <p:grpSpPr>
              <a:xfrm>
                <a:off x="380633" y="6115579"/>
                <a:ext cx="3350087" cy="246221"/>
                <a:chOff x="433240" y="2440348"/>
                <a:chExt cx="1723338" cy="246221"/>
              </a:xfrm>
            </p:grpSpPr>
            <p:sp>
              <p:nvSpPr>
                <p:cNvPr id="107" name="ZoneTexte 106">
                  <a:extLst>
                    <a:ext uri="{FF2B5EF4-FFF2-40B4-BE49-F238E27FC236}">
                      <a16:creationId xmlns:a16="http://schemas.microsoft.com/office/drawing/2014/main" id="{5DC10516-9D5D-42DB-A0AB-164208BC1CCC}"/>
                    </a:ext>
                  </a:extLst>
                </p:cNvPr>
                <p:cNvSpPr txBox="1"/>
                <p:nvPr/>
              </p:nvSpPr>
              <p:spPr>
                <a:xfrm>
                  <a:off x="489871" y="2440348"/>
                  <a:ext cx="1666707"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sp>
          <p:nvSpPr>
            <p:cNvPr id="104" name="ZoneTexte 103">
              <a:extLst>
                <a:ext uri="{FF2B5EF4-FFF2-40B4-BE49-F238E27FC236}">
                  <a16:creationId xmlns:a16="http://schemas.microsoft.com/office/drawing/2014/main" id="{4A36D89B-A17D-4E79-AC81-666F9488D64F}"/>
                </a:ext>
              </a:extLst>
            </p:cNvPr>
            <p:cNvSpPr txBox="1"/>
            <p:nvPr/>
          </p:nvSpPr>
          <p:spPr>
            <a:xfrm>
              <a:off x="3996221" y="8737688"/>
              <a:ext cx="3240000" cy="1785104"/>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Expert-comptable dirigeant</a:t>
              </a:r>
            </a:p>
            <a:p>
              <a:pPr marL="108000" indent="-108000" algn="l">
                <a:buFont typeface="Wingdings" panose="05000000000000000000" pitchFamily="2" charset="2"/>
                <a:buChar char="§"/>
              </a:pPr>
              <a:r>
                <a:rPr lang="fr-FR" dirty="0">
                  <a:solidFill>
                    <a:schemeClr val="tx2"/>
                  </a:solidFill>
                </a:rPr>
                <a:t>Métiers du conseil financier : conseil finance, transaction services</a:t>
              </a:r>
            </a:p>
            <a:p>
              <a:pPr marL="108000" indent="-108000" algn="l">
                <a:buFont typeface="Wingdings" panose="05000000000000000000" pitchFamily="2" charset="2"/>
                <a:buChar char="§"/>
              </a:pPr>
              <a:r>
                <a:rPr lang="fr-FR" dirty="0">
                  <a:solidFill>
                    <a:schemeClr val="tx2"/>
                  </a:solidFill>
                </a:rPr>
                <a:t>Métiers de l’audit des Systèmes d’Information</a:t>
              </a:r>
            </a:p>
            <a:p>
              <a:pPr marL="108000" indent="-108000" algn="l">
                <a:buFont typeface="Wingdings" panose="05000000000000000000" pitchFamily="2" charset="2"/>
                <a:buChar char="§"/>
              </a:pPr>
              <a:r>
                <a:rPr lang="fr-FR" dirty="0">
                  <a:solidFill>
                    <a:schemeClr val="tx2"/>
                  </a:solidFill>
                </a:rPr>
                <a:t>Métiers des directions financières en entreprise : Directeur Administratif et Financier, contrôle interne…</a:t>
              </a:r>
            </a:p>
            <a:p>
              <a:pPr marL="108000" indent="-108000" algn="l">
                <a:buFont typeface="Wingdings" panose="05000000000000000000" pitchFamily="2" charset="2"/>
                <a:buChar char="§"/>
              </a:pPr>
              <a:r>
                <a:rPr lang="fr-FR" dirty="0">
                  <a:solidFill>
                    <a:schemeClr val="tx2"/>
                  </a:solidFill>
                </a:rPr>
                <a:t>Métiers des banques d’affaires et banques généralistes, de l’analyse financière, de la gestion d’actifs  </a:t>
              </a:r>
            </a:p>
            <a:p>
              <a:pPr marL="108000" indent="-108000" algn="l">
                <a:buFont typeface="Wingdings" panose="05000000000000000000" pitchFamily="2" charset="2"/>
                <a:buChar char="§"/>
              </a:pPr>
              <a:endParaRPr lang="fr-FR" dirty="0">
                <a:solidFill>
                  <a:schemeClr val="tx2"/>
                </a:solidFill>
              </a:endParaRPr>
            </a:p>
          </p:txBody>
        </p:sp>
      </p:grpSp>
      <p:grpSp>
        <p:nvGrpSpPr>
          <p:cNvPr id="3" name="Groupe 2">
            <a:extLst>
              <a:ext uri="{FF2B5EF4-FFF2-40B4-BE49-F238E27FC236}">
                <a16:creationId xmlns:a16="http://schemas.microsoft.com/office/drawing/2014/main" id="{8C974D7E-F277-4736-9016-4A3C515BD2B6}"/>
              </a:ext>
            </a:extLst>
          </p:cNvPr>
          <p:cNvGrpSpPr/>
          <p:nvPr/>
        </p:nvGrpSpPr>
        <p:grpSpPr>
          <a:xfrm>
            <a:off x="369971" y="4625826"/>
            <a:ext cx="3325269" cy="2225165"/>
            <a:chOff x="369971" y="4337794"/>
            <a:chExt cx="3325269" cy="2225165"/>
          </a:xfrm>
        </p:grpSpPr>
        <p:sp>
          <p:nvSpPr>
            <p:cNvPr id="54" name="ZoneTexte 53">
              <a:extLst>
                <a:ext uri="{FF2B5EF4-FFF2-40B4-BE49-F238E27FC236}">
                  <a16:creationId xmlns:a16="http://schemas.microsoft.com/office/drawing/2014/main" id="{D0B3E300-8CF5-42E1-BE4A-BDD2E0D57766}"/>
                </a:ext>
              </a:extLst>
            </p:cNvPr>
            <p:cNvSpPr txBox="1"/>
            <p:nvPr/>
          </p:nvSpPr>
          <p:spPr>
            <a:xfrm>
              <a:off x="369971" y="4337794"/>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420574" y="4623967"/>
              <a:ext cx="3240000" cy="1938992"/>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Les cabinets développant une offre « audit légal » interviennent souvent auprès d’entreprises de secteurs spécifiques (réglementation sectorielle des processus financiers et comptables, par exemple des banques et assurances), ce qui engendre une spécialisation sectorielle des Directeurs de mission d’audit.</a:t>
              </a:r>
            </a:p>
            <a:p>
              <a:pPr algn="l"/>
              <a:r>
                <a:rPr lang="fr-FR" dirty="0"/>
                <a:t>Certains cabinets développent des missions d’audit dit « contractuel » qui nécessitent le développement de compétences associées chez les Directeurs de mission d’audit : audit d’acquisition ou de cession (</a:t>
              </a:r>
              <a:r>
                <a:rPr lang="fr-FR" i="1" dirty="0"/>
                <a:t>due diligence</a:t>
              </a:r>
              <a:r>
                <a:rPr lang="fr-FR" dirty="0"/>
                <a:t>), audit RSE, audit SI…</a:t>
              </a:r>
            </a:p>
          </p:txBody>
        </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410395" y="4607173"/>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4" name="Groupe 3">
            <a:extLst>
              <a:ext uri="{FF2B5EF4-FFF2-40B4-BE49-F238E27FC236}">
                <a16:creationId xmlns:a16="http://schemas.microsoft.com/office/drawing/2014/main" id="{62E729C0-B290-4241-B4D5-1A3F90FC63B4}"/>
              </a:ext>
            </a:extLst>
          </p:cNvPr>
          <p:cNvGrpSpPr/>
          <p:nvPr/>
        </p:nvGrpSpPr>
        <p:grpSpPr>
          <a:xfrm>
            <a:off x="369971" y="2000379"/>
            <a:ext cx="3325269" cy="2676336"/>
            <a:chOff x="369971" y="2000379"/>
            <a:chExt cx="3325269" cy="2676336"/>
          </a:xfrm>
        </p:grpSpPr>
        <p:sp>
          <p:nvSpPr>
            <p:cNvPr id="64" name="ZoneTexte 63">
              <a:extLst>
                <a:ext uri="{FF2B5EF4-FFF2-40B4-BE49-F238E27FC236}">
                  <a16:creationId xmlns:a16="http://schemas.microsoft.com/office/drawing/2014/main" id="{2E310E27-268E-470D-83D4-450F7DE133F1}"/>
                </a:ext>
              </a:extLst>
            </p:cNvPr>
            <p:cNvSpPr txBox="1"/>
            <p:nvPr/>
          </p:nvSpPr>
          <p:spPr>
            <a:xfrm>
              <a:off x="369971" y="200037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66" name="ZoneTexte 65">
              <a:extLst>
                <a:ext uri="{FF2B5EF4-FFF2-40B4-BE49-F238E27FC236}">
                  <a16:creationId xmlns:a16="http://schemas.microsoft.com/office/drawing/2014/main" id="{FD824262-D8A8-4118-9609-69D47F0AE7AD}"/>
                </a:ext>
              </a:extLst>
            </p:cNvPr>
            <p:cNvSpPr txBox="1"/>
            <p:nvPr/>
          </p:nvSpPr>
          <p:spPr>
            <a:xfrm>
              <a:off x="420574" y="2276058"/>
              <a:ext cx="3240000" cy="240065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cabinets de petite taille, le Directeur de mission d’audit intervient en général pour des PME et ETI sur des dossiers d’audit légal et ponctuellement d’audit contractuel (audit SI, </a:t>
              </a:r>
              <a:r>
                <a:rPr lang="fr-FR" i="1" dirty="0"/>
                <a:t>due diligence</a:t>
              </a:r>
              <a:r>
                <a:rPr lang="fr-FR" dirty="0"/>
                <a:t>…). Il intervient fréquemment sur des missions d’expertise-comptable en parallèle.</a:t>
              </a:r>
            </a:p>
            <a:p>
              <a:pPr algn="l"/>
              <a:r>
                <a:rPr lang="fr-FR" dirty="0"/>
                <a:t>Dans les cabinets de grande taille, le Directeur de mission d’audit pilote des équipes pouvant être importantes pour l’audit de grandes entreprises (plusieurs Auditeurs et Assistants audit mobilisés pour une mission). Il intervient majoritairement sur des activités de relation client, développement commercial et management (peu d’interventions opérationnelles sur les travaux des différents cycles d’audit). </a:t>
              </a:r>
            </a:p>
          </p:txBody>
        </p: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10395" y="226118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2" name="Groupe 1">
            <a:extLst>
              <a:ext uri="{FF2B5EF4-FFF2-40B4-BE49-F238E27FC236}">
                <a16:creationId xmlns:a16="http://schemas.microsoft.com/office/drawing/2014/main" id="{FA427D45-82EC-405B-B984-9E493E2529AD}"/>
              </a:ext>
            </a:extLst>
          </p:cNvPr>
          <p:cNvGrpSpPr/>
          <p:nvPr/>
        </p:nvGrpSpPr>
        <p:grpSpPr>
          <a:xfrm>
            <a:off x="369971" y="6842834"/>
            <a:ext cx="3325269" cy="1431306"/>
            <a:chOff x="369971" y="6726427"/>
            <a:chExt cx="3325269" cy="1431306"/>
          </a:xfrm>
        </p:grpSpPr>
        <p:sp>
          <p:nvSpPr>
            <p:cNvPr id="109" name="ZoneTexte 108">
              <a:extLst>
                <a:ext uri="{FF2B5EF4-FFF2-40B4-BE49-F238E27FC236}">
                  <a16:creationId xmlns:a16="http://schemas.microsoft.com/office/drawing/2014/main" id="{AF3D5513-BF9B-4E23-A5CD-D9F5CE73A3B1}"/>
                </a:ext>
              </a:extLst>
            </p:cNvPr>
            <p:cNvSpPr txBox="1"/>
            <p:nvPr/>
          </p:nvSpPr>
          <p:spPr>
            <a:xfrm>
              <a:off x="420574" y="6988182"/>
              <a:ext cx="3240000" cy="116955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Après quelques années d’expérience, le Directeur de mission d’audit peut superviser davantage de missions, appels d’offres et projets transverses. Il peut développer de nouvelles offres (audit contractuel, audit légal auprès de nouveaux secteurs) ou certaines spécialités (par exemple : être le référent cybersécurité des missions d’audit)</a:t>
              </a:r>
            </a:p>
          </p:txBody>
        </p:sp>
        <p:sp>
          <p:nvSpPr>
            <p:cNvPr id="72" name="ZoneTexte 71">
              <a:extLst>
                <a:ext uri="{FF2B5EF4-FFF2-40B4-BE49-F238E27FC236}">
                  <a16:creationId xmlns:a16="http://schemas.microsoft.com/office/drawing/2014/main" id="{51ACCE7B-DD40-4144-93E6-9E286C1BAE9D}"/>
                </a:ext>
              </a:extLst>
            </p:cNvPr>
            <p:cNvSpPr txBox="1"/>
            <p:nvPr/>
          </p:nvSpPr>
          <p:spPr>
            <a:xfrm>
              <a:off x="369971" y="6726427"/>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10395" y="6987229"/>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64474" y="8563510"/>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110" name="Groupe 109">
            <a:extLst>
              <a:ext uri="{FF2B5EF4-FFF2-40B4-BE49-F238E27FC236}">
                <a16:creationId xmlns:a16="http://schemas.microsoft.com/office/drawing/2014/main" id="{D9A65EB5-DE36-4E09-8865-0C643FC0F140}"/>
              </a:ext>
            </a:extLst>
          </p:cNvPr>
          <p:cNvGrpSpPr/>
          <p:nvPr/>
        </p:nvGrpSpPr>
        <p:grpSpPr>
          <a:xfrm>
            <a:off x="454576" y="8298234"/>
            <a:ext cx="3195823" cy="246221"/>
            <a:chOff x="433240" y="2440348"/>
            <a:chExt cx="1643982"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1" y="2440348"/>
              <a:ext cx="1587351"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sp>
        <p:nvSpPr>
          <p:cNvPr id="116" name="ZoneTexte 115">
            <a:extLst>
              <a:ext uri="{FF2B5EF4-FFF2-40B4-BE49-F238E27FC236}">
                <a16:creationId xmlns:a16="http://schemas.microsoft.com/office/drawing/2014/main" id="{12FA9338-88D2-4D5C-AA5C-39F8C3581043}"/>
              </a:ext>
            </a:extLst>
          </p:cNvPr>
          <p:cNvSpPr txBox="1"/>
          <p:nvPr/>
        </p:nvSpPr>
        <p:spPr>
          <a:xfrm>
            <a:off x="420574" y="8595963"/>
            <a:ext cx="3271793" cy="209288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Auditeurs, Assistants audit, autres dirigeants d’activités au sein du cabinet (Experts comptables, Directeur droit des sociétés…), Responsable méthode et veille  </a:t>
            </a:r>
          </a:p>
          <a:p>
            <a:pPr algn="l"/>
            <a:r>
              <a:rPr lang="fr-FR" i="1" dirty="0"/>
              <a:t>Relations professionnelles externes </a:t>
            </a:r>
            <a:r>
              <a:rPr lang="fr-FR" dirty="0"/>
              <a:t>: Directeur / Responsable Administratif et Financier des sociétés auditées, Dirigeants des sociétés auditées, Chefs comptables…</a:t>
            </a:r>
            <a:r>
              <a:rPr lang="fr-FR" dirty="0" err="1"/>
              <a:t>etc</a:t>
            </a:r>
            <a:r>
              <a:rPr lang="fr-FR" dirty="0"/>
              <a:t>  </a:t>
            </a:r>
          </a:p>
          <a:p>
            <a:pPr algn="l"/>
            <a:r>
              <a:rPr lang="fr-FR" i="1" dirty="0"/>
              <a:t>Télétravail</a:t>
            </a:r>
            <a:r>
              <a:rPr lang="fr-FR" dirty="0"/>
              <a:t> : possible sur une partie significative des activités mais la participation à certains travaux d’audit et certaines réunions clients (assemblées générales…) peuvent demander une présence sur le site client</a:t>
            </a:r>
          </a:p>
        </p:txBody>
      </p:sp>
      <p:sp>
        <p:nvSpPr>
          <p:cNvPr id="50" name="ZoneTexte 49">
            <a:extLst>
              <a:ext uri="{FF2B5EF4-FFF2-40B4-BE49-F238E27FC236}">
                <a16:creationId xmlns:a16="http://schemas.microsoft.com/office/drawing/2014/main" id="{45E2722E-4C78-4BBB-8D05-1367DB3849E4}"/>
              </a:ext>
            </a:extLst>
          </p:cNvPr>
          <p:cNvSpPr txBox="1"/>
          <p:nvPr/>
        </p:nvSpPr>
        <p:spPr>
          <a:xfrm>
            <a:off x="240924" y="1220429"/>
            <a:ext cx="3405468"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Directeur de mission d’audit</a:t>
            </a:r>
          </a:p>
        </p:txBody>
      </p:sp>
      <p:grpSp>
        <p:nvGrpSpPr>
          <p:cNvPr id="8" name="Groupe 7">
            <a:extLst>
              <a:ext uri="{FF2B5EF4-FFF2-40B4-BE49-F238E27FC236}">
                <a16:creationId xmlns:a16="http://schemas.microsoft.com/office/drawing/2014/main" id="{94A012D7-802F-4D6F-AB09-2B990B045D8A}"/>
              </a:ext>
            </a:extLst>
          </p:cNvPr>
          <p:cNvGrpSpPr/>
          <p:nvPr/>
        </p:nvGrpSpPr>
        <p:grpSpPr>
          <a:xfrm>
            <a:off x="3923853" y="1663291"/>
            <a:ext cx="3528392" cy="4705891"/>
            <a:chOff x="3923853" y="1663291"/>
            <a:chExt cx="3528392" cy="4705891"/>
          </a:xfrm>
        </p:grpSpPr>
        <p:grpSp>
          <p:nvGrpSpPr>
            <p:cNvPr id="6" name="Groupe 5">
              <a:extLst>
                <a:ext uri="{FF2B5EF4-FFF2-40B4-BE49-F238E27FC236}">
                  <a16:creationId xmlns:a16="http://schemas.microsoft.com/office/drawing/2014/main" id="{5616AD5D-F2E7-42E0-9BC1-8547F083B3E5}"/>
                </a:ext>
              </a:extLst>
            </p:cNvPr>
            <p:cNvGrpSpPr/>
            <p:nvPr/>
          </p:nvGrpSpPr>
          <p:grpSpPr>
            <a:xfrm>
              <a:off x="3935345" y="3607258"/>
              <a:ext cx="3300876" cy="990531"/>
              <a:chOff x="3935345" y="3590999"/>
              <a:chExt cx="3300876" cy="990531"/>
            </a:xfrm>
          </p:grpSpPr>
          <p:sp>
            <p:nvSpPr>
              <p:cNvPr id="82" name="ZoneTexte 81">
                <a:extLst>
                  <a:ext uri="{FF2B5EF4-FFF2-40B4-BE49-F238E27FC236}">
                    <a16:creationId xmlns:a16="http://schemas.microsoft.com/office/drawing/2014/main" id="{4790275F-7869-48AB-A01B-85061FA25347}"/>
                  </a:ext>
                </a:extLst>
              </p:cNvPr>
              <p:cNvSpPr txBox="1"/>
              <p:nvPr/>
            </p:nvSpPr>
            <p:spPr>
              <a:xfrm>
                <a:off x="3935345" y="3590999"/>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sp>
            <p:nvSpPr>
              <p:cNvPr id="69" name="ZoneTexte 68">
                <a:extLst>
                  <a:ext uri="{FF2B5EF4-FFF2-40B4-BE49-F238E27FC236}">
                    <a16:creationId xmlns:a16="http://schemas.microsoft.com/office/drawing/2014/main" id="{0B70E29C-F493-49E2-9712-AAE863D973CE}"/>
                  </a:ext>
                </a:extLst>
              </p:cNvPr>
              <p:cNvSpPr txBox="1"/>
              <p:nvPr/>
            </p:nvSpPr>
            <p:spPr>
              <a:xfrm>
                <a:off x="3996221" y="4027532"/>
                <a:ext cx="3240000" cy="553998"/>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Parcours d’Auditeur financier en cabinet </a:t>
                </a:r>
              </a:p>
              <a:p>
                <a:r>
                  <a:rPr lang="fr-FR" dirty="0">
                    <a:solidFill>
                      <a:schemeClr val="tx2"/>
                    </a:solidFill>
                  </a:rPr>
                  <a:t>Expert-comptable souhaitant s’orienter vers l’audit financier </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46588" y="4016872"/>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sp>
          <p:nvSpPr>
            <p:cNvPr id="80" name="ZoneTexte 79">
              <a:extLst>
                <a:ext uri="{FF2B5EF4-FFF2-40B4-BE49-F238E27FC236}">
                  <a16:creationId xmlns:a16="http://schemas.microsoft.com/office/drawing/2014/main" id="{420D5275-41C2-49B9-920C-4D4B8D52F85B}"/>
                </a:ext>
              </a:extLst>
            </p:cNvPr>
            <p:cNvSpPr txBox="1"/>
            <p:nvPr/>
          </p:nvSpPr>
          <p:spPr>
            <a:xfrm>
              <a:off x="4046776" y="1663291"/>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74260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193618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5" name="Groupe 4">
              <a:extLst>
                <a:ext uri="{FF2B5EF4-FFF2-40B4-BE49-F238E27FC236}">
                  <a16:creationId xmlns:a16="http://schemas.microsoft.com/office/drawing/2014/main" id="{AF774501-9375-4173-A924-9F9729E116E5}"/>
                </a:ext>
              </a:extLst>
            </p:cNvPr>
            <p:cNvGrpSpPr/>
            <p:nvPr/>
          </p:nvGrpSpPr>
          <p:grpSpPr>
            <a:xfrm>
              <a:off x="3923853" y="4623494"/>
              <a:ext cx="3325269" cy="1745688"/>
              <a:chOff x="3923853" y="4623494"/>
              <a:chExt cx="3325269" cy="1745688"/>
            </a:xfrm>
          </p:grpSpPr>
          <p:sp>
            <p:nvSpPr>
              <p:cNvPr id="85" name="ZoneTexte 84">
                <a:extLst>
                  <a:ext uri="{FF2B5EF4-FFF2-40B4-BE49-F238E27FC236}">
                    <a16:creationId xmlns:a16="http://schemas.microsoft.com/office/drawing/2014/main" id="{A3DAED3C-D004-4A7C-9EC9-D69C4C89C860}"/>
                  </a:ext>
                </a:extLst>
              </p:cNvPr>
              <p:cNvSpPr txBox="1"/>
              <p:nvPr/>
            </p:nvSpPr>
            <p:spPr>
              <a:xfrm>
                <a:off x="3996221" y="4891854"/>
                <a:ext cx="3240000" cy="1477328"/>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Formations aux évolutions réglementaires en matière d’audit (Loi Pacte, Réforme européenne de l’audit), à l’évolution des normes comptables (IFRS) et de la fiscalité, à l’évolution des normes spécifiques au secteur des entreprises du portefeuille</a:t>
                </a:r>
              </a:p>
              <a:p>
                <a:r>
                  <a:rPr lang="fr-FR" dirty="0">
                    <a:solidFill>
                      <a:schemeClr val="tx2"/>
                    </a:solidFill>
                  </a:rPr>
                  <a:t>Formations aux évolutions technologiques appliquées aux méthodologies d’audit : audit des SI, logiciel d’audit, Blockchain…</a:t>
                </a:r>
              </a:p>
            </p:txBody>
          </p:sp>
          <p:sp>
            <p:nvSpPr>
              <p:cNvPr id="60" name="ZoneTexte 59">
                <a:extLst>
                  <a:ext uri="{FF2B5EF4-FFF2-40B4-BE49-F238E27FC236}">
                    <a16:creationId xmlns:a16="http://schemas.microsoft.com/office/drawing/2014/main" id="{08B6C823-A496-4C1D-94DF-B5130DDEF72A}"/>
                  </a:ext>
                </a:extLst>
              </p:cNvPr>
              <p:cNvSpPr txBox="1"/>
              <p:nvPr/>
            </p:nvSpPr>
            <p:spPr>
              <a:xfrm>
                <a:off x="3923853" y="4623494"/>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Formations prioritaires en cours de carrière</a:t>
                </a:r>
              </a:p>
            </p:txBody>
          </p:sp>
          <p:cxnSp>
            <p:nvCxnSpPr>
              <p:cNvPr id="61" name="Connecteur droit 60">
                <a:extLst>
                  <a:ext uri="{FF2B5EF4-FFF2-40B4-BE49-F238E27FC236}">
                    <a16:creationId xmlns:a16="http://schemas.microsoft.com/office/drawing/2014/main" id="{A375435E-0AFC-4372-835D-4C0AA1C8AFB0}"/>
                  </a:ext>
                </a:extLst>
              </p:cNvPr>
              <p:cNvCxnSpPr>
                <a:cxnSpLocks/>
              </p:cNvCxnSpPr>
              <p:nvPr/>
            </p:nvCxnSpPr>
            <p:spPr>
              <a:xfrm flipV="1">
                <a:off x="3964277" y="4884296"/>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7" name="Groupe 6">
              <a:extLst>
                <a:ext uri="{FF2B5EF4-FFF2-40B4-BE49-F238E27FC236}">
                  <a16:creationId xmlns:a16="http://schemas.microsoft.com/office/drawing/2014/main" id="{6DD4FF91-9025-4BBD-8A8A-EFF22BF0F66A}"/>
                </a:ext>
              </a:extLst>
            </p:cNvPr>
            <p:cNvGrpSpPr/>
            <p:nvPr/>
          </p:nvGrpSpPr>
          <p:grpSpPr>
            <a:xfrm>
              <a:off x="3937185" y="1987952"/>
              <a:ext cx="3515060" cy="1593601"/>
              <a:chOff x="3937185" y="1987952"/>
              <a:chExt cx="3515060" cy="1593601"/>
            </a:xfrm>
          </p:grpSpPr>
          <p:sp>
            <p:nvSpPr>
              <p:cNvPr id="68" name="ZoneTexte 67">
                <a:extLst>
                  <a:ext uri="{FF2B5EF4-FFF2-40B4-BE49-F238E27FC236}">
                    <a16:creationId xmlns:a16="http://schemas.microsoft.com/office/drawing/2014/main" id="{67A1A514-CA7F-49BE-8B7E-C9358E60BC8B}"/>
                  </a:ext>
                </a:extLst>
              </p:cNvPr>
              <p:cNvSpPr txBox="1"/>
              <p:nvPr/>
            </p:nvSpPr>
            <p:spPr>
              <a:xfrm>
                <a:off x="3996221" y="2258114"/>
                <a:ext cx="1853928" cy="1323439"/>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solidFill>
                      <a:schemeClr val="tx2"/>
                    </a:solidFill>
                  </a:rPr>
                  <a:t>À partir de Bac+</a:t>
                </a:r>
                <a:r>
                  <a:rPr lang="fr-FR" dirty="0"/>
                  <a:t>5</a:t>
                </a:r>
                <a:r>
                  <a:rPr lang="fr-FR" dirty="0">
                    <a:solidFill>
                      <a:schemeClr val="tx2"/>
                    </a:solidFill>
                  </a:rPr>
                  <a:t> : </a:t>
                </a:r>
              </a:p>
              <a:p>
                <a:pPr marL="108000" indent="-108000" algn="l">
                  <a:buFont typeface="Wingdings" panose="05000000000000000000" pitchFamily="2" charset="2"/>
                  <a:buChar char="§"/>
                </a:pPr>
                <a:r>
                  <a:rPr lang="fr-FR" dirty="0">
                    <a:solidFill>
                      <a:schemeClr val="tx2"/>
                    </a:solidFill>
                  </a:rPr>
                  <a:t>DSCG (</a:t>
                </a:r>
                <a:r>
                  <a:rPr lang="fr-FR" dirty="0"/>
                  <a:t>Diplôme Supérieur de Comptabilité et de Gestion)</a:t>
                </a:r>
                <a:endParaRPr lang="fr-FR" dirty="0">
                  <a:solidFill>
                    <a:schemeClr val="tx2"/>
                  </a:solidFill>
                </a:endParaRPr>
              </a:p>
              <a:p>
                <a:pPr marL="108000" indent="-108000" algn="l">
                  <a:buFont typeface="Wingdings" panose="05000000000000000000" pitchFamily="2" charset="2"/>
                  <a:buChar char="§"/>
                </a:pPr>
                <a:r>
                  <a:rPr lang="fr-FR" dirty="0"/>
                  <a:t>Master CCA (Comptabilité Contrôle Audit) </a:t>
                </a:r>
              </a:p>
              <a:p>
                <a:pPr marL="108000" indent="-108000" algn="l">
                  <a:buFont typeface="Wingdings" panose="05000000000000000000" pitchFamily="2" charset="2"/>
                  <a:buChar char="§"/>
                </a:pPr>
                <a:r>
                  <a:rPr lang="fr-FR" dirty="0">
                    <a:solidFill>
                      <a:schemeClr val="tx2"/>
                    </a:solidFill>
                  </a:rPr>
                  <a:t>DEC (Diplôme d’Expertise Comptable) </a:t>
                </a:r>
              </a:p>
            </p:txBody>
          </p:sp>
          <p:sp>
            <p:nvSpPr>
              <p:cNvPr id="76" name="ZoneTexte 75">
                <a:extLst>
                  <a:ext uri="{FF2B5EF4-FFF2-40B4-BE49-F238E27FC236}">
                    <a16:creationId xmlns:a16="http://schemas.microsoft.com/office/drawing/2014/main" id="{3D850C6B-355F-4322-B402-7B64B857B006}"/>
                  </a:ext>
                </a:extLst>
              </p:cNvPr>
              <p:cNvSpPr txBox="1"/>
              <p:nvPr/>
            </p:nvSpPr>
            <p:spPr>
              <a:xfrm>
                <a:off x="3937185" y="2001919"/>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46588" y="226416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53" name="ZoneTexte 52">
                <a:extLst>
                  <a:ext uri="{FF2B5EF4-FFF2-40B4-BE49-F238E27FC236}">
                    <a16:creationId xmlns:a16="http://schemas.microsoft.com/office/drawing/2014/main" id="{AF8DA3F7-7BFD-449C-AD3D-D6245F542BA2}"/>
                  </a:ext>
                </a:extLst>
              </p:cNvPr>
              <p:cNvSpPr txBox="1"/>
              <p:nvPr/>
            </p:nvSpPr>
            <p:spPr>
              <a:xfrm>
                <a:off x="5598317" y="1987952"/>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Certification requise</a:t>
                </a:r>
              </a:p>
            </p:txBody>
          </p:sp>
          <p:sp>
            <p:nvSpPr>
              <p:cNvPr id="62" name="ZoneTexte 61">
                <a:extLst>
                  <a:ext uri="{FF2B5EF4-FFF2-40B4-BE49-F238E27FC236}">
                    <a16:creationId xmlns:a16="http://schemas.microsoft.com/office/drawing/2014/main" id="{946C62C5-BB1C-46A1-A5C3-86EA8DD85B44}"/>
                  </a:ext>
                </a:extLst>
              </p:cNvPr>
              <p:cNvSpPr txBox="1"/>
              <p:nvPr/>
            </p:nvSpPr>
            <p:spPr>
              <a:xfrm>
                <a:off x="5701163" y="2258114"/>
                <a:ext cx="1413426" cy="553998"/>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solidFill>
                      <a:schemeClr val="tx2"/>
                    </a:solidFill>
                  </a:rPr>
                  <a:t>Diplôme d’aptitude au commissariat aux comptes </a:t>
                </a:r>
              </a:p>
            </p:txBody>
          </p:sp>
        </p:grpSp>
      </p:grpSp>
      <p:pic>
        <p:nvPicPr>
          <p:cNvPr id="11" name="Image 10" descr="Une image contenant texte, Police, logo, Graphique&#10;&#10;Description générée automatiquement">
            <a:extLst>
              <a:ext uri="{FF2B5EF4-FFF2-40B4-BE49-F238E27FC236}">
                <a16:creationId xmlns:a16="http://schemas.microsoft.com/office/drawing/2014/main" id="{26F87164-5FCA-0847-B886-9EB46CE3B00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7902" y="113717"/>
            <a:ext cx="1115541" cy="921089"/>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6815</TotalTime>
  <Words>1590</Words>
  <Application>Microsoft Office PowerPoint</Application>
  <PresentationFormat>Personnalisé</PresentationFormat>
  <Paragraphs>144</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1181</cp:revision>
  <dcterms:created xsi:type="dcterms:W3CDTF">2014-07-30T08:09:35Z</dcterms:created>
  <dcterms:modified xsi:type="dcterms:W3CDTF">2024-01-18T11:13:32Z</dcterms:modified>
</cp:coreProperties>
</file>