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4"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24" autoAdjust="0"/>
    <p:restoredTop sz="96173" autoAdjust="0"/>
  </p:normalViewPr>
  <p:slideViewPr>
    <p:cSldViewPr showGuides="1">
      <p:cViewPr varScale="1">
        <p:scale>
          <a:sx n="71" d="100"/>
          <a:sy n="71" d="100"/>
        </p:scale>
        <p:origin x="3420"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75649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169442"/>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CHEF DE MISSION COMPTABLE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7" y="1941479"/>
            <a:ext cx="2178797"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Responsable de dossier / Chargé de mission Expertise Comptable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72695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72695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1946546"/>
            <a:ext cx="2124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72695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9" y="1946546"/>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Direction de mission EC</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473698"/>
            <a:ext cx="6801477" cy="1512168"/>
            <a:chOff x="342234" y="2721299"/>
            <a:chExt cx="6801477" cy="1512168"/>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3101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125471"/>
              <a:ext cx="6774677" cy="110799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solidFill>
                    <a:schemeClr val="tx2"/>
                  </a:solidFill>
                  <a:latin typeface="Univers Light" panose="020B0403020202020204" pitchFamily="34" charset="0"/>
                </a:defRPr>
              </a:lvl1pPr>
            </a:lstStyle>
            <a:p>
              <a:pPr marL="0" indent="0">
                <a:buNone/>
              </a:pPr>
              <a:r>
                <a:rPr lang="fr-FR" sz="1100" dirty="0">
                  <a:solidFill>
                    <a:schemeClr val="accent2"/>
                  </a:solidFill>
                </a:rPr>
                <a:t>Le Chef de mission comptable supervise les dossiers d’expertise comptable d’un portefeuille client. Pour ce faire, il prend en charge la relation client, définit les objectifs et budget des dossiers et encadre les équipes de Collaborateurs comptables et Assistants comptables. Il s’assure en permanence de la qualité des prestations délivrées sur les plans techniques et réglementaires et veille à préserver un haut niveau de satisfaction client. Le Chef de mission comptable est moteur dans le développement commercial du cabinet.</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721299"/>
              <a:ext cx="2842800" cy="369332"/>
              <a:chOff x="350572" y="2493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493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609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24652" y="5417914"/>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937761" y="8833299"/>
            <a:ext cx="3389029"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buFontTx/>
              <a:buChar char="-"/>
            </a:pPr>
            <a:endParaRPr lang="fr-FR" dirty="0"/>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324652" y="5022817"/>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212608"/>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432199"/>
            <a:ext cx="2160000" cy="969496"/>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373a - Cadres des services financiers ou comptables des grandes entreprises</a:t>
            </a:r>
          </a:p>
          <a:p>
            <a:r>
              <a:rPr lang="fr-FR" sz="1050" dirty="0"/>
              <a:t>373c - Cadres des services financiers ou comptables des petites et moyennes entreprises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212608"/>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432198"/>
            <a:ext cx="2160001" cy="323165"/>
          </a:xfrm>
          <a:prstGeom prst="rect">
            <a:avLst/>
          </a:prstGeom>
          <a:noFill/>
        </p:spPr>
        <p:txBody>
          <a:bodyPr wrap="square" lIns="36000" tIns="0" rIns="36000" bIns="0" rtlCol="0">
            <a:spAutoFit/>
          </a:bodyPr>
          <a:lstStyle>
            <a:defPPr>
              <a:defRPr lang="fr-FR"/>
            </a:defPPr>
            <a:lvl1pPr>
              <a:defRPr sz="1050">
                <a:solidFill>
                  <a:schemeClr val="tx2"/>
                </a:solidFill>
                <a:latin typeface="Univers Light" panose="020B0403020202020204" pitchFamily="34" charset="0"/>
              </a:defRPr>
            </a:lvl1pPr>
          </a:lstStyle>
          <a:p>
            <a:r>
              <a:rPr lang="fr-FR" dirty="0"/>
              <a:t>18718 - Responsable de gestion comptable</a:t>
            </a:r>
          </a:p>
        </p:txBody>
      </p:sp>
      <p:grpSp>
        <p:nvGrpSpPr>
          <p:cNvPr id="15" name="Groupe 14">
            <a:extLst>
              <a:ext uri="{FF2B5EF4-FFF2-40B4-BE49-F238E27FC236}">
                <a16:creationId xmlns:a16="http://schemas.microsoft.com/office/drawing/2014/main" id="{ED0BCE46-78FC-4388-9E40-AB46D4A0D238}"/>
              </a:ext>
            </a:extLst>
          </p:cNvPr>
          <p:cNvGrpSpPr/>
          <p:nvPr/>
        </p:nvGrpSpPr>
        <p:grpSpPr>
          <a:xfrm>
            <a:off x="261043" y="5417914"/>
            <a:ext cx="7121520" cy="2996590"/>
            <a:chOff x="3710168" y="5263200"/>
            <a:chExt cx="7121520" cy="2996590"/>
          </a:xfrm>
        </p:grpSpPr>
        <p:sp>
          <p:nvSpPr>
            <p:cNvPr id="54" name="ZoneTexte 53">
              <a:extLst>
                <a:ext uri="{FF2B5EF4-FFF2-40B4-BE49-F238E27FC236}">
                  <a16:creationId xmlns:a16="http://schemas.microsoft.com/office/drawing/2014/main" id="{71B86F55-344E-4158-892F-89103147B6EE}"/>
                </a:ext>
              </a:extLst>
            </p:cNvPr>
            <p:cNvSpPr txBox="1"/>
            <p:nvPr/>
          </p:nvSpPr>
          <p:spPr>
            <a:xfrm>
              <a:off x="3736954" y="5551356"/>
              <a:ext cx="7094734"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Organise les travaux sur les dossiers de son portefeuille client : élabore les plans de missions, les plannings, suit l’avancée des travaux</a:t>
              </a:r>
            </a:p>
            <a:p>
              <a:pPr algn="l"/>
              <a:r>
                <a:rPr lang="fr-FR" dirty="0"/>
                <a:t>Établit un reporting de ses dossiers à destination de l’Expert-comptable et le sollicite pour arbitrer les points bloquants</a:t>
              </a:r>
            </a:p>
            <a:p>
              <a:pPr algn="l"/>
              <a:r>
                <a:rPr lang="fr-FR" dirty="0"/>
                <a:t>Supervise les Collaborateurs comptables et Assistants comptables sur les différents travaux de production comptable en intervenant ponctuellement sur les tâches complexes et les besoins de relation client : </a:t>
              </a:r>
            </a:p>
            <a:p>
              <a:pPr marL="266700" indent="-85725" algn="l">
                <a:buFontTx/>
                <a:buChar char="-"/>
              </a:pPr>
              <a:r>
                <a:rPr lang="fr-FR" dirty="0"/>
                <a:t>Collecte des pièces comptables auprès des clients (factures, relevés bancaires…) </a:t>
              </a:r>
            </a:p>
            <a:p>
              <a:pPr marL="266700" indent="-85725" algn="l">
                <a:buFontTx/>
                <a:buChar char="-"/>
              </a:pPr>
              <a:r>
                <a:rPr lang="fr-FR" dirty="0"/>
                <a:t>Contrôle de la saisie automatique des informations et de la production des écritures comptables par le logiciel</a:t>
              </a:r>
            </a:p>
            <a:p>
              <a:pPr marL="266700" indent="-85725" algn="l">
                <a:buFontTx/>
                <a:buChar char="-"/>
              </a:pPr>
              <a:r>
                <a:rPr lang="fr-FR" dirty="0"/>
                <a:t>Révision comptable : vérification de la saisie automatique des données comptables, contrôle des pièces justificatives, des charges, rapprochements avec l’exercice précédent</a:t>
              </a:r>
            </a:p>
            <a:p>
              <a:pPr algn="l"/>
              <a:r>
                <a:rPr lang="fr-FR" dirty="0"/>
                <a:t>Procède régulièrement à des contrôles des données comptables en s’appuyant sur les logiciels de comptabilité</a:t>
              </a:r>
            </a:p>
            <a:p>
              <a:pPr algn="l"/>
              <a:r>
                <a:rPr lang="fr-FR" dirty="0"/>
                <a:t>Peut prendre en charge des tâches de production comptable pour les cas les plus complexes (entreprises de grande taille, nombreuses filiales…)</a:t>
              </a:r>
            </a:p>
            <a:p>
              <a:pPr algn="l"/>
              <a:r>
                <a:rPr lang="fr-FR" dirty="0"/>
                <a:t>Supervise la production des comptes annuels par les Collaborateurs comptables et assure la présentation des conclusions aux côtés de l’Expert-comptable : présentation du bilan comptable, des indicateurs comptables et financiers, formulation de recommandations de gestion…</a:t>
              </a:r>
            </a:p>
            <a:p>
              <a:pPr algn="l"/>
              <a:r>
                <a:rPr lang="fr-FR" dirty="0"/>
                <a:t>Assure le lien avec les autres pôles d’activité du cabinet, selon le besoin client : intervention d’un Juriste fiscaliste ou droit des sociétés, d’un Consultant…</a:t>
              </a:r>
            </a:p>
          </p:txBody>
        </p:sp>
        <p:sp>
          <p:nvSpPr>
            <p:cNvPr id="50" name="ZoneTexte 49">
              <a:extLst>
                <a:ext uri="{FF2B5EF4-FFF2-40B4-BE49-F238E27FC236}">
                  <a16:creationId xmlns:a16="http://schemas.microsoft.com/office/drawing/2014/main" id="{8DB97F60-4AFA-42E9-8999-97919359C4A1}"/>
                </a:ext>
              </a:extLst>
            </p:cNvPr>
            <p:cNvSpPr txBox="1"/>
            <p:nvPr/>
          </p:nvSpPr>
          <p:spPr>
            <a:xfrm>
              <a:off x="3710168" y="5263200"/>
              <a:ext cx="6471121"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Pilotage des dossiers d’expertise comptable et management des équipes comptables</a:t>
              </a:r>
            </a:p>
          </p:txBody>
        </p:sp>
      </p:grpSp>
      <p:sp>
        <p:nvSpPr>
          <p:cNvPr id="52" name="ZoneTexte 51">
            <a:extLst>
              <a:ext uri="{FF2B5EF4-FFF2-40B4-BE49-F238E27FC236}">
                <a16:creationId xmlns:a16="http://schemas.microsoft.com/office/drawing/2014/main" id="{5300A270-CBE6-4A5C-9A1F-8B0F48BF6DCA}"/>
              </a:ext>
            </a:extLst>
          </p:cNvPr>
          <p:cNvSpPr txBox="1"/>
          <p:nvPr/>
        </p:nvSpPr>
        <p:spPr>
          <a:xfrm>
            <a:off x="369534" y="8457470"/>
            <a:ext cx="351645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Gestion de la relation client sur les dossiers</a:t>
            </a:r>
          </a:p>
        </p:txBody>
      </p:sp>
      <p:sp>
        <p:nvSpPr>
          <p:cNvPr id="47" name="ZoneTexte 46">
            <a:extLst>
              <a:ext uri="{FF2B5EF4-FFF2-40B4-BE49-F238E27FC236}">
                <a16:creationId xmlns:a16="http://schemas.microsoft.com/office/drawing/2014/main" id="{C03C5191-3C62-4698-82DA-FDDE6AB8667F}"/>
              </a:ext>
            </a:extLst>
          </p:cNvPr>
          <p:cNvSpPr txBox="1"/>
          <p:nvPr/>
        </p:nvSpPr>
        <p:spPr>
          <a:xfrm>
            <a:off x="381631" y="8730406"/>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Définit avec le client le cadre de la prestation (objectifs, échéances, tarif…) et adapte les caractéristiques du dossier selon les besoins du client</a:t>
            </a:r>
          </a:p>
          <a:p>
            <a:pPr algn="l"/>
            <a:r>
              <a:rPr lang="fr-FR" dirty="0"/>
              <a:t>Conduit des missions de conseil avec l’aide de l’Expert-comptable dirigeant : analyse de données financières, tableaux de bord prévisionnels, évaluations de sociétés, simulations de crédit d’impôts, etc.</a:t>
            </a:r>
          </a:p>
          <a:p>
            <a:pPr algn="l"/>
            <a:r>
              <a:rPr lang="fr-FR" dirty="0"/>
              <a:t>Accompagne les clients lors d’évènements particuliers (contrôle fiscal / URSAFF, …) et participe à l’organisation des évènements internes à destination des clients (réunions d’informations … ) </a:t>
            </a:r>
          </a:p>
        </p:txBody>
      </p:sp>
      <p:sp>
        <p:nvSpPr>
          <p:cNvPr id="56" name="ZoneTexte 55">
            <a:extLst>
              <a:ext uri="{FF2B5EF4-FFF2-40B4-BE49-F238E27FC236}">
                <a16:creationId xmlns:a16="http://schemas.microsoft.com/office/drawing/2014/main" id="{E78AFA8A-408F-4178-AD0E-139E2AB9831D}"/>
              </a:ext>
            </a:extLst>
          </p:cNvPr>
          <p:cNvSpPr txBox="1"/>
          <p:nvPr/>
        </p:nvSpPr>
        <p:spPr>
          <a:xfrm>
            <a:off x="3885989" y="8470356"/>
            <a:ext cx="294373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Veille et développement commercial</a:t>
            </a:r>
          </a:p>
        </p:txBody>
      </p:sp>
      <p:sp>
        <p:nvSpPr>
          <p:cNvPr id="57" name="ZoneTexte 56">
            <a:extLst>
              <a:ext uri="{FF2B5EF4-FFF2-40B4-BE49-F238E27FC236}">
                <a16:creationId xmlns:a16="http://schemas.microsoft.com/office/drawing/2014/main" id="{1B6FE160-BD31-4098-8903-FDAFA58EECFB}"/>
              </a:ext>
            </a:extLst>
          </p:cNvPr>
          <p:cNvSpPr txBox="1"/>
          <p:nvPr/>
        </p:nvSpPr>
        <p:spPr>
          <a:xfrm>
            <a:off x="3885989" y="8730406"/>
            <a:ext cx="342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Conduit une veille concurrentielle, réglementaire (évolution des normes comptables, règles fiscales…) et technologique (nouveaux outils de pilotage, nouveaux outils métiers…) </a:t>
            </a:r>
          </a:p>
          <a:p>
            <a:pPr algn="l"/>
            <a:r>
              <a:rPr lang="fr-FR" dirty="0"/>
              <a:t>Prend en charge des projets de développement internes : nouvelles offres de service, nouveaux outils, etc.</a:t>
            </a:r>
          </a:p>
          <a:p>
            <a:pPr algn="l"/>
            <a:r>
              <a:rPr lang="fr-FR" dirty="0"/>
              <a:t>Définit une stratégie commerciale sur son portefeuille d’activités, participe à la construction de propositions d’intervention, mène une veille commerciale et échange régulièrement avec son réseau pour identifier les opportunités de contrat…  </a:t>
            </a:r>
          </a:p>
        </p:txBody>
      </p:sp>
      <p:pic>
        <p:nvPicPr>
          <p:cNvPr id="7" name="Image 6"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8764" y="86251"/>
            <a:ext cx="1117053" cy="922337"/>
          </a:xfrm>
          <a:prstGeom prst="rect">
            <a:avLst/>
          </a:prstGeom>
        </p:spPr>
      </p:pic>
    </p:spTree>
    <p:extLst>
      <p:ext uri="{BB962C8B-B14F-4D97-AF65-F5344CB8AC3E}">
        <p14:creationId xmlns:p14="http://schemas.microsoft.com/office/powerpoint/2010/main" val="145680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30" name="Groupe 29">
            <a:extLst>
              <a:ext uri="{FF2B5EF4-FFF2-40B4-BE49-F238E27FC236}">
                <a16:creationId xmlns:a16="http://schemas.microsoft.com/office/drawing/2014/main" id="{D311B23A-8E55-49E2-8605-027961FC2575}"/>
              </a:ext>
            </a:extLst>
          </p:cNvPr>
          <p:cNvGrpSpPr/>
          <p:nvPr/>
        </p:nvGrpSpPr>
        <p:grpSpPr>
          <a:xfrm>
            <a:off x="205409" y="2638687"/>
            <a:ext cx="6947353" cy="553998"/>
            <a:chOff x="205409" y="2638687"/>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8" y="2663686"/>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réglementaires, faire évoluer les offres et process de travail en fonction</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38687"/>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61771"/>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Intégrer les évolutions réglementaires et comptables aux offres d’accompagnement</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205409" y="3282507"/>
            <a:ext cx="7091791" cy="553998"/>
            <a:chOff x="205409" y="3324057"/>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24057"/>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47141"/>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la collecte des pièces comptables selon les spécificités du client </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49056"/>
              <a:ext cx="3466824" cy="504000"/>
              <a:chOff x="1907629" y="3346741"/>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46741"/>
                <a:ext cx="3405719" cy="504000"/>
                <a:chOff x="1907629" y="2782399"/>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82399"/>
                  <a:ext cx="271472" cy="504000"/>
                  <a:chOff x="1903658" y="4015785"/>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205409" y="5811621"/>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données comptables et financières des clients, construire des tableaux de bord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05409" y="5167800"/>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137575"/>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Produire une note de synthèse à du bilan comptable d’un client et des indicateurs clés de gestion</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8865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05409" y="3926327"/>
            <a:ext cx="7142579" cy="507831"/>
            <a:chOff x="205409" y="3986344"/>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0204"/>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86344"/>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Intervenir sur le logiciel de comptabilité pour résoudre les cas complexes</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398825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88259"/>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020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sp>
        <p:nvSpPr>
          <p:cNvPr id="327" name="Rectangle 326">
            <a:extLst>
              <a:ext uri="{FF2B5EF4-FFF2-40B4-BE49-F238E27FC236}">
                <a16:creationId xmlns:a16="http://schemas.microsoft.com/office/drawing/2014/main" id="{0D475A1B-461C-4A9A-A236-90831B4E7702}"/>
              </a:ext>
            </a:extLst>
          </p:cNvPr>
          <p:cNvSpPr/>
          <p:nvPr/>
        </p:nvSpPr>
        <p:spPr>
          <a:xfrm>
            <a:off x="2087320" y="45582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 name="Groupe 15">
            <a:extLst>
              <a:ext uri="{FF2B5EF4-FFF2-40B4-BE49-F238E27FC236}">
                <a16:creationId xmlns:a16="http://schemas.microsoft.com/office/drawing/2014/main" id="{65CC3D3F-1A40-491C-BED0-E87FBAB1BE21}"/>
              </a:ext>
            </a:extLst>
          </p:cNvPr>
          <p:cNvGrpSpPr/>
          <p:nvPr/>
        </p:nvGrpSpPr>
        <p:grpSpPr>
          <a:xfrm>
            <a:off x="205409" y="4523980"/>
            <a:ext cx="7208162" cy="553998"/>
            <a:chOff x="205409" y="4533214"/>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33214"/>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56298"/>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la mise en place d’un logiciel de comptabilité et de l’organisation du travail adaptée  </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4558213"/>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453321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9" name="Groupe 8">
            <a:extLst>
              <a:ext uri="{FF2B5EF4-FFF2-40B4-BE49-F238E27FC236}">
                <a16:creationId xmlns:a16="http://schemas.microsoft.com/office/drawing/2014/main" id="{6CA7F3E2-6C2B-41D3-B0AE-9AA5F821C622}"/>
              </a:ext>
            </a:extLst>
          </p:cNvPr>
          <p:cNvGrpSpPr/>
          <p:nvPr/>
        </p:nvGrpSpPr>
        <p:grpSpPr>
          <a:xfrm>
            <a:off x="205409" y="6693637"/>
            <a:ext cx="7011712" cy="504000"/>
            <a:chOff x="170850" y="6746272"/>
            <a:chExt cx="7011712" cy="504000"/>
          </a:xfrm>
        </p:grpSpPr>
        <p:sp>
          <p:nvSpPr>
            <p:cNvPr id="146" name="ZoneTexte 145">
              <a:extLst>
                <a:ext uri="{FF2B5EF4-FFF2-40B4-BE49-F238E27FC236}">
                  <a16:creationId xmlns:a16="http://schemas.microsoft.com/office/drawing/2014/main" id="{A1936F32-410F-41A3-9409-6D501D1618F3}"/>
                </a:ext>
              </a:extLst>
            </p:cNvPr>
            <p:cNvSpPr txBox="1"/>
            <p:nvPr/>
          </p:nvSpPr>
          <p:spPr>
            <a:xfrm>
              <a:off x="170850" y="6875162"/>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292000" y="6813606"/>
              <a:ext cx="1890562"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Piloter la prestation sur plusieurs dossiers d’expertise comptable </a:t>
              </a:r>
            </a:p>
          </p:txBody>
        </p:sp>
        <p:grpSp>
          <p:nvGrpSpPr>
            <p:cNvPr id="274" name="Groupe 273">
              <a:extLst>
                <a:ext uri="{FF2B5EF4-FFF2-40B4-BE49-F238E27FC236}">
                  <a16:creationId xmlns:a16="http://schemas.microsoft.com/office/drawing/2014/main" id="{454A4A30-BCFA-466B-8945-23AAA4F86401}"/>
                </a:ext>
              </a:extLst>
            </p:cNvPr>
            <p:cNvGrpSpPr/>
            <p:nvPr/>
          </p:nvGrpSpPr>
          <p:grpSpPr>
            <a:xfrm>
              <a:off x="1907629" y="6746272"/>
              <a:ext cx="3405719" cy="504000"/>
              <a:chOff x="1907629" y="276894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689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68941"/>
                <a:ext cx="271472" cy="504000"/>
                <a:chOff x="1903658" y="400232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0232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3587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23652" y="6875162"/>
              <a:ext cx="3240000" cy="246221"/>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une ou plusieurs phases et équipes projets</a:t>
              </a:r>
            </a:p>
          </p:txBody>
        </p:sp>
      </p:grpSp>
      <p:grpSp>
        <p:nvGrpSpPr>
          <p:cNvPr id="8" name="Groupe 7">
            <a:extLst>
              <a:ext uri="{FF2B5EF4-FFF2-40B4-BE49-F238E27FC236}">
                <a16:creationId xmlns:a16="http://schemas.microsoft.com/office/drawing/2014/main" id="{993F7CA8-E473-4807-9C14-6F564BCEFA4B}"/>
              </a:ext>
            </a:extLst>
          </p:cNvPr>
          <p:cNvGrpSpPr/>
          <p:nvPr/>
        </p:nvGrpSpPr>
        <p:grpSpPr>
          <a:xfrm>
            <a:off x="205409" y="7253894"/>
            <a:ext cx="7246836" cy="553998"/>
            <a:chOff x="170850" y="7398898"/>
            <a:chExt cx="7246836" cy="553998"/>
          </a:xfrm>
        </p:grpSpPr>
        <p:grpSp>
          <p:nvGrpSpPr>
            <p:cNvPr id="7" name="Groupe 6">
              <a:extLst>
                <a:ext uri="{FF2B5EF4-FFF2-40B4-BE49-F238E27FC236}">
                  <a16:creationId xmlns:a16="http://schemas.microsoft.com/office/drawing/2014/main" id="{0A52485A-3E07-4BB7-804E-943390C8A814}"/>
                </a:ext>
              </a:extLst>
            </p:cNvPr>
            <p:cNvGrpSpPr/>
            <p:nvPr/>
          </p:nvGrpSpPr>
          <p:grpSpPr>
            <a:xfrm>
              <a:off x="170850" y="7421982"/>
              <a:ext cx="7246836" cy="507831"/>
              <a:chOff x="170850" y="7421982"/>
              <a:chExt cx="7246836" cy="507831"/>
            </a:xfrm>
          </p:grpSpPr>
          <p:sp>
            <p:nvSpPr>
              <p:cNvPr id="152" name="ZoneTexte 151">
                <a:extLst>
                  <a:ext uri="{FF2B5EF4-FFF2-40B4-BE49-F238E27FC236}">
                    <a16:creationId xmlns:a16="http://schemas.microsoft.com/office/drawing/2014/main" id="{70132C6E-972C-452D-8D00-793A50CEDF12}"/>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les points de blocage d’une mission de conseil comptable et identifier les leviers d’action</a:t>
                </a:r>
              </a:p>
            </p:txBody>
          </p:sp>
          <p:grpSp>
            <p:nvGrpSpPr>
              <p:cNvPr id="279" name="Groupe 278">
                <a:extLst>
                  <a:ext uri="{FF2B5EF4-FFF2-40B4-BE49-F238E27FC236}">
                    <a16:creationId xmlns:a16="http://schemas.microsoft.com/office/drawing/2014/main" id="{5394A287-A9BE-4B43-9419-9D1EAC7F3D75}"/>
                  </a:ext>
                </a:extLst>
              </p:cNvPr>
              <p:cNvGrpSpPr/>
              <p:nvPr/>
            </p:nvGrpSpPr>
            <p:grpSpPr>
              <a:xfrm>
                <a:off x="1907629" y="7423897"/>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310" name="Rectangle 309">
              <a:extLst>
                <a:ext uri="{FF2B5EF4-FFF2-40B4-BE49-F238E27FC236}">
                  <a16:creationId xmlns:a16="http://schemas.microsoft.com/office/drawing/2014/main" id="{938A828C-F1F3-437F-99C7-9C3D2E5C8099}"/>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Co-piloter avec le client une vision de la finalité du projet et anticiper les risques et opportunités de la relation client</a:t>
              </a:r>
            </a:p>
          </p:txBody>
        </p:sp>
      </p:grpSp>
      <p:grpSp>
        <p:nvGrpSpPr>
          <p:cNvPr id="6" name="Groupe 5">
            <a:extLst>
              <a:ext uri="{FF2B5EF4-FFF2-40B4-BE49-F238E27FC236}">
                <a16:creationId xmlns:a16="http://schemas.microsoft.com/office/drawing/2014/main" id="{614F0B23-B208-444D-8822-447A2E3A4E97}"/>
              </a:ext>
            </a:extLst>
          </p:cNvPr>
          <p:cNvGrpSpPr/>
          <p:nvPr/>
        </p:nvGrpSpPr>
        <p:grpSpPr>
          <a:xfrm>
            <a:off x="205409" y="7864149"/>
            <a:ext cx="7208161" cy="553998"/>
            <a:chOff x="170850" y="7936107"/>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170850" y="808999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280606" y="7959191"/>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Structurer les partenariats nécessaires à l’atteinte des objectifs de développement du cabinet </a:t>
              </a:r>
            </a:p>
          </p:txBody>
        </p:sp>
        <p:grpSp>
          <p:nvGrpSpPr>
            <p:cNvPr id="284" name="Groupe 283">
              <a:extLst>
                <a:ext uri="{FF2B5EF4-FFF2-40B4-BE49-F238E27FC236}">
                  <a16:creationId xmlns:a16="http://schemas.microsoft.com/office/drawing/2014/main" id="{F746DAAB-D927-45BB-9FCB-576354257FFD}"/>
                </a:ext>
              </a:extLst>
            </p:cNvPr>
            <p:cNvGrpSpPr/>
            <p:nvPr/>
          </p:nvGrpSpPr>
          <p:grpSpPr>
            <a:xfrm>
              <a:off x="1907629" y="7961106"/>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23652" y="793610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grpSp>
        <p:nvGrpSpPr>
          <p:cNvPr id="4" name="Groupe 3">
            <a:extLst>
              <a:ext uri="{FF2B5EF4-FFF2-40B4-BE49-F238E27FC236}">
                <a16:creationId xmlns:a16="http://schemas.microsoft.com/office/drawing/2014/main" id="{AC46EA92-C6A4-4A1E-9FF0-65E01F348B60}"/>
              </a:ext>
            </a:extLst>
          </p:cNvPr>
          <p:cNvGrpSpPr/>
          <p:nvPr/>
        </p:nvGrpSpPr>
        <p:grpSpPr>
          <a:xfrm>
            <a:off x="205409" y="8474404"/>
            <a:ext cx="7118414" cy="507831"/>
            <a:chOff x="170850" y="9106337"/>
            <a:chExt cx="7118414" cy="507831"/>
          </a:xfrm>
        </p:grpSpPr>
        <p:sp>
          <p:nvSpPr>
            <p:cNvPr id="192" name="ZoneTexte 191">
              <a:extLst>
                <a:ext uri="{FF2B5EF4-FFF2-40B4-BE49-F238E27FC236}">
                  <a16:creationId xmlns:a16="http://schemas.microsoft.com/office/drawing/2014/main" id="{F46F39FA-44B0-492E-9CF8-226EC78E1A40}"/>
                </a:ext>
              </a:extLst>
            </p:cNvPr>
            <p:cNvSpPr txBox="1"/>
            <p:nvPr/>
          </p:nvSpPr>
          <p:spPr>
            <a:xfrm>
              <a:off x="170850" y="9160197"/>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Management d'une équipe interne et/ou externe</a:t>
              </a:r>
            </a:p>
          </p:txBody>
        </p:sp>
        <p:sp>
          <p:nvSpPr>
            <p:cNvPr id="197" name="Rectangle 196">
              <a:extLst>
                <a:ext uri="{FF2B5EF4-FFF2-40B4-BE49-F238E27FC236}">
                  <a16:creationId xmlns:a16="http://schemas.microsoft.com/office/drawing/2014/main" id="{B1359D42-E81C-4459-A332-56F79DD00CEC}"/>
                </a:ext>
              </a:extLst>
            </p:cNvPr>
            <p:cNvSpPr/>
            <p:nvPr/>
          </p:nvSpPr>
          <p:spPr>
            <a:xfrm>
              <a:off x="5292000" y="9106337"/>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Transmettre la vision stratégique d’un dossier d’expertise comptable aux collaborateurs comptables</a:t>
              </a:r>
            </a:p>
          </p:txBody>
        </p:sp>
        <p:grpSp>
          <p:nvGrpSpPr>
            <p:cNvPr id="294" name="Groupe 293">
              <a:extLst>
                <a:ext uri="{FF2B5EF4-FFF2-40B4-BE49-F238E27FC236}">
                  <a16:creationId xmlns:a16="http://schemas.microsoft.com/office/drawing/2014/main" id="{F5267D8D-2190-427D-87ED-5B76CE2D3759}"/>
                </a:ext>
              </a:extLst>
            </p:cNvPr>
            <p:cNvGrpSpPr/>
            <p:nvPr/>
          </p:nvGrpSpPr>
          <p:grpSpPr>
            <a:xfrm>
              <a:off x="1907629" y="9108252"/>
              <a:ext cx="3405719" cy="504000"/>
              <a:chOff x="1907629" y="2821836"/>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2183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21836"/>
                <a:ext cx="271472" cy="504000"/>
                <a:chOff x="1903658" y="4055222"/>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05522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18877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23652" y="916019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Donner du sens au travail d'équipe dans la chaîne de valeur du cabinet, transmettre une vision stratégique</a:t>
              </a:r>
            </a:p>
          </p:txBody>
        </p:sp>
      </p:grpSp>
      <p:grpSp>
        <p:nvGrpSpPr>
          <p:cNvPr id="20" name="Groupe 19">
            <a:extLst>
              <a:ext uri="{FF2B5EF4-FFF2-40B4-BE49-F238E27FC236}">
                <a16:creationId xmlns:a16="http://schemas.microsoft.com/office/drawing/2014/main" id="{0812D4E0-34C6-4B8B-8FD2-A2FC546F28A5}"/>
              </a:ext>
            </a:extLst>
          </p:cNvPr>
          <p:cNvGrpSpPr/>
          <p:nvPr/>
        </p:nvGrpSpPr>
        <p:grpSpPr>
          <a:xfrm>
            <a:off x="205409" y="10166667"/>
            <a:ext cx="7197748" cy="507831"/>
            <a:chOff x="149688" y="8955101"/>
            <a:chExt cx="7197748" cy="507831"/>
          </a:xfrm>
        </p:grpSpPr>
        <p:sp>
          <p:nvSpPr>
            <p:cNvPr id="199" name="ZoneTexte 198">
              <a:extLst>
                <a:ext uri="{FF2B5EF4-FFF2-40B4-BE49-F238E27FC236}">
                  <a16:creationId xmlns:a16="http://schemas.microsoft.com/office/drawing/2014/main" id="{63888419-8F27-4E06-BAF9-93A666E44B68}"/>
                </a:ext>
              </a:extLst>
            </p:cNvPr>
            <p:cNvSpPr txBox="1"/>
            <p:nvPr/>
          </p:nvSpPr>
          <p:spPr>
            <a:xfrm>
              <a:off x="149688" y="9008961"/>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la performance d'une organisation</a:t>
              </a:r>
            </a:p>
          </p:txBody>
        </p:sp>
        <p:sp>
          <p:nvSpPr>
            <p:cNvPr id="204" name="Rectangle 203">
              <a:extLst>
                <a:ext uri="{FF2B5EF4-FFF2-40B4-BE49-F238E27FC236}">
                  <a16:creationId xmlns:a16="http://schemas.microsoft.com/office/drawing/2014/main" id="{A554381F-87AE-4F2C-9E94-EF419FDA560C}"/>
                </a:ext>
              </a:extLst>
            </p:cNvPr>
            <p:cNvSpPr/>
            <p:nvPr/>
          </p:nvSpPr>
          <p:spPr>
            <a:xfrm>
              <a:off x="5270838" y="895510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des indicateurs d’activités sur ses différents dossiers d’intervention </a:t>
              </a:r>
            </a:p>
          </p:txBody>
        </p:sp>
        <p:sp>
          <p:nvSpPr>
            <p:cNvPr id="300" name="Rectangle 299">
              <a:extLst>
                <a:ext uri="{FF2B5EF4-FFF2-40B4-BE49-F238E27FC236}">
                  <a16:creationId xmlns:a16="http://schemas.microsoft.com/office/drawing/2014/main" id="{70EE1117-E30E-4928-B4E6-5072D91CA748}"/>
                </a:ext>
              </a:extLst>
            </p:cNvPr>
            <p:cNvSpPr/>
            <p:nvPr/>
          </p:nvSpPr>
          <p:spPr>
            <a:xfrm>
              <a:off x="2031599" y="895701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1" name="Groupe 300">
              <a:extLst>
                <a:ext uri="{FF2B5EF4-FFF2-40B4-BE49-F238E27FC236}">
                  <a16:creationId xmlns:a16="http://schemas.microsoft.com/office/drawing/2014/main" id="{E177271E-CE78-49E7-802F-C69D626B0CE0}"/>
                </a:ext>
              </a:extLst>
            </p:cNvPr>
            <p:cNvGrpSpPr/>
            <p:nvPr/>
          </p:nvGrpSpPr>
          <p:grpSpPr>
            <a:xfrm>
              <a:off x="1886467" y="8957016"/>
              <a:ext cx="271472" cy="504000"/>
              <a:chOff x="1903658" y="4027326"/>
              <a:chExt cx="265051" cy="504000"/>
            </a:xfrm>
          </p:grpSpPr>
          <p:cxnSp>
            <p:nvCxnSpPr>
              <p:cNvPr id="302" name="Connecteur droit 301">
                <a:extLst>
                  <a:ext uri="{FF2B5EF4-FFF2-40B4-BE49-F238E27FC236}">
                    <a16:creationId xmlns:a16="http://schemas.microsoft.com/office/drawing/2014/main" id="{BC9853AB-814E-498D-B0FD-FCE302B9B639}"/>
                  </a:ext>
                </a:extLst>
              </p:cNvPr>
              <p:cNvCxnSpPr>
                <a:cxnSpLocks/>
              </p:cNvCxnSpPr>
              <p:nvPr/>
            </p:nvCxnSpPr>
            <p:spPr>
              <a:xfrm>
                <a:off x="2036183" y="402732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3" name="Ellipse 302">
                <a:extLst>
                  <a:ext uri="{FF2B5EF4-FFF2-40B4-BE49-F238E27FC236}">
                    <a16:creationId xmlns:a16="http://schemas.microsoft.com/office/drawing/2014/main" id="{91DC32A8-9F7A-4372-BAD3-F03BB01C8E65}"/>
                  </a:ext>
                </a:extLst>
              </p:cNvPr>
              <p:cNvSpPr/>
              <p:nvPr/>
            </p:nvSpPr>
            <p:spPr>
              <a:xfrm>
                <a:off x="1903658" y="416087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4" name="Rectangle 313">
              <a:extLst>
                <a:ext uri="{FF2B5EF4-FFF2-40B4-BE49-F238E27FC236}">
                  <a16:creationId xmlns:a16="http://schemas.microsoft.com/office/drawing/2014/main" id="{BC3DFF81-E5D2-46E9-BEA1-66DD508C5F06}"/>
                </a:ext>
              </a:extLst>
            </p:cNvPr>
            <p:cNvSpPr/>
            <p:nvPr/>
          </p:nvSpPr>
          <p:spPr>
            <a:xfrm>
              <a:off x="2102490" y="900896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la stratégie de son pôle d'activité selon les orientations générales de l'entreprise</a:t>
              </a:r>
            </a:p>
          </p:txBody>
        </p:sp>
      </p:grpSp>
      <p:grpSp>
        <p:nvGrpSpPr>
          <p:cNvPr id="25" name="Groupe 24">
            <a:extLst>
              <a:ext uri="{FF2B5EF4-FFF2-40B4-BE49-F238E27FC236}">
                <a16:creationId xmlns:a16="http://schemas.microsoft.com/office/drawing/2014/main" id="{9F3CBDF6-B1A3-49E2-A666-CB5C4511FFD6}"/>
              </a:ext>
            </a:extLst>
          </p:cNvPr>
          <p:cNvGrpSpPr/>
          <p:nvPr/>
        </p:nvGrpSpPr>
        <p:grpSpPr>
          <a:xfrm>
            <a:off x="205409" y="9602580"/>
            <a:ext cx="7218909" cy="507831"/>
            <a:chOff x="149689" y="9520508"/>
            <a:chExt cx="7218909" cy="507831"/>
          </a:xfrm>
        </p:grpSpPr>
        <p:sp>
          <p:nvSpPr>
            <p:cNvPr id="206" name="ZoneTexte 205">
              <a:extLst>
                <a:ext uri="{FF2B5EF4-FFF2-40B4-BE49-F238E27FC236}">
                  <a16:creationId xmlns:a16="http://schemas.microsoft.com/office/drawing/2014/main" id="{2F0F39F0-3617-45CA-A410-E130D4762BB0}"/>
                </a:ext>
              </a:extLst>
            </p:cNvPr>
            <p:cNvSpPr txBox="1"/>
            <p:nvPr/>
          </p:nvSpPr>
          <p:spPr>
            <a:xfrm>
              <a:off x="149689" y="9574368"/>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292000" y="9520508"/>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œuvre les mesures de confidentialité dans le traitement des données clients</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886467" y="9522423"/>
              <a:ext cx="3456023" cy="504000"/>
              <a:chOff x="1886467" y="9522423"/>
              <a:chExt cx="3456023" cy="504000"/>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2242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22423"/>
                <a:ext cx="271472" cy="504000"/>
                <a:chOff x="1903658" y="4046148"/>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4614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17969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74368"/>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sp>
        <p:nvSpPr>
          <p:cNvPr id="142" name="ZoneTexte 141">
            <a:extLst>
              <a:ext uri="{FF2B5EF4-FFF2-40B4-BE49-F238E27FC236}">
                <a16:creationId xmlns:a16="http://schemas.microsoft.com/office/drawing/2014/main" id="{FA0DAEC4-3966-4FB9-9B33-B04DC7120037}"/>
              </a:ext>
            </a:extLst>
          </p:cNvPr>
          <p:cNvSpPr txBox="1"/>
          <p:nvPr/>
        </p:nvSpPr>
        <p:spPr>
          <a:xfrm>
            <a:off x="240923" y="1220429"/>
            <a:ext cx="326520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Chef de mission comptable </a:t>
            </a:r>
          </a:p>
        </p:txBody>
      </p:sp>
      <p:grpSp>
        <p:nvGrpSpPr>
          <p:cNvPr id="143" name="Groupe 142">
            <a:extLst>
              <a:ext uri="{FF2B5EF4-FFF2-40B4-BE49-F238E27FC236}">
                <a16:creationId xmlns:a16="http://schemas.microsoft.com/office/drawing/2014/main" id="{8F588FB6-2EAC-4CFE-9D8F-A504A81C42D1}"/>
              </a:ext>
            </a:extLst>
          </p:cNvPr>
          <p:cNvGrpSpPr/>
          <p:nvPr/>
        </p:nvGrpSpPr>
        <p:grpSpPr>
          <a:xfrm>
            <a:off x="205409" y="9038492"/>
            <a:ext cx="7197747" cy="507831"/>
            <a:chOff x="149689" y="8932077"/>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149689" y="8985937"/>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270838" y="8932077"/>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Prioriser ses activités pour mener des activités de développement commercial </a:t>
              </a:r>
            </a:p>
          </p:txBody>
        </p:sp>
        <p:sp>
          <p:nvSpPr>
            <p:cNvPr id="165" name="Rectangle 164">
              <a:extLst>
                <a:ext uri="{FF2B5EF4-FFF2-40B4-BE49-F238E27FC236}">
                  <a16:creationId xmlns:a16="http://schemas.microsoft.com/office/drawing/2014/main" id="{8AD33E40-ABB4-4CC0-BC12-3A068841BFE7}"/>
                </a:ext>
              </a:extLst>
            </p:cNvPr>
            <p:cNvSpPr/>
            <p:nvPr/>
          </p:nvSpPr>
          <p:spPr>
            <a:xfrm>
              <a:off x="2031599" y="893399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886467" y="8933992"/>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02490" y="898593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sa charge de travail sur le long cours afin de s'impliquer sur des projets transverses</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pic>
        <p:nvPicPr>
          <p:cNvPr id="3" name="Image 2" descr="Une image contenant texte, Police, logo, Graphique&#10;&#10;Description générée automatiquement">
            <a:extLst>
              <a:ext uri="{FF2B5EF4-FFF2-40B4-BE49-F238E27FC236}">
                <a16:creationId xmlns:a16="http://schemas.microsoft.com/office/drawing/2014/main" id="{680E02A4-011A-5DF8-483E-B99BEFD1018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8764" y="86251"/>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9" name="Groupe 8">
            <a:extLst>
              <a:ext uri="{FF2B5EF4-FFF2-40B4-BE49-F238E27FC236}">
                <a16:creationId xmlns:a16="http://schemas.microsoft.com/office/drawing/2014/main" id="{5B5DBB20-A798-4B8E-A6EE-9E5D6F514A14}"/>
              </a:ext>
            </a:extLst>
          </p:cNvPr>
          <p:cNvGrpSpPr/>
          <p:nvPr/>
        </p:nvGrpSpPr>
        <p:grpSpPr>
          <a:xfrm>
            <a:off x="3923853" y="6899878"/>
            <a:ext cx="3435355" cy="1435164"/>
            <a:chOff x="3973446" y="7163668"/>
            <a:chExt cx="3435355" cy="1435164"/>
          </a:xfrm>
        </p:grpSpPr>
        <p:sp>
          <p:nvSpPr>
            <p:cNvPr id="89" name="ZoneTexte 88">
              <a:extLst>
                <a:ext uri="{FF2B5EF4-FFF2-40B4-BE49-F238E27FC236}">
                  <a16:creationId xmlns:a16="http://schemas.microsoft.com/office/drawing/2014/main" id="{9C680D0D-EADB-41EF-9406-79332806A869}"/>
                </a:ext>
              </a:extLst>
            </p:cNvPr>
            <p:cNvSpPr txBox="1"/>
            <p:nvPr/>
          </p:nvSpPr>
          <p:spPr>
            <a:xfrm>
              <a:off x="3996221" y="7429281"/>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informatique et analyse de données</a:t>
              </a:r>
            </a:p>
            <a:p>
              <a:r>
                <a:rPr lang="fr-FR" dirty="0">
                  <a:solidFill>
                    <a:schemeClr val="tx2"/>
                  </a:solidFill>
                </a:rPr>
                <a:t>Plus grande spécialisation des Chefs de mission comptable par secteur d’activités ou type de mission </a:t>
              </a:r>
            </a:p>
            <a:p>
              <a:r>
                <a:rPr lang="fr-FR" dirty="0">
                  <a:solidFill>
                    <a:schemeClr val="tx2"/>
                  </a:solidFill>
                </a:rPr>
                <a:t>Développement des missions de conseil de type pilotage de la performance, gestion de patrimoine</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742928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7163668"/>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7250339"/>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grpSp>
        <p:nvGrpSpPr>
          <p:cNvPr id="10" name="Groupe 9">
            <a:extLst>
              <a:ext uri="{FF2B5EF4-FFF2-40B4-BE49-F238E27FC236}">
                <a16:creationId xmlns:a16="http://schemas.microsoft.com/office/drawing/2014/main" id="{338040E9-F8CD-45DE-A6CB-3CB386B63C15}"/>
              </a:ext>
            </a:extLst>
          </p:cNvPr>
          <p:cNvGrpSpPr/>
          <p:nvPr/>
        </p:nvGrpSpPr>
        <p:grpSpPr>
          <a:xfrm>
            <a:off x="3923853" y="8358963"/>
            <a:ext cx="3350087" cy="2080542"/>
            <a:chOff x="3978882" y="8675836"/>
            <a:chExt cx="3350087" cy="2080542"/>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8675836"/>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971274"/>
              <a:ext cx="3240000" cy="1785104"/>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comptables : Expert-comptable sous condition de passage du DEC, Responsable méthodes, métiers de l’audit</a:t>
              </a:r>
            </a:p>
            <a:p>
              <a:pPr marL="108000" indent="-108000" algn="l">
                <a:buFont typeface="Wingdings" panose="05000000000000000000" pitchFamily="2" charset="2"/>
                <a:buChar char="§"/>
              </a:pPr>
              <a:r>
                <a:rPr lang="fr-FR" dirty="0">
                  <a:solidFill>
                    <a:schemeClr val="tx2"/>
                  </a:solidFill>
                </a:rPr>
                <a:t>Métiers des directions financières : direction comptable, contrôle de gestion, contrôle interne…</a:t>
              </a:r>
            </a:p>
            <a:p>
              <a:pPr marL="108000" indent="-108000" algn="l">
                <a:buFont typeface="Wingdings" panose="05000000000000000000" pitchFamily="2" charset="2"/>
                <a:buChar char="§"/>
              </a:pPr>
              <a:r>
                <a:rPr lang="fr-FR" dirty="0">
                  <a:solidFill>
                    <a:schemeClr val="tx2"/>
                  </a:solidFill>
                </a:rPr>
                <a:t>Métiers du conseil : conseil en finance (consultant finance ou consultant « Transaction Service »), conseil en management</a:t>
              </a:r>
            </a:p>
            <a:p>
              <a:pPr marL="108000" indent="-108000" algn="l">
                <a:buFont typeface="Wingdings" panose="05000000000000000000" pitchFamily="2" charset="2"/>
                <a:buChar char="§"/>
              </a:pPr>
              <a:r>
                <a:rPr lang="fr-FR" dirty="0">
                  <a:solidFill>
                    <a:schemeClr val="tx2"/>
                  </a:solidFill>
                </a:rPr>
                <a:t>Métiers de l’analyse financière et de la gestion d’actifs des banques, sociétés d’assurance, fonds d’investissement…</a:t>
              </a:r>
            </a:p>
          </p:txBody>
        </p:sp>
      </p:grpSp>
      <p:grpSp>
        <p:nvGrpSpPr>
          <p:cNvPr id="3" name="Groupe 2">
            <a:extLst>
              <a:ext uri="{FF2B5EF4-FFF2-40B4-BE49-F238E27FC236}">
                <a16:creationId xmlns:a16="http://schemas.microsoft.com/office/drawing/2014/main" id="{2707C772-F620-4D37-9F23-EEEC05669AD0}"/>
              </a:ext>
            </a:extLst>
          </p:cNvPr>
          <p:cNvGrpSpPr/>
          <p:nvPr/>
        </p:nvGrpSpPr>
        <p:grpSpPr>
          <a:xfrm>
            <a:off x="369971" y="3684155"/>
            <a:ext cx="3325269" cy="2225165"/>
            <a:chOff x="369971" y="3761730"/>
            <a:chExt cx="3325269" cy="2225165"/>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376173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047903"/>
              <a:ext cx="324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 Chef de mission comptable peut prendre en charge la clientèle d’un secteur d’activités particulier (médico-social, hôtellerie-restauration…) ou intervenir sur des missions de conseil en expertise comptable spécialisées (transmissions-reprises, gestion de patrimoine…) </a:t>
              </a:r>
            </a:p>
            <a:p>
              <a:pPr algn="l"/>
              <a:r>
                <a:rPr lang="fr-FR" dirty="0"/>
                <a:t>Selon les services proposés par le cabinet, la saisie comptable et les déclarations fiscales associées peuvent être prises en charge par le client. Le Chef de mission comptable encadre les travaux alors de révision comptable, à l’aide des données de la saisie comptable transmises par le client</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03110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4" name="Groupe 3">
            <a:extLst>
              <a:ext uri="{FF2B5EF4-FFF2-40B4-BE49-F238E27FC236}">
                <a16:creationId xmlns:a16="http://schemas.microsoft.com/office/drawing/2014/main" id="{6D7BE3CB-7496-44C4-A3EC-AC8383BB340E}"/>
              </a:ext>
            </a:extLst>
          </p:cNvPr>
          <p:cNvGrpSpPr/>
          <p:nvPr/>
        </p:nvGrpSpPr>
        <p:grpSpPr>
          <a:xfrm>
            <a:off x="369971" y="2000379"/>
            <a:ext cx="3325269" cy="1599118"/>
            <a:chOff x="369971" y="2000379"/>
            <a:chExt cx="3325269" cy="1599118"/>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32343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d’expertise comptable de grande taille, les Chefs de mission comptable peuvent intervenir au sein d’équipes structurées par secteur d’activités ou domaine d’expertise (consolidation…)</a:t>
              </a:r>
            </a:p>
            <a:p>
              <a:pPr algn="l"/>
              <a:r>
                <a:rPr lang="fr-FR" dirty="0"/>
                <a:t>Dans les cabinets de petite taille, les Chefs de mission comptable interviennent sur un éventail plus large de responsabilités selon le secteur d’activités de la clientèle ou le type de travaux  </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2" name="Groupe 1">
            <a:extLst>
              <a:ext uri="{FF2B5EF4-FFF2-40B4-BE49-F238E27FC236}">
                <a16:creationId xmlns:a16="http://schemas.microsoft.com/office/drawing/2014/main" id="{C7CB27D9-7444-4173-98D7-F631437AFDB6}"/>
              </a:ext>
            </a:extLst>
          </p:cNvPr>
          <p:cNvGrpSpPr/>
          <p:nvPr/>
        </p:nvGrpSpPr>
        <p:grpSpPr>
          <a:xfrm>
            <a:off x="369971" y="5993978"/>
            <a:ext cx="3325269" cy="1123529"/>
            <a:chOff x="369971" y="6149927"/>
            <a:chExt cx="3325269" cy="1123529"/>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411682"/>
              <a:ext cx="32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son niveau d’expérience, le Chef de mission comptable peut prendre en charge un portefeuille de dossiers plus ou moins élargie et assurer l’encadrement d’un nombre variable de Collaborateurs ou Assistants comptables</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6149927"/>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41072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748339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218114"/>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51" name="ZoneTexte 50">
            <a:extLst>
              <a:ext uri="{FF2B5EF4-FFF2-40B4-BE49-F238E27FC236}">
                <a16:creationId xmlns:a16="http://schemas.microsoft.com/office/drawing/2014/main" id="{53E9FC69-AA85-46F9-905A-8D4A5A6E5501}"/>
              </a:ext>
            </a:extLst>
          </p:cNvPr>
          <p:cNvSpPr txBox="1"/>
          <p:nvPr/>
        </p:nvSpPr>
        <p:spPr>
          <a:xfrm>
            <a:off x="240923" y="1220429"/>
            <a:ext cx="3265200"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Chef de mission comptable </a:t>
            </a:r>
          </a:p>
        </p:txBody>
      </p:sp>
      <p:grpSp>
        <p:nvGrpSpPr>
          <p:cNvPr id="6" name="Groupe 5">
            <a:extLst>
              <a:ext uri="{FF2B5EF4-FFF2-40B4-BE49-F238E27FC236}">
                <a16:creationId xmlns:a16="http://schemas.microsoft.com/office/drawing/2014/main" id="{26FF0B67-AF6E-49DE-B1EB-AFF70F87C070}"/>
              </a:ext>
            </a:extLst>
          </p:cNvPr>
          <p:cNvGrpSpPr/>
          <p:nvPr/>
        </p:nvGrpSpPr>
        <p:grpSpPr>
          <a:xfrm>
            <a:off x="3935345" y="3526285"/>
            <a:ext cx="3300876" cy="1144419"/>
            <a:chOff x="3935345" y="3905746"/>
            <a:chExt cx="3300876" cy="1144419"/>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3905746"/>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96221" y="4342279"/>
              <a:ext cx="3240000" cy="70788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Collaborateur comptable généraliste ou spécialisé en cabinet </a:t>
              </a:r>
            </a:p>
            <a:p>
              <a:r>
                <a:rPr lang="fr-FR" dirty="0">
                  <a:solidFill>
                    <a:schemeClr val="tx2"/>
                  </a:solidFill>
                </a:rPr>
                <a:t>Parcours en direction financière d’entreprise : contrôle interne, contrôle de gestion, comptabilité</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433161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018FA93F-A90D-423E-B7C6-D43873C45514}"/>
              </a:ext>
            </a:extLst>
          </p:cNvPr>
          <p:cNvGrpSpPr/>
          <p:nvPr/>
        </p:nvGrpSpPr>
        <p:grpSpPr>
          <a:xfrm>
            <a:off x="3923853" y="4795406"/>
            <a:ext cx="3325269" cy="1899576"/>
            <a:chOff x="3923853" y="4985866"/>
            <a:chExt cx="3325269" cy="1899576"/>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5254226"/>
              <a:ext cx="3240000"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réglementaires et des normes comptables et fiscales (ex : Loi de finances) </a:t>
              </a:r>
            </a:p>
            <a:p>
              <a:r>
                <a:rPr lang="fr-FR" dirty="0">
                  <a:solidFill>
                    <a:schemeClr val="tx2"/>
                  </a:solidFill>
                </a:rPr>
                <a:t>Formation aux logiciels de comptabilité et d’analyse de données </a:t>
              </a:r>
            </a:p>
            <a:p>
              <a:r>
                <a:rPr lang="fr-FR" dirty="0">
                  <a:solidFill>
                    <a:schemeClr val="tx2"/>
                  </a:solidFill>
                </a:rPr>
                <a:t>Formations spécialisées selon les secteurs des entreprises accompagnées et la spécialité du cabinet </a:t>
              </a:r>
            </a:p>
            <a:p>
              <a:r>
                <a:rPr lang="fr-FR" dirty="0">
                  <a:solidFill>
                    <a:schemeClr val="tx2"/>
                  </a:solidFill>
                </a:rPr>
                <a:t>Formations aux méthodes d’accompagnement du client et de l’expert-comptable : analyse financière, tableau de bord, gestion de projet… </a:t>
              </a:r>
            </a:p>
          </p:txBody>
        </p:sp>
        <p:sp>
          <p:nvSpPr>
            <p:cNvPr id="60" name="ZoneTexte 59">
              <a:extLst>
                <a:ext uri="{FF2B5EF4-FFF2-40B4-BE49-F238E27FC236}">
                  <a16:creationId xmlns:a16="http://schemas.microsoft.com/office/drawing/2014/main" id="{08B6C823-A496-4C1D-94DF-B5130DDEF72A}"/>
                </a:ext>
              </a:extLst>
            </p:cNvPr>
            <p:cNvSpPr txBox="1"/>
            <p:nvPr/>
          </p:nvSpPr>
          <p:spPr>
            <a:xfrm>
              <a:off x="3923853" y="498586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1" name="Connecteur droit 60">
              <a:extLst>
                <a:ext uri="{FF2B5EF4-FFF2-40B4-BE49-F238E27FC236}">
                  <a16:creationId xmlns:a16="http://schemas.microsoft.com/office/drawing/2014/main" id="{A375435E-0AFC-4372-835D-4C0AA1C8AFB0}"/>
                </a:ext>
              </a:extLst>
            </p:cNvPr>
            <p:cNvCxnSpPr>
              <a:cxnSpLocks/>
            </p:cNvCxnSpPr>
            <p:nvPr/>
          </p:nvCxnSpPr>
          <p:spPr>
            <a:xfrm flipV="1">
              <a:off x="3964277" y="52466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7" name="Groupe 6">
            <a:extLst>
              <a:ext uri="{FF2B5EF4-FFF2-40B4-BE49-F238E27FC236}">
                <a16:creationId xmlns:a16="http://schemas.microsoft.com/office/drawing/2014/main" id="{65704A94-376B-4000-8033-165CA77814AE}"/>
              </a:ext>
            </a:extLst>
          </p:cNvPr>
          <p:cNvGrpSpPr/>
          <p:nvPr/>
        </p:nvGrpSpPr>
        <p:grpSpPr>
          <a:xfrm>
            <a:off x="3937185" y="2001919"/>
            <a:ext cx="3244008" cy="1445800"/>
            <a:chOff x="3937185" y="2001919"/>
            <a:chExt cx="3244008" cy="1445800"/>
          </a:xfrm>
        </p:grpSpPr>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224F4B35-46E7-447A-92B3-134675F74255}"/>
                </a:ext>
              </a:extLst>
            </p:cNvPr>
            <p:cNvSpPr txBox="1"/>
            <p:nvPr/>
          </p:nvSpPr>
          <p:spPr>
            <a:xfrm>
              <a:off x="3996221" y="2278168"/>
              <a:ext cx="3184972" cy="1169551"/>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Bac+3 à Bac+5 en comptabilité, gestion, audit, finance :</a:t>
              </a:r>
            </a:p>
            <a:p>
              <a:pPr marL="108000" indent="-108000" algn="l">
                <a:buFont typeface="Wingdings" panose="05000000000000000000" pitchFamily="2" charset="2"/>
                <a:buChar char="§"/>
              </a:pPr>
              <a:r>
                <a:rPr lang="fr-FR" dirty="0"/>
                <a:t>DCG (Diplôme de Comptabilité et de Gestion) / Licence CCA (Comptabilité Contrôle Audit )</a:t>
              </a:r>
            </a:p>
            <a:p>
              <a:pPr marL="108000" indent="-108000" algn="l">
                <a:buFont typeface="Wingdings" panose="05000000000000000000" pitchFamily="2" charset="2"/>
                <a:buChar char="§"/>
              </a:pPr>
              <a:r>
                <a:rPr lang="fr-FR" dirty="0"/>
                <a:t>DSCG (Diplôme Supérieur de Comptabilité et de Gestion)</a:t>
              </a:r>
            </a:p>
            <a:p>
              <a:pPr marL="108000" indent="-108000" algn="l">
                <a:buFont typeface="Wingdings" panose="05000000000000000000" pitchFamily="2" charset="2"/>
                <a:buChar char="§"/>
              </a:pPr>
              <a:r>
                <a:rPr lang="fr-FR" dirty="0"/>
                <a:t>Master CCA (Comptabilité Contrôle Audit)</a:t>
              </a:r>
            </a:p>
          </p:txBody>
        </p:sp>
      </p:grpSp>
      <p:sp>
        <p:nvSpPr>
          <p:cNvPr id="53" name="ZoneTexte 52">
            <a:extLst>
              <a:ext uri="{FF2B5EF4-FFF2-40B4-BE49-F238E27FC236}">
                <a16:creationId xmlns:a16="http://schemas.microsoft.com/office/drawing/2014/main" id="{2ABEEBDA-C0C3-4B70-86EE-B603F55C6EC8}"/>
              </a:ext>
            </a:extLst>
          </p:cNvPr>
          <p:cNvSpPr txBox="1"/>
          <p:nvPr/>
        </p:nvSpPr>
        <p:spPr>
          <a:xfrm>
            <a:off x="420574" y="7506146"/>
            <a:ext cx="3271793"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autres Chefs de mission comptable, Expert comptable dirigeant, Collaborateurs comptables, Commissaire aux comptes, Juristes, Responsable méthodes…</a:t>
            </a:r>
          </a:p>
          <a:p>
            <a:pPr algn="l"/>
            <a:r>
              <a:rPr lang="fr-FR" i="1" dirty="0"/>
              <a:t>Relations professionnelles externes </a:t>
            </a:r>
            <a:r>
              <a:rPr lang="fr-FR" dirty="0"/>
              <a:t>: DAF, Comptables, Contrôleurs de gestion, Responsable SI… </a:t>
            </a:r>
          </a:p>
          <a:p>
            <a:pPr algn="l"/>
            <a:r>
              <a:rPr lang="fr-FR" i="1" dirty="0"/>
              <a:t>Télétravail</a:t>
            </a:r>
            <a:r>
              <a:rPr lang="fr-FR" dirty="0"/>
              <a:t> : possible sur une partie significative des activités (selon l’accès aux outils métiers et documents clients et les pratiques internes du cabinet), mais la présence régulière au sein du cabinet peut être nécessaire pour assurer le lien managérial et la participation aux réunions de travail. Déplacements nécessaires lors de visites ponctuelles sur le site des clients (réunion de cadrage, présentation des comptes…).</a:t>
            </a:r>
          </a:p>
        </p:txBody>
      </p:sp>
      <p:cxnSp>
        <p:nvCxnSpPr>
          <p:cNvPr id="65" name="Connecteur droit 64">
            <a:extLst>
              <a:ext uri="{FF2B5EF4-FFF2-40B4-BE49-F238E27FC236}">
                <a16:creationId xmlns:a16="http://schemas.microsoft.com/office/drawing/2014/main" id="{444B92AF-7BF4-42E9-B37A-BDE6F4F2E622}"/>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Image 7" descr="Une image contenant texte, Police, logo, Graphique&#10;&#10;Description générée automatiquement">
            <a:extLst>
              <a:ext uri="{FF2B5EF4-FFF2-40B4-BE49-F238E27FC236}">
                <a16:creationId xmlns:a16="http://schemas.microsoft.com/office/drawing/2014/main" id="{85C11E3F-205E-BD24-300E-38455ACB62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8764" y="8625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6878</TotalTime>
  <Words>1644</Words>
  <Application>Microsoft Office PowerPoint</Application>
  <PresentationFormat>Personnalisé</PresentationFormat>
  <Paragraphs>142</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1239</cp:revision>
  <cp:lastPrinted>2021-06-09T13:47:54Z</cp:lastPrinted>
  <dcterms:created xsi:type="dcterms:W3CDTF">2014-07-30T08:09:35Z</dcterms:created>
  <dcterms:modified xsi:type="dcterms:W3CDTF">2024-01-18T15:01:31Z</dcterms:modified>
</cp:coreProperties>
</file>