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61" r:id="rId2"/>
    <p:sldId id="265" r:id="rId3"/>
    <p:sldId id="266" r:id="rId4"/>
  </p:sldIdLst>
  <p:sldSz cx="7559675" cy="10691813"/>
  <p:notesSz cx="6858000" cy="9144000"/>
  <p:defaultTextStyle>
    <a:defPPr>
      <a:defRPr lang="fr-FR"/>
    </a:defPPr>
    <a:lvl1pPr marL="0" algn="l" defTabSz="1003381" rtl="0" eaLnBrk="1" latinLnBrk="0" hangingPunct="1">
      <a:defRPr sz="1936" kern="1200">
        <a:solidFill>
          <a:schemeClr val="tx1"/>
        </a:solidFill>
        <a:latin typeface="+mn-lt"/>
        <a:ea typeface="+mn-ea"/>
        <a:cs typeface="+mn-cs"/>
      </a:defRPr>
    </a:lvl1pPr>
    <a:lvl2pPr marL="501691" algn="l" defTabSz="1003381" rtl="0" eaLnBrk="1" latinLnBrk="0" hangingPunct="1">
      <a:defRPr sz="1936" kern="1200">
        <a:solidFill>
          <a:schemeClr val="tx1"/>
        </a:solidFill>
        <a:latin typeface="+mn-lt"/>
        <a:ea typeface="+mn-ea"/>
        <a:cs typeface="+mn-cs"/>
      </a:defRPr>
    </a:lvl2pPr>
    <a:lvl3pPr marL="1003381" algn="l" defTabSz="1003381" rtl="0" eaLnBrk="1" latinLnBrk="0" hangingPunct="1">
      <a:defRPr sz="1936" kern="1200">
        <a:solidFill>
          <a:schemeClr val="tx1"/>
        </a:solidFill>
        <a:latin typeface="+mn-lt"/>
        <a:ea typeface="+mn-ea"/>
        <a:cs typeface="+mn-cs"/>
      </a:defRPr>
    </a:lvl3pPr>
    <a:lvl4pPr marL="1505072" algn="l" defTabSz="1003381" rtl="0" eaLnBrk="1" latinLnBrk="0" hangingPunct="1">
      <a:defRPr sz="1936" kern="1200">
        <a:solidFill>
          <a:schemeClr val="tx1"/>
        </a:solidFill>
        <a:latin typeface="+mn-lt"/>
        <a:ea typeface="+mn-ea"/>
        <a:cs typeface="+mn-cs"/>
      </a:defRPr>
    </a:lvl4pPr>
    <a:lvl5pPr marL="2006762" algn="l" defTabSz="1003381" rtl="0" eaLnBrk="1" latinLnBrk="0" hangingPunct="1">
      <a:defRPr sz="1936" kern="1200">
        <a:solidFill>
          <a:schemeClr val="tx1"/>
        </a:solidFill>
        <a:latin typeface="+mn-lt"/>
        <a:ea typeface="+mn-ea"/>
        <a:cs typeface="+mn-cs"/>
      </a:defRPr>
    </a:lvl5pPr>
    <a:lvl6pPr marL="2508452" algn="l" defTabSz="1003381" rtl="0" eaLnBrk="1" latinLnBrk="0" hangingPunct="1">
      <a:defRPr sz="1936" kern="1200">
        <a:solidFill>
          <a:schemeClr val="tx1"/>
        </a:solidFill>
        <a:latin typeface="+mn-lt"/>
        <a:ea typeface="+mn-ea"/>
        <a:cs typeface="+mn-cs"/>
      </a:defRPr>
    </a:lvl6pPr>
    <a:lvl7pPr marL="3010143" algn="l" defTabSz="1003381" rtl="0" eaLnBrk="1" latinLnBrk="0" hangingPunct="1">
      <a:defRPr sz="1936" kern="1200">
        <a:solidFill>
          <a:schemeClr val="tx1"/>
        </a:solidFill>
        <a:latin typeface="+mn-lt"/>
        <a:ea typeface="+mn-ea"/>
        <a:cs typeface="+mn-cs"/>
      </a:defRPr>
    </a:lvl7pPr>
    <a:lvl8pPr marL="3511833" algn="l" defTabSz="1003381" rtl="0" eaLnBrk="1" latinLnBrk="0" hangingPunct="1">
      <a:defRPr sz="1936" kern="1200">
        <a:solidFill>
          <a:schemeClr val="tx1"/>
        </a:solidFill>
        <a:latin typeface="+mn-lt"/>
        <a:ea typeface="+mn-ea"/>
        <a:cs typeface="+mn-cs"/>
      </a:defRPr>
    </a:lvl8pPr>
    <a:lvl9pPr marL="4013524" algn="l" defTabSz="1003381" rtl="0" eaLnBrk="1" latinLnBrk="0" hangingPunct="1">
      <a:defRPr sz="193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53" userDrawn="1">
          <p15:clr>
            <a:srgbClr val="A4A3A4"/>
          </p15:clr>
        </p15:guide>
        <p15:guide id="2" pos="2381" userDrawn="1">
          <p15:clr>
            <a:srgbClr val="A4A3A4"/>
          </p15:clr>
        </p15:guide>
        <p15:guide id="3" userDrawn="1">
          <p15:clr>
            <a:srgbClr val="A4A3A4"/>
          </p15:clr>
        </p15:guide>
        <p15:guide id="4" pos="459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C92DA"/>
    <a:srgbClr val="146BA0"/>
    <a:srgbClr val="6F6F6F"/>
    <a:srgbClr val="717F1B"/>
    <a:srgbClr val="0E4B70"/>
    <a:srgbClr val="FDFDFD"/>
    <a:srgbClr val="E4F3FC"/>
    <a:srgbClr val="F2F2F3"/>
    <a:srgbClr val="1159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autoAdjust="0"/>
    <p:restoredTop sz="96173" autoAdjust="0"/>
  </p:normalViewPr>
  <p:slideViewPr>
    <p:cSldViewPr showGuides="1">
      <p:cViewPr varScale="1">
        <p:scale>
          <a:sx n="71" d="100"/>
          <a:sy n="71" d="100"/>
        </p:scale>
        <p:origin x="2964" y="90"/>
      </p:cViewPr>
      <p:guideLst>
        <p:guide orient="horz" pos="1953"/>
        <p:guide pos="2381"/>
        <p:guide/>
        <p:guide pos="4593"/>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862"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5433AA28-2258-425B-A8ED-AF8F62972EF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a:extLst>
              <a:ext uri="{FF2B5EF4-FFF2-40B4-BE49-F238E27FC236}">
                <a16:creationId xmlns:a16="http://schemas.microsoft.com/office/drawing/2014/main" id="{996C5241-BE5A-41CE-A622-2B375CAAE09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B9389FE-260E-40F4-96F9-A6ECF292D6C5}" type="datetimeFigureOut">
              <a:rPr lang="fr-FR" smtClean="0"/>
              <a:t>18/01/2024</a:t>
            </a:fld>
            <a:endParaRPr lang="fr-FR"/>
          </a:p>
        </p:txBody>
      </p:sp>
      <p:sp>
        <p:nvSpPr>
          <p:cNvPr id="4" name="Espace réservé du pied de page 3">
            <a:extLst>
              <a:ext uri="{FF2B5EF4-FFF2-40B4-BE49-F238E27FC236}">
                <a16:creationId xmlns:a16="http://schemas.microsoft.com/office/drawing/2014/main" id="{3ED76639-AA0C-4EAD-BD90-CE92B7F0567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12E7E219-A53C-4420-AF71-172BF067C40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EBD8EF-F367-4C88-8DA3-5C57DE93BCD1}" type="slidenum">
              <a:rPr lang="fr-FR" smtClean="0"/>
              <a:t>‹N°›</a:t>
            </a:fld>
            <a:endParaRPr lang="fr-FR"/>
          </a:p>
        </p:txBody>
      </p:sp>
    </p:spTree>
    <p:extLst>
      <p:ext uri="{BB962C8B-B14F-4D97-AF65-F5344CB8AC3E}">
        <p14:creationId xmlns:p14="http://schemas.microsoft.com/office/powerpoint/2010/main" val="1956369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FDEADC-A468-401D-8355-8F6456D25F9F}" type="datetimeFigureOut">
              <a:rPr lang="fr-FR" smtClean="0"/>
              <a:t>18/01/2024</a:t>
            </a:fld>
            <a:endParaRPr lang="fr-FR"/>
          </a:p>
        </p:txBody>
      </p:sp>
      <p:sp>
        <p:nvSpPr>
          <p:cNvPr id="4" name="Espace réservé de l'image des diapositives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12A834-838F-44AA-8AB8-3A1A38E474C7}" type="slidenum">
              <a:rPr lang="fr-FR" smtClean="0"/>
              <a:t>‹N°›</a:t>
            </a:fld>
            <a:endParaRPr lang="fr-FR"/>
          </a:p>
        </p:txBody>
      </p:sp>
    </p:spTree>
    <p:extLst>
      <p:ext uri="{BB962C8B-B14F-4D97-AF65-F5344CB8AC3E}">
        <p14:creationId xmlns:p14="http://schemas.microsoft.com/office/powerpoint/2010/main" val="319709284"/>
      </p:ext>
    </p:extLst>
  </p:cSld>
  <p:clrMap bg1="lt1" tx1="dk1" bg2="lt2" tx2="dk2" accent1="accent1" accent2="accent2" accent3="accent3" accent4="accent4" accent5="accent5" accent6="accent6" hlink="hlink" folHlink="folHlink"/>
  <p:notesStyle>
    <a:lvl1pPr marL="0" algn="l" defTabSz="1003381" rtl="0" eaLnBrk="1" latinLnBrk="0" hangingPunct="1">
      <a:defRPr sz="1291" kern="1200">
        <a:solidFill>
          <a:schemeClr val="tx1"/>
        </a:solidFill>
        <a:latin typeface="+mn-lt"/>
        <a:ea typeface="+mn-ea"/>
        <a:cs typeface="+mn-cs"/>
      </a:defRPr>
    </a:lvl1pPr>
    <a:lvl2pPr marL="501691" algn="l" defTabSz="1003381" rtl="0" eaLnBrk="1" latinLnBrk="0" hangingPunct="1">
      <a:defRPr sz="1291" kern="1200">
        <a:solidFill>
          <a:schemeClr val="tx1"/>
        </a:solidFill>
        <a:latin typeface="+mn-lt"/>
        <a:ea typeface="+mn-ea"/>
        <a:cs typeface="+mn-cs"/>
      </a:defRPr>
    </a:lvl2pPr>
    <a:lvl3pPr marL="1003381" algn="l" defTabSz="1003381" rtl="0" eaLnBrk="1" latinLnBrk="0" hangingPunct="1">
      <a:defRPr sz="1291" kern="1200">
        <a:solidFill>
          <a:schemeClr val="tx1"/>
        </a:solidFill>
        <a:latin typeface="+mn-lt"/>
        <a:ea typeface="+mn-ea"/>
        <a:cs typeface="+mn-cs"/>
      </a:defRPr>
    </a:lvl3pPr>
    <a:lvl4pPr marL="1505072" algn="l" defTabSz="1003381" rtl="0" eaLnBrk="1" latinLnBrk="0" hangingPunct="1">
      <a:defRPr sz="1291" kern="1200">
        <a:solidFill>
          <a:schemeClr val="tx1"/>
        </a:solidFill>
        <a:latin typeface="+mn-lt"/>
        <a:ea typeface="+mn-ea"/>
        <a:cs typeface="+mn-cs"/>
      </a:defRPr>
    </a:lvl4pPr>
    <a:lvl5pPr marL="2006762" algn="l" defTabSz="1003381" rtl="0" eaLnBrk="1" latinLnBrk="0" hangingPunct="1">
      <a:defRPr sz="1291" kern="1200">
        <a:solidFill>
          <a:schemeClr val="tx1"/>
        </a:solidFill>
        <a:latin typeface="+mn-lt"/>
        <a:ea typeface="+mn-ea"/>
        <a:cs typeface="+mn-cs"/>
      </a:defRPr>
    </a:lvl5pPr>
    <a:lvl6pPr marL="2508452" algn="l" defTabSz="1003381" rtl="0" eaLnBrk="1" latinLnBrk="0" hangingPunct="1">
      <a:defRPr sz="1291" kern="1200">
        <a:solidFill>
          <a:schemeClr val="tx1"/>
        </a:solidFill>
        <a:latin typeface="+mn-lt"/>
        <a:ea typeface="+mn-ea"/>
        <a:cs typeface="+mn-cs"/>
      </a:defRPr>
    </a:lvl6pPr>
    <a:lvl7pPr marL="3010143" algn="l" defTabSz="1003381" rtl="0" eaLnBrk="1" latinLnBrk="0" hangingPunct="1">
      <a:defRPr sz="1291" kern="1200">
        <a:solidFill>
          <a:schemeClr val="tx1"/>
        </a:solidFill>
        <a:latin typeface="+mn-lt"/>
        <a:ea typeface="+mn-ea"/>
        <a:cs typeface="+mn-cs"/>
      </a:defRPr>
    </a:lvl7pPr>
    <a:lvl8pPr marL="3511833" algn="l" defTabSz="1003381" rtl="0" eaLnBrk="1" latinLnBrk="0" hangingPunct="1">
      <a:defRPr sz="1291" kern="1200">
        <a:solidFill>
          <a:schemeClr val="tx1"/>
        </a:solidFill>
        <a:latin typeface="+mn-lt"/>
        <a:ea typeface="+mn-ea"/>
        <a:cs typeface="+mn-cs"/>
      </a:defRPr>
    </a:lvl8pPr>
    <a:lvl9pPr marL="4013524" algn="l" defTabSz="1003381" rtl="0" eaLnBrk="1" latinLnBrk="0" hangingPunct="1">
      <a:defRPr sz="1291"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712A834-838F-44AA-8AB8-3A1A38E474C7}" type="slidenum">
              <a:rPr lang="fr-FR" smtClean="0"/>
              <a:t>3</a:t>
            </a:fld>
            <a:endParaRPr lang="fr-FR"/>
          </a:p>
        </p:txBody>
      </p:sp>
    </p:spTree>
    <p:extLst>
      <p:ext uri="{BB962C8B-B14F-4D97-AF65-F5344CB8AC3E}">
        <p14:creationId xmlns:p14="http://schemas.microsoft.com/office/powerpoint/2010/main" val="36913152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uverture">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4979911" y="2838787"/>
            <a:ext cx="2574165" cy="112237"/>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3" name="Rectangle 2"/>
          <p:cNvSpPr/>
          <p:nvPr userDrawn="1"/>
        </p:nvSpPr>
        <p:spPr>
          <a:xfrm>
            <a:off x="5560418" y="2692722"/>
            <a:ext cx="1993657" cy="11223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4" name="Rectangle 3"/>
          <p:cNvSpPr/>
          <p:nvPr userDrawn="1"/>
        </p:nvSpPr>
        <p:spPr>
          <a:xfrm>
            <a:off x="6251854" y="2539994"/>
            <a:ext cx="1302223" cy="112237"/>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6" name="Rectangle 5"/>
          <p:cNvSpPr/>
          <p:nvPr userDrawn="1"/>
        </p:nvSpPr>
        <p:spPr>
          <a:xfrm>
            <a:off x="-10698" y="2988557"/>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7" name="Rectangle 6"/>
          <p:cNvSpPr/>
          <p:nvPr userDrawn="1"/>
        </p:nvSpPr>
        <p:spPr>
          <a:xfrm>
            <a:off x="-15797" y="6400663"/>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9" name="Image 8"/>
          <p:cNvPicPr>
            <a:picLocks noChangeAspect="1"/>
          </p:cNvPicPr>
          <p:nvPr userDrawn="1"/>
        </p:nvPicPr>
        <p:blipFill rotWithShape="1">
          <a:blip r:embed="rId2">
            <a:extLst>
              <a:ext uri="{28A0092B-C50C-407E-A947-70E740481C1C}">
                <a14:useLocalDpi xmlns:a14="http://schemas.microsoft.com/office/drawing/2010/main" val="0"/>
              </a:ext>
            </a:extLst>
          </a:blip>
          <a:srcRect l="7373" t="20189" b="20189"/>
          <a:stretch/>
        </p:blipFill>
        <p:spPr>
          <a:xfrm>
            <a:off x="3247162" y="3100793"/>
            <a:ext cx="4315759" cy="3299870"/>
          </a:xfrm>
          <a:prstGeom prst="rect">
            <a:avLst/>
          </a:prstGeom>
        </p:spPr>
      </p:pic>
      <p:sp>
        <p:nvSpPr>
          <p:cNvPr id="8" name="Rectangle 7"/>
          <p:cNvSpPr/>
          <p:nvPr userDrawn="1"/>
        </p:nvSpPr>
        <p:spPr>
          <a:xfrm>
            <a:off x="2" y="3100793"/>
            <a:ext cx="4137073" cy="329987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10" name="Imag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68" y="631977"/>
            <a:ext cx="2362705" cy="1410399"/>
          </a:xfrm>
          <a:prstGeom prst="rect">
            <a:avLst/>
          </a:prstGeom>
        </p:spPr>
      </p:pic>
    </p:spTree>
    <p:extLst>
      <p:ext uri="{BB962C8B-B14F-4D97-AF65-F5344CB8AC3E}">
        <p14:creationId xmlns:p14="http://schemas.microsoft.com/office/powerpoint/2010/main" val="47671121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194" y="3075526"/>
            <a:ext cx="416675" cy="895158"/>
          </a:xfrm>
          <a:prstGeom prst="rect">
            <a:avLst/>
          </a:prstGeom>
        </p:spPr>
      </p:pic>
      <p:sp>
        <p:nvSpPr>
          <p:cNvPr id="6" name="Espace réservé du texte 5"/>
          <p:cNvSpPr>
            <a:spLocks noGrp="1"/>
          </p:cNvSpPr>
          <p:nvPr>
            <p:ph type="body" sz="quarter" idx="12"/>
          </p:nvPr>
        </p:nvSpPr>
        <p:spPr>
          <a:xfrm>
            <a:off x="1137052" y="3101178"/>
            <a:ext cx="6154849" cy="3142621"/>
          </a:xfrm>
          <a:prstGeom prst="rect">
            <a:avLst/>
          </a:prstGeom>
        </p:spPr>
        <p:txBody>
          <a:bodyPr/>
          <a:lstStyle>
            <a:lvl1pPr>
              <a:defRPr sz="2193"/>
            </a:lvl1pPr>
            <a:lvl2pPr marL="182009" indent="0">
              <a:tabLst/>
              <a:defRPr sz="1596"/>
            </a:lvl2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3215860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Page Intermédiaire">
    <p:spTree>
      <p:nvGrpSpPr>
        <p:cNvPr id="1" name=""/>
        <p:cNvGrpSpPr/>
        <p:nvPr/>
      </p:nvGrpSpPr>
      <p:grpSpPr>
        <a:xfrm>
          <a:off x="0" y="0"/>
          <a:ext cx="0" cy="0"/>
          <a:chOff x="0" y="0"/>
          <a:chExt cx="0" cy="0"/>
        </a:xfrm>
      </p:grpSpPr>
      <p:sp>
        <p:nvSpPr>
          <p:cNvPr id="2" name="Titre 1"/>
          <p:cNvSpPr>
            <a:spLocks noGrp="1"/>
          </p:cNvSpPr>
          <p:nvPr>
            <p:ph type="title"/>
          </p:nvPr>
        </p:nvSpPr>
        <p:spPr>
          <a:xfrm>
            <a:off x="590579" y="4789040"/>
            <a:ext cx="1004027" cy="2227476"/>
          </a:xfrm>
          <a:prstGeom prst="rect">
            <a:avLst/>
          </a:prstGeom>
          <a:solidFill>
            <a:srgbClr val="B9557B"/>
          </a:solidFill>
        </p:spPr>
        <p:txBody>
          <a:bodyPr anchor="ctr">
            <a:noAutofit/>
          </a:bodyPr>
          <a:lstStyle>
            <a:lvl1pPr algn="ctr">
              <a:defRPr sz="6530" b="1" cap="all">
                <a:solidFill>
                  <a:schemeClr val="bg1"/>
                </a:solidFill>
                <a:latin typeface="Arial" pitchFamily="34" charset="0"/>
                <a:cs typeface="Arial" pitchFamily="34" charset="0"/>
              </a:defRPr>
            </a:lvl1pPr>
          </a:lstStyle>
          <a:p>
            <a:r>
              <a:rPr lang="fr-FR" dirty="0"/>
              <a:t>Modifiez le style du titre</a:t>
            </a:r>
          </a:p>
        </p:txBody>
      </p:sp>
      <p:sp>
        <p:nvSpPr>
          <p:cNvPr id="3" name="Espace réservé du texte 2"/>
          <p:cNvSpPr>
            <a:spLocks noGrp="1"/>
          </p:cNvSpPr>
          <p:nvPr>
            <p:ph type="body" idx="1"/>
          </p:nvPr>
        </p:nvSpPr>
        <p:spPr>
          <a:xfrm>
            <a:off x="1712724" y="4789040"/>
            <a:ext cx="5374493" cy="2244123"/>
          </a:xfrm>
          <a:prstGeom prst="rect">
            <a:avLst/>
          </a:prstGeom>
        </p:spPr>
        <p:txBody>
          <a:bodyPr anchor="b">
            <a:noAutofit/>
          </a:bodyPr>
          <a:lstStyle>
            <a:lvl1pPr marL="0" indent="0">
              <a:buNone/>
              <a:defRPr sz="2841">
                <a:solidFill>
                  <a:schemeClr val="tx1"/>
                </a:solidFill>
                <a:latin typeface="Arial Narrow" pitchFamily="34" charset="0"/>
              </a:defRPr>
            </a:lvl1pPr>
            <a:lvl2pPr marL="271300" indent="0">
              <a:buNone/>
              <a:defRPr sz="1047">
                <a:solidFill>
                  <a:schemeClr val="tx1">
                    <a:tint val="75000"/>
                  </a:schemeClr>
                </a:solidFill>
              </a:defRPr>
            </a:lvl2pPr>
            <a:lvl3pPr marL="542600" indent="0">
              <a:buNone/>
              <a:defRPr sz="947">
                <a:solidFill>
                  <a:schemeClr val="tx1">
                    <a:tint val="75000"/>
                  </a:schemeClr>
                </a:solidFill>
              </a:defRPr>
            </a:lvl3pPr>
            <a:lvl4pPr marL="813899" indent="0">
              <a:buNone/>
              <a:defRPr sz="848">
                <a:solidFill>
                  <a:schemeClr val="tx1">
                    <a:tint val="75000"/>
                  </a:schemeClr>
                </a:solidFill>
              </a:defRPr>
            </a:lvl4pPr>
            <a:lvl5pPr marL="1085200" indent="0">
              <a:buNone/>
              <a:defRPr sz="848">
                <a:solidFill>
                  <a:schemeClr val="tx1">
                    <a:tint val="75000"/>
                  </a:schemeClr>
                </a:solidFill>
              </a:defRPr>
            </a:lvl5pPr>
            <a:lvl6pPr marL="1356499" indent="0">
              <a:buNone/>
              <a:defRPr sz="848">
                <a:solidFill>
                  <a:schemeClr val="tx1">
                    <a:tint val="75000"/>
                  </a:schemeClr>
                </a:solidFill>
              </a:defRPr>
            </a:lvl6pPr>
            <a:lvl7pPr marL="1627799" indent="0">
              <a:buNone/>
              <a:defRPr sz="848">
                <a:solidFill>
                  <a:schemeClr val="tx1">
                    <a:tint val="75000"/>
                  </a:schemeClr>
                </a:solidFill>
              </a:defRPr>
            </a:lvl7pPr>
            <a:lvl8pPr marL="1899099" indent="0">
              <a:buNone/>
              <a:defRPr sz="848">
                <a:solidFill>
                  <a:schemeClr val="tx1">
                    <a:tint val="75000"/>
                  </a:schemeClr>
                </a:solidFill>
              </a:defRPr>
            </a:lvl8pPr>
            <a:lvl9pPr marL="2170399" indent="0">
              <a:buNone/>
              <a:defRPr sz="848">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b="1"/>
            </a:lvl1pPr>
          </a:lstStyle>
          <a:p>
            <a:r>
              <a:rPr lang="fr-FR" dirty="0"/>
              <a:t>2021</a:t>
            </a:r>
          </a:p>
        </p:txBody>
      </p:sp>
      <p:sp>
        <p:nvSpPr>
          <p:cNvPr id="5" name="Espace réservé du pied de page 4"/>
          <p:cNvSpPr>
            <a:spLocks noGrp="1"/>
          </p:cNvSpPr>
          <p:nvPr>
            <p:ph type="ftr" sz="quarter" idx="11"/>
          </p:nvPr>
        </p:nvSpPr>
        <p:spPr>
          <a:xfrm>
            <a:off x="1417424" y="10134987"/>
            <a:ext cx="4902010" cy="334121"/>
          </a:xfrm>
          <a:prstGeom prst="rect">
            <a:avLst/>
          </a:prstGeom>
        </p:spPr>
        <p:txBody>
          <a:bodyPr/>
          <a:lstStyle>
            <a:lvl1pPr>
              <a:defRPr b="1"/>
            </a:lvl1p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55717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u contenu 2"/>
          <p:cNvSpPr>
            <a:spLocks noGrp="1"/>
          </p:cNvSpPr>
          <p:nvPr>
            <p:ph idx="1"/>
          </p:nvPr>
        </p:nvSpPr>
        <p:spPr>
          <a:xfrm>
            <a:off x="252131" y="2090299"/>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
        <p:nvSpPr>
          <p:cNvPr id="7" name="Espace réservé du contenu 2">
            <a:extLst>
              <a:ext uri="{FF2B5EF4-FFF2-40B4-BE49-F238E27FC236}">
                <a16:creationId xmlns:a16="http://schemas.microsoft.com/office/drawing/2014/main" id="{25C80989-4695-4A06-B28D-2DB07A2490F5}"/>
              </a:ext>
            </a:extLst>
          </p:cNvPr>
          <p:cNvSpPr>
            <a:spLocks noGrp="1"/>
          </p:cNvSpPr>
          <p:nvPr>
            <p:ph idx="12"/>
          </p:nvPr>
        </p:nvSpPr>
        <p:spPr>
          <a:xfrm>
            <a:off x="3958455" y="2090298"/>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449676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254865" y="3324"/>
            <a:ext cx="6304810" cy="1428209"/>
          </a:xfrm>
          <a:prstGeom prst="rect">
            <a:avLst/>
          </a:prstGeom>
        </p:spPr>
        <p:txBody>
          <a:bodyPr/>
          <a:lstStyle>
            <a:lvl1pPr>
              <a:defRPr/>
            </a:lvl1pPr>
          </a:lstStyle>
          <a:p>
            <a:r>
              <a:rPr lang="fr-FR" dirty="0"/>
              <a:t>SOMMAIRE</a:t>
            </a:r>
          </a:p>
        </p:txBody>
      </p:sp>
      <p:sp>
        <p:nvSpPr>
          <p:cNvPr id="3" name="Espace réservé du contenu 2"/>
          <p:cNvSpPr>
            <a:spLocks noGrp="1"/>
          </p:cNvSpPr>
          <p:nvPr>
            <p:ph idx="1"/>
          </p:nvPr>
        </p:nvSpPr>
        <p:spPr>
          <a:xfrm>
            <a:off x="1234530" y="2090299"/>
            <a:ext cx="6236267" cy="7858373"/>
          </a:xfrm>
          <a:prstGeom prst="rect">
            <a:avLst/>
          </a:prstGeom>
        </p:spPr>
        <p:txBody>
          <a:bodyPr/>
          <a:lstStyle>
            <a:lvl1pPr>
              <a:defRPr sz="1396"/>
            </a:lvl1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223335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e la date 2"/>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4" name="Espace réservé du pied de page 3"/>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99489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011295"/>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4" r:id="rId3"/>
    <p:sldLayoutId id="2147483650" r:id="rId4"/>
    <p:sldLayoutId id="2147483653" r:id="rId5"/>
    <p:sldLayoutId id="2147483652" r:id="rId6"/>
  </p:sldLayoutIdLst>
  <p:hf sldNum="0" hdr="0"/>
  <p:txStyles>
    <p:titleStyle>
      <a:lvl1pPr algn="l" defTabSz="542600" rtl="0" eaLnBrk="1" latinLnBrk="0" hangingPunct="1">
        <a:spcBef>
          <a:spcPct val="0"/>
        </a:spcBef>
        <a:buNone/>
        <a:defRPr sz="1196" b="1" kern="1200">
          <a:solidFill>
            <a:schemeClr val="tx2"/>
          </a:solidFill>
          <a:latin typeface="+mj-lt"/>
          <a:ea typeface="+mj-ea"/>
          <a:cs typeface="+mj-cs"/>
        </a:defRPr>
      </a:lvl1pPr>
    </p:titleStyle>
    <p:bodyStyle>
      <a:lvl1pPr marL="0" indent="0" algn="l" defTabSz="542600" rtl="0" eaLnBrk="1" latinLnBrk="0" hangingPunct="1">
        <a:spcBef>
          <a:spcPct val="20000"/>
        </a:spcBef>
        <a:buFontTx/>
        <a:buNone/>
        <a:defRPr sz="997"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p:bodyStyle>
    <p:otherStyle>
      <a:defPPr>
        <a:defRPr lang="fr-FR"/>
      </a:defPPr>
      <a:lvl1pPr marL="0" algn="l" defTabSz="542600" rtl="0" eaLnBrk="1" latinLnBrk="0" hangingPunct="1">
        <a:defRPr sz="1047" kern="1200">
          <a:solidFill>
            <a:schemeClr val="tx1"/>
          </a:solidFill>
          <a:latin typeface="+mn-lt"/>
          <a:ea typeface="+mn-ea"/>
          <a:cs typeface="+mn-cs"/>
        </a:defRPr>
      </a:lvl1pPr>
      <a:lvl2pPr marL="271300" algn="l" defTabSz="542600" rtl="0" eaLnBrk="1" latinLnBrk="0" hangingPunct="1">
        <a:defRPr sz="1047" kern="1200">
          <a:solidFill>
            <a:schemeClr val="tx1"/>
          </a:solidFill>
          <a:latin typeface="+mn-lt"/>
          <a:ea typeface="+mn-ea"/>
          <a:cs typeface="+mn-cs"/>
        </a:defRPr>
      </a:lvl2pPr>
      <a:lvl3pPr marL="542600" algn="l" defTabSz="542600" rtl="0" eaLnBrk="1" latinLnBrk="0" hangingPunct="1">
        <a:defRPr sz="1047" kern="1200">
          <a:solidFill>
            <a:schemeClr val="tx1"/>
          </a:solidFill>
          <a:latin typeface="+mn-lt"/>
          <a:ea typeface="+mn-ea"/>
          <a:cs typeface="+mn-cs"/>
        </a:defRPr>
      </a:lvl3pPr>
      <a:lvl4pPr marL="813899" algn="l" defTabSz="542600" rtl="0" eaLnBrk="1" latinLnBrk="0" hangingPunct="1">
        <a:defRPr sz="1047" kern="1200">
          <a:solidFill>
            <a:schemeClr val="tx1"/>
          </a:solidFill>
          <a:latin typeface="+mn-lt"/>
          <a:ea typeface="+mn-ea"/>
          <a:cs typeface="+mn-cs"/>
        </a:defRPr>
      </a:lvl4pPr>
      <a:lvl5pPr marL="1085200" algn="l" defTabSz="542600" rtl="0" eaLnBrk="1" latinLnBrk="0" hangingPunct="1">
        <a:defRPr sz="1047" kern="1200">
          <a:solidFill>
            <a:schemeClr val="tx1"/>
          </a:solidFill>
          <a:latin typeface="+mn-lt"/>
          <a:ea typeface="+mn-ea"/>
          <a:cs typeface="+mn-cs"/>
        </a:defRPr>
      </a:lvl5pPr>
      <a:lvl6pPr marL="1356499" algn="l" defTabSz="542600" rtl="0" eaLnBrk="1" latinLnBrk="0" hangingPunct="1">
        <a:defRPr sz="1047" kern="1200">
          <a:solidFill>
            <a:schemeClr val="tx1"/>
          </a:solidFill>
          <a:latin typeface="+mn-lt"/>
          <a:ea typeface="+mn-ea"/>
          <a:cs typeface="+mn-cs"/>
        </a:defRPr>
      </a:lvl6pPr>
      <a:lvl7pPr marL="1627799" algn="l" defTabSz="542600" rtl="0" eaLnBrk="1" latinLnBrk="0" hangingPunct="1">
        <a:defRPr sz="1047" kern="1200">
          <a:solidFill>
            <a:schemeClr val="tx1"/>
          </a:solidFill>
          <a:latin typeface="+mn-lt"/>
          <a:ea typeface="+mn-ea"/>
          <a:cs typeface="+mn-cs"/>
        </a:defRPr>
      </a:lvl7pPr>
      <a:lvl8pPr marL="1899099" algn="l" defTabSz="542600" rtl="0" eaLnBrk="1" latinLnBrk="0" hangingPunct="1">
        <a:defRPr sz="1047" kern="1200">
          <a:solidFill>
            <a:schemeClr val="tx1"/>
          </a:solidFill>
          <a:latin typeface="+mn-lt"/>
          <a:ea typeface="+mn-ea"/>
          <a:cs typeface="+mn-cs"/>
        </a:defRPr>
      </a:lvl8pPr>
      <a:lvl9pPr marL="2170399" algn="l" defTabSz="542600" rtl="0" eaLnBrk="1" latinLnBrk="0" hangingPunct="1">
        <a:defRPr sz="10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6.png"/><Relationship Id="rId4" Type="http://schemas.openxmlformats.org/officeDocument/2006/relationships/image" Target="../media/image5.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Connecteur droit 13">
            <a:extLst>
              <a:ext uri="{FF2B5EF4-FFF2-40B4-BE49-F238E27FC236}">
                <a16:creationId xmlns:a16="http://schemas.microsoft.com/office/drawing/2014/main" id="{862D5F01-2D95-412E-91CA-358B5C7BE321}"/>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6" name="Espace réservé du texte 2">
            <a:extLst>
              <a:ext uri="{FF2B5EF4-FFF2-40B4-BE49-F238E27FC236}">
                <a16:creationId xmlns:a16="http://schemas.microsoft.com/office/drawing/2014/main" id="{09119508-B25A-4516-9C78-2052A6D7427B}"/>
              </a:ext>
            </a:extLst>
          </p:cNvPr>
          <p:cNvSpPr txBox="1">
            <a:spLocks/>
          </p:cNvSpPr>
          <p:nvPr/>
        </p:nvSpPr>
        <p:spPr>
          <a:xfrm>
            <a:off x="124308" y="1228831"/>
            <a:ext cx="7261695" cy="815597"/>
          </a:xfrm>
          <a:prstGeom prst="rect">
            <a:avLst/>
          </a:prstGeom>
        </p:spPr>
        <p:txBody>
          <a:bodyPr vert="horz" lIns="42854" tIns="0" rIns="42854" bIns="0" rtlCol="0">
            <a:normAutofit/>
          </a:bodyPr>
          <a:lstStyle>
            <a:lvl1pPr marL="0" indent="0" algn="l" defTabSz="542600" rtl="0" eaLnBrk="1" latinLnBrk="0" hangingPunct="1">
              <a:spcBef>
                <a:spcPct val="20000"/>
              </a:spcBef>
              <a:buFontTx/>
              <a:buNone/>
              <a:defRPr sz="1396"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a:lstStyle>
          <a:p>
            <a:endParaRPr lang="fr-FR" dirty="0"/>
          </a:p>
        </p:txBody>
      </p:sp>
      <p:sp>
        <p:nvSpPr>
          <p:cNvPr id="21" name="ZoneTexte 20">
            <a:extLst>
              <a:ext uri="{FF2B5EF4-FFF2-40B4-BE49-F238E27FC236}">
                <a16:creationId xmlns:a16="http://schemas.microsoft.com/office/drawing/2014/main" id="{BE063AF8-784F-4C2B-BE77-966FBA10C306}"/>
              </a:ext>
            </a:extLst>
          </p:cNvPr>
          <p:cNvSpPr txBox="1"/>
          <p:nvPr/>
        </p:nvSpPr>
        <p:spPr>
          <a:xfrm>
            <a:off x="230039" y="1169442"/>
            <a:ext cx="6873596" cy="492443"/>
          </a:xfrm>
          <a:prstGeom prst="rect">
            <a:avLst/>
          </a:prstGeom>
          <a:noFill/>
        </p:spPr>
        <p:txBody>
          <a:bodyPr wrap="square" lIns="36000" tIns="0" rIns="36000" bIns="0" rtlCol="0">
            <a:spAutoFit/>
          </a:bodyPr>
          <a:lstStyle/>
          <a:p>
            <a:r>
              <a:rPr lang="fr-FR" sz="3200" b="1" dirty="0">
                <a:solidFill>
                  <a:schemeClr val="accent2"/>
                </a:solidFill>
                <a:latin typeface="Univers Light" panose="020B0403020202020204" pitchFamily="34" charset="0"/>
              </a:rPr>
              <a:t>JURISTE</a:t>
            </a:r>
          </a:p>
        </p:txBody>
      </p:sp>
      <p:cxnSp>
        <p:nvCxnSpPr>
          <p:cNvPr id="23" name="Connecteur droit 22">
            <a:extLst>
              <a:ext uri="{FF2B5EF4-FFF2-40B4-BE49-F238E27FC236}">
                <a16:creationId xmlns:a16="http://schemas.microsoft.com/office/drawing/2014/main" id="{2D08BE87-0D57-41DE-8A1F-F94DB73A1B70}"/>
              </a:ext>
            </a:extLst>
          </p:cNvPr>
          <p:cNvCxnSpPr>
            <a:cxnSpLocks/>
          </p:cNvCxnSpPr>
          <p:nvPr/>
        </p:nvCxnSpPr>
        <p:spPr>
          <a:xfrm>
            <a:off x="293915" y="1685585"/>
            <a:ext cx="6841241"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grpSp>
        <p:nvGrpSpPr>
          <p:cNvPr id="5" name="Groupe 4">
            <a:extLst>
              <a:ext uri="{FF2B5EF4-FFF2-40B4-BE49-F238E27FC236}">
                <a16:creationId xmlns:a16="http://schemas.microsoft.com/office/drawing/2014/main" id="{34287746-A4AA-4E11-83C1-B825D4B0960F}"/>
              </a:ext>
            </a:extLst>
          </p:cNvPr>
          <p:cNvGrpSpPr/>
          <p:nvPr/>
        </p:nvGrpSpPr>
        <p:grpSpPr>
          <a:xfrm>
            <a:off x="258764" y="1823656"/>
            <a:ext cx="6854799" cy="542756"/>
            <a:chOff x="288912" y="2049262"/>
            <a:chExt cx="6854799" cy="542756"/>
          </a:xfrm>
        </p:grpSpPr>
        <p:sp>
          <p:nvSpPr>
            <p:cNvPr id="26" name="ZoneTexte 25">
              <a:extLst>
                <a:ext uri="{FF2B5EF4-FFF2-40B4-BE49-F238E27FC236}">
                  <a16:creationId xmlns:a16="http://schemas.microsoft.com/office/drawing/2014/main" id="{D44D9155-530C-4A16-BA78-51AAB9EBDDD3}"/>
                </a:ext>
              </a:extLst>
            </p:cNvPr>
            <p:cNvSpPr txBox="1"/>
            <p:nvPr/>
          </p:nvSpPr>
          <p:spPr>
            <a:xfrm>
              <a:off x="4979334" y="2268852"/>
              <a:ext cx="2160000" cy="323165"/>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Juriste d’entreprise, chargé des affaires juridiques</a:t>
              </a:r>
            </a:p>
          </p:txBody>
        </p:sp>
        <p:sp>
          <p:nvSpPr>
            <p:cNvPr id="28" name="ZoneTexte 27">
              <a:extLst>
                <a:ext uri="{FF2B5EF4-FFF2-40B4-BE49-F238E27FC236}">
                  <a16:creationId xmlns:a16="http://schemas.microsoft.com/office/drawing/2014/main" id="{49E01F44-7C4C-402F-BA36-C3A11B9967A8}"/>
                </a:ext>
              </a:extLst>
            </p:cNvPr>
            <p:cNvSpPr txBox="1"/>
            <p:nvPr/>
          </p:nvSpPr>
          <p:spPr>
            <a:xfrm>
              <a:off x="2636312" y="2049262"/>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Famille de métiers</a:t>
              </a:r>
            </a:p>
          </p:txBody>
        </p:sp>
        <p:sp>
          <p:nvSpPr>
            <p:cNvPr id="29" name="ZoneTexte 28">
              <a:extLst>
                <a:ext uri="{FF2B5EF4-FFF2-40B4-BE49-F238E27FC236}">
                  <a16:creationId xmlns:a16="http://schemas.microsoft.com/office/drawing/2014/main" id="{A5C23891-01DC-4864-BA15-5DBC24453121}"/>
                </a:ext>
              </a:extLst>
            </p:cNvPr>
            <p:cNvSpPr txBox="1"/>
            <p:nvPr/>
          </p:nvSpPr>
          <p:spPr>
            <a:xfrm>
              <a:off x="4983711" y="2049262"/>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Autres appellations du métier</a:t>
              </a:r>
            </a:p>
          </p:txBody>
        </p:sp>
        <p:sp>
          <p:nvSpPr>
            <p:cNvPr id="30" name="ZoneTexte 29">
              <a:extLst>
                <a:ext uri="{FF2B5EF4-FFF2-40B4-BE49-F238E27FC236}">
                  <a16:creationId xmlns:a16="http://schemas.microsoft.com/office/drawing/2014/main" id="{7486B2F1-34BE-4AA8-B035-D675D4BBB386}"/>
                </a:ext>
              </a:extLst>
            </p:cNvPr>
            <p:cNvSpPr txBox="1"/>
            <p:nvPr/>
          </p:nvSpPr>
          <p:spPr>
            <a:xfrm>
              <a:off x="288912" y="2268852"/>
              <a:ext cx="3049635"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Fonctions support</a:t>
              </a:r>
            </a:p>
          </p:txBody>
        </p:sp>
        <p:sp>
          <p:nvSpPr>
            <p:cNvPr id="31" name="ZoneTexte 30">
              <a:extLst>
                <a:ext uri="{FF2B5EF4-FFF2-40B4-BE49-F238E27FC236}">
                  <a16:creationId xmlns:a16="http://schemas.microsoft.com/office/drawing/2014/main" id="{9786F244-02DF-41F5-A756-09ABD1E7B70B}"/>
                </a:ext>
              </a:extLst>
            </p:cNvPr>
            <p:cNvSpPr txBox="1"/>
            <p:nvPr/>
          </p:nvSpPr>
          <p:spPr>
            <a:xfrm>
              <a:off x="288912" y="2049262"/>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Domaine d’activité </a:t>
              </a:r>
            </a:p>
          </p:txBody>
        </p:sp>
        <p:sp>
          <p:nvSpPr>
            <p:cNvPr id="36" name="ZoneTexte 35">
              <a:extLst>
                <a:ext uri="{FF2B5EF4-FFF2-40B4-BE49-F238E27FC236}">
                  <a16:creationId xmlns:a16="http://schemas.microsoft.com/office/drawing/2014/main" id="{EDCCFDB8-D7F2-4BFD-8023-934C44939E0D}"/>
                </a:ext>
              </a:extLst>
            </p:cNvPr>
            <p:cNvSpPr txBox="1"/>
            <p:nvPr/>
          </p:nvSpPr>
          <p:spPr>
            <a:xfrm>
              <a:off x="2636313" y="2268853"/>
              <a:ext cx="2160000" cy="323165"/>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Comptabilité, juridique et administration</a:t>
              </a:r>
            </a:p>
          </p:txBody>
        </p:sp>
      </p:grpSp>
      <p:cxnSp>
        <p:nvCxnSpPr>
          <p:cNvPr id="37" name="Connecteur droit 36">
            <a:extLst>
              <a:ext uri="{FF2B5EF4-FFF2-40B4-BE49-F238E27FC236}">
                <a16:creationId xmlns:a16="http://schemas.microsoft.com/office/drawing/2014/main" id="{DF5F2E8D-8F6A-49EA-9E92-F8DC8FB82426}"/>
              </a:ext>
            </a:extLst>
          </p:cNvPr>
          <p:cNvCxnSpPr>
            <a:cxnSpLocks/>
          </p:cNvCxnSpPr>
          <p:nvPr/>
        </p:nvCxnSpPr>
        <p:spPr>
          <a:xfrm>
            <a:off x="269328" y="3265409"/>
            <a:ext cx="3265587"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45" name="ZoneTexte 44">
            <a:extLst>
              <a:ext uri="{FF2B5EF4-FFF2-40B4-BE49-F238E27FC236}">
                <a16:creationId xmlns:a16="http://schemas.microsoft.com/office/drawing/2014/main" id="{9DCB5E38-B67E-47DF-8256-2C2D80CD1806}"/>
              </a:ext>
            </a:extLst>
          </p:cNvPr>
          <p:cNvSpPr txBox="1"/>
          <p:nvPr/>
        </p:nvSpPr>
        <p:spPr>
          <a:xfrm>
            <a:off x="230039" y="3317063"/>
            <a:ext cx="6921295" cy="938719"/>
          </a:xfrm>
          <a:prstGeom prst="rect">
            <a:avLst/>
          </a:prstGeom>
          <a:noFill/>
        </p:spPr>
        <p:txBody>
          <a:bodyPr wrap="square">
            <a:spAutoFit/>
          </a:bodyPr>
          <a:lstStyle/>
          <a:p>
            <a:pPr>
              <a:spcBef>
                <a:spcPts val="200"/>
              </a:spcBef>
              <a:spcAft>
                <a:spcPts val="200"/>
              </a:spcAft>
            </a:pPr>
            <a:r>
              <a:rPr lang="fr-FR" sz="1100" dirty="0">
                <a:solidFill>
                  <a:schemeClr val="accent2"/>
                </a:solidFill>
                <a:latin typeface="Univers Light" panose="020B0403020202020204" pitchFamily="34" charset="0"/>
              </a:rPr>
              <a:t>Le Juriste prend en charge l’ensemble des affaires juridiques du cabinet. Pour ce faire, il rédige la documentation juridique inhérente au fonctionnement du cabinet (lettre de mission, contrat de travail, etc.). Tenu de conseiller les équipes sur tous les aspects juridiques des activités du cabinet, il effectue un travail continu de veille juridique et de suivi de l’actualité de la branche. Il gère également l’ensemble des contentieux auxquels le cabinet peut être confronté. </a:t>
            </a:r>
          </a:p>
        </p:txBody>
      </p:sp>
      <p:grpSp>
        <p:nvGrpSpPr>
          <p:cNvPr id="63" name="Groupe 62">
            <a:extLst>
              <a:ext uri="{FF2B5EF4-FFF2-40B4-BE49-F238E27FC236}">
                <a16:creationId xmlns:a16="http://schemas.microsoft.com/office/drawing/2014/main" id="{23D3C553-143D-49B3-9B42-D10C4BCED1AD}"/>
              </a:ext>
            </a:extLst>
          </p:cNvPr>
          <p:cNvGrpSpPr/>
          <p:nvPr/>
        </p:nvGrpSpPr>
        <p:grpSpPr>
          <a:xfrm>
            <a:off x="230039" y="2885015"/>
            <a:ext cx="2842800" cy="369332"/>
            <a:chOff x="350572" y="2377258"/>
            <a:chExt cx="2842800" cy="369332"/>
          </a:xfrm>
        </p:grpSpPr>
        <p:sp>
          <p:nvSpPr>
            <p:cNvPr id="39" name="ZoneTexte 38">
              <a:extLst>
                <a:ext uri="{FF2B5EF4-FFF2-40B4-BE49-F238E27FC236}">
                  <a16:creationId xmlns:a16="http://schemas.microsoft.com/office/drawing/2014/main" id="{4613F512-E58A-4070-9B99-DCEC12BDEEF6}"/>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2"/>
                  </a:solidFill>
                  <a:latin typeface="Univers Light" panose="020B0403020202020204" pitchFamily="34" charset="0"/>
                </a:rPr>
                <a:t>Mission</a:t>
              </a:r>
            </a:p>
          </p:txBody>
        </p:sp>
        <p:sp>
          <p:nvSpPr>
            <p:cNvPr id="61" name="Triangle isocèle 60">
              <a:extLst>
                <a:ext uri="{FF2B5EF4-FFF2-40B4-BE49-F238E27FC236}">
                  <a16:creationId xmlns:a16="http://schemas.microsoft.com/office/drawing/2014/main" id="{BDE5DB59-1510-4DA5-A08B-3698BD8C92E5}"/>
                </a:ext>
              </a:extLst>
            </p:cNvPr>
            <p:cNvSpPr/>
            <p:nvPr/>
          </p:nvSpPr>
          <p:spPr>
            <a:xfrm rot="5400000">
              <a:off x="307540" y="2493322"/>
              <a:ext cx="215384" cy="129320"/>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cxnSp>
        <p:nvCxnSpPr>
          <p:cNvPr id="46" name="Connecteur droit 45">
            <a:extLst>
              <a:ext uri="{FF2B5EF4-FFF2-40B4-BE49-F238E27FC236}">
                <a16:creationId xmlns:a16="http://schemas.microsoft.com/office/drawing/2014/main" id="{DBD66A00-7942-483B-AA52-942609A1487D}"/>
              </a:ext>
            </a:extLst>
          </p:cNvPr>
          <p:cNvCxnSpPr>
            <a:cxnSpLocks/>
          </p:cNvCxnSpPr>
          <p:nvPr/>
        </p:nvCxnSpPr>
        <p:spPr>
          <a:xfrm>
            <a:off x="270527" y="4660883"/>
            <a:ext cx="3265587" cy="0"/>
          </a:xfrm>
          <a:prstGeom prst="line">
            <a:avLst/>
          </a:prstGeom>
          <a:ln w="25400">
            <a:solidFill>
              <a:schemeClr val="accent3">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1" name="ZoneTexte 50">
            <a:extLst>
              <a:ext uri="{FF2B5EF4-FFF2-40B4-BE49-F238E27FC236}">
                <a16:creationId xmlns:a16="http://schemas.microsoft.com/office/drawing/2014/main" id="{54F5D85B-86B0-44CC-B995-FA0589610172}"/>
              </a:ext>
            </a:extLst>
          </p:cNvPr>
          <p:cNvSpPr txBox="1"/>
          <p:nvPr/>
        </p:nvSpPr>
        <p:spPr>
          <a:xfrm>
            <a:off x="179437" y="5129882"/>
            <a:ext cx="3420000" cy="2400657"/>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Apporte son expertise juridique en répondant quotidiennement aux interrogations juridiques des Experts-comptables dirigeants et des collaborateurs du cabinet (conformité des contrats et documents de travail, modalités juridiques de mise en place d’un nouveau service, outil, etc.)</a:t>
            </a:r>
          </a:p>
          <a:p>
            <a:pPr algn="l"/>
            <a:r>
              <a:rPr lang="fr-FR" dirty="0"/>
              <a:t>Accompagne les collaborateurs concernés sur les aspects juridiques dans le cadre de réponses à des appels d’offre et au moment des phases de négociation avec les clients (Expert-comptable dirigeant, Directeur de mission d’audit, etc.)</a:t>
            </a:r>
          </a:p>
          <a:p>
            <a:pPr algn="l"/>
            <a:r>
              <a:rPr lang="fr-FR" dirty="0"/>
              <a:t>Anime des sessions de formation auprès des collaborateurs sur l’actualité et l’évolution règlementaire encadrant les activités d’expertise-comptable </a:t>
            </a:r>
          </a:p>
        </p:txBody>
      </p:sp>
      <p:sp>
        <p:nvSpPr>
          <p:cNvPr id="48" name="ZoneTexte 47">
            <a:extLst>
              <a:ext uri="{FF2B5EF4-FFF2-40B4-BE49-F238E27FC236}">
                <a16:creationId xmlns:a16="http://schemas.microsoft.com/office/drawing/2014/main" id="{BB29561A-BC65-4591-B614-AAEFCF332453}"/>
              </a:ext>
            </a:extLst>
          </p:cNvPr>
          <p:cNvSpPr txBox="1"/>
          <p:nvPr/>
        </p:nvSpPr>
        <p:spPr>
          <a:xfrm>
            <a:off x="179437" y="4697834"/>
            <a:ext cx="3382082" cy="461665"/>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Accompagnement et conseil en expertise juridique auprès des équipes du cabinet </a:t>
            </a:r>
          </a:p>
        </p:txBody>
      </p:sp>
      <p:grpSp>
        <p:nvGrpSpPr>
          <p:cNvPr id="64" name="Groupe 63">
            <a:extLst>
              <a:ext uri="{FF2B5EF4-FFF2-40B4-BE49-F238E27FC236}">
                <a16:creationId xmlns:a16="http://schemas.microsoft.com/office/drawing/2014/main" id="{65172FAD-C807-4855-9B49-F962647810C2}"/>
              </a:ext>
            </a:extLst>
          </p:cNvPr>
          <p:cNvGrpSpPr/>
          <p:nvPr/>
        </p:nvGrpSpPr>
        <p:grpSpPr>
          <a:xfrm>
            <a:off x="230039" y="4265786"/>
            <a:ext cx="2842800" cy="369332"/>
            <a:chOff x="350572" y="2377258"/>
            <a:chExt cx="2842800" cy="369332"/>
          </a:xfrm>
        </p:grpSpPr>
        <p:sp>
          <p:nvSpPr>
            <p:cNvPr id="65" name="ZoneTexte 64">
              <a:extLst>
                <a:ext uri="{FF2B5EF4-FFF2-40B4-BE49-F238E27FC236}">
                  <a16:creationId xmlns:a16="http://schemas.microsoft.com/office/drawing/2014/main" id="{5251234B-2DB0-44E7-A294-1C7F83CDF513}"/>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3"/>
                  </a:solidFill>
                  <a:latin typeface="Univers Light" panose="020B0403020202020204" pitchFamily="34" charset="0"/>
                </a:rPr>
                <a:t>Activités</a:t>
              </a:r>
            </a:p>
          </p:txBody>
        </p:sp>
        <p:sp>
          <p:nvSpPr>
            <p:cNvPr id="66" name="Triangle isocèle 65">
              <a:extLst>
                <a:ext uri="{FF2B5EF4-FFF2-40B4-BE49-F238E27FC236}">
                  <a16:creationId xmlns:a16="http://schemas.microsoft.com/office/drawing/2014/main" id="{BF01ACAA-5E59-4530-A12C-2C4345C65A0D}"/>
                </a:ext>
              </a:extLst>
            </p:cNvPr>
            <p:cNvSpPr/>
            <p:nvPr/>
          </p:nvSpPr>
          <p:spPr>
            <a:xfrm rot="5400000">
              <a:off x="307540" y="2493322"/>
              <a:ext cx="215384" cy="129320"/>
            </a:xfrm>
            <a:prstGeom prst="triangle">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3"/>
                </a:solidFill>
              </a:endParaRPr>
            </a:p>
          </p:txBody>
        </p:sp>
      </p:grpSp>
      <p:grpSp>
        <p:nvGrpSpPr>
          <p:cNvPr id="2" name="Groupe 1">
            <a:extLst>
              <a:ext uri="{FF2B5EF4-FFF2-40B4-BE49-F238E27FC236}">
                <a16:creationId xmlns:a16="http://schemas.microsoft.com/office/drawing/2014/main" id="{B57FE634-8CE5-45F8-82CD-E34903F86355}"/>
              </a:ext>
            </a:extLst>
          </p:cNvPr>
          <p:cNvGrpSpPr/>
          <p:nvPr/>
        </p:nvGrpSpPr>
        <p:grpSpPr>
          <a:xfrm>
            <a:off x="4093843" y="155684"/>
            <a:ext cx="3214638" cy="970644"/>
            <a:chOff x="4093843" y="155684"/>
            <a:chExt cx="3214638" cy="970644"/>
          </a:xfrm>
        </p:grpSpPr>
        <p:pic>
          <p:nvPicPr>
            <p:cNvPr id="3" name="Graphique 2" descr="Loupe avec un remplissage uni">
              <a:extLst>
                <a:ext uri="{FF2B5EF4-FFF2-40B4-BE49-F238E27FC236}">
                  <a16:creationId xmlns:a16="http://schemas.microsoft.com/office/drawing/2014/main" id="{3F9D836E-6975-47DB-B068-9A613DB5E664}"/>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4" name="ZoneTexte 3">
              <a:extLst>
                <a:ext uri="{FF2B5EF4-FFF2-40B4-BE49-F238E27FC236}">
                  <a16:creationId xmlns:a16="http://schemas.microsoft.com/office/drawing/2014/main" id="{CE7ACD1D-6151-4DAA-BFA5-4E40A30862FE}"/>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sp>
        <p:nvSpPr>
          <p:cNvPr id="43" name="ZoneTexte 42">
            <a:extLst>
              <a:ext uri="{FF2B5EF4-FFF2-40B4-BE49-F238E27FC236}">
                <a16:creationId xmlns:a16="http://schemas.microsoft.com/office/drawing/2014/main" id="{4715D762-A123-43B7-975B-FDC16D27C87A}"/>
              </a:ext>
            </a:extLst>
          </p:cNvPr>
          <p:cNvSpPr txBox="1"/>
          <p:nvPr/>
        </p:nvSpPr>
        <p:spPr>
          <a:xfrm>
            <a:off x="2606164" y="2427397"/>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ROME</a:t>
            </a:r>
          </a:p>
        </p:txBody>
      </p:sp>
      <p:sp>
        <p:nvSpPr>
          <p:cNvPr id="47" name="ZoneTexte 46">
            <a:extLst>
              <a:ext uri="{FF2B5EF4-FFF2-40B4-BE49-F238E27FC236}">
                <a16:creationId xmlns:a16="http://schemas.microsoft.com/office/drawing/2014/main" id="{4B7EC84C-86BF-4A21-BBCE-80D40A4FBC7C}"/>
              </a:ext>
            </a:extLst>
          </p:cNvPr>
          <p:cNvSpPr txBox="1"/>
          <p:nvPr/>
        </p:nvSpPr>
        <p:spPr>
          <a:xfrm>
            <a:off x="269328" y="2646988"/>
            <a:ext cx="2160000" cy="161583"/>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372e - Juristes</a:t>
            </a:r>
          </a:p>
        </p:txBody>
      </p:sp>
      <p:sp>
        <p:nvSpPr>
          <p:cNvPr id="49" name="ZoneTexte 48">
            <a:extLst>
              <a:ext uri="{FF2B5EF4-FFF2-40B4-BE49-F238E27FC236}">
                <a16:creationId xmlns:a16="http://schemas.microsoft.com/office/drawing/2014/main" id="{1898A06D-A47D-4424-B013-E850C30E5C8D}"/>
              </a:ext>
            </a:extLst>
          </p:cNvPr>
          <p:cNvSpPr txBox="1"/>
          <p:nvPr/>
        </p:nvSpPr>
        <p:spPr>
          <a:xfrm>
            <a:off x="258764" y="2427397"/>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PCS</a:t>
            </a:r>
          </a:p>
        </p:txBody>
      </p:sp>
      <p:sp>
        <p:nvSpPr>
          <p:cNvPr id="50" name="ZoneTexte 49">
            <a:extLst>
              <a:ext uri="{FF2B5EF4-FFF2-40B4-BE49-F238E27FC236}">
                <a16:creationId xmlns:a16="http://schemas.microsoft.com/office/drawing/2014/main" id="{FAE0209F-3372-48ED-A9FD-4134E11E59EA}"/>
              </a:ext>
            </a:extLst>
          </p:cNvPr>
          <p:cNvSpPr txBox="1"/>
          <p:nvPr/>
        </p:nvSpPr>
        <p:spPr>
          <a:xfrm>
            <a:off x="2606163" y="2646987"/>
            <a:ext cx="3049635" cy="161583"/>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16114 - Juriste  </a:t>
            </a:r>
          </a:p>
        </p:txBody>
      </p:sp>
      <p:sp>
        <p:nvSpPr>
          <p:cNvPr id="42" name="ZoneTexte 41">
            <a:extLst>
              <a:ext uri="{FF2B5EF4-FFF2-40B4-BE49-F238E27FC236}">
                <a16:creationId xmlns:a16="http://schemas.microsoft.com/office/drawing/2014/main" id="{E7F0DC29-FD6A-41F7-A61D-C325EE4C5E0B}"/>
              </a:ext>
            </a:extLst>
          </p:cNvPr>
          <p:cNvSpPr txBox="1"/>
          <p:nvPr/>
        </p:nvSpPr>
        <p:spPr>
          <a:xfrm>
            <a:off x="3707829" y="4697834"/>
            <a:ext cx="3382083" cy="461665"/>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Rédaction des contrats et de la documentation juridique </a:t>
            </a:r>
          </a:p>
        </p:txBody>
      </p:sp>
      <p:sp>
        <p:nvSpPr>
          <p:cNvPr id="53" name="ZoneTexte 52">
            <a:extLst>
              <a:ext uri="{FF2B5EF4-FFF2-40B4-BE49-F238E27FC236}">
                <a16:creationId xmlns:a16="http://schemas.microsoft.com/office/drawing/2014/main" id="{8E668959-C2AC-4E6E-9E27-6854736CAF23}"/>
              </a:ext>
            </a:extLst>
          </p:cNvPr>
          <p:cNvSpPr txBox="1"/>
          <p:nvPr/>
        </p:nvSpPr>
        <p:spPr>
          <a:xfrm>
            <a:off x="3707829" y="5129882"/>
            <a:ext cx="3420000" cy="2400657"/>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Rédige les lettres de missions adressées aux clients, en s’assurant de leur conformité et en prenant en compte les spécificités du client et de l’arsenal règlementaire </a:t>
            </a:r>
          </a:p>
          <a:p>
            <a:pPr algn="l"/>
            <a:r>
              <a:rPr lang="fr-FR" dirty="0"/>
              <a:t>Assure la rédaction, de concert avec le département des ressources humaines, de l’ensemble de la documentation juridique régissant l’activité salariale du cabinet (contrat de travail, rupture de contrats de travail, sanction disciplinaire, etc.) </a:t>
            </a:r>
          </a:p>
          <a:p>
            <a:pPr algn="l"/>
            <a:r>
              <a:rPr lang="fr-FR" dirty="0"/>
              <a:t>Participe, en collaboration avec les Experts-Comptables (EC) dirigeants, à la rédaction des règles déontologiques que doivent respecter les collaborateurs du cabinet dans l’exercice de leur métier (règles générales et spécifiques aux métiers)</a:t>
            </a:r>
          </a:p>
          <a:p>
            <a:pPr algn="l"/>
            <a:endParaRPr lang="fr-FR" dirty="0"/>
          </a:p>
        </p:txBody>
      </p:sp>
      <p:sp>
        <p:nvSpPr>
          <p:cNvPr id="40" name="ZoneTexte 39">
            <a:extLst>
              <a:ext uri="{FF2B5EF4-FFF2-40B4-BE49-F238E27FC236}">
                <a16:creationId xmlns:a16="http://schemas.microsoft.com/office/drawing/2014/main" id="{F4414F96-0D0D-4E81-A70F-F450EB9C3087}"/>
              </a:ext>
            </a:extLst>
          </p:cNvPr>
          <p:cNvSpPr txBox="1"/>
          <p:nvPr/>
        </p:nvSpPr>
        <p:spPr>
          <a:xfrm>
            <a:off x="179437" y="7548537"/>
            <a:ext cx="3561173" cy="461665"/>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Travail de veille juridique et de suivi de l’actualité économique de la branche </a:t>
            </a:r>
          </a:p>
        </p:txBody>
      </p:sp>
      <p:sp>
        <p:nvSpPr>
          <p:cNvPr id="41" name="ZoneTexte 40">
            <a:extLst>
              <a:ext uri="{FF2B5EF4-FFF2-40B4-BE49-F238E27FC236}">
                <a16:creationId xmlns:a16="http://schemas.microsoft.com/office/drawing/2014/main" id="{E96690AB-FDC1-4CBB-9940-B2ACDC3E83F9}"/>
              </a:ext>
            </a:extLst>
          </p:cNvPr>
          <p:cNvSpPr txBox="1"/>
          <p:nvPr/>
        </p:nvSpPr>
        <p:spPr>
          <a:xfrm>
            <a:off x="179437" y="8010202"/>
            <a:ext cx="3420000" cy="178510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Effectue un travail de veille juridique, en particulier sur les règlementations encadrant la profession de l’expertise-comptable et du commissariat aux comptes</a:t>
            </a:r>
          </a:p>
          <a:p>
            <a:pPr algn="l"/>
            <a:r>
              <a:rPr lang="fr-FR" dirty="0"/>
              <a:t>Assure un suivi de l’actualité économique et concurrentielle de la branche </a:t>
            </a:r>
          </a:p>
          <a:p>
            <a:pPr algn="l"/>
            <a:r>
              <a:rPr lang="fr-FR" dirty="0"/>
              <a:t>Réalise des notes, synthèses et analyses, à destination des collaborateurs du cabinet, sur l’actualité concurrentielle et sur l’impact des évolutions règlementaires structurant l’activité du cabinet (impact de la loi Pacte, de la création des Sociétés Pluriprofessionnelles d’Exercice (SPE)…)</a:t>
            </a:r>
          </a:p>
        </p:txBody>
      </p:sp>
      <p:sp>
        <p:nvSpPr>
          <p:cNvPr id="54" name="ZoneTexte 53">
            <a:extLst>
              <a:ext uri="{FF2B5EF4-FFF2-40B4-BE49-F238E27FC236}">
                <a16:creationId xmlns:a16="http://schemas.microsoft.com/office/drawing/2014/main" id="{5083B2CA-5DC4-4794-9B3B-1C5DE8963738}"/>
              </a:ext>
            </a:extLst>
          </p:cNvPr>
          <p:cNvSpPr txBox="1"/>
          <p:nvPr/>
        </p:nvSpPr>
        <p:spPr>
          <a:xfrm>
            <a:off x="3707829" y="7640870"/>
            <a:ext cx="3672627" cy="2769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pPr algn="l"/>
            <a:r>
              <a:rPr lang="fr-FR" dirty="0"/>
              <a:t>Prévention et gestion du contentieux </a:t>
            </a:r>
          </a:p>
        </p:txBody>
      </p:sp>
      <p:sp>
        <p:nvSpPr>
          <p:cNvPr id="44" name="ZoneTexte 43">
            <a:extLst>
              <a:ext uri="{FF2B5EF4-FFF2-40B4-BE49-F238E27FC236}">
                <a16:creationId xmlns:a16="http://schemas.microsoft.com/office/drawing/2014/main" id="{BA1F7F23-A10F-4848-8A2E-A33F73FDF774}"/>
              </a:ext>
            </a:extLst>
          </p:cNvPr>
          <p:cNvSpPr txBox="1"/>
          <p:nvPr/>
        </p:nvSpPr>
        <p:spPr>
          <a:xfrm>
            <a:off x="3707829" y="8010202"/>
            <a:ext cx="3420000" cy="270843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Alerte sur les points présentant un risque avéré de contentieux</a:t>
            </a:r>
          </a:p>
          <a:p>
            <a:pPr algn="l"/>
            <a:r>
              <a:rPr lang="fr-FR" dirty="0"/>
              <a:t>Rédige l’ensemble des documents propres à la gestion du contentieux (réponse aux courriers de litige, recours, etc.)</a:t>
            </a:r>
          </a:p>
          <a:p>
            <a:pPr algn="l"/>
            <a:r>
              <a:rPr lang="fr-FR" dirty="0"/>
              <a:t>Conseille, dans la mesure du possible, des solutions à l’amiable entre les parties (client, fournisseur…) </a:t>
            </a:r>
          </a:p>
          <a:p>
            <a:pPr algn="l"/>
            <a:r>
              <a:rPr lang="fr-FR" dirty="0"/>
              <a:t>Prend en charge l’ensemble des procédures d’instruction des dossiers : procédures de mise en demeure, d’assignation en justice, etc.</a:t>
            </a:r>
          </a:p>
          <a:p>
            <a:pPr algn="l"/>
            <a:r>
              <a:rPr lang="fr-FR" dirty="0"/>
              <a:t>Assure, en cas de procédure judicaire, le suivi du dossier en se positionnant en tant qu’interlocuteur privilégié de l’avocat en charge du dossier</a:t>
            </a:r>
          </a:p>
          <a:p>
            <a:pPr algn="l"/>
            <a:r>
              <a:rPr lang="fr-FR" dirty="0"/>
              <a:t>En cas d’assignation en justice, participe au suivi de la procédure judiciaire et à la prise de décision sur le besoin ou non de faire appel et/ou de se pourvoir en cassation</a:t>
            </a:r>
          </a:p>
        </p:txBody>
      </p:sp>
      <p:pic>
        <p:nvPicPr>
          <p:cNvPr id="6" name="Image 5" descr="Une image contenant texte, Police, logo, Graphique&#10;&#10;Description générée automatiquement">
            <a:extLst>
              <a:ext uri="{FF2B5EF4-FFF2-40B4-BE49-F238E27FC236}">
                <a16:creationId xmlns:a16="http://schemas.microsoft.com/office/drawing/2014/main" id="{53519870-EF86-A39F-6F7C-DD3707281A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3915" y="82841"/>
            <a:ext cx="1117053" cy="922337"/>
          </a:xfrm>
          <a:prstGeom prst="rect">
            <a:avLst/>
          </a:prstGeom>
        </p:spPr>
      </p:pic>
    </p:spTree>
    <p:extLst>
      <p:ext uri="{BB962C8B-B14F-4D97-AF65-F5344CB8AC3E}">
        <p14:creationId xmlns:p14="http://schemas.microsoft.com/office/powerpoint/2010/main" val="938408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grpSp>
        <p:nvGrpSpPr>
          <p:cNvPr id="136" name="Groupe 135">
            <a:extLst>
              <a:ext uri="{FF2B5EF4-FFF2-40B4-BE49-F238E27FC236}">
                <a16:creationId xmlns:a16="http://schemas.microsoft.com/office/drawing/2014/main" id="{E5D17491-E1CD-49BE-AF3B-7183C6D31751}"/>
              </a:ext>
            </a:extLst>
          </p:cNvPr>
          <p:cNvGrpSpPr/>
          <p:nvPr/>
        </p:nvGrpSpPr>
        <p:grpSpPr>
          <a:xfrm>
            <a:off x="149688" y="1529482"/>
            <a:ext cx="2842800" cy="369332"/>
            <a:chOff x="350572" y="2377258"/>
            <a:chExt cx="2842800" cy="369332"/>
          </a:xfrm>
        </p:grpSpPr>
        <p:sp>
          <p:nvSpPr>
            <p:cNvPr id="137" name="ZoneTexte 136">
              <a:extLst>
                <a:ext uri="{FF2B5EF4-FFF2-40B4-BE49-F238E27FC236}">
                  <a16:creationId xmlns:a16="http://schemas.microsoft.com/office/drawing/2014/main" id="{ABD8AB45-2891-4CDE-9D33-FB36C462AAE3}"/>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1"/>
                  </a:solidFill>
                  <a:latin typeface="Univers Light" panose="020B0403020202020204" pitchFamily="34" charset="0"/>
                </a:rPr>
                <a:t>Compétences</a:t>
              </a:r>
            </a:p>
          </p:txBody>
        </p:sp>
        <p:sp>
          <p:nvSpPr>
            <p:cNvPr id="138" name="Triangle isocèle 137">
              <a:extLst>
                <a:ext uri="{FF2B5EF4-FFF2-40B4-BE49-F238E27FC236}">
                  <a16:creationId xmlns:a16="http://schemas.microsoft.com/office/drawing/2014/main" id="{FE5B1C35-88DB-4A44-8EB3-3103E500636D}"/>
                </a:ext>
              </a:extLst>
            </p:cNvPr>
            <p:cNvSpPr/>
            <p:nvPr/>
          </p:nvSpPr>
          <p:spPr>
            <a:xfrm rot="5400000">
              <a:off x="307540" y="2493322"/>
              <a:ext cx="215384" cy="129320"/>
            </a:xfrm>
            <a:prstGeom prst="triangle">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1"/>
                </a:solidFill>
              </a:endParaRPr>
            </a:p>
          </p:txBody>
        </p:sp>
      </p:grpSp>
      <p:cxnSp>
        <p:nvCxnSpPr>
          <p:cNvPr id="148" name="Connecteur droit 147">
            <a:extLst>
              <a:ext uri="{FF2B5EF4-FFF2-40B4-BE49-F238E27FC236}">
                <a16:creationId xmlns:a16="http://schemas.microsoft.com/office/drawing/2014/main" id="{2D08BE87-0D57-41DE-8A1F-F94DB73A1B70}"/>
              </a:ext>
            </a:extLst>
          </p:cNvPr>
          <p:cNvCxnSpPr>
            <a:cxnSpLocks/>
          </p:cNvCxnSpPr>
          <p:nvPr/>
        </p:nvCxnSpPr>
        <p:spPr>
          <a:xfrm>
            <a:off x="298723" y="1898814"/>
            <a:ext cx="3265200" cy="0"/>
          </a:xfrm>
          <a:prstGeom prst="line">
            <a:avLst/>
          </a:prstGeom>
          <a:ln w="2540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120" name="Rectangle 119">
            <a:extLst>
              <a:ext uri="{FF2B5EF4-FFF2-40B4-BE49-F238E27FC236}">
                <a16:creationId xmlns:a16="http://schemas.microsoft.com/office/drawing/2014/main" id="{8475E909-F207-41AB-AEB9-52D91EB81BD1}"/>
              </a:ext>
            </a:extLst>
          </p:cNvPr>
          <p:cNvSpPr/>
          <p:nvPr/>
        </p:nvSpPr>
        <p:spPr>
          <a:xfrm>
            <a:off x="5292000" y="7987088"/>
            <a:ext cx="1940520" cy="369332"/>
          </a:xfrm>
          <a:prstGeom prst="rect">
            <a:avLst/>
          </a:prstGeom>
          <a:noFill/>
        </p:spPr>
        <p:txBody>
          <a:bodyPr wrap="square">
            <a:spAutoFit/>
          </a:bodyPr>
          <a:lstStyle/>
          <a:p>
            <a:endParaRPr lang="fr-FR" sz="900" i="1" dirty="0">
              <a:solidFill>
                <a:schemeClr val="tx2"/>
              </a:solidFill>
              <a:latin typeface="Univers Light" panose="020B0403020202020204" pitchFamily="34" charset="0"/>
            </a:endParaRPr>
          </a:p>
          <a:p>
            <a:endParaRPr lang="fr-FR" sz="900" i="1" dirty="0">
              <a:solidFill>
                <a:schemeClr val="tx2"/>
              </a:solidFill>
              <a:latin typeface="Univers Light" panose="020B0403020202020204" pitchFamily="34" charset="0"/>
            </a:endParaRPr>
          </a:p>
        </p:txBody>
      </p:sp>
      <p:sp>
        <p:nvSpPr>
          <p:cNvPr id="134" name="ZoneTexte 133">
            <a:extLst>
              <a:ext uri="{FF2B5EF4-FFF2-40B4-BE49-F238E27FC236}">
                <a16:creationId xmlns:a16="http://schemas.microsoft.com/office/drawing/2014/main" id="{7C29DF29-A118-4809-9E26-6930ACCDCD54}"/>
              </a:ext>
            </a:extLst>
          </p:cNvPr>
          <p:cNvSpPr txBox="1"/>
          <p:nvPr/>
        </p:nvSpPr>
        <p:spPr>
          <a:xfrm>
            <a:off x="233264" y="7002670"/>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 compétences transverses</a:t>
            </a:r>
          </a:p>
        </p:txBody>
      </p:sp>
      <p:sp>
        <p:nvSpPr>
          <p:cNvPr id="116" name="ZoneTexte 115">
            <a:extLst>
              <a:ext uri="{FF2B5EF4-FFF2-40B4-BE49-F238E27FC236}">
                <a16:creationId xmlns:a16="http://schemas.microsoft.com/office/drawing/2014/main" id="{91B53FAF-22BC-4DB9-951D-9C92D8B68A28}"/>
              </a:ext>
            </a:extLst>
          </p:cNvPr>
          <p:cNvSpPr txBox="1"/>
          <p:nvPr/>
        </p:nvSpPr>
        <p:spPr>
          <a:xfrm>
            <a:off x="233264" y="1989868"/>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Macro-compétences spécifiques</a:t>
            </a:r>
          </a:p>
        </p:txBody>
      </p:sp>
      <p:cxnSp>
        <p:nvCxnSpPr>
          <p:cNvPr id="139" name="Connecteur droit 138">
            <a:extLst>
              <a:ext uri="{FF2B5EF4-FFF2-40B4-BE49-F238E27FC236}">
                <a16:creationId xmlns:a16="http://schemas.microsoft.com/office/drawing/2014/main" id="{EC779CC9-9DCB-4740-8383-220453B985DB}"/>
              </a:ext>
            </a:extLst>
          </p:cNvPr>
          <p:cNvCxnSpPr>
            <a:cxnSpLocks/>
          </p:cNvCxnSpPr>
          <p:nvPr/>
        </p:nvCxnSpPr>
        <p:spPr>
          <a:xfrm flipV="1">
            <a:off x="170850" y="2583761"/>
            <a:ext cx="698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6" name="ZoneTexte 125">
            <a:extLst>
              <a:ext uri="{FF2B5EF4-FFF2-40B4-BE49-F238E27FC236}">
                <a16:creationId xmlns:a16="http://schemas.microsoft.com/office/drawing/2014/main" id="{388B6815-B4D1-4F98-8635-9A100F5DF11D}"/>
              </a:ext>
            </a:extLst>
          </p:cNvPr>
          <p:cNvSpPr txBox="1"/>
          <p:nvPr/>
        </p:nvSpPr>
        <p:spPr>
          <a:xfrm>
            <a:off x="240923" y="1220429"/>
            <a:ext cx="3852919" cy="307777"/>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Juriste</a:t>
            </a:r>
          </a:p>
        </p:txBody>
      </p:sp>
      <p:cxnSp>
        <p:nvCxnSpPr>
          <p:cNvPr id="155" name="Connecteur droit 154">
            <a:extLst>
              <a:ext uri="{FF2B5EF4-FFF2-40B4-BE49-F238E27FC236}">
                <a16:creationId xmlns:a16="http://schemas.microsoft.com/office/drawing/2014/main" id="{EDF840B2-1D2A-4D43-AC7D-5D162C9C8547}"/>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72" name="Rectangle 171">
            <a:extLst>
              <a:ext uri="{FF2B5EF4-FFF2-40B4-BE49-F238E27FC236}">
                <a16:creationId xmlns:a16="http://schemas.microsoft.com/office/drawing/2014/main" id="{7E724E08-4766-460A-9E56-0013AF20E639}"/>
              </a:ext>
            </a:extLst>
          </p:cNvPr>
          <p:cNvSpPr/>
          <p:nvPr/>
        </p:nvSpPr>
        <p:spPr>
          <a:xfrm>
            <a:off x="5327882" y="7355441"/>
            <a:ext cx="1890562" cy="230832"/>
          </a:xfrm>
          <a:prstGeom prst="rect">
            <a:avLst/>
          </a:prstGeom>
          <a:noFill/>
        </p:spPr>
        <p:txBody>
          <a:bodyPr wrap="square">
            <a:spAutoFit/>
          </a:bodyPr>
          <a:lstStyle/>
          <a:p>
            <a:endParaRPr lang="fr-FR" sz="900" i="1" dirty="0">
              <a:solidFill>
                <a:schemeClr val="tx2"/>
              </a:solidFill>
              <a:latin typeface="Univers Light" panose="020B0403020202020204" pitchFamily="34" charset="0"/>
            </a:endParaRPr>
          </a:p>
        </p:txBody>
      </p:sp>
      <p:grpSp>
        <p:nvGrpSpPr>
          <p:cNvPr id="174" name="Groupe 173">
            <a:extLst>
              <a:ext uri="{FF2B5EF4-FFF2-40B4-BE49-F238E27FC236}">
                <a16:creationId xmlns:a16="http://schemas.microsoft.com/office/drawing/2014/main" id="{FDE7A317-F02A-4F6C-A479-A9687D496EF6}"/>
              </a:ext>
            </a:extLst>
          </p:cNvPr>
          <p:cNvGrpSpPr/>
          <p:nvPr/>
        </p:nvGrpSpPr>
        <p:grpSpPr>
          <a:xfrm>
            <a:off x="3995861" y="1457474"/>
            <a:ext cx="3456384" cy="481018"/>
            <a:chOff x="3635821" y="1491960"/>
            <a:chExt cx="3456384" cy="481018"/>
          </a:xfrm>
        </p:grpSpPr>
        <p:grpSp>
          <p:nvGrpSpPr>
            <p:cNvPr id="178" name="Groupe 177">
              <a:extLst>
                <a:ext uri="{FF2B5EF4-FFF2-40B4-BE49-F238E27FC236}">
                  <a16:creationId xmlns:a16="http://schemas.microsoft.com/office/drawing/2014/main" id="{F14CC33E-2185-49E4-B7E1-09EDB64F093F}"/>
                </a:ext>
              </a:extLst>
            </p:cNvPr>
            <p:cNvGrpSpPr/>
            <p:nvPr/>
          </p:nvGrpSpPr>
          <p:grpSpPr>
            <a:xfrm>
              <a:off x="3747100" y="1491960"/>
              <a:ext cx="3129082" cy="451140"/>
              <a:chOff x="3747100" y="1491960"/>
              <a:chExt cx="3129082" cy="451140"/>
            </a:xfrm>
          </p:grpSpPr>
          <p:sp>
            <p:nvSpPr>
              <p:cNvPr id="212" name="Rectangle 211">
                <a:extLst>
                  <a:ext uri="{FF2B5EF4-FFF2-40B4-BE49-F238E27FC236}">
                    <a16:creationId xmlns:a16="http://schemas.microsoft.com/office/drawing/2014/main" id="{EECE79CE-84D0-43BD-8B26-AA30BEF22D51}"/>
                  </a:ext>
                </a:extLst>
              </p:cNvPr>
              <p:cNvSpPr/>
              <p:nvPr/>
            </p:nvSpPr>
            <p:spPr>
              <a:xfrm>
                <a:off x="3789012" y="1527277"/>
                <a:ext cx="3087170" cy="415823"/>
              </a:xfrm>
              <a:prstGeom prst="rect">
                <a:avLst/>
              </a:prstGeom>
              <a:solidFill>
                <a:srgbClr val="FFFFFF"/>
              </a:solidFill>
              <a:ln w="22225">
                <a:solidFill>
                  <a:schemeClr val="bg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sp>
            <p:nvSpPr>
              <p:cNvPr id="213" name="ZoneTexte 212">
                <a:extLst>
                  <a:ext uri="{FF2B5EF4-FFF2-40B4-BE49-F238E27FC236}">
                    <a16:creationId xmlns:a16="http://schemas.microsoft.com/office/drawing/2014/main" id="{D4534A25-07D7-4738-8B16-E53E20B44830}"/>
                  </a:ext>
                </a:extLst>
              </p:cNvPr>
              <p:cNvSpPr txBox="1"/>
              <p:nvPr/>
            </p:nvSpPr>
            <p:spPr>
              <a:xfrm>
                <a:off x="3747100" y="1491960"/>
                <a:ext cx="845828" cy="21544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800" b="1" dirty="0"/>
                  <a:t>Légende</a:t>
                </a:r>
              </a:p>
            </p:txBody>
          </p:sp>
        </p:grpSp>
        <p:grpSp>
          <p:nvGrpSpPr>
            <p:cNvPr id="179" name="Groupe 178">
              <a:extLst>
                <a:ext uri="{FF2B5EF4-FFF2-40B4-BE49-F238E27FC236}">
                  <a16:creationId xmlns:a16="http://schemas.microsoft.com/office/drawing/2014/main" id="{8620D7E7-2CE8-42D6-9B54-A8974A662C07}"/>
                </a:ext>
              </a:extLst>
            </p:cNvPr>
            <p:cNvGrpSpPr/>
            <p:nvPr/>
          </p:nvGrpSpPr>
          <p:grpSpPr>
            <a:xfrm>
              <a:off x="5145033" y="1669592"/>
              <a:ext cx="1192567" cy="303386"/>
              <a:chOff x="5501712" y="1669592"/>
              <a:chExt cx="1192567" cy="303386"/>
            </a:xfrm>
          </p:grpSpPr>
          <p:sp>
            <p:nvSpPr>
              <p:cNvPr id="189" name="ZoneTexte 188">
                <a:extLst>
                  <a:ext uri="{FF2B5EF4-FFF2-40B4-BE49-F238E27FC236}">
                    <a16:creationId xmlns:a16="http://schemas.microsoft.com/office/drawing/2014/main" id="{E7B21AB9-B2F6-4890-8C0F-E8BC12A2DEB4}"/>
                  </a:ext>
                </a:extLst>
              </p:cNvPr>
              <p:cNvSpPr txBox="1"/>
              <p:nvPr/>
            </p:nvSpPr>
            <p:spPr>
              <a:xfrm>
                <a:off x="5501712"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confirmé</a:t>
                </a:r>
              </a:p>
            </p:txBody>
          </p:sp>
          <p:sp>
            <p:nvSpPr>
              <p:cNvPr id="203" name="Ellipse 202">
                <a:extLst>
                  <a:ext uri="{FF2B5EF4-FFF2-40B4-BE49-F238E27FC236}">
                    <a16:creationId xmlns:a16="http://schemas.microsoft.com/office/drawing/2014/main" id="{90F1B7DD-A45A-423A-93FC-04F3BDACBAAC}"/>
                  </a:ext>
                </a:extLst>
              </p:cNvPr>
              <p:cNvSpPr/>
              <p:nvPr/>
            </p:nvSpPr>
            <p:spPr>
              <a:xfrm>
                <a:off x="6016187" y="1669592"/>
                <a:ext cx="163617" cy="133002"/>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3</a:t>
                </a:r>
              </a:p>
            </p:txBody>
          </p:sp>
        </p:grpSp>
        <p:grpSp>
          <p:nvGrpSpPr>
            <p:cNvPr id="180" name="Groupe 179">
              <a:extLst>
                <a:ext uri="{FF2B5EF4-FFF2-40B4-BE49-F238E27FC236}">
                  <a16:creationId xmlns:a16="http://schemas.microsoft.com/office/drawing/2014/main" id="{FB97E0E9-1D29-4F9F-8BB8-8A77A3B0AAB3}"/>
                </a:ext>
              </a:extLst>
            </p:cNvPr>
            <p:cNvGrpSpPr/>
            <p:nvPr/>
          </p:nvGrpSpPr>
          <p:grpSpPr>
            <a:xfrm>
              <a:off x="5899638" y="1669592"/>
              <a:ext cx="1192567" cy="303386"/>
              <a:chOff x="6322879" y="1669592"/>
              <a:chExt cx="1192567" cy="303386"/>
            </a:xfrm>
          </p:grpSpPr>
          <p:sp>
            <p:nvSpPr>
              <p:cNvPr id="187" name="ZoneTexte 186">
                <a:extLst>
                  <a:ext uri="{FF2B5EF4-FFF2-40B4-BE49-F238E27FC236}">
                    <a16:creationId xmlns:a16="http://schemas.microsoft.com/office/drawing/2014/main" id="{07C2BED1-E24B-4F2D-8A3B-F0CB536FAA84}"/>
                  </a:ext>
                </a:extLst>
              </p:cNvPr>
              <p:cNvSpPr txBox="1"/>
              <p:nvPr/>
            </p:nvSpPr>
            <p:spPr>
              <a:xfrm>
                <a:off x="6322879"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expert</a:t>
                </a:r>
              </a:p>
            </p:txBody>
          </p:sp>
          <p:sp>
            <p:nvSpPr>
              <p:cNvPr id="188" name="Ellipse 187">
                <a:extLst>
                  <a:ext uri="{FF2B5EF4-FFF2-40B4-BE49-F238E27FC236}">
                    <a16:creationId xmlns:a16="http://schemas.microsoft.com/office/drawing/2014/main" id="{7EB305C6-CEE1-440C-9FD5-E6370CF3BB21}"/>
                  </a:ext>
                </a:extLst>
              </p:cNvPr>
              <p:cNvSpPr/>
              <p:nvPr/>
            </p:nvSpPr>
            <p:spPr>
              <a:xfrm>
                <a:off x="6837354" y="1669592"/>
                <a:ext cx="163617" cy="133002"/>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4</a:t>
                </a:r>
              </a:p>
            </p:txBody>
          </p:sp>
        </p:grpSp>
        <p:grpSp>
          <p:nvGrpSpPr>
            <p:cNvPr id="181" name="Groupe 180">
              <a:extLst>
                <a:ext uri="{FF2B5EF4-FFF2-40B4-BE49-F238E27FC236}">
                  <a16:creationId xmlns:a16="http://schemas.microsoft.com/office/drawing/2014/main" id="{8E2F315A-7B3C-4070-AF3B-0D29679193FD}"/>
                </a:ext>
              </a:extLst>
            </p:cNvPr>
            <p:cNvGrpSpPr/>
            <p:nvPr/>
          </p:nvGrpSpPr>
          <p:grpSpPr>
            <a:xfrm>
              <a:off x="4390427" y="1669592"/>
              <a:ext cx="1192567" cy="303386"/>
              <a:chOff x="4680545" y="1669592"/>
              <a:chExt cx="1192567" cy="303386"/>
            </a:xfrm>
          </p:grpSpPr>
          <p:sp>
            <p:nvSpPr>
              <p:cNvPr id="185" name="ZoneTexte 184">
                <a:extLst>
                  <a:ext uri="{FF2B5EF4-FFF2-40B4-BE49-F238E27FC236}">
                    <a16:creationId xmlns:a16="http://schemas.microsoft.com/office/drawing/2014/main" id="{FF60BF7F-A848-46D4-9A34-4CEC869D8AB5}"/>
                  </a:ext>
                </a:extLst>
              </p:cNvPr>
              <p:cNvSpPr txBox="1"/>
              <p:nvPr/>
            </p:nvSpPr>
            <p:spPr>
              <a:xfrm>
                <a:off x="4680545"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avancé</a:t>
                </a:r>
              </a:p>
            </p:txBody>
          </p:sp>
          <p:sp>
            <p:nvSpPr>
              <p:cNvPr id="186" name="Ellipse 185">
                <a:extLst>
                  <a:ext uri="{FF2B5EF4-FFF2-40B4-BE49-F238E27FC236}">
                    <a16:creationId xmlns:a16="http://schemas.microsoft.com/office/drawing/2014/main" id="{0E759E6F-961A-469B-90AC-05CFA73DA84A}"/>
                  </a:ext>
                </a:extLst>
              </p:cNvPr>
              <p:cNvSpPr/>
              <p:nvPr/>
            </p:nvSpPr>
            <p:spPr>
              <a:xfrm>
                <a:off x="5195020" y="1669592"/>
                <a:ext cx="163617" cy="133002"/>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2</a:t>
                </a:r>
              </a:p>
            </p:txBody>
          </p:sp>
        </p:grpSp>
        <p:grpSp>
          <p:nvGrpSpPr>
            <p:cNvPr id="182" name="Groupe 181">
              <a:extLst>
                <a:ext uri="{FF2B5EF4-FFF2-40B4-BE49-F238E27FC236}">
                  <a16:creationId xmlns:a16="http://schemas.microsoft.com/office/drawing/2014/main" id="{955792DA-B491-45CB-804C-6229DB3E87A0}"/>
                </a:ext>
              </a:extLst>
            </p:cNvPr>
            <p:cNvGrpSpPr/>
            <p:nvPr/>
          </p:nvGrpSpPr>
          <p:grpSpPr>
            <a:xfrm>
              <a:off x="3635821" y="1669592"/>
              <a:ext cx="1192567" cy="303386"/>
              <a:chOff x="3859378" y="1669592"/>
              <a:chExt cx="1192567" cy="303386"/>
            </a:xfrm>
          </p:grpSpPr>
          <p:sp>
            <p:nvSpPr>
              <p:cNvPr id="183" name="ZoneTexte 182">
                <a:extLst>
                  <a:ext uri="{FF2B5EF4-FFF2-40B4-BE49-F238E27FC236}">
                    <a16:creationId xmlns:a16="http://schemas.microsoft.com/office/drawing/2014/main" id="{103F93BD-17DD-4CEE-A1ED-09A737C405BA}"/>
                  </a:ext>
                </a:extLst>
              </p:cNvPr>
              <p:cNvSpPr txBox="1"/>
              <p:nvPr/>
            </p:nvSpPr>
            <p:spPr>
              <a:xfrm>
                <a:off x="3859378"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de base</a:t>
                </a:r>
              </a:p>
            </p:txBody>
          </p:sp>
          <p:sp>
            <p:nvSpPr>
              <p:cNvPr id="184" name="Ellipse 183">
                <a:extLst>
                  <a:ext uri="{FF2B5EF4-FFF2-40B4-BE49-F238E27FC236}">
                    <a16:creationId xmlns:a16="http://schemas.microsoft.com/office/drawing/2014/main" id="{79697D8C-43AC-42C9-9398-8413B14E7AA5}"/>
                  </a:ext>
                </a:extLst>
              </p:cNvPr>
              <p:cNvSpPr/>
              <p:nvPr/>
            </p:nvSpPr>
            <p:spPr>
              <a:xfrm>
                <a:off x="4373853" y="1669592"/>
                <a:ext cx="163617" cy="133002"/>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solidFill>
                      <a:srgbClr val="FFFFFF"/>
                    </a:solidFill>
                  </a:rPr>
                  <a:t>1</a:t>
                </a:r>
              </a:p>
            </p:txBody>
          </p:sp>
        </p:grpSp>
      </p:grpSp>
      <p:sp>
        <p:nvSpPr>
          <p:cNvPr id="214" name="ZoneTexte 213">
            <a:extLst>
              <a:ext uri="{FF2B5EF4-FFF2-40B4-BE49-F238E27FC236}">
                <a16:creationId xmlns:a16="http://schemas.microsoft.com/office/drawing/2014/main" id="{C0162318-7527-4D94-ACD3-3F6F430170CF}"/>
              </a:ext>
            </a:extLst>
          </p:cNvPr>
          <p:cNvSpPr txBox="1"/>
          <p:nvPr/>
        </p:nvSpPr>
        <p:spPr>
          <a:xfrm>
            <a:off x="4692506" y="2286437"/>
            <a:ext cx="3063558"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Exemple d’application</a:t>
            </a:r>
          </a:p>
        </p:txBody>
      </p:sp>
      <p:sp>
        <p:nvSpPr>
          <p:cNvPr id="215" name="ZoneTexte 214">
            <a:extLst>
              <a:ext uri="{FF2B5EF4-FFF2-40B4-BE49-F238E27FC236}">
                <a16:creationId xmlns:a16="http://schemas.microsoft.com/office/drawing/2014/main" id="{63853CEB-8A95-4692-BC49-6CE9A495B6D4}"/>
              </a:ext>
            </a:extLst>
          </p:cNvPr>
          <p:cNvSpPr txBox="1"/>
          <p:nvPr/>
        </p:nvSpPr>
        <p:spPr>
          <a:xfrm>
            <a:off x="1678364" y="2209492"/>
            <a:ext cx="3901673" cy="4001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Niveau attendu sur la macro-compétence et </a:t>
            </a:r>
            <a:br>
              <a:rPr lang="fr-FR" dirty="0">
                <a:solidFill>
                  <a:schemeClr val="accent1"/>
                </a:solidFill>
              </a:rPr>
            </a:br>
            <a:r>
              <a:rPr lang="fr-FR" dirty="0">
                <a:solidFill>
                  <a:schemeClr val="accent1"/>
                </a:solidFill>
              </a:rPr>
              <a:t>compétence associée</a:t>
            </a:r>
          </a:p>
        </p:txBody>
      </p:sp>
      <p:sp>
        <p:nvSpPr>
          <p:cNvPr id="216" name="ZoneTexte 215">
            <a:extLst>
              <a:ext uri="{FF2B5EF4-FFF2-40B4-BE49-F238E27FC236}">
                <a16:creationId xmlns:a16="http://schemas.microsoft.com/office/drawing/2014/main" id="{4F57DFC5-E7AA-499B-B48D-CC68D126DDD9}"/>
              </a:ext>
            </a:extLst>
          </p:cNvPr>
          <p:cNvSpPr txBox="1"/>
          <p:nvPr/>
        </p:nvSpPr>
        <p:spPr>
          <a:xfrm>
            <a:off x="-648" y="2286437"/>
            <a:ext cx="1908277"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Macro-compétence</a:t>
            </a:r>
          </a:p>
        </p:txBody>
      </p:sp>
      <p:grpSp>
        <p:nvGrpSpPr>
          <p:cNvPr id="2" name="Groupe 1">
            <a:extLst>
              <a:ext uri="{FF2B5EF4-FFF2-40B4-BE49-F238E27FC236}">
                <a16:creationId xmlns:a16="http://schemas.microsoft.com/office/drawing/2014/main" id="{00963FE6-8601-4EEF-8AEF-1AF59E3013D5}"/>
              </a:ext>
            </a:extLst>
          </p:cNvPr>
          <p:cNvGrpSpPr/>
          <p:nvPr/>
        </p:nvGrpSpPr>
        <p:grpSpPr>
          <a:xfrm>
            <a:off x="107429" y="2681610"/>
            <a:ext cx="7280541" cy="510415"/>
            <a:chOff x="107429" y="2819267"/>
            <a:chExt cx="7280541" cy="510415"/>
          </a:xfrm>
        </p:grpSpPr>
        <p:sp>
          <p:nvSpPr>
            <p:cNvPr id="151" name="ZoneTexte 150">
              <a:extLst>
                <a:ext uri="{FF2B5EF4-FFF2-40B4-BE49-F238E27FC236}">
                  <a16:creationId xmlns:a16="http://schemas.microsoft.com/office/drawing/2014/main" id="{4C8FDFAC-20A6-4F6D-BE59-A48049A7827B}"/>
                </a:ext>
              </a:extLst>
            </p:cNvPr>
            <p:cNvSpPr txBox="1"/>
            <p:nvPr/>
          </p:nvSpPr>
          <p:spPr>
            <a:xfrm>
              <a:off x="107429" y="2871212"/>
              <a:ext cx="2078641" cy="400110"/>
            </a:xfrm>
            <a:prstGeom prst="rect">
              <a:avLst/>
            </a:prstGeom>
            <a:noFill/>
          </p:spPr>
          <p:txBody>
            <a:bodyPr wrap="square">
              <a:spAutoFit/>
            </a:bodyPr>
            <a:lstStyle>
              <a:defPPr>
                <a:defRPr lang="fr-FR"/>
              </a:defPPr>
              <a:lvl1pPr algn="ctr">
                <a:defRPr sz="1000" b="1">
                  <a:solidFill>
                    <a:schemeClr val="accent1"/>
                  </a:solidFill>
                  <a:latin typeface="Univers Light" panose="020B0403020202020204" pitchFamily="34" charset="0"/>
                </a:defRPr>
              </a:lvl1pPr>
            </a:lstStyle>
            <a:p>
              <a:pPr algn="l"/>
              <a:r>
                <a:rPr lang="fr-FR">
                  <a:solidFill>
                    <a:schemeClr val="tx2"/>
                  </a:solidFill>
                </a:rPr>
                <a:t>Réglementations </a:t>
              </a:r>
              <a:r>
                <a:rPr lang="fr-FR" dirty="0">
                  <a:solidFill>
                    <a:schemeClr val="tx2"/>
                  </a:solidFill>
                </a:rPr>
                <a:t>spécifiques </a:t>
              </a:r>
              <a:br>
                <a:rPr lang="fr-FR" dirty="0">
                  <a:solidFill>
                    <a:schemeClr val="tx2"/>
                  </a:solidFill>
                </a:rPr>
              </a:br>
              <a:r>
                <a:rPr lang="fr-FR" dirty="0">
                  <a:solidFill>
                    <a:schemeClr val="tx2"/>
                  </a:solidFill>
                </a:rPr>
                <a:t>au domaine de spécialité</a:t>
              </a:r>
            </a:p>
          </p:txBody>
        </p:sp>
        <p:sp>
          <p:nvSpPr>
            <p:cNvPr id="31" name="Rectangle 30"/>
            <p:cNvSpPr/>
            <p:nvPr/>
          </p:nvSpPr>
          <p:spPr>
            <a:xfrm>
              <a:off x="5291151" y="2821851"/>
              <a:ext cx="2096819"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Anticiper l’actualité règlementaire encadrant les SPE et présenter les récentes évolutions aux EC dirigeants</a:t>
              </a:r>
            </a:p>
          </p:txBody>
        </p:sp>
        <p:grpSp>
          <p:nvGrpSpPr>
            <p:cNvPr id="312" name="Groupe 311">
              <a:extLst>
                <a:ext uri="{FF2B5EF4-FFF2-40B4-BE49-F238E27FC236}">
                  <a16:creationId xmlns:a16="http://schemas.microsoft.com/office/drawing/2014/main" id="{DFA65D32-8B6F-4144-A704-444622370BAF}"/>
                </a:ext>
              </a:extLst>
            </p:cNvPr>
            <p:cNvGrpSpPr/>
            <p:nvPr/>
          </p:nvGrpSpPr>
          <p:grpSpPr>
            <a:xfrm>
              <a:off x="1879926" y="2819267"/>
              <a:ext cx="3466824" cy="504000"/>
              <a:chOff x="1907629" y="3346741"/>
              <a:chExt cx="3466824" cy="504000"/>
            </a:xfrm>
          </p:grpSpPr>
          <p:grpSp>
            <p:nvGrpSpPr>
              <p:cNvPr id="313" name="Groupe 312">
                <a:extLst>
                  <a:ext uri="{FF2B5EF4-FFF2-40B4-BE49-F238E27FC236}">
                    <a16:creationId xmlns:a16="http://schemas.microsoft.com/office/drawing/2014/main" id="{199BD4B7-336F-4A6A-B72C-043BE363210E}"/>
                  </a:ext>
                </a:extLst>
              </p:cNvPr>
              <p:cNvGrpSpPr/>
              <p:nvPr/>
            </p:nvGrpSpPr>
            <p:grpSpPr>
              <a:xfrm>
                <a:off x="1907629" y="3346741"/>
                <a:ext cx="3405719" cy="504000"/>
                <a:chOff x="1907629" y="2782399"/>
                <a:chExt cx="3405719" cy="504000"/>
              </a:xfrm>
            </p:grpSpPr>
            <p:sp>
              <p:nvSpPr>
                <p:cNvPr id="315" name="Rectangle 314">
                  <a:extLst>
                    <a:ext uri="{FF2B5EF4-FFF2-40B4-BE49-F238E27FC236}">
                      <a16:creationId xmlns:a16="http://schemas.microsoft.com/office/drawing/2014/main" id="{F8524701-BAD9-46D9-8371-AFF2B9C6CFA6}"/>
                    </a:ext>
                  </a:extLst>
                </p:cNvPr>
                <p:cNvSpPr/>
                <p:nvPr/>
              </p:nvSpPr>
              <p:spPr>
                <a:xfrm>
                  <a:off x="2052761" y="27823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16" name="Groupe 315">
                  <a:extLst>
                    <a:ext uri="{FF2B5EF4-FFF2-40B4-BE49-F238E27FC236}">
                      <a16:creationId xmlns:a16="http://schemas.microsoft.com/office/drawing/2014/main" id="{343B7FD9-6EDA-428B-B166-DE03A53E335B}"/>
                    </a:ext>
                  </a:extLst>
                </p:cNvPr>
                <p:cNvGrpSpPr/>
                <p:nvPr/>
              </p:nvGrpSpPr>
              <p:grpSpPr>
                <a:xfrm>
                  <a:off x="1907629" y="2782399"/>
                  <a:ext cx="271472" cy="504000"/>
                  <a:chOff x="1903658" y="4015785"/>
                  <a:chExt cx="265051" cy="504000"/>
                </a:xfrm>
              </p:grpSpPr>
              <p:cxnSp>
                <p:nvCxnSpPr>
                  <p:cNvPr id="317" name="Connecteur droit 316">
                    <a:extLst>
                      <a:ext uri="{FF2B5EF4-FFF2-40B4-BE49-F238E27FC236}">
                        <a16:creationId xmlns:a16="http://schemas.microsoft.com/office/drawing/2014/main" id="{9C2BCDAE-E964-4230-B106-88DD0FF0D555}"/>
                      </a:ext>
                    </a:extLst>
                  </p:cNvPr>
                  <p:cNvCxnSpPr>
                    <a:cxnSpLocks/>
                  </p:cNvCxnSpPr>
                  <p:nvPr/>
                </p:nvCxnSpPr>
                <p:spPr>
                  <a:xfrm>
                    <a:off x="2036183" y="4015785"/>
                    <a:ext cx="0" cy="504000"/>
                  </a:xfrm>
                  <a:prstGeom prst="line">
                    <a:avLst/>
                  </a:prstGeom>
                  <a:solidFill>
                    <a:schemeClr val="accent1"/>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18" name="Ellipse 317">
                    <a:extLst>
                      <a:ext uri="{FF2B5EF4-FFF2-40B4-BE49-F238E27FC236}">
                        <a16:creationId xmlns:a16="http://schemas.microsoft.com/office/drawing/2014/main" id="{2675DBED-DEF5-4338-A135-C201B8F6004D}"/>
                      </a:ext>
                    </a:extLst>
                  </p:cNvPr>
                  <p:cNvSpPr/>
                  <p:nvPr/>
                </p:nvSpPr>
                <p:spPr>
                  <a:xfrm>
                    <a:off x="1903658" y="4149333"/>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314" name="Rectangle 313">
                <a:extLst>
                  <a:ext uri="{FF2B5EF4-FFF2-40B4-BE49-F238E27FC236}">
                    <a16:creationId xmlns:a16="http://schemas.microsoft.com/office/drawing/2014/main" id="{CA57ACA5-9A35-4FBC-BC0C-BF0A56341E51}"/>
                  </a:ext>
                </a:extLst>
              </p:cNvPr>
              <p:cNvSpPr/>
              <p:nvPr/>
            </p:nvSpPr>
            <p:spPr>
              <a:xfrm>
                <a:off x="2134453" y="339868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Anticiper les tendances règlementaires, faire évoluer les offres et process de travail en fonction</a:t>
                </a:r>
              </a:p>
            </p:txBody>
          </p:sp>
        </p:grpSp>
      </p:grpSp>
      <p:grpSp>
        <p:nvGrpSpPr>
          <p:cNvPr id="4" name="Groupe 3">
            <a:extLst>
              <a:ext uri="{FF2B5EF4-FFF2-40B4-BE49-F238E27FC236}">
                <a16:creationId xmlns:a16="http://schemas.microsoft.com/office/drawing/2014/main" id="{C51C9D87-5006-4D36-9F13-D6477B2B60B7}"/>
              </a:ext>
            </a:extLst>
          </p:cNvPr>
          <p:cNvGrpSpPr/>
          <p:nvPr/>
        </p:nvGrpSpPr>
        <p:grpSpPr>
          <a:xfrm>
            <a:off x="107429" y="3277055"/>
            <a:ext cx="7280540" cy="553998"/>
            <a:chOff x="107429" y="3449597"/>
            <a:chExt cx="7280540" cy="553998"/>
          </a:xfrm>
        </p:grpSpPr>
        <p:sp>
          <p:nvSpPr>
            <p:cNvPr id="209" name="ZoneTexte 208">
              <a:extLst>
                <a:ext uri="{FF2B5EF4-FFF2-40B4-BE49-F238E27FC236}">
                  <a16:creationId xmlns:a16="http://schemas.microsoft.com/office/drawing/2014/main" id="{4C8FDFAC-20A6-4F6D-BE59-A48049A7827B}"/>
                </a:ext>
              </a:extLst>
            </p:cNvPr>
            <p:cNvSpPr txBox="1"/>
            <p:nvPr/>
          </p:nvSpPr>
          <p:spPr>
            <a:xfrm>
              <a:off x="107429" y="3449597"/>
              <a:ext cx="2160000"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Collecte des informations nécessaires à la production </a:t>
              </a:r>
              <a:br>
                <a:rPr lang="fr-FR" dirty="0"/>
              </a:br>
              <a:r>
                <a:rPr lang="fr-FR" dirty="0"/>
                <a:t>d'une mission</a:t>
              </a:r>
            </a:p>
          </p:txBody>
        </p:sp>
        <p:sp>
          <p:nvSpPr>
            <p:cNvPr id="229" name="Rectangle 228"/>
            <p:cNvSpPr/>
            <p:nvPr/>
          </p:nvSpPr>
          <p:spPr>
            <a:xfrm>
              <a:off x="5291150" y="3469923"/>
              <a:ext cx="2096819"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Adapter les modes de transmission  à un avocat des pièces constitutives d’un dossier selon leur nature</a:t>
              </a:r>
            </a:p>
          </p:txBody>
        </p:sp>
        <p:grpSp>
          <p:nvGrpSpPr>
            <p:cNvPr id="319" name="Groupe 318">
              <a:extLst>
                <a:ext uri="{FF2B5EF4-FFF2-40B4-BE49-F238E27FC236}">
                  <a16:creationId xmlns:a16="http://schemas.microsoft.com/office/drawing/2014/main" id="{F6D05635-FD9E-4E10-A977-5026D8F48F3D}"/>
                </a:ext>
              </a:extLst>
            </p:cNvPr>
            <p:cNvGrpSpPr/>
            <p:nvPr/>
          </p:nvGrpSpPr>
          <p:grpSpPr>
            <a:xfrm>
              <a:off x="1879926" y="3474596"/>
              <a:ext cx="3466824" cy="504000"/>
              <a:chOff x="1907629" y="3346741"/>
              <a:chExt cx="3466824" cy="504000"/>
            </a:xfrm>
          </p:grpSpPr>
          <p:grpSp>
            <p:nvGrpSpPr>
              <p:cNvPr id="320" name="Groupe 319">
                <a:extLst>
                  <a:ext uri="{FF2B5EF4-FFF2-40B4-BE49-F238E27FC236}">
                    <a16:creationId xmlns:a16="http://schemas.microsoft.com/office/drawing/2014/main" id="{166EFC52-0170-461D-A9A6-E1DDFA6BB3E5}"/>
                  </a:ext>
                </a:extLst>
              </p:cNvPr>
              <p:cNvGrpSpPr/>
              <p:nvPr/>
            </p:nvGrpSpPr>
            <p:grpSpPr>
              <a:xfrm>
                <a:off x="1907629" y="3346741"/>
                <a:ext cx="3405719" cy="504000"/>
                <a:chOff x="1907629" y="2782399"/>
                <a:chExt cx="3405719" cy="504000"/>
              </a:xfrm>
            </p:grpSpPr>
            <p:sp>
              <p:nvSpPr>
                <p:cNvPr id="322" name="Rectangle 321">
                  <a:extLst>
                    <a:ext uri="{FF2B5EF4-FFF2-40B4-BE49-F238E27FC236}">
                      <a16:creationId xmlns:a16="http://schemas.microsoft.com/office/drawing/2014/main" id="{4674A020-7B50-4432-BA07-4695F4D31EF2}"/>
                    </a:ext>
                  </a:extLst>
                </p:cNvPr>
                <p:cNvSpPr/>
                <p:nvPr/>
              </p:nvSpPr>
              <p:spPr>
                <a:xfrm>
                  <a:off x="2052761" y="27823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23" name="Groupe 322">
                  <a:extLst>
                    <a:ext uri="{FF2B5EF4-FFF2-40B4-BE49-F238E27FC236}">
                      <a16:creationId xmlns:a16="http://schemas.microsoft.com/office/drawing/2014/main" id="{6B61AD0B-D25E-489A-90D4-EF984F0C86CD}"/>
                    </a:ext>
                  </a:extLst>
                </p:cNvPr>
                <p:cNvGrpSpPr/>
                <p:nvPr/>
              </p:nvGrpSpPr>
              <p:grpSpPr>
                <a:xfrm>
                  <a:off x="1907629" y="2782399"/>
                  <a:ext cx="271472" cy="504000"/>
                  <a:chOff x="1903658" y="4015785"/>
                  <a:chExt cx="265051" cy="504000"/>
                </a:xfrm>
              </p:grpSpPr>
              <p:cxnSp>
                <p:nvCxnSpPr>
                  <p:cNvPr id="324" name="Connecteur droit 323">
                    <a:extLst>
                      <a:ext uri="{FF2B5EF4-FFF2-40B4-BE49-F238E27FC236}">
                        <a16:creationId xmlns:a16="http://schemas.microsoft.com/office/drawing/2014/main" id="{524C6E80-0005-47AF-A29E-3EB62E238780}"/>
                      </a:ext>
                    </a:extLst>
                  </p:cNvPr>
                  <p:cNvCxnSpPr>
                    <a:cxnSpLocks/>
                  </p:cNvCxnSpPr>
                  <p:nvPr/>
                </p:nvCxnSpPr>
                <p:spPr>
                  <a:xfrm>
                    <a:off x="2036183" y="40157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25" name="Ellipse 324">
                    <a:extLst>
                      <a:ext uri="{FF2B5EF4-FFF2-40B4-BE49-F238E27FC236}">
                        <a16:creationId xmlns:a16="http://schemas.microsoft.com/office/drawing/2014/main" id="{95C5D833-A03E-478D-AA22-0AE335CB8E10}"/>
                      </a:ext>
                    </a:extLst>
                  </p:cNvPr>
                  <p:cNvSpPr/>
                  <p:nvPr/>
                </p:nvSpPr>
                <p:spPr>
                  <a:xfrm>
                    <a:off x="1903658" y="41493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321" name="Rectangle 320">
                <a:extLst>
                  <a:ext uri="{FF2B5EF4-FFF2-40B4-BE49-F238E27FC236}">
                    <a16:creationId xmlns:a16="http://schemas.microsoft.com/office/drawing/2014/main" id="{C6D407EA-465C-4DDC-AE77-DB180F39EC8D}"/>
                  </a:ext>
                </a:extLst>
              </p:cNvPr>
              <p:cNvSpPr/>
              <p:nvPr/>
            </p:nvSpPr>
            <p:spPr>
              <a:xfrm>
                <a:off x="2134453" y="339868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Adapter les modes de collecte et de classification aux spécificités des clients et exigences de la mission</a:t>
                </a:r>
              </a:p>
            </p:txBody>
          </p:sp>
        </p:grpSp>
      </p:grpSp>
      <p:grpSp>
        <p:nvGrpSpPr>
          <p:cNvPr id="5" name="Groupe 4">
            <a:extLst>
              <a:ext uri="{FF2B5EF4-FFF2-40B4-BE49-F238E27FC236}">
                <a16:creationId xmlns:a16="http://schemas.microsoft.com/office/drawing/2014/main" id="{A80D598F-84D6-4B7B-B1A5-BEFED2F0E7DA}"/>
              </a:ext>
            </a:extLst>
          </p:cNvPr>
          <p:cNvGrpSpPr/>
          <p:nvPr/>
        </p:nvGrpSpPr>
        <p:grpSpPr>
          <a:xfrm>
            <a:off x="107429" y="3916083"/>
            <a:ext cx="7185322" cy="507831"/>
            <a:chOff x="107429" y="4049762"/>
            <a:chExt cx="7185322" cy="507831"/>
          </a:xfrm>
        </p:grpSpPr>
        <p:sp>
          <p:nvSpPr>
            <p:cNvPr id="164" name="ZoneTexte 163">
              <a:extLst>
                <a:ext uri="{FF2B5EF4-FFF2-40B4-BE49-F238E27FC236}">
                  <a16:creationId xmlns:a16="http://schemas.microsoft.com/office/drawing/2014/main" id="{4C8FDFAC-20A6-4F6D-BE59-A48049A7827B}"/>
                </a:ext>
              </a:extLst>
            </p:cNvPr>
            <p:cNvSpPr txBox="1"/>
            <p:nvPr/>
          </p:nvSpPr>
          <p:spPr>
            <a:xfrm>
              <a:off x="107429" y="4103622"/>
              <a:ext cx="2160000"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Utilisation d’un </a:t>
              </a:r>
              <a:br>
                <a:rPr lang="fr-FR" dirty="0"/>
              </a:br>
              <a:r>
                <a:rPr lang="fr-FR" dirty="0"/>
                <a:t>logiciel métier</a:t>
              </a:r>
            </a:p>
          </p:txBody>
        </p:sp>
        <p:sp>
          <p:nvSpPr>
            <p:cNvPr id="171" name="Rectangle 170">
              <a:extLst>
                <a:ext uri="{FF2B5EF4-FFF2-40B4-BE49-F238E27FC236}">
                  <a16:creationId xmlns:a16="http://schemas.microsoft.com/office/drawing/2014/main" id="{EFB8A44E-4E7E-4E0B-9F0E-5CDCC3D014CC}"/>
                </a:ext>
              </a:extLst>
            </p:cNvPr>
            <p:cNvSpPr/>
            <p:nvPr/>
          </p:nvSpPr>
          <p:spPr>
            <a:xfrm>
              <a:off x="5291151" y="4049762"/>
              <a:ext cx="2001600"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Modifier le format type de la lettre de mission générée automatiquement par </a:t>
              </a:r>
              <a:r>
                <a:rPr lang="fr-FR" sz="900" i="1" dirty="0" err="1">
                  <a:solidFill>
                    <a:schemeClr val="tx2"/>
                  </a:solidFill>
                  <a:latin typeface="Univers Light" panose="020B0403020202020204" pitchFamily="34" charset="0"/>
                </a:rPr>
                <a:t>Polyacte</a:t>
              </a:r>
              <a:endParaRPr lang="fr-FR" sz="900" i="1" dirty="0">
                <a:solidFill>
                  <a:schemeClr val="tx2"/>
                </a:solidFill>
                <a:latin typeface="Univers Light" panose="020B0403020202020204" pitchFamily="34" charset="0"/>
              </a:endParaRPr>
            </a:p>
          </p:txBody>
        </p:sp>
        <p:grpSp>
          <p:nvGrpSpPr>
            <p:cNvPr id="326" name="Groupe 325">
              <a:extLst>
                <a:ext uri="{FF2B5EF4-FFF2-40B4-BE49-F238E27FC236}">
                  <a16:creationId xmlns:a16="http://schemas.microsoft.com/office/drawing/2014/main" id="{7847D0CF-D1E4-4C54-BB77-1C17E548E566}"/>
                </a:ext>
              </a:extLst>
            </p:cNvPr>
            <p:cNvGrpSpPr/>
            <p:nvPr/>
          </p:nvGrpSpPr>
          <p:grpSpPr>
            <a:xfrm>
              <a:off x="1879926" y="4051677"/>
              <a:ext cx="3466824" cy="504000"/>
              <a:chOff x="1942188" y="5252504"/>
              <a:chExt cx="3466824" cy="504000"/>
            </a:xfrm>
          </p:grpSpPr>
          <p:grpSp>
            <p:nvGrpSpPr>
              <p:cNvPr id="327" name="Groupe 326">
                <a:extLst>
                  <a:ext uri="{FF2B5EF4-FFF2-40B4-BE49-F238E27FC236}">
                    <a16:creationId xmlns:a16="http://schemas.microsoft.com/office/drawing/2014/main" id="{897A2CE7-BC47-4338-BEF4-DE362F9690C0}"/>
                  </a:ext>
                </a:extLst>
              </p:cNvPr>
              <p:cNvGrpSpPr/>
              <p:nvPr/>
            </p:nvGrpSpPr>
            <p:grpSpPr>
              <a:xfrm>
                <a:off x="1942188" y="5252504"/>
                <a:ext cx="3405719" cy="504000"/>
                <a:chOff x="1907629" y="2828565"/>
                <a:chExt cx="3405719" cy="504000"/>
              </a:xfrm>
            </p:grpSpPr>
            <p:sp>
              <p:nvSpPr>
                <p:cNvPr id="329" name="Rectangle 328">
                  <a:extLst>
                    <a:ext uri="{FF2B5EF4-FFF2-40B4-BE49-F238E27FC236}">
                      <a16:creationId xmlns:a16="http://schemas.microsoft.com/office/drawing/2014/main" id="{DCC0BF72-7C14-4000-9DB3-FACC9CF374B9}"/>
                    </a:ext>
                  </a:extLst>
                </p:cNvPr>
                <p:cNvSpPr/>
                <p:nvPr/>
              </p:nvSpPr>
              <p:spPr>
                <a:xfrm>
                  <a:off x="2052761" y="2828565"/>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30" name="Groupe 329">
                  <a:extLst>
                    <a:ext uri="{FF2B5EF4-FFF2-40B4-BE49-F238E27FC236}">
                      <a16:creationId xmlns:a16="http://schemas.microsoft.com/office/drawing/2014/main" id="{A4E052C8-9235-4F03-B30F-F5A932EDAF8C}"/>
                    </a:ext>
                  </a:extLst>
                </p:cNvPr>
                <p:cNvGrpSpPr/>
                <p:nvPr/>
              </p:nvGrpSpPr>
              <p:grpSpPr>
                <a:xfrm>
                  <a:off x="1907629" y="2828565"/>
                  <a:ext cx="271472" cy="504000"/>
                  <a:chOff x="1903658" y="4061951"/>
                  <a:chExt cx="265051" cy="504000"/>
                </a:xfrm>
              </p:grpSpPr>
              <p:cxnSp>
                <p:nvCxnSpPr>
                  <p:cNvPr id="331" name="Connecteur droit 330">
                    <a:extLst>
                      <a:ext uri="{FF2B5EF4-FFF2-40B4-BE49-F238E27FC236}">
                        <a16:creationId xmlns:a16="http://schemas.microsoft.com/office/drawing/2014/main" id="{BB7E3E75-AB5E-47C5-BE99-D3594EA618C6}"/>
                      </a:ext>
                    </a:extLst>
                  </p:cNvPr>
                  <p:cNvCxnSpPr>
                    <a:cxnSpLocks/>
                  </p:cNvCxnSpPr>
                  <p:nvPr/>
                </p:nvCxnSpPr>
                <p:spPr>
                  <a:xfrm>
                    <a:off x="2036183" y="4061951"/>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32" name="Ellipse 331">
                    <a:extLst>
                      <a:ext uri="{FF2B5EF4-FFF2-40B4-BE49-F238E27FC236}">
                        <a16:creationId xmlns:a16="http://schemas.microsoft.com/office/drawing/2014/main" id="{8AB5A855-D99D-48B0-A595-790231CEC513}"/>
                      </a:ext>
                    </a:extLst>
                  </p:cNvPr>
                  <p:cNvSpPr/>
                  <p:nvPr/>
                </p:nvSpPr>
                <p:spPr>
                  <a:xfrm>
                    <a:off x="1903658" y="4195499"/>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328" name="Rectangle 327">
                <a:extLst>
                  <a:ext uri="{FF2B5EF4-FFF2-40B4-BE49-F238E27FC236}">
                    <a16:creationId xmlns:a16="http://schemas.microsoft.com/office/drawing/2014/main" id="{EFB835B4-A91F-4226-B80F-CADA5F1AB43F}"/>
                  </a:ext>
                </a:extLst>
              </p:cNvPr>
              <p:cNvSpPr/>
              <p:nvPr/>
            </p:nvSpPr>
            <p:spPr>
              <a:xfrm>
                <a:off x="2169012" y="5310432"/>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Utiliser les fonctionnalités d’un domaine d’intervention spécifique</a:t>
                </a:r>
              </a:p>
            </p:txBody>
          </p:sp>
        </p:grpSp>
      </p:grpSp>
      <p:grpSp>
        <p:nvGrpSpPr>
          <p:cNvPr id="6" name="Groupe 5">
            <a:extLst>
              <a:ext uri="{FF2B5EF4-FFF2-40B4-BE49-F238E27FC236}">
                <a16:creationId xmlns:a16="http://schemas.microsoft.com/office/drawing/2014/main" id="{C3255AB1-3D9E-43E2-B18A-93E0F81E5EA2}"/>
              </a:ext>
            </a:extLst>
          </p:cNvPr>
          <p:cNvGrpSpPr/>
          <p:nvPr/>
        </p:nvGrpSpPr>
        <p:grpSpPr>
          <a:xfrm>
            <a:off x="107429" y="4508944"/>
            <a:ext cx="7185322" cy="553998"/>
            <a:chOff x="107429" y="4625826"/>
            <a:chExt cx="7185322" cy="553998"/>
          </a:xfrm>
        </p:grpSpPr>
        <p:sp>
          <p:nvSpPr>
            <p:cNvPr id="165" name="ZoneTexte 164">
              <a:extLst>
                <a:ext uri="{FF2B5EF4-FFF2-40B4-BE49-F238E27FC236}">
                  <a16:creationId xmlns:a16="http://schemas.microsoft.com/office/drawing/2014/main" id="{4C8FDFAC-20A6-4F6D-BE59-A48049A7827B}"/>
                </a:ext>
              </a:extLst>
            </p:cNvPr>
            <p:cNvSpPr txBox="1"/>
            <p:nvPr/>
          </p:nvSpPr>
          <p:spPr>
            <a:xfrm>
              <a:off x="107429" y="4625826"/>
              <a:ext cx="2219954"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Process et méthodologies </a:t>
              </a:r>
              <a:br>
                <a:rPr lang="fr-FR" dirty="0"/>
              </a:br>
              <a:r>
                <a:rPr lang="fr-FR" dirty="0"/>
                <a:t>de travail spécifiques au</a:t>
              </a:r>
              <a:br>
                <a:rPr lang="fr-FR" dirty="0"/>
              </a:br>
              <a:r>
                <a:rPr lang="fr-FR" dirty="0"/>
                <a:t>domaine de spécialité</a:t>
              </a:r>
            </a:p>
          </p:txBody>
        </p:sp>
        <p:sp>
          <p:nvSpPr>
            <p:cNvPr id="34" name="Rectangle 33"/>
            <p:cNvSpPr/>
            <p:nvPr/>
          </p:nvSpPr>
          <p:spPr>
            <a:xfrm>
              <a:off x="5291151" y="4648910"/>
              <a:ext cx="2001600"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Etablir une procédure de contrôle de la qualité et exhaustivité des contrats de travail </a:t>
              </a:r>
            </a:p>
          </p:txBody>
        </p:sp>
        <p:grpSp>
          <p:nvGrpSpPr>
            <p:cNvPr id="333" name="Groupe 332">
              <a:extLst>
                <a:ext uri="{FF2B5EF4-FFF2-40B4-BE49-F238E27FC236}">
                  <a16:creationId xmlns:a16="http://schemas.microsoft.com/office/drawing/2014/main" id="{6EF150F3-2857-49EF-B5B2-A0FD8657E47B}"/>
                </a:ext>
              </a:extLst>
            </p:cNvPr>
            <p:cNvGrpSpPr/>
            <p:nvPr/>
          </p:nvGrpSpPr>
          <p:grpSpPr>
            <a:xfrm>
              <a:off x="1879926" y="4650825"/>
              <a:ext cx="3466824" cy="504000"/>
              <a:chOff x="1907629" y="3346741"/>
              <a:chExt cx="3466824" cy="504000"/>
            </a:xfrm>
          </p:grpSpPr>
          <p:grpSp>
            <p:nvGrpSpPr>
              <p:cNvPr id="334" name="Groupe 333">
                <a:extLst>
                  <a:ext uri="{FF2B5EF4-FFF2-40B4-BE49-F238E27FC236}">
                    <a16:creationId xmlns:a16="http://schemas.microsoft.com/office/drawing/2014/main" id="{79835D2D-3343-475E-8F9A-21FD477A9AAA}"/>
                  </a:ext>
                </a:extLst>
              </p:cNvPr>
              <p:cNvGrpSpPr/>
              <p:nvPr/>
            </p:nvGrpSpPr>
            <p:grpSpPr>
              <a:xfrm>
                <a:off x="1907629" y="3346741"/>
                <a:ext cx="3405719" cy="504000"/>
                <a:chOff x="1907629" y="2782399"/>
                <a:chExt cx="3405719" cy="504000"/>
              </a:xfrm>
            </p:grpSpPr>
            <p:sp>
              <p:nvSpPr>
                <p:cNvPr id="336" name="Rectangle 335">
                  <a:extLst>
                    <a:ext uri="{FF2B5EF4-FFF2-40B4-BE49-F238E27FC236}">
                      <a16:creationId xmlns:a16="http://schemas.microsoft.com/office/drawing/2014/main" id="{580B1789-5254-4C92-B011-EBD30BCBCF29}"/>
                    </a:ext>
                  </a:extLst>
                </p:cNvPr>
                <p:cNvSpPr/>
                <p:nvPr/>
              </p:nvSpPr>
              <p:spPr>
                <a:xfrm>
                  <a:off x="2052761" y="27823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37" name="Groupe 336">
                  <a:extLst>
                    <a:ext uri="{FF2B5EF4-FFF2-40B4-BE49-F238E27FC236}">
                      <a16:creationId xmlns:a16="http://schemas.microsoft.com/office/drawing/2014/main" id="{B2BFD671-4701-473C-A3E1-C4CB2C3BB171}"/>
                    </a:ext>
                  </a:extLst>
                </p:cNvPr>
                <p:cNvGrpSpPr/>
                <p:nvPr/>
              </p:nvGrpSpPr>
              <p:grpSpPr>
                <a:xfrm>
                  <a:off x="1907629" y="2782399"/>
                  <a:ext cx="271472" cy="504000"/>
                  <a:chOff x="1903658" y="4015785"/>
                  <a:chExt cx="265051" cy="504000"/>
                </a:xfrm>
              </p:grpSpPr>
              <p:cxnSp>
                <p:nvCxnSpPr>
                  <p:cNvPr id="338" name="Connecteur droit 337">
                    <a:extLst>
                      <a:ext uri="{FF2B5EF4-FFF2-40B4-BE49-F238E27FC236}">
                        <a16:creationId xmlns:a16="http://schemas.microsoft.com/office/drawing/2014/main" id="{2029BA9F-5E23-4BDE-9BB7-9945E373A966}"/>
                      </a:ext>
                    </a:extLst>
                  </p:cNvPr>
                  <p:cNvCxnSpPr>
                    <a:cxnSpLocks/>
                  </p:cNvCxnSpPr>
                  <p:nvPr/>
                </p:nvCxnSpPr>
                <p:spPr>
                  <a:xfrm>
                    <a:off x="2036183" y="40157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39" name="Ellipse 338">
                    <a:extLst>
                      <a:ext uri="{FF2B5EF4-FFF2-40B4-BE49-F238E27FC236}">
                        <a16:creationId xmlns:a16="http://schemas.microsoft.com/office/drawing/2014/main" id="{04187A5F-B220-4169-A908-2048BFB1FDF6}"/>
                      </a:ext>
                    </a:extLst>
                  </p:cNvPr>
                  <p:cNvSpPr/>
                  <p:nvPr/>
                </p:nvSpPr>
                <p:spPr>
                  <a:xfrm>
                    <a:off x="1903658" y="41493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335" name="Rectangle 334">
                <a:extLst>
                  <a:ext uri="{FF2B5EF4-FFF2-40B4-BE49-F238E27FC236}">
                    <a16:creationId xmlns:a16="http://schemas.microsoft.com/office/drawing/2014/main" id="{7FCAAA2C-5CFA-4F12-9467-6007EBC3BC12}"/>
                  </a:ext>
                </a:extLst>
              </p:cNvPr>
              <p:cNvSpPr/>
              <p:nvPr/>
            </p:nvSpPr>
            <p:spPr>
              <a:xfrm>
                <a:off x="2134453" y="339868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Anticiper et analyser les cas les plus complexes, mettre en place des améliorations méthodologiques</a:t>
                </a:r>
              </a:p>
            </p:txBody>
          </p:sp>
        </p:grpSp>
      </p:grpSp>
      <p:grpSp>
        <p:nvGrpSpPr>
          <p:cNvPr id="7" name="Groupe 6">
            <a:extLst>
              <a:ext uri="{FF2B5EF4-FFF2-40B4-BE49-F238E27FC236}">
                <a16:creationId xmlns:a16="http://schemas.microsoft.com/office/drawing/2014/main" id="{7837EC89-DF5F-459D-A74C-DD34DE939300}"/>
              </a:ext>
            </a:extLst>
          </p:cNvPr>
          <p:cNvGrpSpPr/>
          <p:nvPr/>
        </p:nvGrpSpPr>
        <p:grpSpPr>
          <a:xfrm>
            <a:off x="107429" y="5147972"/>
            <a:ext cx="7154363" cy="553998"/>
            <a:chOff x="107429" y="5226714"/>
            <a:chExt cx="7154363" cy="553998"/>
          </a:xfrm>
        </p:grpSpPr>
        <p:sp>
          <p:nvSpPr>
            <p:cNvPr id="175" name="ZoneTexte 174">
              <a:extLst>
                <a:ext uri="{FF2B5EF4-FFF2-40B4-BE49-F238E27FC236}">
                  <a16:creationId xmlns:a16="http://schemas.microsoft.com/office/drawing/2014/main" id="{4C8FDFAC-20A6-4F6D-BE59-A48049A7827B}"/>
                </a:ext>
              </a:extLst>
            </p:cNvPr>
            <p:cNvSpPr txBox="1"/>
            <p:nvPr/>
          </p:nvSpPr>
          <p:spPr>
            <a:xfrm>
              <a:off x="107429" y="5226714"/>
              <a:ext cx="1868728"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Production de livrables répondant à une problématique client</a:t>
              </a:r>
            </a:p>
          </p:txBody>
        </p:sp>
        <p:sp>
          <p:nvSpPr>
            <p:cNvPr id="37" name="Rectangle 36"/>
            <p:cNvSpPr/>
            <p:nvPr/>
          </p:nvSpPr>
          <p:spPr>
            <a:xfrm>
              <a:off x="5291151" y="5249798"/>
              <a:ext cx="1970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Rédiger une synthèse sur les principales conséquences de la loi Pacte sur la profession d’EC</a:t>
              </a:r>
            </a:p>
          </p:txBody>
        </p:sp>
        <p:grpSp>
          <p:nvGrpSpPr>
            <p:cNvPr id="340" name="Groupe 339">
              <a:extLst>
                <a:ext uri="{FF2B5EF4-FFF2-40B4-BE49-F238E27FC236}">
                  <a16:creationId xmlns:a16="http://schemas.microsoft.com/office/drawing/2014/main" id="{28E697D8-4089-4596-9BB6-4736C2953080}"/>
                </a:ext>
              </a:extLst>
            </p:cNvPr>
            <p:cNvGrpSpPr/>
            <p:nvPr/>
          </p:nvGrpSpPr>
          <p:grpSpPr>
            <a:xfrm>
              <a:off x="1879926" y="5226714"/>
              <a:ext cx="3466824" cy="553998"/>
              <a:chOff x="1835621" y="5416897"/>
              <a:chExt cx="3466824" cy="553998"/>
            </a:xfrm>
          </p:grpSpPr>
          <p:sp>
            <p:nvSpPr>
              <p:cNvPr id="341" name="Rectangle 340">
                <a:extLst>
                  <a:ext uri="{FF2B5EF4-FFF2-40B4-BE49-F238E27FC236}">
                    <a16:creationId xmlns:a16="http://schemas.microsoft.com/office/drawing/2014/main" id="{0F0BA9F2-7FAA-4EDB-89EA-DF3B153F9E02}"/>
                  </a:ext>
                </a:extLst>
              </p:cNvPr>
              <p:cNvSpPr/>
              <p:nvPr/>
            </p:nvSpPr>
            <p:spPr>
              <a:xfrm>
                <a:off x="1980753" y="5441896"/>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42" name="Groupe 341">
                <a:extLst>
                  <a:ext uri="{FF2B5EF4-FFF2-40B4-BE49-F238E27FC236}">
                    <a16:creationId xmlns:a16="http://schemas.microsoft.com/office/drawing/2014/main" id="{1F622B6F-A472-490E-AFA4-868A9DC3B485}"/>
                  </a:ext>
                </a:extLst>
              </p:cNvPr>
              <p:cNvGrpSpPr/>
              <p:nvPr/>
            </p:nvGrpSpPr>
            <p:grpSpPr>
              <a:xfrm>
                <a:off x="1835621" y="5416897"/>
                <a:ext cx="3466824" cy="553998"/>
                <a:chOff x="1835621" y="5416897"/>
                <a:chExt cx="3466824" cy="553998"/>
              </a:xfrm>
            </p:grpSpPr>
            <p:grpSp>
              <p:nvGrpSpPr>
                <p:cNvPr id="343" name="Groupe 342">
                  <a:extLst>
                    <a:ext uri="{FF2B5EF4-FFF2-40B4-BE49-F238E27FC236}">
                      <a16:creationId xmlns:a16="http://schemas.microsoft.com/office/drawing/2014/main" id="{A3099D45-E842-41FF-A358-1F709607D9B0}"/>
                    </a:ext>
                  </a:extLst>
                </p:cNvPr>
                <p:cNvGrpSpPr/>
                <p:nvPr/>
              </p:nvGrpSpPr>
              <p:grpSpPr>
                <a:xfrm>
                  <a:off x="1835621" y="5441896"/>
                  <a:ext cx="271472" cy="504000"/>
                  <a:chOff x="1903658" y="3992702"/>
                  <a:chExt cx="265051" cy="504000"/>
                </a:xfrm>
              </p:grpSpPr>
              <p:cxnSp>
                <p:nvCxnSpPr>
                  <p:cNvPr id="345" name="Connecteur droit 344">
                    <a:extLst>
                      <a:ext uri="{FF2B5EF4-FFF2-40B4-BE49-F238E27FC236}">
                        <a16:creationId xmlns:a16="http://schemas.microsoft.com/office/drawing/2014/main" id="{6145CFEA-1195-4791-B472-91C349A97B25}"/>
                      </a:ext>
                    </a:extLst>
                  </p:cNvPr>
                  <p:cNvCxnSpPr>
                    <a:cxnSpLocks/>
                  </p:cNvCxnSpPr>
                  <p:nvPr/>
                </p:nvCxnSpPr>
                <p:spPr>
                  <a:xfrm>
                    <a:off x="2036183" y="3992702"/>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46" name="Ellipse 345">
                    <a:extLst>
                      <a:ext uri="{FF2B5EF4-FFF2-40B4-BE49-F238E27FC236}">
                        <a16:creationId xmlns:a16="http://schemas.microsoft.com/office/drawing/2014/main" id="{7367ED3B-A421-4F09-A3E8-8AADA4FA2D21}"/>
                      </a:ext>
                    </a:extLst>
                  </p:cNvPr>
                  <p:cNvSpPr/>
                  <p:nvPr/>
                </p:nvSpPr>
                <p:spPr>
                  <a:xfrm>
                    <a:off x="1903658" y="4126250"/>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344" name="Rectangle 343">
                  <a:extLst>
                    <a:ext uri="{FF2B5EF4-FFF2-40B4-BE49-F238E27FC236}">
                      <a16:creationId xmlns:a16="http://schemas.microsoft.com/office/drawing/2014/main" id="{9D5AE456-16B1-4B18-98AF-E3520EE1F71A}"/>
                    </a:ext>
                  </a:extLst>
                </p:cNvPr>
                <p:cNvSpPr/>
                <p:nvPr/>
              </p:nvSpPr>
              <p:spPr>
                <a:xfrm>
                  <a:off x="2062445" y="5416897"/>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Réaliser et formaliser des analyses s'appuyant sur une variété de matériaux et des préconisations articulées aux problématiques spécifiques du client </a:t>
                  </a:r>
                </a:p>
              </p:txBody>
            </p:sp>
          </p:grpSp>
        </p:grpSp>
      </p:grpSp>
      <p:grpSp>
        <p:nvGrpSpPr>
          <p:cNvPr id="8" name="Groupe 7">
            <a:extLst>
              <a:ext uri="{FF2B5EF4-FFF2-40B4-BE49-F238E27FC236}">
                <a16:creationId xmlns:a16="http://schemas.microsoft.com/office/drawing/2014/main" id="{D6BFB0DE-F75A-42F4-A677-20BB9A33AF14}"/>
              </a:ext>
            </a:extLst>
          </p:cNvPr>
          <p:cNvGrpSpPr/>
          <p:nvPr/>
        </p:nvGrpSpPr>
        <p:grpSpPr>
          <a:xfrm>
            <a:off x="107429" y="5787000"/>
            <a:ext cx="7344816" cy="553998"/>
            <a:chOff x="107429" y="5824120"/>
            <a:chExt cx="7344816" cy="553998"/>
          </a:xfrm>
        </p:grpSpPr>
        <p:sp>
          <p:nvSpPr>
            <p:cNvPr id="257" name="ZoneTexte 256">
              <a:extLst>
                <a:ext uri="{FF2B5EF4-FFF2-40B4-BE49-F238E27FC236}">
                  <a16:creationId xmlns:a16="http://schemas.microsoft.com/office/drawing/2014/main" id="{4C8FDFAC-20A6-4F6D-BE59-A48049A7827B}"/>
                </a:ext>
              </a:extLst>
            </p:cNvPr>
            <p:cNvSpPr txBox="1"/>
            <p:nvPr/>
          </p:nvSpPr>
          <p:spPr>
            <a:xfrm>
              <a:off x="107429" y="5824120"/>
              <a:ext cx="2002942"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Sécurité des échanges </a:t>
              </a:r>
              <a:br>
                <a:rPr lang="fr-FR" dirty="0"/>
              </a:br>
              <a:r>
                <a:rPr lang="fr-FR" dirty="0"/>
                <a:t>de données </a:t>
              </a:r>
              <a:br>
                <a:rPr lang="fr-FR" dirty="0"/>
              </a:br>
              <a:r>
                <a:rPr lang="fr-FR" dirty="0"/>
                <a:t>avec l'externe</a:t>
              </a:r>
            </a:p>
          </p:txBody>
        </p:sp>
        <p:sp>
          <p:nvSpPr>
            <p:cNvPr id="36" name="Rectangle 35"/>
            <p:cNvSpPr/>
            <p:nvPr/>
          </p:nvSpPr>
          <p:spPr>
            <a:xfrm>
              <a:off x="5291151" y="5847204"/>
              <a:ext cx="2161094"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Rappeler aux EC dirigeants la durée autorisée de conservation des données d’un salarié licencié</a:t>
              </a:r>
            </a:p>
          </p:txBody>
        </p:sp>
        <p:grpSp>
          <p:nvGrpSpPr>
            <p:cNvPr id="347" name="Groupe 346">
              <a:extLst>
                <a:ext uri="{FF2B5EF4-FFF2-40B4-BE49-F238E27FC236}">
                  <a16:creationId xmlns:a16="http://schemas.microsoft.com/office/drawing/2014/main" id="{A4C54707-B53F-4E2C-8487-716AFF9F0B81}"/>
                </a:ext>
              </a:extLst>
            </p:cNvPr>
            <p:cNvGrpSpPr/>
            <p:nvPr/>
          </p:nvGrpSpPr>
          <p:grpSpPr>
            <a:xfrm>
              <a:off x="1879926" y="5849119"/>
              <a:ext cx="3466824" cy="504000"/>
              <a:chOff x="1942188" y="5252504"/>
              <a:chExt cx="3466824" cy="504000"/>
            </a:xfrm>
          </p:grpSpPr>
          <p:grpSp>
            <p:nvGrpSpPr>
              <p:cNvPr id="348" name="Groupe 347">
                <a:extLst>
                  <a:ext uri="{FF2B5EF4-FFF2-40B4-BE49-F238E27FC236}">
                    <a16:creationId xmlns:a16="http://schemas.microsoft.com/office/drawing/2014/main" id="{20DAAEE6-F9C5-4AAE-A479-6C387633E356}"/>
                  </a:ext>
                </a:extLst>
              </p:cNvPr>
              <p:cNvGrpSpPr/>
              <p:nvPr/>
            </p:nvGrpSpPr>
            <p:grpSpPr>
              <a:xfrm>
                <a:off x="1942188" y="5252504"/>
                <a:ext cx="3405719" cy="504000"/>
                <a:chOff x="1907629" y="2828565"/>
                <a:chExt cx="3405719" cy="504000"/>
              </a:xfrm>
            </p:grpSpPr>
            <p:sp>
              <p:nvSpPr>
                <p:cNvPr id="350" name="Rectangle 349">
                  <a:extLst>
                    <a:ext uri="{FF2B5EF4-FFF2-40B4-BE49-F238E27FC236}">
                      <a16:creationId xmlns:a16="http://schemas.microsoft.com/office/drawing/2014/main" id="{F066D148-2D67-4C4D-B29F-8AF459693473}"/>
                    </a:ext>
                  </a:extLst>
                </p:cNvPr>
                <p:cNvSpPr/>
                <p:nvPr/>
              </p:nvSpPr>
              <p:spPr>
                <a:xfrm>
                  <a:off x="2052761" y="2828565"/>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51" name="Groupe 350">
                  <a:extLst>
                    <a:ext uri="{FF2B5EF4-FFF2-40B4-BE49-F238E27FC236}">
                      <a16:creationId xmlns:a16="http://schemas.microsoft.com/office/drawing/2014/main" id="{55AD6653-3F1C-48E7-8736-29B282A3B0F2}"/>
                    </a:ext>
                  </a:extLst>
                </p:cNvPr>
                <p:cNvGrpSpPr/>
                <p:nvPr/>
              </p:nvGrpSpPr>
              <p:grpSpPr>
                <a:xfrm>
                  <a:off x="1907629" y="2828565"/>
                  <a:ext cx="271472" cy="504000"/>
                  <a:chOff x="1903658" y="4061951"/>
                  <a:chExt cx="265051" cy="504000"/>
                </a:xfrm>
              </p:grpSpPr>
              <p:cxnSp>
                <p:nvCxnSpPr>
                  <p:cNvPr id="352" name="Connecteur droit 351">
                    <a:extLst>
                      <a:ext uri="{FF2B5EF4-FFF2-40B4-BE49-F238E27FC236}">
                        <a16:creationId xmlns:a16="http://schemas.microsoft.com/office/drawing/2014/main" id="{22F164A7-2809-4553-8BBE-4A3F3CA63E72}"/>
                      </a:ext>
                    </a:extLst>
                  </p:cNvPr>
                  <p:cNvCxnSpPr>
                    <a:cxnSpLocks/>
                  </p:cNvCxnSpPr>
                  <p:nvPr/>
                </p:nvCxnSpPr>
                <p:spPr>
                  <a:xfrm>
                    <a:off x="2036183" y="4061951"/>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53" name="Ellipse 352">
                    <a:extLst>
                      <a:ext uri="{FF2B5EF4-FFF2-40B4-BE49-F238E27FC236}">
                        <a16:creationId xmlns:a16="http://schemas.microsoft.com/office/drawing/2014/main" id="{E4BEB6CF-05A2-43A6-A00D-2B580E951834}"/>
                      </a:ext>
                    </a:extLst>
                  </p:cNvPr>
                  <p:cNvSpPr/>
                  <p:nvPr/>
                </p:nvSpPr>
                <p:spPr>
                  <a:xfrm>
                    <a:off x="1903658" y="4195499"/>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349" name="Rectangle 348">
                <a:extLst>
                  <a:ext uri="{FF2B5EF4-FFF2-40B4-BE49-F238E27FC236}">
                    <a16:creationId xmlns:a16="http://schemas.microsoft.com/office/drawing/2014/main" id="{2BFB656C-361A-4098-8508-88487064D88B}"/>
                  </a:ext>
                </a:extLst>
              </p:cNvPr>
              <p:cNvSpPr/>
              <p:nvPr/>
            </p:nvSpPr>
            <p:spPr>
              <a:xfrm>
                <a:off x="2169012" y="5310432"/>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Sensibiliser ses interlocuteurs au respect des obligations en matière de sécurité des données</a:t>
                </a:r>
              </a:p>
            </p:txBody>
          </p:sp>
        </p:grpSp>
      </p:grpSp>
      <p:grpSp>
        <p:nvGrpSpPr>
          <p:cNvPr id="13" name="Groupe 12">
            <a:extLst>
              <a:ext uri="{FF2B5EF4-FFF2-40B4-BE49-F238E27FC236}">
                <a16:creationId xmlns:a16="http://schemas.microsoft.com/office/drawing/2014/main" id="{DCC76B67-1AF8-46CC-B273-5A4FDD207E57}"/>
              </a:ext>
            </a:extLst>
          </p:cNvPr>
          <p:cNvGrpSpPr/>
          <p:nvPr/>
        </p:nvGrpSpPr>
        <p:grpSpPr>
          <a:xfrm>
            <a:off x="107429" y="7839531"/>
            <a:ext cx="7344814" cy="553998"/>
            <a:chOff x="107429" y="7874580"/>
            <a:chExt cx="7344814" cy="553998"/>
          </a:xfrm>
        </p:grpSpPr>
        <p:sp>
          <p:nvSpPr>
            <p:cNvPr id="285" name="ZoneTexte 284">
              <a:extLst>
                <a:ext uri="{FF2B5EF4-FFF2-40B4-BE49-F238E27FC236}">
                  <a16:creationId xmlns:a16="http://schemas.microsoft.com/office/drawing/2014/main" id="{4C8FDFAC-20A6-4F6D-BE59-A48049A7827B}"/>
                </a:ext>
              </a:extLst>
            </p:cNvPr>
            <p:cNvSpPr txBox="1"/>
            <p:nvPr/>
          </p:nvSpPr>
          <p:spPr>
            <a:xfrm>
              <a:off x="107429" y="8028469"/>
              <a:ext cx="1939338"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Posture conseil</a:t>
              </a:r>
            </a:p>
          </p:txBody>
        </p:sp>
        <p:sp>
          <p:nvSpPr>
            <p:cNvPr id="119" name="Rectangle 118">
              <a:extLst>
                <a:ext uri="{FF2B5EF4-FFF2-40B4-BE49-F238E27FC236}">
                  <a16:creationId xmlns:a16="http://schemas.microsoft.com/office/drawing/2014/main" id="{581A62BC-49EC-473D-923E-6C34F4FA26A0}"/>
                </a:ext>
              </a:extLst>
            </p:cNvPr>
            <p:cNvSpPr/>
            <p:nvPr/>
          </p:nvSpPr>
          <p:spPr>
            <a:xfrm>
              <a:off x="5291150" y="7897664"/>
              <a:ext cx="2161093"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Conseiller aux EC dirigeants les arguments juridiques à avancer dans le cadre de pourparlers avec des clients</a:t>
              </a:r>
            </a:p>
          </p:txBody>
        </p:sp>
        <p:grpSp>
          <p:nvGrpSpPr>
            <p:cNvPr id="354" name="Groupe 353">
              <a:extLst>
                <a:ext uri="{FF2B5EF4-FFF2-40B4-BE49-F238E27FC236}">
                  <a16:creationId xmlns:a16="http://schemas.microsoft.com/office/drawing/2014/main" id="{521B8243-E5F1-46C7-98BA-373DDAF4F89E}"/>
                </a:ext>
              </a:extLst>
            </p:cNvPr>
            <p:cNvGrpSpPr/>
            <p:nvPr/>
          </p:nvGrpSpPr>
          <p:grpSpPr>
            <a:xfrm>
              <a:off x="1879926" y="7874580"/>
              <a:ext cx="3466824" cy="553998"/>
              <a:chOff x="1835621" y="5439980"/>
              <a:chExt cx="3466824" cy="553998"/>
            </a:xfrm>
          </p:grpSpPr>
          <p:sp>
            <p:nvSpPr>
              <p:cNvPr id="355" name="Rectangle 354">
                <a:extLst>
                  <a:ext uri="{FF2B5EF4-FFF2-40B4-BE49-F238E27FC236}">
                    <a16:creationId xmlns:a16="http://schemas.microsoft.com/office/drawing/2014/main" id="{2B6593C4-4DA7-4433-86DC-C3324E18E60E}"/>
                  </a:ext>
                </a:extLst>
              </p:cNvPr>
              <p:cNvSpPr/>
              <p:nvPr/>
            </p:nvSpPr>
            <p:spPr>
              <a:xfrm>
                <a:off x="1980753" y="546497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56" name="Groupe 355">
                <a:extLst>
                  <a:ext uri="{FF2B5EF4-FFF2-40B4-BE49-F238E27FC236}">
                    <a16:creationId xmlns:a16="http://schemas.microsoft.com/office/drawing/2014/main" id="{BCEFEFAC-4D76-4258-8DF3-6217095BA8B4}"/>
                  </a:ext>
                </a:extLst>
              </p:cNvPr>
              <p:cNvGrpSpPr/>
              <p:nvPr/>
            </p:nvGrpSpPr>
            <p:grpSpPr>
              <a:xfrm>
                <a:off x="1835621" y="5439980"/>
                <a:ext cx="3466824" cy="553998"/>
                <a:chOff x="1835621" y="5439980"/>
                <a:chExt cx="3466824" cy="553998"/>
              </a:xfrm>
            </p:grpSpPr>
            <p:grpSp>
              <p:nvGrpSpPr>
                <p:cNvPr id="357" name="Groupe 356">
                  <a:extLst>
                    <a:ext uri="{FF2B5EF4-FFF2-40B4-BE49-F238E27FC236}">
                      <a16:creationId xmlns:a16="http://schemas.microsoft.com/office/drawing/2014/main" id="{8D20B7F8-DB4A-42C5-9668-D9B62DE21C9B}"/>
                    </a:ext>
                  </a:extLst>
                </p:cNvPr>
                <p:cNvGrpSpPr/>
                <p:nvPr/>
              </p:nvGrpSpPr>
              <p:grpSpPr>
                <a:xfrm>
                  <a:off x="1835621" y="5464979"/>
                  <a:ext cx="271472" cy="504000"/>
                  <a:chOff x="1903658" y="4015785"/>
                  <a:chExt cx="265051" cy="504000"/>
                </a:xfrm>
              </p:grpSpPr>
              <p:cxnSp>
                <p:nvCxnSpPr>
                  <p:cNvPr id="359" name="Connecteur droit 358">
                    <a:extLst>
                      <a:ext uri="{FF2B5EF4-FFF2-40B4-BE49-F238E27FC236}">
                        <a16:creationId xmlns:a16="http://schemas.microsoft.com/office/drawing/2014/main" id="{5C8DB756-6E0E-4337-8604-DB45BF09735D}"/>
                      </a:ext>
                    </a:extLst>
                  </p:cNvPr>
                  <p:cNvCxnSpPr>
                    <a:cxnSpLocks/>
                  </p:cNvCxnSpPr>
                  <p:nvPr/>
                </p:nvCxnSpPr>
                <p:spPr>
                  <a:xfrm>
                    <a:off x="2036183" y="40157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60" name="Ellipse 359">
                    <a:extLst>
                      <a:ext uri="{FF2B5EF4-FFF2-40B4-BE49-F238E27FC236}">
                        <a16:creationId xmlns:a16="http://schemas.microsoft.com/office/drawing/2014/main" id="{ABD8A895-CC3B-409C-A2AE-A1465FE047F6}"/>
                      </a:ext>
                    </a:extLst>
                  </p:cNvPr>
                  <p:cNvSpPr/>
                  <p:nvPr/>
                </p:nvSpPr>
                <p:spPr>
                  <a:xfrm>
                    <a:off x="1903658" y="41493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358" name="Rectangle 357">
                  <a:extLst>
                    <a:ext uri="{FF2B5EF4-FFF2-40B4-BE49-F238E27FC236}">
                      <a16:creationId xmlns:a16="http://schemas.microsoft.com/office/drawing/2014/main" id="{93ED08C5-BE87-487B-909B-0EDEF2F882BE}"/>
                    </a:ext>
                  </a:extLst>
                </p:cNvPr>
                <p:cNvSpPr/>
                <p:nvPr/>
              </p:nvSpPr>
              <p:spPr>
                <a:xfrm>
                  <a:off x="2062445" y="5439980"/>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Engager son interlocuteur dans des prises de décision stratégiques à travers des recommandations d’actions argumentées </a:t>
                  </a:r>
                </a:p>
              </p:txBody>
            </p:sp>
          </p:grpSp>
        </p:grpSp>
      </p:grpSp>
      <p:grpSp>
        <p:nvGrpSpPr>
          <p:cNvPr id="16" name="Groupe 15">
            <a:extLst>
              <a:ext uri="{FF2B5EF4-FFF2-40B4-BE49-F238E27FC236}">
                <a16:creationId xmlns:a16="http://schemas.microsoft.com/office/drawing/2014/main" id="{2E1FBBFC-5AAA-4041-ADB1-F429624B7BF1}"/>
              </a:ext>
            </a:extLst>
          </p:cNvPr>
          <p:cNvGrpSpPr/>
          <p:nvPr/>
        </p:nvGrpSpPr>
        <p:grpSpPr>
          <a:xfrm>
            <a:off x="107429" y="8438882"/>
            <a:ext cx="7074284" cy="507831"/>
            <a:chOff x="107429" y="8510483"/>
            <a:chExt cx="7074284" cy="507831"/>
          </a:xfrm>
        </p:grpSpPr>
        <p:sp>
          <p:nvSpPr>
            <p:cNvPr id="282" name="ZoneTexte 281">
              <a:extLst>
                <a:ext uri="{FF2B5EF4-FFF2-40B4-BE49-F238E27FC236}">
                  <a16:creationId xmlns:a16="http://schemas.microsoft.com/office/drawing/2014/main" id="{4C8FDFAC-20A6-4F6D-BE59-A48049A7827B}"/>
                </a:ext>
              </a:extLst>
            </p:cNvPr>
            <p:cNvSpPr txBox="1"/>
            <p:nvPr/>
          </p:nvSpPr>
          <p:spPr>
            <a:xfrm>
              <a:off x="107429" y="8564343"/>
              <a:ext cx="1973917"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Communication écrite </a:t>
              </a:r>
              <a:br>
                <a:rPr lang="fr-FR" dirty="0"/>
              </a:br>
              <a:r>
                <a:rPr lang="fr-FR" dirty="0"/>
                <a:t>et orale</a:t>
              </a:r>
            </a:p>
          </p:txBody>
        </p:sp>
        <p:sp>
          <p:nvSpPr>
            <p:cNvPr id="121" name="Rectangle 120">
              <a:extLst>
                <a:ext uri="{FF2B5EF4-FFF2-40B4-BE49-F238E27FC236}">
                  <a16:creationId xmlns:a16="http://schemas.microsoft.com/office/drawing/2014/main" id="{07ED02F7-D011-4234-B149-B5EA5B723F71}"/>
                </a:ext>
              </a:extLst>
            </p:cNvPr>
            <p:cNvSpPr/>
            <p:nvPr/>
          </p:nvSpPr>
          <p:spPr>
            <a:xfrm>
              <a:off x="5291151" y="8510483"/>
              <a:ext cx="1890562"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En formation, adapter son niveau de précision selon ses interlocuteurs et leurs besoins</a:t>
              </a:r>
            </a:p>
          </p:txBody>
        </p:sp>
        <p:grpSp>
          <p:nvGrpSpPr>
            <p:cNvPr id="368" name="Groupe 367">
              <a:extLst>
                <a:ext uri="{FF2B5EF4-FFF2-40B4-BE49-F238E27FC236}">
                  <a16:creationId xmlns:a16="http://schemas.microsoft.com/office/drawing/2014/main" id="{86AF5615-0753-437A-9F4D-4E90088489BD}"/>
                </a:ext>
              </a:extLst>
            </p:cNvPr>
            <p:cNvGrpSpPr/>
            <p:nvPr/>
          </p:nvGrpSpPr>
          <p:grpSpPr>
            <a:xfrm>
              <a:off x="1879926" y="8512398"/>
              <a:ext cx="3466824" cy="504000"/>
              <a:chOff x="1907629" y="3346741"/>
              <a:chExt cx="3466824" cy="504000"/>
            </a:xfrm>
          </p:grpSpPr>
          <p:grpSp>
            <p:nvGrpSpPr>
              <p:cNvPr id="369" name="Groupe 368">
                <a:extLst>
                  <a:ext uri="{FF2B5EF4-FFF2-40B4-BE49-F238E27FC236}">
                    <a16:creationId xmlns:a16="http://schemas.microsoft.com/office/drawing/2014/main" id="{2ECF109B-FABE-4999-973D-D7E9EA412B68}"/>
                  </a:ext>
                </a:extLst>
              </p:cNvPr>
              <p:cNvGrpSpPr/>
              <p:nvPr/>
            </p:nvGrpSpPr>
            <p:grpSpPr>
              <a:xfrm>
                <a:off x="1907629" y="3346741"/>
                <a:ext cx="3405719" cy="504000"/>
                <a:chOff x="1907629" y="2782399"/>
                <a:chExt cx="3405719" cy="504000"/>
              </a:xfrm>
            </p:grpSpPr>
            <p:sp>
              <p:nvSpPr>
                <p:cNvPr id="371" name="Rectangle 370">
                  <a:extLst>
                    <a:ext uri="{FF2B5EF4-FFF2-40B4-BE49-F238E27FC236}">
                      <a16:creationId xmlns:a16="http://schemas.microsoft.com/office/drawing/2014/main" id="{FA5D14F6-1EF0-4DB6-8CDE-E7F0F471D612}"/>
                    </a:ext>
                  </a:extLst>
                </p:cNvPr>
                <p:cNvSpPr/>
                <p:nvPr/>
              </p:nvSpPr>
              <p:spPr>
                <a:xfrm>
                  <a:off x="2052761" y="27823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72" name="Groupe 371">
                  <a:extLst>
                    <a:ext uri="{FF2B5EF4-FFF2-40B4-BE49-F238E27FC236}">
                      <a16:creationId xmlns:a16="http://schemas.microsoft.com/office/drawing/2014/main" id="{76C8E64E-0C78-4A00-9ABD-93DCDFF324E0}"/>
                    </a:ext>
                  </a:extLst>
                </p:cNvPr>
                <p:cNvGrpSpPr/>
                <p:nvPr/>
              </p:nvGrpSpPr>
              <p:grpSpPr>
                <a:xfrm>
                  <a:off x="1907629" y="2782399"/>
                  <a:ext cx="271472" cy="504000"/>
                  <a:chOff x="1903658" y="4015785"/>
                  <a:chExt cx="265051" cy="504000"/>
                </a:xfrm>
              </p:grpSpPr>
              <p:cxnSp>
                <p:nvCxnSpPr>
                  <p:cNvPr id="373" name="Connecteur droit 372">
                    <a:extLst>
                      <a:ext uri="{FF2B5EF4-FFF2-40B4-BE49-F238E27FC236}">
                        <a16:creationId xmlns:a16="http://schemas.microsoft.com/office/drawing/2014/main" id="{9BE1FBAD-51F3-41C5-A1E4-C3F93DF4B639}"/>
                      </a:ext>
                    </a:extLst>
                  </p:cNvPr>
                  <p:cNvCxnSpPr>
                    <a:cxnSpLocks/>
                  </p:cNvCxnSpPr>
                  <p:nvPr/>
                </p:nvCxnSpPr>
                <p:spPr>
                  <a:xfrm>
                    <a:off x="2036183" y="4015785"/>
                    <a:ext cx="0" cy="504000"/>
                  </a:xfrm>
                  <a:prstGeom prst="line">
                    <a:avLst/>
                  </a:prstGeom>
                  <a:solidFill>
                    <a:schemeClr val="accent1"/>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74" name="Ellipse 373">
                    <a:extLst>
                      <a:ext uri="{FF2B5EF4-FFF2-40B4-BE49-F238E27FC236}">
                        <a16:creationId xmlns:a16="http://schemas.microsoft.com/office/drawing/2014/main" id="{F62179D7-C66B-47F2-B2A4-DE99C884104E}"/>
                      </a:ext>
                    </a:extLst>
                  </p:cNvPr>
                  <p:cNvSpPr/>
                  <p:nvPr/>
                </p:nvSpPr>
                <p:spPr>
                  <a:xfrm>
                    <a:off x="1903658" y="4149333"/>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370" name="Rectangle 369">
                <a:extLst>
                  <a:ext uri="{FF2B5EF4-FFF2-40B4-BE49-F238E27FC236}">
                    <a16:creationId xmlns:a16="http://schemas.microsoft.com/office/drawing/2014/main" id="{47E16B93-F9FB-48F8-835C-ABBA48084342}"/>
                  </a:ext>
                </a:extLst>
              </p:cNvPr>
              <p:cNvSpPr/>
              <p:nvPr/>
            </p:nvSpPr>
            <p:spPr>
              <a:xfrm>
                <a:off x="2134453" y="339868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Décrypter la dynamique collective d’un groupe de travail et adapter son mode d’animation</a:t>
                </a:r>
              </a:p>
            </p:txBody>
          </p:sp>
        </p:grpSp>
      </p:grpSp>
      <p:grpSp>
        <p:nvGrpSpPr>
          <p:cNvPr id="11" name="Groupe 10">
            <a:extLst>
              <a:ext uri="{FF2B5EF4-FFF2-40B4-BE49-F238E27FC236}">
                <a16:creationId xmlns:a16="http://schemas.microsoft.com/office/drawing/2014/main" id="{9D31A64E-B51A-4C6D-8F25-02018472D69D}"/>
              </a:ext>
            </a:extLst>
          </p:cNvPr>
          <p:cNvGrpSpPr/>
          <p:nvPr/>
        </p:nvGrpSpPr>
        <p:grpSpPr>
          <a:xfrm>
            <a:off x="107429" y="8992066"/>
            <a:ext cx="7280540" cy="507831"/>
            <a:chOff x="107429" y="9037292"/>
            <a:chExt cx="7280540" cy="507831"/>
          </a:xfrm>
        </p:grpSpPr>
        <p:sp>
          <p:nvSpPr>
            <p:cNvPr id="290" name="ZoneTexte 289">
              <a:extLst>
                <a:ext uri="{FF2B5EF4-FFF2-40B4-BE49-F238E27FC236}">
                  <a16:creationId xmlns:a16="http://schemas.microsoft.com/office/drawing/2014/main" id="{4C8FDFAC-20A6-4F6D-BE59-A48049A7827B}"/>
                </a:ext>
              </a:extLst>
            </p:cNvPr>
            <p:cNvSpPr txBox="1"/>
            <p:nvPr/>
          </p:nvSpPr>
          <p:spPr>
            <a:xfrm>
              <a:off x="107429" y="9091152"/>
              <a:ext cx="197064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Organisation et planification </a:t>
              </a:r>
              <a:br>
                <a:rPr lang="fr-FR" dirty="0"/>
              </a:br>
              <a:r>
                <a:rPr lang="fr-FR" dirty="0"/>
                <a:t>du travail</a:t>
              </a:r>
            </a:p>
          </p:txBody>
        </p:sp>
        <p:sp>
          <p:nvSpPr>
            <p:cNvPr id="122" name="Rectangle 121">
              <a:extLst>
                <a:ext uri="{FF2B5EF4-FFF2-40B4-BE49-F238E27FC236}">
                  <a16:creationId xmlns:a16="http://schemas.microsoft.com/office/drawing/2014/main" id="{3F8A0722-7DED-4BA9-925B-1474B45F904A}"/>
                </a:ext>
              </a:extLst>
            </p:cNvPr>
            <p:cNvSpPr/>
            <p:nvPr/>
          </p:nvSpPr>
          <p:spPr>
            <a:xfrm>
              <a:off x="5291151" y="9037292"/>
              <a:ext cx="2096818"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En cas d’action en justice, prioriser la préparation des pièces constitutives du dossier sur ses autres missions</a:t>
              </a:r>
            </a:p>
          </p:txBody>
        </p:sp>
        <p:grpSp>
          <p:nvGrpSpPr>
            <p:cNvPr id="375" name="Groupe 374">
              <a:extLst>
                <a:ext uri="{FF2B5EF4-FFF2-40B4-BE49-F238E27FC236}">
                  <a16:creationId xmlns:a16="http://schemas.microsoft.com/office/drawing/2014/main" id="{E43D0915-B4A3-4017-B80D-9CA5B67045B7}"/>
                </a:ext>
              </a:extLst>
            </p:cNvPr>
            <p:cNvGrpSpPr/>
            <p:nvPr/>
          </p:nvGrpSpPr>
          <p:grpSpPr>
            <a:xfrm>
              <a:off x="1879926" y="9039207"/>
              <a:ext cx="3446753" cy="504000"/>
              <a:chOff x="1835621" y="5464979"/>
              <a:chExt cx="3446753" cy="504000"/>
            </a:xfrm>
          </p:grpSpPr>
          <p:sp>
            <p:nvSpPr>
              <p:cNvPr id="376" name="Rectangle 375">
                <a:extLst>
                  <a:ext uri="{FF2B5EF4-FFF2-40B4-BE49-F238E27FC236}">
                    <a16:creationId xmlns:a16="http://schemas.microsoft.com/office/drawing/2014/main" id="{3851CB1D-3CC5-4897-88EC-BA87FADA9B4A}"/>
                  </a:ext>
                </a:extLst>
              </p:cNvPr>
              <p:cNvSpPr/>
              <p:nvPr/>
            </p:nvSpPr>
            <p:spPr>
              <a:xfrm>
                <a:off x="1980753" y="546497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77" name="Groupe 376">
                <a:extLst>
                  <a:ext uri="{FF2B5EF4-FFF2-40B4-BE49-F238E27FC236}">
                    <a16:creationId xmlns:a16="http://schemas.microsoft.com/office/drawing/2014/main" id="{5E4D4887-2D7F-411F-B0CC-BEF2B7BAE5E6}"/>
                  </a:ext>
                </a:extLst>
              </p:cNvPr>
              <p:cNvGrpSpPr/>
              <p:nvPr/>
            </p:nvGrpSpPr>
            <p:grpSpPr>
              <a:xfrm>
                <a:off x="1835621" y="5464979"/>
                <a:ext cx="3446753" cy="504000"/>
                <a:chOff x="1835621" y="5464979"/>
                <a:chExt cx="3446753" cy="504000"/>
              </a:xfrm>
            </p:grpSpPr>
            <p:grpSp>
              <p:nvGrpSpPr>
                <p:cNvPr id="378" name="Groupe 377">
                  <a:extLst>
                    <a:ext uri="{FF2B5EF4-FFF2-40B4-BE49-F238E27FC236}">
                      <a16:creationId xmlns:a16="http://schemas.microsoft.com/office/drawing/2014/main" id="{9EC3D6DA-6A86-4E3E-AD0D-B406ACDF4286}"/>
                    </a:ext>
                  </a:extLst>
                </p:cNvPr>
                <p:cNvGrpSpPr/>
                <p:nvPr/>
              </p:nvGrpSpPr>
              <p:grpSpPr>
                <a:xfrm>
                  <a:off x="1835621" y="5464979"/>
                  <a:ext cx="271472" cy="504000"/>
                  <a:chOff x="1903658" y="4015785"/>
                  <a:chExt cx="265051" cy="504000"/>
                </a:xfrm>
              </p:grpSpPr>
              <p:cxnSp>
                <p:nvCxnSpPr>
                  <p:cNvPr id="380" name="Connecteur droit 379">
                    <a:extLst>
                      <a:ext uri="{FF2B5EF4-FFF2-40B4-BE49-F238E27FC236}">
                        <a16:creationId xmlns:a16="http://schemas.microsoft.com/office/drawing/2014/main" id="{78B3BA1A-39C6-4C7D-9E33-D467D97DA6DA}"/>
                      </a:ext>
                    </a:extLst>
                  </p:cNvPr>
                  <p:cNvCxnSpPr>
                    <a:cxnSpLocks/>
                  </p:cNvCxnSpPr>
                  <p:nvPr/>
                </p:nvCxnSpPr>
                <p:spPr>
                  <a:xfrm>
                    <a:off x="2036183" y="40157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81" name="Ellipse 380">
                    <a:extLst>
                      <a:ext uri="{FF2B5EF4-FFF2-40B4-BE49-F238E27FC236}">
                        <a16:creationId xmlns:a16="http://schemas.microsoft.com/office/drawing/2014/main" id="{CD46C527-CF94-4763-A40D-26B769697BD8}"/>
                      </a:ext>
                    </a:extLst>
                  </p:cNvPr>
                  <p:cNvSpPr/>
                  <p:nvPr/>
                </p:nvSpPr>
                <p:spPr>
                  <a:xfrm>
                    <a:off x="1903658" y="41493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379" name="Rectangle 378">
                  <a:extLst>
                    <a:ext uri="{FF2B5EF4-FFF2-40B4-BE49-F238E27FC236}">
                      <a16:creationId xmlns:a16="http://schemas.microsoft.com/office/drawing/2014/main" id="{5D184475-1903-457F-B46F-DDB26FDE05CA}"/>
                    </a:ext>
                  </a:extLst>
                </p:cNvPr>
                <p:cNvSpPr/>
                <p:nvPr/>
              </p:nvSpPr>
              <p:spPr>
                <a:xfrm>
                  <a:off x="2062445" y="5513476"/>
                  <a:ext cx="3219929"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Planifier son organisation du travail selon les priorités sur des différents dossiers d’intervention</a:t>
                  </a:r>
                </a:p>
              </p:txBody>
            </p:sp>
          </p:grpSp>
        </p:grpSp>
      </p:grpSp>
      <p:grpSp>
        <p:nvGrpSpPr>
          <p:cNvPr id="12" name="Groupe 11">
            <a:extLst>
              <a:ext uri="{FF2B5EF4-FFF2-40B4-BE49-F238E27FC236}">
                <a16:creationId xmlns:a16="http://schemas.microsoft.com/office/drawing/2014/main" id="{2B26D5B4-5025-4B06-80F8-EC37B6A95713}"/>
              </a:ext>
            </a:extLst>
          </p:cNvPr>
          <p:cNvGrpSpPr/>
          <p:nvPr/>
        </p:nvGrpSpPr>
        <p:grpSpPr>
          <a:xfrm>
            <a:off x="107429" y="9545250"/>
            <a:ext cx="7260320" cy="507831"/>
            <a:chOff x="107429" y="9594378"/>
            <a:chExt cx="7260320" cy="507831"/>
          </a:xfrm>
        </p:grpSpPr>
        <p:sp>
          <p:nvSpPr>
            <p:cNvPr id="199" name="ZoneTexte 198">
              <a:extLst>
                <a:ext uri="{FF2B5EF4-FFF2-40B4-BE49-F238E27FC236}">
                  <a16:creationId xmlns:a16="http://schemas.microsoft.com/office/drawing/2014/main" id="{4C8FDFAC-20A6-4F6D-BE59-A48049A7827B}"/>
                </a:ext>
              </a:extLst>
            </p:cNvPr>
            <p:cNvSpPr txBox="1"/>
            <p:nvPr/>
          </p:nvSpPr>
          <p:spPr>
            <a:xfrm>
              <a:off x="107429" y="9648238"/>
              <a:ext cx="1868728"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Adaptation à une variété de situations et d’interlocuteurs</a:t>
              </a:r>
            </a:p>
          </p:txBody>
        </p:sp>
        <p:sp>
          <p:nvSpPr>
            <p:cNvPr id="123" name="Rectangle 122">
              <a:extLst>
                <a:ext uri="{FF2B5EF4-FFF2-40B4-BE49-F238E27FC236}">
                  <a16:creationId xmlns:a16="http://schemas.microsoft.com/office/drawing/2014/main" id="{FEE7C92B-458E-4D4F-8880-EFB4F997B987}"/>
                </a:ext>
              </a:extLst>
            </p:cNvPr>
            <p:cNvSpPr/>
            <p:nvPr/>
          </p:nvSpPr>
          <p:spPr>
            <a:xfrm>
              <a:off x="5291151" y="9594378"/>
              <a:ext cx="2076598"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Adapter le niveau de précision des formations délivrées aux membres du cabinet selon leur profil </a:t>
              </a:r>
            </a:p>
          </p:txBody>
        </p:sp>
        <p:grpSp>
          <p:nvGrpSpPr>
            <p:cNvPr id="382" name="Groupe 381">
              <a:extLst>
                <a:ext uri="{FF2B5EF4-FFF2-40B4-BE49-F238E27FC236}">
                  <a16:creationId xmlns:a16="http://schemas.microsoft.com/office/drawing/2014/main" id="{DF55470F-EB0F-44C5-9801-C93ADF8E72A7}"/>
                </a:ext>
              </a:extLst>
            </p:cNvPr>
            <p:cNvGrpSpPr/>
            <p:nvPr/>
          </p:nvGrpSpPr>
          <p:grpSpPr>
            <a:xfrm>
              <a:off x="1879926" y="9596293"/>
              <a:ext cx="3446753" cy="504000"/>
              <a:chOff x="1835621" y="5464979"/>
              <a:chExt cx="3446753" cy="504000"/>
            </a:xfrm>
          </p:grpSpPr>
          <p:sp>
            <p:nvSpPr>
              <p:cNvPr id="383" name="Rectangle 382">
                <a:extLst>
                  <a:ext uri="{FF2B5EF4-FFF2-40B4-BE49-F238E27FC236}">
                    <a16:creationId xmlns:a16="http://schemas.microsoft.com/office/drawing/2014/main" id="{BA8F546B-8315-41C4-99C2-D9739894B602}"/>
                  </a:ext>
                </a:extLst>
              </p:cNvPr>
              <p:cNvSpPr/>
              <p:nvPr/>
            </p:nvSpPr>
            <p:spPr>
              <a:xfrm>
                <a:off x="1980753" y="546497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84" name="Groupe 383">
                <a:extLst>
                  <a:ext uri="{FF2B5EF4-FFF2-40B4-BE49-F238E27FC236}">
                    <a16:creationId xmlns:a16="http://schemas.microsoft.com/office/drawing/2014/main" id="{1765B9C7-33CF-4883-8903-5E4FBF9CFDD4}"/>
                  </a:ext>
                </a:extLst>
              </p:cNvPr>
              <p:cNvGrpSpPr/>
              <p:nvPr/>
            </p:nvGrpSpPr>
            <p:grpSpPr>
              <a:xfrm>
                <a:off x="1835621" y="5464979"/>
                <a:ext cx="3446753" cy="504000"/>
                <a:chOff x="1835621" y="5464979"/>
                <a:chExt cx="3446753" cy="504000"/>
              </a:xfrm>
            </p:grpSpPr>
            <p:grpSp>
              <p:nvGrpSpPr>
                <p:cNvPr id="385" name="Groupe 384">
                  <a:extLst>
                    <a:ext uri="{FF2B5EF4-FFF2-40B4-BE49-F238E27FC236}">
                      <a16:creationId xmlns:a16="http://schemas.microsoft.com/office/drawing/2014/main" id="{00FA5C19-7ED9-4250-ADB6-AB753C7AC8E0}"/>
                    </a:ext>
                  </a:extLst>
                </p:cNvPr>
                <p:cNvGrpSpPr/>
                <p:nvPr/>
              </p:nvGrpSpPr>
              <p:grpSpPr>
                <a:xfrm>
                  <a:off x="1835621" y="5464979"/>
                  <a:ext cx="271472" cy="504000"/>
                  <a:chOff x="1903658" y="4015785"/>
                  <a:chExt cx="265051" cy="504000"/>
                </a:xfrm>
              </p:grpSpPr>
              <p:cxnSp>
                <p:nvCxnSpPr>
                  <p:cNvPr id="387" name="Connecteur droit 386">
                    <a:extLst>
                      <a:ext uri="{FF2B5EF4-FFF2-40B4-BE49-F238E27FC236}">
                        <a16:creationId xmlns:a16="http://schemas.microsoft.com/office/drawing/2014/main" id="{A48703D0-7305-4373-ACA4-CC675EBAD908}"/>
                      </a:ext>
                    </a:extLst>
                  </p:cNvPr>
                  <p:cNvCxnSpPr>
                    <a:cxnSpLocks/>
                  </p:cNvCxnSpPr>
                  <p:nvPr/>
                </p:nvCxnSpPr>
                <p:spPr>
                  <a:xfrm>
                    <a:off x="2036183" y="40157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88" name="Ellipse 387">
                    <a:extLst>
                      <a:ext uri="{FF2B5EF4-FFF2-40B4-BE49-F238E27FC236}">
                        <a16:creationId xmlns:a16="http://schemas.microsoft.com/office/drawing/2014/main" id="{7E1553AD-C44C-4BD8-8300-5B70D4FF52D0}"/>
                      </a:ext>
                    </a:extLst>
                  </p:cNvPr>
                  <p:cNvSpPr/>
                  <p:nvPr/>
                </p:nvSpPr>
                <p:spPr>
                  <a:xfrm>
                    <a:off x="1903658" y="41493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386" name="Rectangle 385">
                  <a:extLst>
                    <a:ext uri="{FF2B5EF4-FFF2-40B4-BE49-F238E27FC236}">
                      <a16:creationId xmlns:a16="http://schemas.microsoft.com/office/drawing/2014/main" id="{A43FBD94-8427-4992-AD76-CCFECF45B379}"/>
                    </a:ext>
                  </a:extLst>
                </p:cNvPr>
                <p:cNvSpPr/>
                <p:nvPr/>
              </p:nvSpPr>
              <p:spPr>
                <a:xfrm>
                  <a:off x="2062445" y="5513476"/>
                  <a:ext cx="3219929"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Adapter la prestation délivrée aux spécificités de situations et d’interlocuteurs</a:t>
                  </a:r>
                </a:p>
              </p:txBody>
            </p:sp>
          </p:grpSp>
        </p:grpSp>
      </p:grpSp>
      <p:grpSp>
        <p:nvGrpSpPr>
          <p:cNvPr id="9" name="Groupe 8">
            <a:extLst>
              <a:ext uri="{FF2B5EF4-FFF2-40B4-BE49-F238E27FC236}">
                <a16:creationId xmlns:a16="http://schemas.microsoft.com/office/drawing/2014/main" id="{2910A7C1-CCFF-40EB-BED0-073DE14152E7}"/>
              </a:ext>
            </a:extLst>
          </p:cNvPr>
          <p:cNvGrpSpPr/>
          <p:nvPr/>
        </p:nvGrpSpPr>
        <p:grpSpPr>
          <a:xfrm>
            <a:off x="107429" y="6426026"/>
            <a:ext cx="7074284" cy="507831"/>
            <a:chOff x="107429" y="6426026"/>
            <a:chExt cx="7074284" cy="507831"/>
          </a:xfrm>
        </p:grpSpPr>
        <p:sp>
          <p:nvSpPr>
            <p:cNvPr id="161" name="ZoneTexte 160">
              <a:extLst>
                <a:ext uri="{FF2B5EF4-FFF2-40B4-BE49-F238E27FC236}">
                  <a16:creationId xmlns:a16="http://schemas.microsoft.com/office/drawing/2014/main" id="{E7726C0F-1B19-42EB-AF45-1D0AB3AC0173}"/>
                </a:ext>
              </a:extLst>
            </p:cNvPr>
            <p:cNvSpPr txBox="1"/>
            <p:nvPr/>
          </p:nvSpPr>
          <p:spPr>
            <a:xfrm>
              <a:off x="107429" y="6479886"/>
              <a:ext cx="2002942"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Accompagnement des </a:t>
              </a:r>
              <a:br>
                <a:rPr lang="fr-FR" dirty="0"/>
              </a:br>
              <a:r>
                <a:rPr lang="fr-FR" dirty="0"/>
                <a:t>projets de transformation</a:t>
              </a:r>
            </a:p>
          </p:txBody>
        </p:sp>
        <p:sp>
          <p:nvSpPr>
            <p:cNvPr id="163" name="Rectangle 162">
              <a:extLst>
                <a:ext uri="{FF2B5EF4-FFF2-40B4-BE49-F238E27FC236}">
                  <a16:creationId xmlns:a16="http://schemas.microsoft.com/office/drawing/2014/main" id="{2F9BB74A-1E8E-4D8B-B700-288E2106D115}"/>
                </a:ext>
              </a:extLst>
            </p:cNvPr>
            <p:cNvSpPr/>
            <p:nvPr/>
          </p:nvSpPr>
          <p:spPr>
            <a:xfrm>
              <a:off x="5291151" y="6426026"/>
              <a:ext cx="1890562"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Lors d’un contentieux entre un client et le cabinet, proposer de le résoudre à l’amiable</a:t>
              </a:r>
            </a:p>
          </p:txBody>
        </p:sp>
        <p:grpSp>
          <p:nvGrpSpPr>
            <p:cNvPr id="396" name="Groupe 395">
              <a:extLst>
                <a:ext uri="{FF2B5EF4-FFF2-40B4-BE49-F238E27FC236}">
                  <a16:creationId xmlns:a16="http://schemas.microsoft.com/office/drawing/2014/main" id="{D5E5C377-DCB1-4F99-805F-2592B628BF75}"/>
                </a:ext>
              </a:extLst>
            </p:cNvPr>
            <p:cNvGrpSpPr/>
            <p:nvPr/>
          </p:nvGrpSpPr>
          <p:grpSpPr>
            <a:xfrm>
              <a:off x="1879926" y="6427941"/>
              <a:ext cx="3466824" cy="504000"/>
              <a:chOff x="1907629" y="3346741"/>
              <a:chExt cx="3466824" cy="504000"/>
            </a:xfrm>
          </p:grpSpPr>
          <p:grpSp>
            <p:nvGrpSpPr>
              <p:cNvPr id="397" name="Groupe 396">
                <a:extLst>
                  <a:ext uri="{FF2B5EF4-FFF2-40B4-BE49-F238E27FC236}">
                    <a16:creationId xmlns:a16="http://schemas.microsoft.com/office/drawing/2014/main" id="{FC670E08-9679-42A5-987F-55B2A7B2F1FE}"/>
                  </a:ext>
                </a:extLst>
              </p:cNvPr>
              <p:cNvGrpSpPr/>
              <p:nvPr/>
            </p:nvGrpSpPr>
            <p:grpSpPr>
              <a:xfrm>
                <a:off x="1907629" y="3346741"/>
                <a:ext cx="3405719" cy="504000"/>
                <a:chOff x="1907629" y="2782399"/>
                <a:chExt cx="3405719" cy="504000"/>
              </a:xfrm>
            </p:grpSpPr>
            <p:sp>
              <p:nvSpPr>
                <p:cNvPr id="399" name="Rectangle 398">
                  <a:extLst>
                    <a:ext uri="{FF2B5EF4-FFF2-40B4-BE49-F238E27FC236}">
                      <a16:creationId xmlns:a16="http://schemas.microsoft.com/office/drawing/2014/main" id="{116F9FF3-E37B-4C04-84A6-A1325FA992C2}"/>
                    </a:ext>
                  </a:extLst>
                </p:cNvPr>
                <p:cNvSpPr/>
                <p:nvPr/>
              </p:nvSpPr>
              <p:spPr>
                <a:xfrm>
                  <a:off x="2052761" y="27823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400" name="Groupe 399">
                  <a:extLst>
                    <a:ext uri="{FF2B5EF4-FFF2-40B4-BE49-F238E27FC236}">
                      <a16:creationId xmlns:a16="http://schemas.microsoft.com/office/drawing/2014/main" id="{5DDA4AC8-84C3-4ACF-950C-E2C725328897}"/>
                    </a:ext>
                  </a:extLst>
                </p:cNvPr>
                <p:cNvGrpSpPr/>
                <p:nvPr/>
              </p:nvGrpSpPr>
              <p:grpSpPr>
                <a:xfrm>
                  <a:off x="1907629" y="2782399"/>
                  <a:ext cx="271472" cy="504000"/>
                  <a:chOff x="1903658" y="4015785"/>
                  <a:chExt cx="265051" cy="504000"/>
                </a:xfrm>
              </p:grpSpPr>
              <p:cxnSp>
                <p:nvCxnSpPr>
                  <p:cNvPr id="401" name="Connecteur droit 400">
                    <a:extLst>
                      <a:ext uri="{FF2B5EF4-FFF2-40B4-BE49-F238E27FC236}">
                        <a16:creationId xmlns:a16="http://schemas.microsoft.com/office/drawing/2014/main" id="{267F3DDB-4050-4178-B223-1EEA24428A2F}"/>
                      </a:ext>
                    </a:extLst>
                  </p:cNvPr>
                  <p:cNvCxnSpPr>
                    <a:cxnSpLocks/>
                  </p:cNvCxnSpPr>
                  <p:nvPr/>
                </p:nvCxnSpPr>
                <p:spPr>
                  <a:xfrm>
                    <a:off x="2036183" y="40157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402" name="Ellipse 401">
                    <a:extLst>
                      <a:ext uri="{FF2B5EF4-FFF2-40B4-BE49-F238E27FC236}">
                        <a16:creationId xmlns:a16="http://schemas.microsoft.com/office/drawing/2014/main" id="{EFBFA92A-4720-4FB9-B27E-FCE83D6CE567}"/>
                      </a:ext>
                    </a:extLst>
                  </p:cNvPr>
                  <p:cNvSpPr/>
                  <p:nvPr/>
                </p:nvSpPr>
                <p:spPr>
                  <a:xfrm>
                    <a:off x="1903658" y="41493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398" name="Rectangle 397">
                <a:extLst>
                  <a:ext uri="{FF2B5EF4-FFF2-40B4-BE49-F238E27FC236}">
                    <a16:creationId xmlns:a16="http://schemas.microsoft.com/office/drawing/2014/main" id="{274DF430-BB3D-4C76-974D-590526FC3FD0}"/>
                  </a:ext>
                </a:extLst>
              </p:cNvPr>
              <p:cNvSpPr/>
              <p:nvPr/>
            </p:nvSpPr>
            <p:spPr>
              <a:xfrm>
                <a:off x="2134453" y="339868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Anticiper les points de difficultés avec les acteurs projet et réguler les relations selon le contexte</a:t>
                </a:r>
              </a:p>
            </p:txBody>
          </p:sp>
        </p:grpSp>
      </p:grpSp>
      <p:grpSp>
        <p:nvGrpSpPr>
          <p:cNvPr id="14" name="Groupe 13">
            <a:extLst>
              <a:ext uri="{FF2B5EF4-FFF2-40B4-BE49-F238E27FC236}">
                <a16:creationId xmlns:a16="http://schemas.microsoft.com/office/drawing/2014/main" id="{3EA35DE0-C4F1-46A1-B492-447CA1E06A4D}"/>
              </a:ext>
            </a:extLst>
          </p:cNvPr>
          <p:cNvGrpSpPr/>
          <p:nvPr/>
        </p:nvGrpSpPr>
        <p:grpSpPr>
          <a:xfrm>
            <a:off x="107429" y="7286347"/>
            <a:ext cx="7216915" cy="507831"/>
            <a:chOff x="107429" y="7286347"/>
            <a:chExt cx="7216915" cy="507831"/>
          </a:xfrm>
        </p:grpSpPr>
        <p:sp>
          <p:nvSpPr>
            <p:cNvPr id="280" name="ZoneTexte 279">
              <a:extLst>
                <a:ext uri="{FF2B5EF4-FFF2-40B4-BE49-F238E27FC236}">
                  <a16:creationId xmlns:a16="http://schemas.microsoft.com/office/drawing/2014/main" id="{4C8FDFAC-20A6-4F6D-BE59-A48049A7827B}"/>
                </a:ext>
              </a:extLst>
            </p:cNvPr>
            <p:cNvSpPr txBox="1"/>
            <p:nvPr/>
          </p:nvSpPr>
          <p:spPr>
            <a:xfrm>
              <a:off x="107429" y="7417152"/>
              <a:ext cx="1885022" cy="246221"/>
            </a:xfrm>
            <a:prstGeom prst="rect">
              <a:avLst/>
            </a:prstGeom>
            <a:noFill/>
          </p:spPr>
          <p:txBody>
            <a:bodyPr wrap="square">
              <a:spAutoFit/>
            </a:bodyPr>
            <a:lstStyle>
              <a:defPPr>
                <a:defRPr lang="fr-FR"/>
              </a:defPPr>
              <a:lvl1pPr algn="ctr">
                <a:defRPr sz="1000" b="1">
                  <a:solidFill>
                    <a:schemeClr val="accent1"/>
                  </a:solidFill>
                  <a:latin typeface="Univers Light" panose="020B0403020202020204" pitchFamily="34" charset="0"/>
                </a:defRPr>
              </a:lvl1pPr>
            </a:lstStyle>
            <a:p>
              <a:pPr algn="l"/>
              <a:r>
                <a:rPr lang="fr-FR" dirty="0">
                  <a:solidFill>
                    <a:schemeClr val="tx2"/>
                  </a:solidFill>
                </a:rPr>
                <a:t>Pilotage de missions</a:t>
              </a:r>
            </a:p>
          </p:txBody>
        </p:sp>
        <p:sp>
          <p:nvSpPr>
            <p:cNvPr id="173" name="Rectangle 172">
              <a:extLst>
                <a:ext uri="{FF2B5EF4-FFF2-40B4-BE49-F238E27FC236}">
                  <a16:creationId xmlns:a16="http://schemas.microsoft.com/office/drawing/2014/main" id="{83620BCB-A6A4-4842-A1E8-ECACEF2FE649}"/>
                </a:ext>
              </a:extLst>
            </p:cNvPr>
            <p:cNvSpPr/>
            <p:nvPr/>
          </p:nvSpPr>
          <p:spPr>
            <a:xfrm>
              <a:off x="5291151" y="7286347"/>
              <a:ext cx="2033193"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Piloter le déploiement de la politique de protection des données, en intégrant les acteurs concernés</a:t>
              </a:r>
            </a:p>
          </p:txBody>
        </p:sp>
        <p:grpSp>
          <p:nvGrpSpPr>
            <p:cNvPr id="403" name="Groupe 402">
              <a:extLst>
                <a:ext uri="{FF2B5EF4-FFF2-40B4-BE49-F238E27FC236}">
                  <a16:creationId xmlns:a16="http://schemas.microsoft.com/office/drawing/2014/main" id="{396B5D30-D1F8-45E1-96F5-35DE2B6CD337}"/>
                </a:ext>
              </a:extLst>
            </p:cNvPr>
            <p:cNvGrpSpPr/>
            <p:nvPr/>
          </p:nvGrpSpPr>
          <p:grpSpPr>
            <a:xfrm>
              <a:off x="1879926" y="7288262"/>
              <a:ext cx="3466824" cy="504000"/>
              <a:chOff x="1942188" y="5252504"/>
              <a:chExt cx="3466824" cy="504000"/>
            </a:xfrm>
          </p:grpSpPr>
          <p:grpSp>
            <p:nvGrpSpPr>
              <p:cNvPr id="404" name="Groupe 403">
                <a:extLst>
                  <a:ext uri="{FF2B5EF4-FFF2-40B4-BE49-F238E27FC236}">
                    <a16:creationId xmlns:a16="http://schemas.microsoft.com/office/drawing/2014/main" id="{65FC1BDC-603D-4DC0-B8B7-E7448B6D56BC}"/>
                  </a:ext>
                </a:extLst>
              </p:cNvPr>
              <p:cNvGrpSpPr/>
              <p:nvPr/>
            </p:nvGrpSpPr>
            <p:grpSpPr>
              <a:xfrm>
                <a:off x="1942188" y="5252504"/>
                <a:ext cx="3405719" cy="504000"/>
                <a:chOff x="1907629" y="2828565"/>
                <a:chExt cx="3405719" cy="504000"/>
              </a:xfrm>
            </p:grpSpPr>
            <p:sp>
              <p:nvSpPr>
                <p:cNvPr id="406" name="Rectangle 405">
                  <a:extLst>
                    <a:ext uri="{FF2B5EF4-FFF2-40B4-BE49-F238E27FC236}">
                      <a16:creationId xmlns:a16="http://schemas.microsoft.com/office/drawing/2014/main" id="{440D3A2A-A332-4753-A252-7464D89BD00A}"/>
                    </a:ext>
                  </a:extLst>
                </p:cNvPr>
                <p:cNvSpPr/>
                <p:nvPr/>
              </p:nvSpPr>
              <p:spPr>
                <a:xfrm>
                  <a:off x="2052761" y="2828565"/>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407" name="Groupe 406">
                  <a:extLst>
                    <a:ext uri="{FF2B5EF4-FFF2-40B4-BE49-F238E27FC236}">
                      <a16:creationId xmlns:a16="http://schemas.microsoft.com/office/drawing/2014/main" id="{DBC1919C-816B-4714-B2EE-E2EB24B43725}"/>
                    </a:ext>
                  </a:extLst>
                </p:cNvPr>
                <p:cNvGrpSpPr/>
                <p:nvPr/>
              </p:nvGrpSpPr>
              <p:grpSpPr>
                <a:xfrm>
                  <a:off x="1907629" y="2828565"/>
                  <a:ext cx="271472" cy="504000"/>
                  <a:chOff x="1903658" y="4061951"/>
                  <a:chExt cx="265051" cy="504000"/>
                </a:xfrm>
              </p:grpSpPr>
              <p:cxnSp>
                <p:nvCxnSpPr>
                  <p:cNvPr id="408" name="Connecteur droit 407">
                    <a:extLst>
                      <a:ext uri="{FF2B5EF4-FFF2-40B4-BE49-F238E27FC236}">
                        <a16:creationId xmlns:a16="http://schemas.microsoft.com/office/drawing/2014/main" id="{F20953F7-B2ED-44EF-BF4E-C1664BE571ED}"/>
                      </a:ext>
                    </a:extLst>
                  </p:cNvPr>
                  <p:cNvCxnSpPr>
                    <a:cxnSpLocks/>
                  </p:cNvCxnSpPr>
                  <p:nvPr/>
                </p:nvCxnSpPr>
                <p:spPr>
                  <a:xfrm>
                    <a:off x="2036183" y="4061951"/>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09" name="Ellipse 408">
                    <a:extLst>
                      <a:ext uri="{FF2B5EF4-FFF2-40B4-BE49-F238E27FC236}">
                        <a16:creationId xmlns:a16="http://schemas.microsoft.com/office/drawing/2014/main" id="{74095DF4-FE13-48D9-8D41-14A99DC848BE}"/>
                      </a:ext>
                    </a:extLst>
                  </p:cNvPr>
                  <p:cNvSpPr/>
                  <p:nvPr/>
                </p:nvSpPr>
                <p:spPr>
                  <a:xfrm>
                    <a:off x="1903658" y="4195499"/>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405" name="Rectangle 404">
                <a:extLst>
                  <a:ext uri="{FF2B5EF4-FFF2-40B4-BE49-F238E27FC236}">
                    <a16:creationId xmlns:a16="http://schemas.microsoft.com/office/drawing/2014/main" id="{7F899622-E4A2-47F1-9728-E5A5C5A762E1}"/>
                  </a:ext>
                </a:extLst>
              </p:cNvPr>
              <p:cNvSpPr/>
              <p:nvPr/>
            </p:nvSpPr>
            <p:spPr>
              <a:xfrm>
                <a:off x="2169012" y="5310432"/>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Adapter et optimiser les caractéristiques d’un projet selon les évolutions d’objectifs et de contexte</a:t>
                </a:r>
              </a:p>
            </p:txBody>
          </p:sp>
        </p:grpSp>
      </p:grpSp>
      <p:grpSp>
        <p:nvGrpSpPr>
          <p:cNvPr id="15" name="Groupe 14">
            <a:extLst>
              <a:ext uri="{FF2B5EF4-FFF2-40B4-BE49-F238E27FC236}">
                <a16:creationId xmlns:a16="http://schemas.microsoft.com/office/drawing/2014/main" id="{2C14A67E-4A24-44F2-BDEB-D525045942EE}"/>
              </a:ext>
            </a:extLst>
          </p:cNvPr>
          <p:cNvGrpSpPr/>
          <p:nvPr/>
        </p:nvGrpSpPr>
        <p:grpSpPr>
          <a:xfrm>
            <a:off x="107429" y="10098434"/>
            <a:ext cx="7310646" cy="553998"/>
            <a:chOff x="107429" y="10098434"/>
            <a:chExt cx="7310646" cy="553998"/>
          </a:xfrm>
        </p:grpSpPr>
        <p:sp>
          <p:nvSpPr>
            <p:cNvPr id="202" name="ZoneTexte 201">
              <a:extLst>
                <a:ext uri="{FF2B5EF4-FFF2-40B4-BE49-F238E27FC236}">
                  <a16:creationId xmlns:a16="http://schemas.microsoft.com/office/drawing/2014/main" id="{4C8FDFAC-20A6-4F6D-BE59-A48049A7827B}"/>
                </a:ext>
              </a:extLst>
            </p:cNvPr>
            <p:cNvSpPr txBox="1"/>
            <p:nvPr/>
          </p:nvSpPr>
          <p:spPr>
            <a:xfrm>
              <a:off x="107429" y="10175378"/>
              <a:ext cx="197064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Confidentialité et </a:t>
              </a:r>
              <a:br>
                <a:rPr lang="fr-FR" dirty="0"/>
              </a:br>
              <a:r>
                <a:rPr lang="fr-FR" dirty="0"/>
                <a:t>déontologie</a:t>
              </a:r>
            </a:p>
          </p:txBody>
        </p:sp>
        <p:sp>
          <p:nvSpPr>
            <p:cNvPr id="159" name="Rectangle 158">
              <a:extLst>
                <a:ext uri="{FF2B5EF4-FFF2-40B4-BE49-F238E27FC236}">
                  <a16:creationId xmlns:a16="http://schemas.microsoft.com/office/drawing/2014/main" id="{B9F53C5A-0F34-4971-ACDC-9F41CB62231B}"/>
                </a:ext>
              </a:extLst>
            </p:cNvPr>
            <p:cNvSpPr/>
            <p:nvPr/>
          </p:nvSpPr>
          <p:spPr>
            <a:xfrm>
              <a:off x="5291151" y="10121518"/>
              <a:ext cx="2126924"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Définir les règles déontologiques spécifiques à chaque métier du cabinet : EC, auditeur, juriste fiscaliste </a:t>
              </a:r>
            </a:p>
          </p:txBody>
        </p:sp>
        <p:grpSp>
          <p:nvGrpSpPr>
            <p:cNvPr id="417" name="Groupe 416">
              <a:extLst>
                <a:ext uri="{FF2B5EF4-FFF2-40B4-BE49-F238E27FC236}">
                  <a16:creationId xmlns:a16="http://schemas.microsoft.com/office/drawing/2014/main" id="{43CC8659-EAD1-4F8D-A09E-6876B7BFBCAA}"/>
                </a:ext>
              </a:extLst>
            </p:cNvPr>
            <p:cNvGrpSpPr/>
            <p:nvPr/>
          </p:nvGrpSpPr>
          <p:grpSpPr>
            <a:xfrm>
              <a:off x="1879926" y="10098434"/>
              <a:ext cx="3456023" cy="553998"/>
              <a:chOff x="1907629" y="9089982"/>
              <a:chExt cx="3456023" cy="553998"/>
            </a:xfrm>
          </p:grpSpPr>
          <p:grpSp>
            <p:nvGrpSpPr>
              <p:cNvPr id="418" name="Groupe 417">
                <a:extLst>
                  <a:ext uri="{FF2B5EF4-FFF2-40B4-BE49-F238E27FC236}">
                    <a16:creationId xmlns:a16="http://schemas.microsoft.com/office/drawing/2014/main" id="{A2B7AACB-31A5-4D42-9D12-B2FCB6345FFD}"/>
                  </a:ext>
                </a:extLst>
              </p:cNvPr>
              <p:cNvGrpSpPr/>
              <p:nvPr/>
            </p:nvGrpSpPr>
            <p:grpSpPr>
              <a:xfrm>
                <a:off x="1907629" y="9114981"/>
                <a:ext cx="3405719" cy="504000"/>
                <a:chOff x="1907629" y="2828565"/>
                <a:chExt cx="3405719" cy="504000"/>
              </a:xfrm>
            </p:grpSpPr>
            <p:sp>
              <p:nvSpPr>
                <p:cNvPr id="420" name="Rectangle 419">
                  <a:extLst>
                    <a:ext uri="{FF2B5EF4-FFF2-40B4-BE49-F238E27FC236}">
                      <a16:creationId xmlns:a16="http://schemas.microsoft.com/office/drawing/2014/main" id="{87DBBEE5-9D7F-4611-B96B-2F2931D87DF4}"/>
                    </a:ext>
                  </a:extLst>
                </p:cNvPr>
                <p:cNvSpPr/>
                <p:nvPr/>
              </p:nvSpPr>
              <p:spPr>
                <a:xfrm>
                  <a:off x="2052761" y="2828565"/>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421" name="Groupe 420">
                  <a:extLst>
                    <a:ext uri="{FF2B5EF4-FFF2-40B4-BE49-F238E27FC236}">
                      <a16:creationId xmlns:a16="http://schemas.microsoft.com/office/drawing/2014/main" id="{AE9FDED7-FF81-4E61-AE85-F9964F4D065D}"/>
                    </a:ext>
                  </a:extLst>
                </p:cNvPr>
                <p:cNvGrpSpPr/>
                <p:nvPr/>
              </p:nvGrpSpPr>
              <p:grpSpPr>
                <a:xfrm>
                  <a:off x="1907629" y="2828565"/>
                  <a:ext cx="271472" cy="504000"/>
                  <a:chOff x="1903658" y="4061951"/>
                  <a:chExt cx="265051" cy="504000"/>
                </a:xfrm>
              </p:grpSpPr>
              <p:cxnSp>
                <p:nvCxnSpPr>
                  <p:cNvPr id="422" name="Connecteur droit 421">
                    <a:extLst>
                      <a:ext uri="{FF2B5EF4-FFF2-40B4-BE49-F238E27FC236}">
                        <a16:creationId xmlns:a16="http://schemas.microsoft.com/office/drawing/2014/main" id="{D2758DDF-0036-4B07-8357-104E75880616}"/>
                      </a:ext>
                    </a:extLst>
                  </p:cNvPr>
                  <p:cNvCxnSpPr>
                    <a:cxnSpLocks/>
                  </p:cNvCxnSpPr>
                  <p:nvPr/>
                </p:nvCxnSpPr>
                <p:spPr>
                  <a:xfrm>
                    <a:off x="2036183" y="4061951"/>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23" name="Ellipse 422">
                    <a:extLst>
                      <a:ext uri="{FF2B5EF4-FFF2-40B4-BE49-F238E27FC236}">
                        <a16:creationId xmlns:a16="http://schemas.microsoft.com/office/drawing/2014/main" id="{70F753E3-A19C-4D57-971E-E72A9A49C525}"/>
                      </a:ext>
                    </a:extLst>
                  </p:cNvPr>
                  <p:cNvSpPr/>
                  <p:nvPr/>
                </p:nvSpPr>
                <p:spPr>
                  <a:xfrm>
                    <a:off x="1903658" y="4195499"/>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419" name="Rectangle 418">
                <a:extLst>
                  <a:ext uri="{FF2B5EF4-FFF2-40B4-BE49-F238E27FC236}">
                    <a16:creationId xmlns:a16="http://schemas.microsoft.com/office/drawing/2014/main" id="{660F7767-9752-4FF5-AC39-B3687B48075F}"/>
                  </a:ext>
                </a:extLst>
              </p:cNvPr>
              <p:cNvSpPr/>
              <p:nvPr/>
            </p:nvSpPr>
            <p:spPr>
              <a:xfrm>
                <a:off x="2123652" y="9089982"/>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Garantir une organisation du travail respectant la confidentialité et les règles déontologiques à l’échelle du cabinet</a:t>
                </a:r>
              </a:p>
            </p:txBody>
          </p:sp>
        </p:grpSp>
      </p:grpSp>
      <p:pic>
        <p:nvPicPr>
          <p:cNvPr id="3" name="Image 2" descr="Une image contenant texte, Police, logo, Graphique&#10;&#10;Description générée automatiquement">
            <a:extLst>
              <a:ext uri="{FF2B5EF4-FFF2-40B4-BE49-F238E27FC236}">
                <a16:creationId xmlns:a16="http://schemas.microsoft.com/office/drawing/2014/main" id="{F554DBC5-A651-73AF-92F0-41903090AA6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3915" y="82841"/>
            <a:ext cx="1117053" cy="922337"/>
          </a:xfrm>
          <a:prstGeom prst="rect">
            <a:avLst/>
          </a:prstGeom>
        </p:spPr>
      </p:pic>
    </p:spTree>
    <p:extLst>
      <p:ext uri="{BB962C8B-B14F-4D97-AF65-F5344CB8AC3E}">
        <p14:creationId xmlns:p14="http://schemas.microsoft.com/office/powerpoint/2010/main" val="2508524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ZoneTexte 76">
            <a:extLst>
              <a:ext uri="{FF2B5EF4-FFF2-40B4-BE49-F238E27FC236}">
                <a16:creationId xmlns:a16="http://schemas.microsoft.com/office/drawing/2014/main" id="{D633C062-45D0-4004-9B8F-C073910A552E}"/>
              </a:ext>
            </a:extLst>
          </p:cNvPr>
          <p:cNvSpPr txBox="1"/>
          <p:nvPr/>
        </p:nvSpPr>
        <p:spPr>
          <a:xfrm>
            <a:off x="3940550" y="4245168"/>
            <a:ext cx="3217978" cy="2616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Formations prioritaires en cours de carrière</a:t>
            </a:r>
          </a:p>
        </p:txBody>
      </p:sp>
      <p:sp>
        <p:nvSpPr>
          <p:cNvPr id="85" name="ZoneTexte 84">
            <a:extLst>
              <a:ext uri="{FF2B5EF4-FFF2-40B4-BE49-F238E27FC236}">
                <a16:creationId xmlns:a16="http://schemas.microsoft.com/office/drawing/2014/main" id="{A3DAED3C-D004-4A7C-9EC9-D69C4C89C860}"/>
              </a:ext>
            </a:extLst>
          </p:cNvPr>
          <p:cNvSpPr txBox="1"/>
          <p:nvPr/>
        </p:nvSpPr>
        <p:spPr>
          <a:xfrm>
            <a:off x="3935344" y="4506778"/>
            <a:ext cx="3240000" cy="1631216"/>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Actualités en droit des relations collectives du travail et sur les règlementations encadrant la branche de l’expertise-comptable</a:t>
            </a:r>
          </a:p>
          <a:p>
            <a:r>
              <a:rPr lang="fr-FR" dirty="0">
                <a:solidFill>
                  <a:schemeClr val="tx2"/>
                </a:solidFill>
              </a:rPr>
              <a:t>Actualités dans les différentes branches du droit dans lesquelles le Juriste intervient (droit des contrats, droit du travail, droit de la procédure civile et pénale, droit du numérique, etc.)</a:t>
            </a:r>
          </a:p>
          <a:p>
            <a:r>
              <a:rPr lang="fr-FR" dirty="0">
                <a:solidFill>
                  <a:schemeClr val="tx2"/>
                </a:solidFill>
              </a:rPr>
              <a:t>Formations en techniques de médiation</a:t>
            </a:r>
          </a:p>
          <a:p>
            <a:r>
              <a:rPr lang="fr-FR" dirty="0">
                <a:solidFill>
                  <a:schemeClr val="tx2"/>
                </a:solidFill>
              </a:rPr>
              <a:t>Utilisation des logiciels métiers en droit des contrats  (fonctionnement, paramétrages…)</a:t>
            </a:r>
          </a:p>
        </p:txBody>
      </p:sp>
      <p:sp>
        <p:nvSpPr>
          <p:cNvPr id="109" name="ZoneTexte 108">
            <a:extLst>
              <a:ext uri="{FF2B5EF4-FFF2-40B4-BE49-F238E27FC236}">
                <a16:creationId xmlns:a16="http://schemas.microsoft.com/office/drawing/2014/main" id="{AF3D5513-BF9B-4E23-A5CD-D9F5CE73A3B1}"/>
              </a:ext>
            </a:extLst>
          </p:cNvPr>
          <p:cNvSpPr txBox="1"/>
          <p:nvPr/>
        </p:nvSpPr>
        <p:spPr>
          <a:xfrm>
            <a:off x="420574" y="7416715"/>
            <a:ext cx="3240000" cy="116955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Possibilités d’encadrement des Juristes débutants après quelques années d’expérience</a:t>
            </a:r>
          </a:p>
          <a:p>
            <a:pPr algn="l"/>
            <a:r>
              <a:rPr lang="fr-FR" dirty="0"/>
              <a:t>A mesure que l’expérience s’accroit, hausse des missions relatives à la gestion et la prévention du contentieux et des missions d’accompagnement des EC dirigeants lors des négociations avec les clients</a:t>
            </a:r>
          </a:p>
        </p:txBody>
      </p:sp>
      <p:sp>
        <p:nvSpPr>
          <p:cNvPr id="126" name="ZoneTexte 125">
            <a:extLst>
              <a:ext uri="{FF2B5EF4-FFF2-40B4-BE49-F238E27FC236}">
                <a16:creationId xmlns:a16="http://schemas.microsoft.com/office/drawing/2014/main" id="{B98F3625-1046-4D5F-ADD3-A4CAEFB445D3}"/>
              </a:ext>
            </a:extLst>
          </p:cNvPr>
          <p:cNvSpPr txBox="1"/>
          <p:nvPr/>
        </p:nvSpPr>
        <p:spPr>
          <a:xfrm>
            <a:off x="510584" y="1529482"/>
            <a:ext cx="3209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Variabilité du métier</a:t>
            </a:r>
          </a:p>
        </p:txBody>
      </p:sp>
      <p:sp>
        <p:nvSpPr>
          <p:cNvPr id="127" name="Triangle isocèle 126">
            <a:extLst>
              <a:ext uri="{FF2B5EF4-FFF2-40B4-BE49-F238E27FC236}">
                <a16:creationId xmlns:a16="http://schemas.microsoft.com/office/drawing/2014/main" id="{ACBE601F-1288-475A-B512-BD910EF38035}"/>
              </a:ext>
            </a:extLst>
          </p:cNvPr>
          <p:cNvSpPr/>
          <p:nvPr/>
        </p:nvSpPr>
        <p:spPr>
          <a:xfrm rot="5400000">
            <a:off x="366673" y="1608797"/>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139" name="Connecteur droit 138">
            <a:extLst>
              <a:ext uri="{FF2B5EF4-FFF2-40B4-BE49-F238E27FC236}">
                <a16:creationId xmlns:a16="http://schemas.microsoft.com/office/drawing/2014/main" id="{8A39C541-AE05-46FD-8BA0-E62BB599F9E4}"/>
              </a:ext>
            </a:extLst>
          </p:cNvPr>
          <p:cNvCxnSpPr>
            <a:cxnSpLocks/>
          </p:cNvCxnSpPr>
          <p:nvPr/>
        </p:nvCxnSpPr>
        <p:spPr>
          <a:xfrm>
            <a:off x="410396" y="1794759"/>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sp>
        <p:nvSpPr>
          <p:cNvPr id="54" name="ZoneTexte 53">
            <a:extLst>
              <a:ext uri="{FF2B5EF4-FFF2-40B4-BE49-F238E27FC236}">
                <a16:creationId xmlns:a16="http://schemas.microsoft.com/office/drawing/2014/main" id="{D0B3E300-8CF5-42E1-BE4A-BDD2E0D57766}"/>
              </a:ext>
            </a:extLst>
          </p:cNvPr>
          <p:cNvSpPr txBox="1"/>
          <p:nvPr/>
        </p:nvSpPr>
        <p:spPr>
          <a:xfrm>
            <a:off x="369971" y="4570368"/>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les spécialités du cabinet</a:t>
            </a:r>
          </a:p>
        </p:txBody>
      </p:sp>
      <p:sp>
        <p:nvSpPr>
          <p:cNvPr id="63" name="ZoneTexte 62">
            <a:extLst>
              <a:ext uri="{FF2B5EF4-FFF2-40B4-BE49-F238E27FC236}">
                <a16:creationId xmlns:a16="http://schemas.microsoft.com/office/drawing/2014/main" id="{16D938E2-4346-48F5-897B-5F680C1ED040}"/>
              </a:ext>
            </a:extLst>
          </p:cNvPr>
          <p:cNvSpPr txBox="1"/>
          <p:nvPr/>
        </p:nvSpPr>
        <p:spPr>
          <a:xfrm>
            <a:off x="420574" y="4817457"/>
            <a:ext cx="3240000" cy="2400657"/>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dirty="0"/>
              <a:t>Selon l’organisation du service juridique et les missions exercées au sein du cabinet, le Juriste peut : </a:t>
            </a:r>
          </a:p>
          <a:p>
            <a:pPr algn="l"/>
            <a:r>
              <a:rPr lang="fr-FR" dirty="0"/>
              <a:t>Être amené à rédiger des contrats en anglais ainsi qu’à devoir échanger avec des interlocuteurs anglophones. Il peut donc être exigé qu’il maitrise l’anglais, à l’écrit comme à l’oral</a:t>
            </a:r>
          </a:p>
          <a:p>
            <a:pPr algn="l"/>
            <a:r>
              <a:rPr lang="fr-FR" dirty="0"/>
              <a:t>Travailler en autonomie dans sa spécialité au sein du cabinet, supervisé généralement par un EC dirigeant ou par le Directeur Administratif et Financier (DAF), ce qui exige un niveau de rigueur renforcé dans la réalisation des prestations et l’organisation du travail</a:t>
            </a:r>
          </a:p>
          <a:p>
            <a:pPr algn="l"/>
            <a:r>
              <a:rPr lang="fr-FR" dirty="0"/>
              <a:t>Intervenir en tant qu’appui juridique expert sur des dossiers client, selon les spécialités présentes dans le cabinet (présence ou non de Juriste social, de Juriste fiscaliste…). </a:t>
            </a:r>
          </a:p>
        </p:txBody>
      </p:sp>
      <p:sp>
        <p:nvSpPr>
          <p:cNvPr id="64" name="ZoneTexte 63">
            <a:extLst>
              <a:ext uri="{FF2B5EF4-FFF2-40B4-BE49-F238E27FC236}">
                <a16:creationId xmlns:a16="http://schemas.microsoft.com/office/drawing/2014/main" id="{2E310E27-268E-470D-83D4-450F7DE133F1}"/>
              </a:ext>
            </a:extLst>
          </p:cNvPr>
          <p:cNvSpPr txBox="1"/>
          <p:nvPr/>
        </p:nvSpPr>
        <p:spPr>
          <a:xfrm>
            <a:off x="369971" y="1827925"/>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la taille du cabinet</a:t>
            </a:r>
          </a:p>
        </p:txBody>
      </p:sp>
      <p:sp>
        <p:nvSpPr>
          <p:cNvPr id="66" name="ZoneTexte 65">
            <a:extLst>
              <a:ext uri="{FF2B5EF4-FFF2-40B4-BE49-F238E27FC236}">
                <a16:creationId xmlns:a16="http://schemas.microsoft.com/office/drawing/2014/main" id="{FD824262-D8A8-4118-9609-69D47F0AE7AD}"/>
              </a:ext>
            </a:extLst>
          </p:cNvPr>
          <p:cNvSpPr txBox="1"/>
          <p:nvPr/>
        </p:nvSpPr>
        <p:spPr>
          <a:xfrm>
            <a:off x="420573" y="2105546"/>
            <a:ext cx="3359264" cy="2554545"/>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Dans les cabinets de petite et moyenne taille, la fonction de Juriste est fréquemment prise en charge par l’EC dirigeant ou bien par un Juriste en droit social ou en droit des sociétés. Dans ceux employant un Juriste, celui-ci est amené à travailler dans différents champs du droit, ce qui appelle un profil plutôt généraliste : droit social (rédaction des contrats de travail), droit des contrats (rédaction des lettres de mission, des contrats de prestation de services), droit du numérique (connaissance des modalités juridiques en cas de développement d’un nouvel outil). </a:t>
            </a:r>
          </a:p>
          <a:p>
            <a:pPr algn="l"/>
            <a:r>
              <a:rPr lang="fr-FR" dirty="0"/>
              <a:t>Dans les cabinets de plus grande taille, le Juriste intervient dans un champ du droit bien spécifique : droit des contrats, droit social, droit des contentieux, etc. Il est donc recommandé qu’il ait suivi une formation initiale dans la spécialité exercée.</a:t>
            </a:r>
          </a:p>
        </p:txBody>
      </p:sp>
      <p:sp>
        <p:nvSpPr>
          <p:cNvPr id="80" name="ZoneTexte 79">
            <a:extLst>
              <a:ext uri="{FF2B5EF4-FFF2-40B4-BE49-F238E27FC236}">
                <a16:creationId xmlns:a16="http://schemas.microsoft.com/office/drawing/2014/main" id="{420D5275-41C2-49B9-920C-4D4B8D52F85B}"/>
              </a:ext>
            </a:extLst>
          </p:cNvPr>
          <p:cNvSpPr txBox="1"/>
          <p:nvPr/>
        </p:nvSpPr>
        <p:spPr>
          <a:xfrm>
            <a:off x="4046776" y="1529686"/>
            <a:ext cx="3405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Prérequis pour l’exercice du métier</a:t>
            </a:r>
          </a:p>
        </p:txBody>
      </p:sp>
      <p:sp>
        <p:nvSpPr>
          <p:cNvPr id="81" name="Triangle isocèle 80">
            <a:extLst>
              <a:ext uri="{FF2B5EF4-FFF2-40B4-BE49-F238E27FC236}">
                <a16:creationId xmlns:a16="http://schemas.microsoft.com/office/drawing/2014/main" id="{9B3F64B3-C0B0-495D-B9E3-9E4A30F9458B}"/>
              </a:ext>
            </a:extLst>
          </p:cNvPr>
          <p:cNvSpPr/>
          <p:nvPr/>
        </p:nvSpPr>
        <p:spPr>
          <a:xfrm rot="5400000">
            <a:off x="3902865" y="1609001"/>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79" name="Connecteur droit 78">
            <a:extLst>
              <a:ext uri="{FF2B5EF4-FFF2-40B4-BE49-F238E27FC236}">
                <a16:creationId xmlns:a16="http://schemas.microsoft.com/office/drawing/2014/main" id="{AC739428-2067-4460-9248-BD2A32B90E64}"/>
              </a:ext>
            </a:extLst>
          </p:cNvPr>
          <p:cNvCxnSpPr>
            <a:cxnSpLocks/>
          </p:cNvCxnSpPr>
          <p:nvPr/>
        </p:nvCxnSpPr>
        <p:spPr>
          <a:xfrm>
            <a:off x="3946588" y="1802583"/>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68" name="ZoneTexte 67">
            <a:extLst>
              <a:ext uri="{FF2B5EF4-FFF2-40B4-BE49-F238E27FC236}">
                <a16:creationId xmlns:a16="http://schemas.microsoft.com/office/drawing/2014/main" id="{67A1A514-CA7F-49BE-8B7E-C9358E60BC8B}"/>
              </a:ext>
            </a:extLst>
          </p:cNvPr>
          <p:cNvSpPr txBox="1"/>
          <p:nvPr/>
        </p:nvSpPr>
        <p:spPr>
          <a:xfrm>
            <a:off x="3935344" y="2105546"/>
            <a:ext cx="3288000" cy="1323439"/>
          </a:xfrm>
          <a:prstGeom prst="rect">
            <a:avLst/>
          </a:prstGeom>
          <a:noFill/>
        </p:spPr>
        <p:txBody>
          <a:bodyPr wrap="square">
            <a:spAutoFit/>
          </a:bodyPr>
          <a:lstStyle>
            <a:defPPr>
              <a:defRPr lang="fr-FR"/>
            </a:defPPr>
            <a:lvl1pPr indent="0" algn="just">
              <a:buFont typeface="Wingdings" panose="05000000000000000000" pitchFamily="2" charset="2"/>
              <a:buNone/>
              <a:defRPr sz="1000">
                <a:solidFill>
                  <a:schemeClr val="tx2"/>
                </a:solidFill>
                <a:latin typeface="Univers Light" panose="020B0403020202020204" pitchFamily="34" charset="0"/>
              </a:defRPr>
            </a:lvl1pPr>
          </a:lstStyle>
          <a:p>
            <a:pPr algn="l"/>
            <a:r>
              <a:rPr lang="fr-FR" dirty="0"/>
              <a:t>Bac+5 minimum en droit des contrats, </a:t>
            </a:r>
            <a:r>
              <a:rPr lang="fr-FR"/>
              <a:t>par exemple</a:t>
            </a:r>
            <a:r>
              <a:rPr lang="fr-FR">
                <a:latin typeface="Calibri" panose="020F0502020204030204" pitchFamily="34" charset="0"/>
                <a:cs typeface="Calibri" panose="020F0502020204030204" pitchFamily="34" charset="0"/>
              </a:rPr>
              <a:t> </a:t>
            </a:r>
            <a:r>
              <a:rPr lang="fr-FR" dirty="0"/>
              <a:t>: </a:t>
            </a:r>
          </a:p>
          <a:p>
            <a:pPr marL="108000" indent="-108000" algn="l">
              <a:buFont typeface="Wingdings" panose="05000000000000000000" pitchFamily="2" charset="2"/>
              <a:buChar char="§"/>
            </a:pPr>
            <a:r>
              <a:rPr lang="fr-FR" dirty="0"/>
              <a:t>Master 2 en droit des contrats, droit privé général, droit des affaires, DJCE (Diplôme de Juriste Conseil d’Entreprise), etc. à l’université</a:t>
            </a:r>
          </a:p>
          <a:p>
            <a:pPr marL="108000" indent="-108000" algn="l">
              <a:buFont typeface="Wingdings" panose="05000000000000000000" pitchFamily="2" charset="2"/>
              <a:buChar char="§"/>
            </a:pPr>
            <a:r>
              <a:rPr lang="fr-FR" dirty="0"/>
              <a:t>Certificat d’Aptitude à la Profession d’Avocat (CAPA)</a:t>
            </a:r>
          </a:p>
          <a:p>
            <a:pPr marL="108000" indent="-108000" algn="l">
              <a:buFont typeface="Wingdings" panose="05000000000000000000" pitchFamily="2" charset="2"/>
              <a:buChar char="§"/>
            </a:pPr>
            <a:r>
              <a:rPr lang="fr-FR" dirty="0"/>
              <a:t>Double diplôme niveau Master 2 : école de commerce ou IEP et droit à l’université</a:t>
            </a:r>
          </a:p>
          <a:p>
            <a:pPr algn="l"/>
            <a:endParaRPr lang="fr-FR" dirty="0"/>
          </a:p>
        </p:txBody>
      </p:sp>
      <p:sp>
        <p:nvSpPr>
          <p:cNvPr id="69" name="ZoneTexte 68">
            <a:extLst>
              <a:ext uri="{FF2B5EF4-FFF2-40B4-BE49-F238E27FC236}">
                <a16:creationId xmlns:a16="http://schemas.microsoft.com/office/drawing/2014/main" id="{0B70E29C-F493-49E2-9712-AAE863D973CE}"/>
              </a:ext>
            </a:extLst>
          </p:cNvPr>
          <p:cNvSpPr txBox="1"/>
          <p:nvPr/>
        </p:nvSpPr>
        <p:spPr>
          <a:xfrm>
            <a:off x="3935344" y="3690883"/>
            <a:ext cx="3370454" cy="553998"/>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Juriste ayant exercé dans le service juridique d’une entreprise ou en cabinet d’avocat</a:t>
            </a:r>
          </a:p>
          <a:p>
            <a:r>
              <a:rPr lang="fr-FR" dirty="0">
                <a:solidFill>
                  <a:schemeClr val="tx2"/>
                </a:solidFill>
              </a:rPr>
              <a:t>Avocat, idéalement spécialisé en droit des contrats</a:t>
            </a:r>
          </a:p>
        </p:txBody>
      </p:sp>
      <p:sp>
        <p:nvSpPr>
          <p:cNvPr id="76" name="ZoneTexte 75">
            <a:extLst>
              <a:ext uri="{FF2B5EF4-FFF2-40B4-BE49-F238E27FC236}">
                <a16:creationId xmlns:a16="http://schemas.microsoft.com/office/drawing/2014/main" id="{3D850C6B-355F-4322-B402-7B64B857B006}"/>
              </a:ext>
            </a:extLst>
          </p:cNvPr>
          <p:cNvSpPr txBox="1"/>
          <p:nvPr/>
        </p:nvSpPr>
        <p:spPr>
          <a:xfrm>
            <a:off x="3937185" y="1827925"/>
            <a:ext cx="1853928" cy="2616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Formation initiale</a:t>
            </a:r>
          </a:p>
        </p:txBody>
      </p:sp>
      <p:cxnSp>
        <p:nvCxnSpPr>
          <p:cNvPr id="74" name="Connecteur droit 73">
            <a:extLst>
              <a:ext uri="{FF2B5EF4-FFF2-40B4-BE49-F238E27FC236}">
                <a16:creationId xmlns:a16="http://schemas.microsoft.com/office/drawing/2014/main" id="{90469217-9DF8-4D26-8229-BF3ABDFAD4D5}"/>
              </a:ext>
            </a:extLst>
          </p:cNvPr>
          <p:cNvCxnSpPr>
            <a:cxnSpLocks/>
          </p:cNvCxnSpPr>
          <p:nvPr/>
        </p:nvCxnSpPr>
        <p:spPr>
          <a:xfrm flipV="1">
            <a:off x="3946588" y="3687057"/>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82" name="ZoneTexte 81">
            <a:extLst>
              <a:ext uri="{FF2B5EF4-FFF2-40B4-BE49-F238E27FC236}">
                <a16:creationId xmlns:a16="http://schemas.microsoft.com/office/drawing/2014/main" id="{4790275F-7869-48AB-A01B-85061FA25347}"/>
              </a:ext>
            </a:extLst>
          </p:cNvPr>
          <p:cNvSpPr txBox="1"/>
          <p:nvPr/>
        </p:nvSpPr>
        <p:spPr>
          <a:xfrm>
            <a:off x="3935345" y="3257674"/>
            <a:ext cx="3249899" cy="430887"/>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Profil recommandé pour le personnel expérimenté s’orientant vers ce métier </a:t>
            </a:r>
          </a:p>
        </p:txBody>
      </p:sp>
      <p:sp>
        <p:nvSpPr>
          <p:cNvPr id="100" name="ZoneTexte 99">
            <a:extLst>
              <a:ext uri="{FF2B5EF4-FFF2-40B4-BE49-F238E27FC236}">
                <a16:creationId xmlns:a16="http://schemas.microsoft.com/office/drawing/2014/main" id="{801D9D51-E8B0-4BA3-BA13-6383DD7D2674}"/>
              </a:ext>
            </a:extLst>
          </p:cNvPr>
          <p:cNvSpPr txBox="1"/>
          <p:nvPr/>
        </p:nvSpPr>
        <p:spPr>
          <a:xfrm>
            <a:off x="4083532" y="6145528"/>
            <a:ext cx="33252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Tendances d’évolution du métier</a:t>
            </a:r>
          </a:p>
        </p:txBody>
      </p:sp>
      <p:sp>
        <p:nvSpPr>
          <p:cNvPr id="101" name="Triangle isocèle 100">
            <a:extLst>
              <a:ext uri="{FF2B5EF4-FFF2-40B4-BE49-F238E27FC236}">
                <a16:creationId xmlns:a16="http://schemas.microsoft.com/office/drawing/2014/main" id="{53422097-A604-4AE0-94DA-52D194D24D93}"/>
              </a:ext>
            </a:extLst>
          </p:cNvPr>
          <p:cNvSpPr/>
          <p:nvPr/>
        </p:nvSpPr>
        <p:spPr>
          <a:xfrm rot="5400000">
            <a:off x="3939621" y="6210320"/>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99" name="Connecteur droit 98">
            <a:extLst>
              <a:ext uri="{FF2B5EF4-FFF2-40B4-BE49-F238E27FC236}">
                <a16:creationId xmlns:a16="http://schemas.microsoft.com/office/drawing/2014/main" id="{42A1732C-E8B1-46EE-84B8-D24418F63238}"/>
              </a:ext>
            </a:extLst>
          </p:cNvPr>
          <p:cNvCxnSpPr>
            <a:cxnSpLocks/>
          </p:cNvCxnSpPr>
          <p:nvPr/>
        </p:nvCxnSpPr>
        <p:spPr>
          <a:xfrm>
            <a:off x="3983344" y="6410805"/>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89" name="ZoneTexte 88">
            <a:extLst>
              <a:ext uri="{FF2B5EF4-FFF2-40B4-BE49-F238E27FC236}">
                <a16:creationId xmlns:a16="http://schemas.microsoft.com/office/drawing/2014/main" id="{9C680D0D-EADB-41EF-9406-79332806A869}"/>
              </a:ext>
            </a:extLst>
          </p:cNvPr>
          <p:cNvSpPr txBox="1"/>
          <p:nvPr/>
        </p:nvSpPr>
        <p:spPr>
          <a:xfrm>
            <a:off x="3935344" y="6438784"/>
            <a:ext cx="3370454" cy="1785104"/>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Approfondissement du niveau d’expertise exigé sur les évolutions des réglementations encadrant la branche de l’expertise-comptable (tendances européennes…)</a:t>
            </a:r>
          </a:p>
          <a:p>
            <a:r>
              <a:rPr lang="fr-FR" dirty="0">
                <a:solidFill>
                  <a:schemeClr val="tx2"/>
                </a:solidFill>
              </a:rPr>
              <a:t>Renforcement des compétences informatiques du fait de l’utilisation croissante des logiciels métiers (dématérialisation du dépôt des pièces, génération automatique de contrats, etc.)</a:t>
            </a:r>
          </a:p>
          <a:p>
            <a:r>
              <a:rPr lang="fr-FR" dirty="0">
                <a:solidFill>
                  <a:schemeClr val="tx2"/>
                </a:solidFill>
              </a:rPr>
              <a:t>Elévation du niveau de formation initiale au recrutement (double diplôme de plus en plus recommandé)</a:t>
            </a:r>
          </a:p>
        </p:txBody>
      </p:sp>
      <p:sp>
        <p:nvSpPr>
          <p:cNvPr id="107" name="ZoneTexte 106">
            <a:extLst>
              <a:ext uri="{FF2B5EF4-FFF2-40B4-BE49-F238E27FC236}">
                <a16:creationId xmlns:a16="http://schemas.microsoft.com/office/drawing/2014/main" id="{5DC10516-9D5D-42DB-A0AB-164208BC1CCC}"/>
              </a:ext>
            </a:extLst>
          </p:cNvPr>
          <p:cNvSpPr txBox="1"/>
          <p:nvPr/>
        </p:nvSpPr>
        <p:spPr>
          <a:xfrm>
            <a:off x="4088970" y="8236098"/>
            <a:ext cx="323999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Perspectives professionnelles</a:t>
            </a:r>
          </a:p>
        </p:txBody>
      </p:sp>
      <p:sp>
        <p:nvSpPr>
          <p:cNvPr id="108" name="Triangle isocèle 107">
            <a:extLst>
              <a:ext uri="{FF2B5EF4-FFF2-40B4-BE49-F238E27FC236}">
                <a16:creationId xmlns:a16="http://schemas.microsoft.com/office/drawing/2014/main" id="{35F108E7-129E-404C-B23B-97038DB5B3B3}"/>
              </a:ext>
            </a:extLst>
          </p:cNvPr>
          <p:cNvSpPr/>
          <p:nvPr/>
        </p:nvSpPr>
        <p:spPr>
          <a:xfrm rot="5400000">
            <a:off x="3945057" y="8305540"/>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106" name="Connecteur droit 105">
            <a:extLst>
              <a:ext uri="{FF2B5EF4-FFF2-40B4-BE49-F238E27FC236}">
                <a16:creationId xmlns:a16="http://schemas.microsoft.com/office/drawing/2014/main" id="{1965D122-FF8E-405B-97EC-78B335C97737}"/>
              </a:ext>
            </a:extLst>
          </p:cNvPr>
          <p:cNvCxnSpPr>
            <a:cxnSpLocks/>
          </p:cNvCxnSpPr>
          <p:nvPr/>
        </p:nvCxnSpPr>
        <p:spPr>
          <a:xfrm>
            <a:off x="3988780" y="8514258"/>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104" name="ZoneTexte 103">
            <a:extLst>
              <a:ext uri="{FF2B5EF4-FFF2-40B4-BE49-F238E27FC236}">
                <a16:creationId xmlns:a16="http://schemas.microsoft.com/office/drawing/2014/main" id="{4A36D89B-A17D-4E79-AC81-666F9488D64F}"/>
              </a:ext>
            </a:extLst>
          </p:cNvPr>
          <p:cNvSpPr txBox="1"/>
          <p:nvPr/>
        </p:nvSpPr>
        <p:spPr>
          <a:xfrm>
            <a:off x="3935344" y="8549098"/>
            <a:ext cx="3240000" cy="1477328"/>
          </a:xfrm>
          <a:prstGeom prst="rect">
            <a:avLst/>
          </a:prstGeom>
          <a:noFill/>
        </p:spPr>
        <p:txBody>
          <a:bodyPr wrap="square">
            <a:spAutoFit/>
          </a:bodyPr>
          <a:lstStyle>
            <a:defPPr>
              <a:defRPr lang="fr-FR"/>
            </a:defPPr>
            <a:lvl1pPr algn="just">
              <a:defRPr sz="1000">
                <a:latin typeface="Univers Light" panose="020B0403020202020204" pitchFamily="34" charset="0"/>
              </a:defRPr>
            </a:lvl1pPr>
          </a:lstStyle>
          <a:p>
            <a:pPr marL="108000" indent="-108000" algn="l">
              <a:buFont typeface="Wingdings" panose="05000000000000000000" pitchFamily="2" charset="2"/>
              <a:buChar char="§"/>
            </a:pPr>
            <a:r>
              <a:rPr lang="fr-FR" dirty="0">
                <a:solidFill>
                  <a:schemeClr val="tx2"/>
                </a:solidFill>
              </a:rPr>
              <a:t>Juriste en droit des sociétés, droit fiscal, droit social au sein d’un cabinet d’expert-comptable ou d’une entreprise</a:t>
            </a:r>
          </a:p>
          <a:p>
            <a:pPr marL="108000" indent="-108000" algn="l">
              <a:buFont typeface="Wingdings" panose="05000000000000000000" pitchFamily="2" charset="2"/>
              <a:buChar char="§"/>
            </a:pPr>
            <a:r>
              <a:rPr lang="fr-FR" dirty="0">
                <a:solidFill>
                  <a:schemeClr val="tx2"/>
                </a:solidFill>
              </a:rPr>
              <a:t>Directeur d’un service juridique au sein d’un cabinet d’expert-comptable ou d’une entreprise </a:t>
            </a:r>
          </a:p>
          <a:p>
            <a:pPr marL="108000" indent="-108000" algn="l">
              <a:buFont typeface="Wingdings" panose="05000000000000000000" pitchFamily="2" charset="2"/>
              <a:buChar char="§"/>
            </a:pPr>
            <a:r>
              <a:rPr lang="fr-FR" dirty="0">
                <a:solidFill>
                  <a:schemeClr val="tx2"/>
                </a:solidFill>
              </a:rPr>
              <a:t>Juriste (spécialisé en droit des contrats) en entreprise ou au sein d’un cabinet d’avocat</a:t>
            </a:r>
          </a:p>
          <a:p>
            <a:pPr marL="108000" indent="-108000" algn="l">
              <a:buFont typeface="Wingdings" panose="05000000000000000000" pitchFamily="2" charset="2"/>
              <a:buChar char="§"/>
            </a:pPr>
            <a:r>
              <a:rPr lang="fr-FR" dirty="0">
                <a:solidFill>
                  <a:schemeClr val="tx2"/>
                </a:solidFill>
              </a:rPr>
              <a:t>Pour les Juristes titulaires du CAPA, Associés au sein d’une SPE ou Avocats</a:t>
            </a:r>
          </a:p>
        </p:txBody>
      </p:sp>
      <p:cxnSp>
        <p:nvCxnSpPr>
          <p:cNvPr id="112" name="Connecteur droit 111">
            <a:extLst>
              <a:ext uri="{FF2B5EF4-FFF2-40B4-BE49-F238E27FC236}">
                <a16:creationId xmlns:a16="http://schemas.microsoft.com/office/drawing/2014/main" id="{691E2A3C-D7AE-4457-9E1B-B8454B4A5E76}"/>
              </a:ext>
            </a:extLst>
          </p:cNvPr>
          <p:cNvCxnSpPr>
            <a:cxnSpLocks/>
          </p:cNvCxnSpPr>
          <p:nvPr/>
        </p:nvCxnSpPr>
        <p:spPr>
          <a:xfrm flipV="1">
            <a:off x="410395" y="4812500"/>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cxnSp>
        <p:nvCxnSpPr>
          <p:cNvPr id="113" name="Connecteur droit 112">
            <a:extLst>
              <a:ext uri="{FF2B5EF4-FFF2-40B4-BE49-F238E27FC236}">
                <a16:creationId xmlns:a16="http://schemas.microsoft.com/office/drawing/2014/main" id="{1B49E769-3BD3-4A3B-8280-CC8D2F964010}"/>
              </a:ext>
            </a:extLst>
          </p:cNvPr>
          <p:cNvCxnSpPr>
            <a:cxnSpLocks/>
          </p:cNvCxnSpPr>
          <p:nvPr/>
        </p:nvCxnSpPr>
        <p:spPr>
          <a:xfrm flipV="1">
            <a:off x="410395" y="2087957"/>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72" name="ZoneTexte 71">
            <a:extLst>
              <a:ext uri="{FF2B5EF4-FFF2-40B4-BE49-F238E27FC236}">
                <a16:creationId xmlns:a16="http://schemas.microsoft.com/office/drawing/2014/main" id="{51ACCE7B-DD40-4144-93E6-9E286C1BAE9D}"/>
              </a:ext>
            </a:extLst>
          </p:cNvPr>
          <p:cNvSpPr txBox="1"/>
          <p:nvPr/>
        </p:nvSpPr>
        <p:spPr>
          <a:xfrm>
            <a:off x="369971" y="7175262"/>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l’expérience du professionnel</a:t>
            </a:r>
          </a:p>
        </p:txBody>
      </p:sp>
      <p:cxnSp>
        <p:nvCxnSpPr>
          <p:cNvPr id="73" name="Connecteur droit 72">
            <a:extLst>
              <a:ext uri="{FF2B5EF4-FFF2-40B4-BE49-F238E27FC236}">
                <a16:creationId xmlns:a16="http://schemas.microsoft.com/office/drawing/2014/main" id="{A7CB8984-0AC8-41E1-B06F-EB8622F5613A}"/>
              </a:ext>
            </a:extLst>
          </p:cNvPr>
          <p:cNvCxnSpPr>
            <a:cxnSpLocks/>
          </p:cNvCxnSpPr>
          <p:nvPr/>
        </p:nvCxnSpPr>
        <p:spPr>
          <a:xfrm flipV="1">
            <a:off x="410395" y="7432634"/>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nvGrpSpPr>
          <p:cNvPr id="110" name="Groupe 109">
            <a:extLst>
              <a:ext uri="{FF2B5EF4-FFF2-40B4-BE49-F238E27FC236}">
                <a16:creationId xmlns:a16="http://schemas.microsoft.com/office/drawing/2014/main" id="{D9A65EB5-DE36-4E09-8865-0C643FC0F140}"/>
              </a:ext>
            </a:extLst>
          </p:cNvPr>
          <p:cNvGrpSpPr/>
          <p:nvPr/>
        </p:nvGrpSpPr>
        <p:grpSpPr>
          <a:xfrm>
            <a:off x="454576" y="8559844"/>
            <a:ext cx="3195823" cy="246221"/>
            <a:chOff x="433240" y="2450220"/>
            <a:chExt cx="1643982" cy="246221"/>
          </a:xfrm>
        </p:grpSpPr>
        <p:sp>
          <p:nvSpPr>
            <p:cNvPr id="114" name="ZoneTexte 113">
              <a:extLst>
                <a:ext uri="{FF2B5EF4-FFF2-40B4-BE49-F238E27FC236}">
                  <a16:creationId xmlns:a16="http://schemas.microsoft.com/office/drawing/2014/main" id="{4526E48D-722A-43F7-BFC7-BD8607EB35A5}"/>
                </a:ext>
              </a:extLst>
            </p:cNvPr>
            <p:cNvSpPr txBox="1"/>
            <p:nvPr/>
          </p:nvSpPr>
          <p:spPr>
            <a:xfrm>
              <a:off x="489871" y="2450220"/>
              <a:ext cx="1587351"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Conditions d’exercice</a:t>
              </a:r>
            </a:p>
          </p:txBody>
        </p:sp>
        <p:sp>
          <p:nvSpPr>
            <p:cNvPr id="115" name="Triangle isocèle 114">
              <a:extLst>
                <a:ext uri="{FF2B5EF4-FFF2-40B4-BE49-F238E27FC236}">
                  <a16:creationId xmlns:a16="http://schemas.microsoft.com/office/drawing/2014/main" id="{999B85B7-ADAC-4ADE-AFF6-E2A5E175B0C2}"/>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cxnSp>
        <p:nvCxnSpPr>
          <p:cNvPr id="111" name="Connecteur droit 110">
            <a:extLst>
              <a:ext uri="{FF2B5EF4-FFF2-40B4-BE49-F238E27FC236}">
                <a16:creationId xmlns:a16="http://schemas.microsoft.com/office/drawing/2014/main" id="{7B57D5A4-2037-4B75-9966-0F169393D5E6}"/>
              </a:ext>
            </a:extLst>
          </p:cNvPr>
          <p:cNvCxnSpPr>
            <a:cxnSpLocks/>
          </p:cNvCxnSpPr>
          <p:nvPr/>
        </p:nvCxnSpPr>
        <p:spPr>
          <a:xfrm>
            <a:off x="464474" y="8838004"/>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116" name="ZoneTexte 115">
            <a:extLst>
              <a:ext uri="{FF2B5EF4-FFF2-40B4-BE49-F238E27FC236}">
                <a16:creationId xmlns:a16="http://schemas.microsoft.com/office/drawing/2014/main" id="{12FA9338-88D2-4D5C-AA5C-39F8C3581043}"/>
              </a:ext>
            </a:extLst>
          </p:cNvPr>
          <p:cNvSpPr txBox="1"/>
          <p:nvPr/>
        </p:nvSpPr>
        <p:spPr>
          <a:xfrm>
            <a:off x="420574" y="8872844"/>
            <a:ext cx="3271793" cy="178510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i="1" dirty="0"/>
              <a:t>Relations professionnelles internes </a:t>
            </a:r>
            <a:r>
              <a:rPr lang="fr-FR" dirty="0"/>
              <a:t>: Directeur Administratif et Financier, Expert-comptable dirigeant, directeurs des pôles d’activité, collaborateurs du cabinet</a:t>
            </a:r>
          </a:p>
          <a:p>
            <a:pPr algn="l"/>
            <a:r>
              <a:rPr lang="fr-FR" i="1" dirty="0"/>
              <a:t>Relations professionnelles externes </a:t>
            </a:r>
            <a:r>
              <a:rPr lang="fr-FR" dirty="0"/>
              <a:t>: Dirigeants clients, fournisseurs, Avocats, Magistrats</a:t>
            </a:r>
          </a:p>
          <a:p>
            <a:pPr algn="l"/>
            <a:r>
              <a:rPr lang="fr-FR" i="1" dirty="0"/>
              <a:t>Télétravail </a:t>
            </a:r>
            <a:r>
              <a:rPr lang="fr-FR" dirty="0"/>
              <a:t>: possible pour la quasi-totalité des activités, mais variable selon l’accès aux outils métiers et aux documents et selon les pratiques internes du cabinet. Présence nécessaire à certains évènements clés (audiences…).</a:t>
            </a:r>
          </a:p>
        </p:txBody>
      </p:sp>
      <p:cxnSp>
        <p:nvCxnSpPr>
          <p:cNvPr id="124" name="Connecteur droit 123">
            <a:extLst>
              <a:ext uri="{FF2B5EF4-FFF2-40B4-BE49-F238E27FC236}">
                <a16:creationId xmlns:a16="http://schemas.microsoft.com/office/drawing/2014/main" id="{D7737158-7860-4C83-B81A-29E0B34D8CD5}"/>
              </a:ext>
            </a:extLst>
          </p:cNvPr>
          <p:cNvCxnSpPr>
            <a:cxnSpLocks/>
          </p:cNvCxnSpPr>
          <p:nvPr/>
        </p:nvCxnSpPr>
        <p:spPr>
          <a:xfrm>
            <a:off x="3946588" y="4506778"/>
            <a:ext cx="3168000" cy="0"/>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cxnSp>
        <p:nvCxnSpPr>
          <p:cNvPr id="83" name="Connecteur droit 82">
            <a:extLst>
              <a:ext uri="{FF2B5EF4-FFF2-40B4-BE49-F238E27FC236}">
                <a16:creationId xmlns:a16="http://schemas.microsoft.com/office/drawing/2014/main" id="{D4876B99-ADFC-4EE8-9BAB-FDAFBFBCC712}"/>
              </a:ext>
            </a:extLst>
          </p:cNvPr>
          <p:cNvCxnSpPr>
            <a:cxnSpLocks/>
          </p:cNvCxnSpPr>
          <p:nvPr/>
        </p:nvCxnSpPr>
        <p:spPr>
          <a:xfrm flipV="1">
            <a:off x="3935345" y="2087957"/>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52" name="ZoneTexte 51">
            <a:extLst>
              <a:ext uri="{FF2B5EF4-FFF2-40B4-BE49-F238E27FC236}">
                <a16:creationId xmlns:a16="http://schemas.microsoft.com/office/drawing/2014/main" id="{4B418287-C018-431E-8D6A-CC28A6807B1C}"/>
              </a:ext>
            </a:extLst>
          </p:cNvPr>
          <p:cNvSpPr txBox="1"/>
          <p:nvPr/>
        </p:nvSpPr>
        <p:spPr>
          <a:xfrm>
            <a:off x="240923" y="1220429"/>
            <a:ext cx="3852919" cy="307777"/>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Juriste</a:t>
            </a:r>
          </a:p>
        </p:txBody>
      </p:sp>
      <p:cxnSp>
        <p:nvCxnSpPr>
          <p:cNvPr id="50" name="Connecteur droit 49">
            <a:extLst>
              <a:ext uri="{FF2B5EF4-FFF2-40B4-BE49-F238E27FC236}">
                <a16:creationId xmlns:a16="http://schemas.microsoft.com/office/drawing/2014/main" id="{8B3A0938-1B24-4997-AD17-4F88104660E9}"/>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pic>
        <p:nvPicPr>
          <p:cNvPr id="2" name="Image 1" descr="Une image contenant texte, Police, logo, Graphique&#10;&#10;Description générée automatiquement">
            <a:extLst>
              <a:ext uri="{FF2B5EF4-FFF2-40B4-BE49-F238E27FC236}">
                <a16:creationId xmlns:a16="http://schemas.microsoft.com/office/drawing/2014/main" id="{33210842-310C-C88F-51DA-F34DFCCB7EC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93915" y="82841"/>
            <a:ext cx="1117053" cy="922337"/>
          </a:xfrm>
          <a:prstGeom prst="rect">
            <a:avLst/>
          </a:prstGeom>
        </p:spPr>
      </p:pic>
    </p:spTree>
    <p:extLst>
      <p:ext uri="{BB962C8B-B14F-4D97-AF65-F5344CB8AC3E}">
        <p14:creationId xmlns:p14="http://schemas.microsoft.com/office/powerpoint/2010/main" val="3255823222"/>
      </p:ext>
    </p:extLst>
  </p:cSld>
  <p:clrMapOvr>
    <a:masterClrMapping/>
  </p:clrMapOvr>
</p:sld>
</file>

<file path=ppt/theme/theme1.xml><?xml version="1.0" encoding="utf-8"?>
<a:theme xmlns:a="http://schemas.openxmlformats.org/drawingml/2006/main" name="Omeca v1">
  <a:themeElements>
    <a:clrScheme name="Omeca_Couleurs">
      <a:dk1>
        <a:sysClr val="windowText" lastClr="000000"/>
      </a:dk1>
      <a:lt1>
        <a:sysClr val="window" lastClr="FFFFFF"/>
      </a:lt1>
      <a:dk2>
        <a:srgbClr val="5F5B5D"/>
      </a:dk2>
      <a:lt2>
        <a:srgbClr val="DBDDDC"/>
      </a:lt2>
      <a:accent1>
        <a:srgbClr val="E5446C"/>
      </a:accent1>
      <a:accent2>
        <a:srgbClr val="009CD7"/>
      </a:accent2>
      <a:accent3>
        <a:srgbClr val="B5CB2C"/>
      </a:accent3>
      <a:accent4>
        <a:srgbClr val="5F5B5D"/>
      </a:accent4>
      <a:accent5>
        <a:srgbClr val="7A7B7D"/>
      </a:accent5>
      <a:accent6>
        <a:srgbClr val="BEC0C1"/>
      </a:accent6>
      <a:hlink>
        <a:srgbClr val="000000"/>
      </a:hlink>
      <a:folHlink>
        <a:srgbClr val="BEC0C1"/>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accent1"/>
          </a:solidFill>
        </a:ln>
      </a:spPr>
      <a:bodyPr lIns="36000" tIns="36000" rIns="36000" bIns="36000" rtlCol="0" anchor="ctr"/>
      <a:lstStyle>
        <a:defPPr algn="ctr">
          <a:defRPr sz="14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36000" tIns="0" rIns="36000" bIns="0" rtlCol="0">
        <a:spAutoFit/>
      </a:bodyPr>
      <a:lstStyle>
        <a:defPPr>
          <a:defRPr sz="1400" dirty="0" err="1" smtClean="0">
            <a:solidFill>
              <a:schemeClr val="tx2"/>
            </a:solidFill>
          </a:defRPr>
        </a:defP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Omeca v1</Template>
  <TotalTime>11911</TotalTime>
  <Words>1803</Words>
  <Application>Microsoft Office PowerPoint</Application>
  <PresentationFormat>Personnalisé</PresentationFormat>
  <Paragraphs>145</Paragraphs>
  <Slides>3</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Arial</vt:lpstr>
      <vt:lpstr>Arial Narrow</vt:lpstr>
      <vt:lpstr>Calibri</vt:lpstr>
      <vt:lpstr>Univers Light</vt:lpstr>
      <vt:lpstr>Wingdings</vt:lpstr>
      <vt:lpstr>Omeca v1</vt:lpstr>
      <vt:lpstr>Présentation PowerPoint</vt:lpstr>
      <vt:lpstr>Présentation PowerPoint</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Dalila TAHER</dc:creator>
  <cp:lastModifiedBy>CATINAT Alexandra</cp:lastModifiedBy>
  <cp:revision>1385</cp:revision>
  <dcterms:created xsi:type="dcterms:W3CDTF">2014-07-30T08:09:35Z</dcterms:created>
  <dcterms:modified xsi:type="dcterms:W3CDTF">2024-01-18T15:50:40Z</dcterms:modified>
</cp:coreProperties>
</file>