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6173" autoAdjust="0"/>
  </p:normalViewPr>
  <p:slideViewPr>
    <p:cSldViewPr showGuides="1">
      <p:cViewPr varScale="1">
        <p:scale>
          <a:sx n="71" d="100"/>
          <a:sy n="71" d="100"/>
        </p:scale>
        <p:origin x="296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712A834-838F-44AA-8AB8-3A1A38E474C7}" type="slidenum">
              <a:rPr lang="fr-FR" smtClean="0"/>
              <a:t>3</a:t>
            </a:fld>
            <a:endParaRPr lang="fr-FR"/>
          </a:p>
        </p:txBody>
      </p:sp>
    </p:spTree>
    <p:extLst>
      <p:ext uri="{BB962C8B-B14F-4D97-AF65-F5344CB8AC3E}">
        <p14:creationId xmlns:p14="http://schemas.microsoft.com/office/powerpoint/2010/main" val="36913152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22883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30039" y="1169442"/>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JURISTE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685585"/>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1823656"/>
            <a:ext cx="6854799" cy="542756"/>
            <a:chOff x="288912" y="2049262"/>
            <a:chExt cx="6854799" cy="542756"/>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Juriste d’entreprise, chargé des affaires juridiques</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3" y="2268853"/>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Comptabilité, juridique et administration</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265409"/>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30039" y="3317063"/>
            <a:ext cx="6921295" cy="938719"/>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Juriste prend en charge l’ensemble des affaires juridiques du cabinet. Pour ce faire, il rédige la documentation juridique inhérente au fonctionnement du cabinet (lettre de mission, contrat de travail, etc.). Tenu de conseiller les équipes sur tous les aspects juridiques des activités du cabinet, il effectue un travail continu de veille juridique et de suivi de l’actualité de la branche. Il gère également l’ensemble des contentieux auxquels le cabinet peut être confronté.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30039" y="2885015"/>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4660883"/>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179437" y="5129882"/>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son expertise juridique en répondant quotidiennement aux interrogations juridiques des Experts-comptables dirigeants et des collaborateurs du cabinet (conformité des contrats et documents de travail, modalités juridiques de mise en place d’un nouveau service, outil, etc.)</a:t>
            </a:r>
          </a:p>
          <a:p>
            <a:pPr algn="l"/>
            <a:r>
              <a:rPr lang="fr-FR" dirty="0"/>
              <a:t>Accompagne les collaborateurs concernés sur les aspects juridiques dans le cadre de réponses à des appels d’offre et au moment des phases de négociation avec les clients (Expert-comptable dirigeant, Directeur de mission d’audit, etc.)</a:t>
            </a:r>
          </a:p>
          <a:p>
            <a:pPr algn="l"/>
            <a:r>
              <a:rPr lang="fr-FR" dirty="0"/>
              <a:t>Anime des sessions de formation auprès des collaborateurs sur l’actualité et l’évolution règlementaire encadrant les activités d’expertise-comptable </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179437" y="4697834"/>
            <a:ext cx="3382082"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Accompagnement et conseil en expertise juridique auprès des équipes du cabinet </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30039" y="4265786"/>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427397"/>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646988"/>
            <a:ext cx="2160000"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372e - Juristes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427397"/>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646987"/>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16114 - Juriste  </a:t>
            </a:r>
          </a:p>
        </p:txBody>
      </p:sp>
      <p:sp>
        <p:nvSpPr>
          <p:cNvPr id="42" name="ZoneTexte 41">
            <a:extLst>
              <a:ext uri="{FF2B5EF4-FFF2-40B4-BE49-F238E27FC236}">
                <a16:creationId xmlns:a16="http://schemas.microsoft.com/office/drawing/2014/main" id="{E7F0DC29-FD6A-41F7-A61D-C325EE4C5E0B}"/>
              </a:ext>
            </a:extLst>
          </p:cNvPr>
          <p:cNvSpPr txBox="1"/>
          <p:nvPr/>
        </p:nvSpPr>
        <p:spPr>
          <a:xfrm>
            <a:off x="3707829" y="4697834"/>
            <a:ext cx="338208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Rédaction des contrats et de la documentation juridique </a:t>
            </a:r>
          </a:p>
        </p:txBody>
      </p:sp>
      <p:sp>
        <p:nvSpPr>
          <p:cNvPr id="53" name="ZoneTexte 52">
            <a:extLst>
              <a:ext uri="{FF2B5EF4-FFF2-40B4-BE49-F238E27FC236}">
                <a16:creationId xmlns:a16="http://schemas.microsoft.com/office/drawing/2014/main" id="{8E668959-C2AC-4E6E-9E27-6854736CAF23}"/>
              </a:ext>
            </a:extLst>
          </p:cNvPr>
          <p:cNvSpPr txBox="1"/>
          <p:nvPr/>
        </p:nvSpPr>
        <p:spPr>
          <a:xfrm>
            <a:off x="3707829" y="5129882"/>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Rédige les lettres de missions adressées aux clients, en s’assurant de leur conformité et en prenant en compte les spécificités du client et de l’arsenal règlementaire </a:t>
            </a:r>
          </a:p>
          <a:p>
            <a:pPr algn="l"/>
            <a:r>
              <a:rPr lang="fr-FR" dirty="0"/>
              <a:t>Assure la rédaction, de concert avec le département des ressources humaines, de l’ensemble de la documentation juridique régissant l’activité salariale du cabinet (contrat de travail, rupture de contrats de travail, sanction disciplinaire, etc.) </a:t>
            </a:r>
          </a:p>
          <a:p>
            <a:pPr algn="l"/>
            <a:r>
              <a:rPr lang="fr-FR" dirty="0"/>
              <a:t>Participe, en collaboration avec les Experts-Comptables (EC) dirigeants, à la rédaction des règles déontologiques que doivent respecter les collaborateurs du cabinet dans l’exercice de leur métier (règles générales et spécifiques aux métiers)</a:t>
            </a:r>
          </a:p>
          <a:p>
            <a:pPr algn="l"/>
            <a:endParaRPr lang="fr-FR" dirty="0"/>
          </a:p>
        </p:txBody>
      </p:sp>
      <p:sp>
        <p:nvSpPr>
          <p:cNvPr id="40" name="ZoneTexte 39">
            <a:extLst>
              <a:ext uri="{FF2B5EF4-FFF2-40B4-BE49-F238E27FC236}">
                <a16:creationId xmlns:a16="http://schemas.microsoft.com/office/drawing/2014/main" id="{F4414F96-0D0D-4E81-A70F-F450EB9C3087}"/>
              </a:ext>
            </a:extLst>
          </p:cNvPr>
          <p:cNvSpPr txBox="1"/>
          <p:nvPr/>
        </p:nvSpPr>
        <p:spPr>
          <a:xfrm>
            <a:off x="179437" y="7548537"/>
            <a:ext cx="356117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Travail de veille juridique et de suivi de l’actualité économique de la branche </a:t>
            </a:r>
          </a:p>
        </p:txBody>
      </p:sp>
      <p:sp>
        <p:nvSpPr>
          <p:cNvPr id="41" name="ZoneTexte 40">
            <a:extLst>
              <a:ext uri="{FF2B5EF4-FFF2-40B4-BE49-F238E27FC236}">
                <a16:creationId xmlns:a16="http://schemas.microsoft.com/office/drawing/2014/main" id="{E96690AB-FDC1-4CBB-9940-B2ACDC3E83F9}"/>
              </a:ext>
            </a:extLst>
          </p:cNvPr>
          <p:cNvSpPr txBox="1"/>
          <p:nvPr/>
        </p:nvSpPr>
        <p:spPr>
          <a:xfrm>
            <a:off x="179437" y="8010202"/>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Effectue un travail de veille juridique, en particulier sur les règlementations encadrant la profession de l’expertise-comptable et du commissariat aux comptes</a:t>
            </a:r>
          </a:p>
          <a:p>
            <a:pPr algn="l"/>
            <a:r>
              <a:rPr lang="fr-FR" dirty="0"/>
              <a:t>Assure un suivi de l’actualité économique et concurrentielle de la branche </a:t>
            </a:r>
          </a:p>
          <a:p>
            <a:pPr algn="l"/>
            <a:r>
              <a:rPr lang="fr-FR" dirty="0"/>
              <a:t>Réalise des notes, synthèses et analyses, à destination des collaborateurs du cabinet, sur l’actualité concurrentielle et sur l’impact des évolutions règlementaires structurant l’activité du cabinet (impact de la loi Pacte, de la création des Sociétés Pluriprofessionnelles d’Exercice (SPE)…)</a:t>
            </a:r>
          </a:p>
        </p:txBody>
      </p:sp>
      <p:sp>
        <p:nvSpPr>
          <p:cNvPr id="54" name="ZoneTexte 53">
            <a:extLst>
              <a:ext uri="{FF2B5EF4-FFF2-40B4-BE49-F238E27FC236}">
                <a16:creationId xmlns:a16="http://schemas.microsoft.com/office/drawing/2014/main" id="{5083B2CA-5DC4-4794-9B3B-1C5DE8963738}"/>
              </a:ext>
            </a:extLst>
          </p:cNvPr>
          <p:cNvSpPr txBox="1"/>
          <p:nvPr/>
        </p:nvSpPr>
        <p:spPr>
          <a:xfrm>
            <a:off x="3707829" y="7640870"/>
            <a:ext cx="367262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pPr algn="l"/>
            <a:r>
              <a:rPr lang="fr-FR" dirty="0"/>
              <a:t>Prévention et gestion du contentieux </a:t>
            </a:r>
          </a:p>
        </p:txBody>
      </p:sp>
      <p:sp>
        <p:nvSpPr>
          <p:cNvPr id="44" name="ZoneTexte 43">
            <a:extLst>
              <a:ext uri="{FF2B5EF4-FFF2-40B4-BE49-F238E27FC236}">
                <a16:creationId xmlns:a16="http://schemas.microsoft.com/office/drawing/2014/main" id="{BA1F7F23-A10F-4848-8A2E-A33F73FDF774}"/>
              </a:ext>
            </a:extLst>
          </p:cNvPr>
          <p:cNvSpPr txBox="1"/>
          <p:nvPr/>
        </p:nvSpPr>
        <p:spPr>
          <a:xfrm>
            <a:off x="3707829" y="8010202"/>
            <a:ext cx="342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Alerte sur les points présentant un risque avéré de contentieux</a:t>
            </a:r>
          </a:p>
          <a:p>
            <a:pPr algn="l"/>
            <a:r>
              <a:rPr lang="fr-FR" dirty="0"/>
              <a:t>Rédige l’ensemble des documents propres à la gestion du contentieux (réponse aux courriers de litige, recours, etc.)</a:t>
            </a:r>
          </a:p>
          <a:p>
            <a:pPr algn="l"/>
            <a:r>
              <a:rPr lang="fr-FR" dirty="0"/>
              <a:t>Conseille, dans la mesure du possible, des solutions à l’amiable entre les parties (client, fournisseur…) </a:t>
            </a:r>
          </a:p>
          <a:p>
            <a:pPr algn="l"/>
            <a:r>
              <a:rPr lang="fr-FR" dirty="0"/>
              <a:t>Prend en charge l’ensemble des procédures d’instruction des dossiers : procédures de mise en demeure, d’assignation en justice, etc.</a:t>
            </a:r>
          </a:p>
          <a:p>
            <a:pPr algn="l"/>
            <a:r>
              <a:rPr lang="fr-FR" dirty="0"/>
              <a:t>Assure, en cas de procédure judicaire, le suivi du dossier en se positionnant en tant qu’interlocuteur privilégié de l’avocat en charge du dossier</a:t>
            </a:r>
          </a:p>
          <a:p>
            <a:pPr algn="l"/>
            <a:r>
              <a:rPr lang="fr-FR" dirty="0"/>
              <a:t>En cas d’assignation en justice, participe au suivi de la procédure judiciaire et à la prise de décision sur le besoin ou non de faire appel et/ou de se pourvoir en cassation</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3915" y="82841"/>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529482"/>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1898814"/>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20" name="Rectangle 119">
            <a:extLst>
              <a:ext uri="{FF2B5EF4-FFF2-40B4-BE49-F238E27FC236}">
                <a16:creationId xmlns:a16="http://schemas.microsoft.com/office/drawing/2014/main" id="{8475E909-F207-41AB-AEB9-52D91EB81BD1}"/>
              </a:ext>
            </a:extLst>
          </p:cNvPr>
          <p:cNvSpPr/>
          <p:nvPr/>
        </p:nvSpPr>
        <p:spPr>
          <a:xfrm>
            <a:off x="5292000" y="7987088"/>
            <a:ext cx="1940520" cy="3693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a:p>
            <a:endParaRPr lang="fr-FR" sz="900" i="1" dirty="0">
              <a:solidFill>
                <a:schemeClr val="tx2"/>
              </a:solidFill>
              <a:latin typeface="Univers Light" panose="020B0403020202020204" pitchFamily="34" charset="0"/>
            </a:endParaRPr>
          </a:p>
        </p:txBody>
      </p:sp>
      <p:sp>
        <p:nvSpPr>
          <p:cNvPr id="134" name="ZoneTexte 133">
            <a:extLst>
              <a:ext uri="{FF2B5EF4-FFF2-40B4-BE49-F238E27FC236}">
                <a16:creationId xmlns:a16="http://schemas.microsoft.com/office/drawing/2014/main" id="{7C29DF29-A118-4809-9E26-6930ACCDCD54}"/>
              </a:ext>
            </a:extLst>
          </p:cNvPr>
          <p:cNvSpPr txBox="1"/>
          <p:nvPr/>
        </p:nvSpPr>
        <p:spPr>
          <a:xfrm>
            <a:off x="233264" y="7002670"/>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16" name="ZoneTexte 115">
            <a:extLst>
              <a:ext uri="{FF2B5EF4-FFF2-40B4-BE49-F238E27FC236}">
                <a16:creationId xmlns:a16="http://schemas.microsoft.com/office/drawing/2014/main" id="{91B53FAF-22BC-4DB9-951D-9C92D8B68A28}"/>
              </a:ext>
            </a:extLst>
          </p:cNvPr>
          <p:cNvSpPr txBox="1"/>
          <p:nvPr/>
        </p:nvSpPr>
        <p:spPr>
          <a:xfrm>
            <a:off x="233264" y="198986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a:cxnSpLocks/>
          </p:cNvCxnSpPr>
          <p:nvPr/>
        </p:nvCxnSpPr>
        <p:spPr>
          <a:xfrm flipV="1">
            <a:off x="170850" y="2583761"/>
            <a:ext cx="698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6" name="ZoneTexte 125">
            <a:extLst>
              <a:ext uri="{FF2B5EF4-FFF2-40B4-BE49-F238E27FC236}">
                <a16:creationId xmlns:a16="http://schemas.microsoft.com/office/drawing/2014/main" id="{388B6815-B4D1-4F98-8635-9A100F5DF11D}"/>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a:t>
            </a:r>
          </a:p>
        </p:txBody>
      </p:sp>
      <p:cxnSp>
        <p:nvCxnSpPr>
          <p:cNvPr id="155" name="Connecteur droit 154">
            <a:extLst>
              <a:ext uri="{FF2B5EF4-FFF2-40B4-BE49-F238E27FC236}">
                <a16:creationId xmlns:a16="http://schemas.microsoft.com/office/drawing/2014/main" id="{EDF840B2-1D2A-4D43-AC7D-5D162C9C8547}"/>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72" name="Rectangle 171">
            <a:extLst>
              <a:ext uri="{FF2B5EF4-FFF2-40B4-BE49-F238E27FC236}">
                <a16:creationId xmlns:a16="http://schemas.microsoft.com/office/drawing/2014/main" id="{7E724E08-4766-460A-9E56-0013AF20E639}"/>
              </a:ext>
            </a:extLst>
          </p:cNvPr>
          <p:cNvSpPr/>
          <p:nvPr/>
        </p:nvSpPr>
        <p:spPr>
          <a:xfrm>
            <a:off x="5327882" y="7355441"/>
            <a:ext cx="1890562" cy="2308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p:txBody>
      </p:sp>
      <p:grpSp>
        <p:nvGrpSpPr>
          <p:cNvPr id="174" name="Groupe 173">
            <a:extLst>
              <a:ext uri="{FF2B5EF4-FFF2-40B4-BE49-F238E27FC236}">
                <a16:creationId xmlns:a16="http://schemas.microsoft.com/office/drawing/2014/main" id="{FDE7A317-F02A-4F6C-A479-A9687D496EF6}"/>
              </a:ext>
            </a:extLst>
          </p:cNvPr>
          <p:cNvGrpSpPr/>
          <p:nvPr/>
        </p:nvGrpSpPr>
        <p:grpSpPr>
          <a:xfrm>
            <a:off x="3995861" y="1457474"/>
            <a:ext cx="3456384" cy="481018"/>
            <a:chOff x="3635821" y="1491960"/>
            <a:chExt cx="3456384" cy="481018"/>
          </a:xfrm>
        </p:grpSpPr>
        <p:grpSp>
          <p:nvGrpSpPr>
            <p:cNvPr id="178" name="Groupe 177">
              <a:extLst>
                <a:ext uri="{FF2B5EF4-FFF2-40B4-BE49-F238E27FC236}">
                  <a16:creationId xmlns:a16="http://schemas.microsoft.com/office/drawing/2014/main" id="{F14CC33E-2185-49E4-B7E1-09EDB64F093F}"/>
                </a:ext>
              </a:extLst>
            </p:cNvPr>
            <p:cNvGrpSpPr/>
            <p:nvPr/>
          </p:nvGrpSpPr>
          <p:grpSpPr>
            <a:xfrm>
              <a:off x="3747100" y="1491960"/>
              <a:ext cx="3129082" cy="451140"/>
              <a:chOff x="3747100" y="1491960"/>
              <a:chExt cx="3129082" cy="451140"/>
            </a:xfrm>
          </p:grpSpPr>
          <p:sp>
            <p:nvSpPr>
              <p:cNvPr id="212" name="Rectangle 211">
                <a:extLst>
                  <a:ext uri="{FF2B5EF4-FFF2-40B4-BE49-F238E27FC236}">
                    <a16:creationId xmlns:a16="http://schemas.microsoft.com/office/drawing/2014/main" id="{EECE79CE-84D0-43BD-8B26-AA30BEF22D51}"/>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13" name="ZoneTexte 212">
                <a:extLst>
                  <a:ext uri="{FF2B5EF4-FFF2-40B4-BE49-F238E27FC236}">
                    <a16:creationId xmlns:a16="http://schemas.microsoft.com/office/drawing/2014/main" id="{D4534A25-07D7-4738-8B16-E53E20B44830}"/>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79" name="Groupe 178">
              <a:extLst>
                <a:ext uri="{FF2B5EF4-FFF2-40B4-BE49-F238E27FC236}">
                  <a16:creationId xmlns:a16="http://schemas.microsoft.com/office/drawing/2014/main" id="{8620D7E7-2CE8-42D6-9B54-A8974A662C07}"/>
                </a:ext>
              </a:extLst>
            </p:cNvPr>
            <p:cNvGrpSpPr/>
            <p:nvPr/>
          </p:nvGrpSpPr>
          <p:grpSpPr>
            <a:xfrm>
              <a:off x="5145033" y="1669592"/>
              <a:ext cx="1192567" cy="303386"/>
              <a:chOff x="5501712" y="1669592"/>
              <a:chExt cx="1192567" cy="303386"/>
            </a:xfrm>
          </p:grpSpPr>
          <p:sp>
            <p:nvSpPr>
              <p:cNvPr id="189" name="ZoneTexte 188">
                <a:extLst>
                  <a:ext uri="{FF2B5EF4-FFF2-40B4-BE49-F238E27FC236}">
                    <a16:creationId xmlns:a16="http://schemas.microsoft.com/office/drawing/2014/main" id="{E7B21AB9-B2F6-4890-8C0F-E8BC12A2DEB4}"/>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03" name="Ellipse 202">
                <a:extLst>
                  <a:ext uri="{FF2B5EF4-FFF2-40B4-BE49-F238E27FC236}">
                    <a16:creationId xmlns:a16="http://schemas.microsoft.com/office/drawing/2014/main" id="{90F1B7DD-A45A-423A-93FC-04F3BDACBAAC}"/>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80" name="Groupe 179">
              <a:extLst>
                <a:ext uri="{FF2B5EF4-FFF2-40B4-BE49-F238E27FC236}">
                  <a16:creationId xmlns:a16="http://schemas.microsoft.com/office/drawing/2014/main" id="{FB97E0E9-1D29-4F9F-8BB8-8A77A3B0AAB3}"/>
                </a:ext>
              </a:extLst>
            </p:cNvPr>
            <p:cNvGrpSpPr/>
            <p:nvPr/>
          </p:nvGrpSpPr>
          <p:grpSpPr>
            <a:xfrm>
              <a:off x="5899638" y="1669592"/>
              <a:ext cx="1192567" cy="303386"/>
              <a:chOff x="6322879" y="1669592"/>
              <a:chExt cx="1192567" cy="303386"/>
            </a:xfrm>
          </p:grpSpPr>
          <p:sp>
            <p:nvSpPr>
              <p:cNvPr id="187" name="ZoneTexte 186">
                <a:extLst>
                  <a:ext uri="{FF2B5EF4-FFF2-40B4-BE49-F238E27FC236}">
                    <a16:creationId xmlns:a16="http://schemas.microsoft.com/office/drawing/2014/main" id="{07C2BED1-E24B-4F2D-8A3B-F0CB536FAA84}"/>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88" name="Ellipse 187">
                <a:extLst>
                  <a:ext uri="{FF2B5EF4-FFF2-40B4-BE49-F238E27FC236}">
                    <a16:creationId xmlns:a16="http://schemas.microsoft.com/office/drawing/2014/main" id="{7EB305C6-CEE1-440C-9FD5-E6370CF3BB21}"/>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81" name="Groupe 180">
              <a:extLst>
                <a:ext uri="{FF2B5EF4-FFF2-40B4-BE49-F238E27FC236}">
                  <a16:creationId xmlns:a16="http://schemas.microsoft.com/office/drawing/2014/main" id="{8E2F315A-7B3C-4070-AF3B-0D29679193FD}"/>
                </a:ext>
              </a:extLst>
            </p:cNvPr>
            <p:cNvGrpSpPr/>
            <p:nvPr/>
          </p:nvGrpSpPr>
          <p:grpSpPr>
            <a:xfrm>
              <a:off x="4390427" y="1669592"/>
              <a:ext cx="1192567" cy="303386"/>
              <a:chOff x="4680545" y="1669592"/>
              <a:chExt cx="1192567" cy="303386"/>
            </a:xfrm>
          </p:grpSpPr>
          <p:sp>
            <p:nvSpPr>
              <p:cNvPr id="185" name="ZoneTexte 184">
                <a:extLst>
                  <a:ext uri="{FF2B5EF4-FFF2-40B4-BE49-F238E27FC236}">
                    <a16:creationId xmlns:a16="http://schemas.microsoft.com/office/drawing/2014/main" id="{FF60BF7F-A848-46D4-9A34-4CEC869D8AB5}"/>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86" name="Ellipse 185">
                <a:extLst>
                  <a:ext uri="{FF2B5EF4-FFF2-40B4-BE49-F238E27FC236}">
                    <a16:creationId xmlns:a16="http://schemas.microsoft.com/office/drawing/2014/main" id="{0E759E6F-961A-469B-90AC-05CFA73DA84A}"/>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82" name="Groupe 181">
              <a:extLst>
                <a:ext uri="{FF2B5EF4-FFF2-40B4-BE49-F238E27FC236}">
                  <a16:creationId xmlns:a16="http://schemas.microsoft.com/office/drawing/2014/main" id="{955792DA-B491-45CB-804C-6229DB3E87A0}"/>
                </a:ext>
              </a:extLst>
            </p:cNvPr>
            <p:cNvGrpSpPr/>
            <p:nvPr/>
          </p:nvGrpSpPr>
          <p:grpSpPr>
            <a:xfrm>
              <a:off x="3635821" y="1669592"/>
              <a:ext cx="1192567" cy="303386"/>
              <a:chOff x="3859378" y="1669592"/>
              <a:chExt cx="1192567" cy="303386"/>
            </a:xfrm>
          </p:grpSpPr>
          <p:sp>
            <p:nvSpPr>
              <p:cNvPr id="183" name="ZoneTexte 182">
                <a:extLst>
                  <a:ext uri="{FF2B5EF4-FFF2-40B4-BE49-F238E27FC236}">
                    <a16:creationId xmlns:a16="http://schemas.microsoft.com/office/drawing/2014/main" id="{103F93BD-17DD-4CEE-A1ED-09A737C405BA}"/>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84" name="Ellipse 183">
                <a:extLst>
                  <a:ext uri="{FF2B5EF4-FFF2-40B4-BE49-F238E27FC236}">
                    <a16:creationId xmlns:a16="http://schemas.microsoft.com/office/drawing/2014/main" id="{79697D8C-43AC-42C9-9398-8413B14E7AA5}"/>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14" name="ZoneTexte 213">
            <a:extLst>
              <a:ext uri="{FF2B5EF4-FFF2-40B4-BE49-F238E27FC236}">
                <a16:creationId xmlns:a16="http://schemas.microsoft.com/office/drawing/2014/main" id="{C0162318-7527-4D94-ACD3-3F6F430170CF}"/>
              </a:ext>
            </a:extLst>
          </p:cNvPr>
          <p:cNvSpPr txBox="1"/>
          <p:nvPr/>
        </p:nvSpPr>
        <p:spPr>
          <a:xfrm>
            <a:off x="4692506" y="2286437"/>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15" name="ZoneTexte 214">
            <a:extLst>
              <a:ext uri="{FF2B5EF4-FFF2-40B4-BE49-F238E27FC236}">
                <a16:creationId xmlns:a16="http://schemas.microsoft.com/office/drawing/2014/main" id="{63853CEB-8A95-4692-BC49-6CE9A495B6D4}"/>
              </a:ext>
            </a:extLst>
          </p:cNvPr>
          <p:cNvSpPr txBox="1"/>
          <p:nvPr/>
        </p:nvSpPr>
        <p:spPr>
          <a:xfrm>
            <a:off x="1678364" y="2209492"/>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16" name="ZoneTexte 215">
            <a:extLst>
              <a:ext uri="{FF2B5EF4-FFF2-40B4-BE49-F238E27FC236}">
                <a16:creationId xmlns:a16="http://schemas.microsoft.com/office/drawing/2014/main" id="{4F57DFC5-E7AA-499B-B48D-CC68D126DDD9}"/>
              </a:ext>
            </a:extLst>
          </p:cNvPr>
          <p:cNvSpPr txBox="1"/>
          <p:nvPr/>
        </p:nvSpPr>
        <p:spPr>
          <a:xfrm>
            <a:off x="-648" y="2286437"/>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2" name="Groupe 1">
            <a:extLst>
              <a:ext uri="{FF2B5EF4-FFF2-40B4-BE49-F238E27FC236}">
                <a16:creationId xmlns:a16="http://schemas.microsoft.com/office/drawing/2014/main" id="{00963FE6-8601-4EEF-8AEF-1AF59E3013D5}"/>
              </a:ext>
            </a:extLst>
          </p:cNvPr>
          <p:cNvGrpSpPr/>
          <p:nvPr/>
        </p:nvGrpSpPr>
        <p:grpSpPr>
          <a:xfrm>
            <a:off x="107429" y="2681610"/>
            <a:ext cx="7280541" cy="510415"/>
            <a:chOff x="107429" y="2819267"/>
            <a:chExt cx="7280541" cy="510415"/>
          </a:xfrm>
        </p:grpSpPr>
        <p:sp>
          <p:nvSpPr>
            <p:cNvPr id="151" name="ZoneTexte 150">
              <a:extLst>
                <a:ext uri="{FF2B5EF4-FFF2-40B4-BE49-F238E27FC236}">
                  <a16:creationId xmlns:a16="http://schemas.microsoft.com/office/drawing/2014/main" id="{4C8FDFAC-20A6-4F6D-BE59-A48049A7827B}"/>
                </a:ext>
              </a:extLst>
            </p:cNvPr>
            <p:cNvSpPr txBox="1"/>
            <p:nvPr/>
          </p:nvSpPr>
          <p:spPr>
            <a:xfrm>
              <a:off x="107429" y="2871212"/>
              <a:ext cx="2078641"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a:solidFill>
                    <a:schemeClr val="tx2"/>
                  </a:solidFill>
                </a:rPr>
                <a:t>Réglementations </a:t>
              </a:r>
              <a:r>
                <a:rPr lang="fr-FR" dirty="0">
                  <a:solidFill>
                    <a:schemeClr val="tx2"/>
                  </a:solidFill>
                </a:rPr>
                <a:t>spécifiques </a:t>
              </a:r>
              <a:br>
                <a:rPr lang="fr-FR" dirty="0">
                  <a:solidFill>
                    <a:schemeClr val="tx2"/>
                  </a:solidFill>
                </a:rPr>
              </a:br>
              <a:r>
                <a:rPr lang="fr-FR" dirty="0">
                  <a:solidFill>
                    <a:schemeClr val="tx2"/>
                  </a:solidFill>
                </a:rPr>
                <a:t>au domaine de spécialité</a:t>
              </a:r>
            </a:p>
          </p:txBody>
        </p:sp>
        <p:sp>
          <p:nvSpPr>
            <p:cNvPr id="31" name="Rectangle 30"/>
            <p:cNvSpPr/>
            <p:nvPr/>
          </p:nvSpPr>
          <p:spPr>
            <a:xfrm>
              <a:off x="5291151" y="2821851"/>
              <a:ext cx="209681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l’actualité règlementaire encadrant les SPE et présenter les récentes évolutions aux EC dirigeants</a:t>
              </a:r>
            </a:p>
          </p:txBody>
        </p:sp>
        <p:grpSp>
          <p:nvGrpSpPr>
            <p:cNvPr id="312" name="Groupe 311">
              <a:extLst>
                <a:ext uri="{FF2B5EF4-FFF2-40B4-BE49-F238E27FC236}">
                  <a16:creationId xmlns:a16="http://schemas.microsoft.com/office/drawing/2014/main" id="{DFA65D32-8B6F-4144-A704-444622370BAF}"/>
                </a:ext>
              </a:extLst>
            </p:cNvPr>
            <p:cNvGrpSpPr/>
            <p:nvPr/>
          </p:nvGrpSpPr>
          <p:grpSpPr>
            <a:xfrm>
              <a:off x="1879926" y="2819267"/>
              <a:ext cx="3466824" cy="504000"/>
              <a:chOff x="1907629" y="3346741"/>
              <a:chExt cx="3466824" cy="504000"/>
            </a:xfrm>
          </p:grpSpPr>
          <p:grpSp>
            <p:nvGrpSpPr>
              <p:cNvPr id="313" name="Groupe 312">
                <a:extLst>
                  <a:ext uri="{FF2B5EF4-FFF2-40B4-BE49-F238E27FC236}">
                    <a16:creationId xmlns:a16="http://schemas.microsoft.com/office/drawing/2014/main" id="{199BD4B7-336F-4A6A-B72C-043BE363210E}"/>
                  </a:ext>
                </a:extLst>
              </p:cNvPr>
              <p:cNvGrpSpPr/>
              <p:nvPr/>
            </p:nvGrpSpPr>
            <p:grpSpPr>
              <a:xfrm>
                <a:off x="1907629" y="3346741"/>
                <a:ext cx="3405719" cy="504000"/>
                <a:chOff x="1907629" y="2782399"/>
                <a:chExt cx="3405719" cy="504000"/>
              </a:xfrm>
            </p:grpSpPr>
            <p:sp>
              <p:nvSpPr>
                <p:cNvPr id="315" name="Rectangle 314">
                  <a:extLst>
                    <a:ext uri="{FF2B5EF4-FFF2-40B4-BE49-F238E27FC236}">
                      <a16:creationId xmlns:a16="http://schemas.microsoft.com/office/drawing/2014/main" id="{F8524701-BAD9-46D9-8371-AFF2B9C6CFA6}"/>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6" name="Groupe 315">
                  <a:extLst>
                    <a:ext uri="{FF2B5EF4-FFF2-40B4-BE49-F238E27FC236}">
                      <a16:creationId xmlns:a16="http://schemas.microsoft.com/office/drawing/2014/main" id="{343B7FD9-6EDA-428B-B166-DE03A53E335B}"/>
                    </a:ext>
                  </a:extLst>
                </p:cNvPr>
                <p:cNvGrpSpPr/>
                <p:nvPr/>
              </p:nvGrpSpPr>
              <p:grpSpPr>
                <a:xfrm>
                  <a:off x="1907629" y="2782399"/>
                  <a:ext cx="271472" cy="504000"/>
                  <a:chOff x="1903658" y="4015785"/>
                  <a:chExt cx="265051" cy="504000"/>
                </a:xfrm>
              </p:grpSpPr>
              <p:cxnSp>
                <p:nvCxnSpPr>
                  <p:cNvPr id="317" name="Connecteur droit 316">
                    <a:extLst>
                      <a:ext uri="{FF2B5EF4-FFF2-40B4-BE49-F238E27FC236}">
                        <a16:creationId xmlns:a16="http://schemas.microsoft.com/office/drawing/2014/main" id="{9C2BCDAE-E964-4230-B106-88DD0FF0D555}"/>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18" name="Ellipse 317">
                    <a:extLst>
                      <a:ext uri="{FF2B5EF4-FFF2-40B4-BE49-F238E27FC236}">
                        <a16:creationId xmlns:a16="http://schemas.microsoft.com/office/drawing/2014/main" id="{2675DBED-DEF5-4338-A135-C201B8F6004D}"/>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4" name="Rectangle 313">
                <a:extLst>
                  <a:ext uri="{FF2B5EF4-FFF2-40B4-BE49-F238E27FC236}">
                    <a16:creationId xmlns:a16="http://schemas.microsoft.com/office/drawing/2014/main" id="{CA57ACA5-9A35-4FBC-BC0C-BF0A56341E51}"/>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grpSp>
        <p:nvGrpSpPr>
          <p:cNvPr id="4" name="Groupe 3">
            <a:extLst>
              <a:ext uri="{FF2B5EF4-FFF2-40B4-BE49-F238E27FC236}">
                <a16:creationId xmlns:a16="http://schemas.microsoft.com/office/drawing/2014/main" id="{C51C9D87-5006-4D36-9F13-D6477B2B60B7}"/>
              </a:ext>
            </a:extLst>
          </p:cNvPr>
          <p:cNvGrpSpPr/>
          <p:nvPr/>
        </p:nvGrpSpPr>
        <p:grpSpPr>
          <a:xfrm>
            <a:off x="107429" y="3277055"/>
            <a:ext cx="7280540" cy="553998"/>
            <a:chOff x="107429" y="3449597"/>
            <a:chExt cx="7280540" cy="553998"/>
          </a:xfrm>
        </p:grpSpPr>
        <p:sp>
          <p:nvSpPr>
            <p:cNvPr id="209" name="ZoneTexte 208">
              <a:extLst>
                <a:ext uri="{FF2B5EF4-FFF2-40B4-BE49-F238E27FC236}">
                  <a16:creationId xmlns:a16="http://schemas.microsoft.com/office/drawing/2014/main" id="{4C8FDFAC-20A6-4F6D-BE59-A48049A7827B}"/>
                </a:ext>
              </a:extLst>
            </p:cNvPr>
            <p:cNvSpPr txBox="1"/>
            <p:nvPr/>
          </p:nvSpPr>
          <p:spPr>
            <a:xfrm>
              <a:off x="107429" y="3449597"/>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production </a:t>
              </a:r>
              <a:br>
                <a:rPr lang="fr-FR" dirty="0"/>
              </a:br>
              <a:r>
                <a:rPr lang="fr-FR" dirty="0"/>
                <a:t>d'une mission</a:t>
              </a:r>
            </a:p>
          </p:txBody>
        </p:sp>
        <p:sp>
          <p:nvSpPr>
            <p:cNvPr id="229" name="Rectangle 228"/>
            <p:cNvSpPr/>
            <p:nvPr/>
          </p:nvSpPr>
          <p:spPr>
            <a:xfrm>
              <a:off x="5291150" y="3469923"/>
              <a:ext cx="209681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les modes de transmission  à un avocat des pièces constitutives d’un dossier selon leur nature</a:t>
              </a:r>
            </a:p>
          </p:txBody>
        </p:sp>
        <p:grpSp>
          <p:nvGrpSpPr>
            <p:cNvPr id="319" name="Groupe 318">
              <a:extLst>
                <a:ext uri="{FF2B5EF4-FFF2-40B4-BE49-F238E27FC236}">
                  <a16:creationId xmlns:a16="http://schemas.microsoft.com/office/drawing/2014/main" id="{F6D05635-FD9E-4E10-A977-5026D8F48F3D}"/>
                </a:ext>
              </a:extLst>
            </p:cNvPr>
            <p:cNvGrpSpPr/>
            <p:nvPr/>
          </p:nvGrpSpPr>
          <p:grpSpPr>
            <a:xfrm>
              <a:off x="1879926" y="3474596"/>
              <a:ext cx="3466824" cy="504000"/>
              <a:chOff x="1907629" y="3346741"/>
              <a:chExt cx="3466824" cy="504000"/>
            </a:xfrm>
          </p:grpSpPr>
          <p:grpSp>
            <p:nvGrpSpPr>
              <p:cNvPr id="320" name="Groupe 319">
                <a:extLst>
                  <a:ext uri="{FF2B5EF4-FFF2-40B4-BE49-F238E27FC236}">
                    <a16:creationId xmlns:a16="http://schemas.microsoft.com/office/drawing/2014/main" id="{166EFC52-0170-461D-A9A6-E1DDFA6BB3E5}"/>
                  </a:ext>
                </a:extLst>
              </p:cNvPr>
              <p:cNvGrpSpPr/>
              <p:nvPr/>
            </p:nvGrpSpPr>
            <p:grpSpPr>
              <a:xfrm>
                <a:off x="1907629" y="3346741"/>
                <a:ext cx="3405719" cy="504000"/>
                <a:chOff x="1907629" y="2782399"/>
                <a:chExt cx="3405719" cy="504000"/>
              </a:xfrm>
            </p:grpSpPr>
            <p:sp>
              <p:nvSpPr>
                <p:cNvPr id="322" name="Rectangle 321">
                  <a:extLst>
                    <a:ext uri="{FF2B5EF4-FFF2-40B4-BE49-F238E27FC236}">
                      <a16:creationId xmlns:a16="http://schemas.microsoft.com/office/drawing/2014/main" id="{4674A020-7B50-4432-BA07-4695F4D31EF2}"/>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6B61AD0B-D25E-489A-90D4-EF984F0C86CD}"/>
                    </a:ext>
                  </a:extLst>
                </p:cNvPr>
                <p:cNvGrpSpPr/>
                <p:nvPr/>
              </p:nvGrpSpPr>
              <p:grpSpPr>
                <a:xfrm>
                  <a:off x="1907629" y="2782399"/>
                  <a:ext cx="271472" cy="504000"/>
                  <a:chOff x="1903658" y="4015785"/>
                  <a:chExt cx="265051" cy="504000"/>
                </a:xfrm>
              </p:grpSpPr>
              <p:cxnSp>
                <p:nvCxnSpPr>
                  <p:cNvPr id="324" name="Connecteur droit 323">
                    <a:extLst>
                      <a:ext uri="{FF2B5EF4-FFF2-40B4-BE49-F238E27FC236}">
                        <a16:creationId xmlns:a16="http://schemas.microsoft.com/office/drawing/2014/main" id="{524C6E80-0005-47AF-A29E-3EB62E238780}"/>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95C5D833-A03E-478D-AA22-0AE335CB8E10}"/>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21" name="Rectangle 320">
                <a:extLst>
                  <a:ext uri="{FF2B5EF4-FFF2-40B4-BE49-F238E27FC236}">
                    <a16:creationId xmlns:a16="http://schemas.microsoft.com/office/drawing/2014/main" id="{C6D407EA-465C-4DDC-AE77-DB180F39EC8D}"/>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5" name="Groupe 4">
            <a:extLst>
              <a:ext uri="{FF2B5EF4-FFF2-40B4-BE49-F238E27FC236}">
                <a16:creationId xmlns:a16="http://schemas.microsoft.com/office/drawing/2014/main" id="{A80D598F-84D6-4B7B-B1A5-BEFED2F0E7DA}"/>
              </a:ext>
            </a:extLst>
          </p:cNvPr>
          <p:cNvGrpSpPr/>
          <p:nvPr/>
        </p:nvGrpSpPr>
        <p:grpSpPr>
          <a:xfrm>
            <a:off x="107429" y="3916083"/>
            <a:ext cx="7185322" cy="507831"/>
            <a:chOff x="107429" y="4049762"/>
            <a:chExt cx="7185322" cy="507831"/>
          </a:xfrm>
        </p:grpSpPr>
        <p:sp>
          <p:nvSpPr>
            <p:cNvPr id="164" name="ZoneTexte 163">
              <a:extLst>
                <a:ext uri="{FF2B5EF4-FFF2-40B4-BE49-F238E27FC236}">
                  <a16:creationId xmlns:a16="http://schemas.microsoft.com/office/drawing/2014/main" id="{4C8FDFAC-20A6-4F6D-BE59-A48049A7827B}"/>
                </a:ext>
              </a:extLst>
            </p:cNvPr>
            <p:cNvSpPr txBox="1"/>
            <p:nvPr/>
          </p:nvSpPr>
          <p:spPr>
            <a:xfrm>
              <a:off x="107429" y="4103622"/>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a:t>
              </a:r>
              <a:br>
                <a:rPr lang="fr-FR" dirty="0"/>
              </a:br>
              <a:r>
                <a:rPr lang="fr-FR" dirty="0"/>
                <a:t>logiciel métier</a:t>
              </a:r>
            </a:p>
          </p:txBody>
        </p:sp>
        <p:sp>
          <p:nvSpPr>
            <p:cNvPr id="171" name="Rectangle 170">
              <a:extLst>
                <a:ext uri="{FF2B5EF4-FFF2-40B4-BE49-F238E27FC236}">
                  <a16:creationId xmlns:a16="http://schemas.microsoft.com/office/drawing/2014/main" id="{EFB8A44E-4E7E-4E0B-9F0E-5CDCC3D014CC}"/>
                </a:ext>
              </a:extLst>
            </p:cNvPr>
            <p:cNvSpPr/>
            <p:nvPr/>
          </p:nvSpPr>
          <p:spPr>
            <a:xfrm>
              <a:off x="5291151" y="4049762"/>
              <a:ext cx="200160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Modifier le format type de la lettre de mission générée automatiquement par </a:t>
              </a:r>
              <a:r>
                <a:rPr lang="fr-FR" sz="900" i="1" dirty="0" err="1">
                  <a:solidFill>
                    <a:schemeClr val="tx2"/>
                  </a:solidFill>
                  <a:latin typeface="Univers Light" panose="020B0403020202020204" pitchFamily="34" charset="0"/>
                </a:rPr>
                <a:t>Polyacte</a:t>
              </a:r>
              <a:endParaRPr lang="fr-FR" sz="900" i="1" dirty="0">
                <a:solidFill>
                  <a:schemeClr val="tx2"/>
                </a:solidFill>
                <a:latin typeface="Univers Light" panose="020B0403020202020204" pitchFamily="34" charset="0"/>
              </a:endParaRPr>
            </a:p>
          </p:txBody>
        </p:sp>
        <p:grpSp>
          <p:nvGrpSpPr>
            <p:cNvPr id="326" name="Groupe 325">
              <a:extLst>
                <a:ext uri="{FF2B5EF4-FFF2-40B4-BE49-F238E27FC236}">
                  <a16:creationId xmlns:a16="http://schemas.microsoft.com/office/drawing/2014/main" id="{7847D0CF-D1E4-4C54-BB77-1C17E548E566}"/>
                </a:ext>
              </a:extLst>
            </p:cNvPr>
            <p:cNvGrpSpPr/>
            <p:nvPr/>
          </p:nvGrpSpPr>
          <p:grpSpPr>
            <a:xfrm>
              <a:off x="1879926" y="4051677"/>
              <a:ext cx="3466824" cy="504000"/>
              <a:chOff x="1942188" y="5252504"/>
              <a:chExt cx="3466824" cy="504000"/>
            </a:xfrm>
          </p:grpSpPr>
          <p:grpSp>
            <p:nvGrpSpPr>
              <p:cNvPr id="327" name="Groupe 326">
                <a:extLst>
                  <a:ext uri="{FF2B5EF4-FFF2-40B4-BE49-F238E27FC236}">
                    <a16:creationId xmlns:a16="http://schemas.microsoft.com/office/drawing/2014/main" id="{897A2CE7-BC47-4338-BEF4-DE362F9690C0}"/>
                  </a:ext>
                </a:extLst>
              </p:cNvPr>
              <p:cNvGrpSpPr/>
              <p:nvPr/>
            </p:nvGrpSpPr>
            <p:grpSpPr>
              <a:xfrm>
                <a:off x="1942188" y="5252504"/>
                <a:ext cx="3405719" cy="504000"/>
                <a:chOff x="1907629" y="2828565"/>
                <a:chExt cx="3405719" cy="504000"/>
              </a:xfrm>
            </p:grpSpPr>
            <p:sp>
              <p:nvSpPr>
                <p:cNvPr id="329" name="Rectangle 328">
                  <a:extLst>
                    <a:ext uri="{FF2B5EF4-FFF2-40B4-BE49-F238E27FC236}">
                      <a16:creationId xmlns:a16="http://schemas.microsoft.com/office/drawing/2014/main" id="{DCC0BF72-7C14-4000-9DB3-FACC9CF374B9}"/>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0" name="Groupe 329">
                  <a:extLst>
                    <a:ext uri="{FF2B5EF4-FFF2-40B4-BE49-F238E27FC236}">
                      <a16:creationId xmlns:a16="http://schemas.microsoft.com/office/drawing/2014/main" id="{A4E052C8-9235-4F03-B30F-F5A932EDAF8C}"/>
                    </a:ext>
                  </a:extLst>
                </p:cNvPr>
                <p:cNvGrpSpPr/>
                <p:nvPr/>
              </p:nvGrpSpPr>
              <p:grpSpPr>
                <a:xfrm>
                  <a:off x="1907629" y="2828565"/>
                  <a:ext cx="271472" cy="504000"/>
                  <a:chOff x="1903658" y="4061951"/>
                  <a:chExt cx="265051" cy="504000"/>
                </a:xfrm>
              </p:grpSpPr>
              <p:cxnSp>
                <p:nvCxnSpPr>
                  <p:cNvPr id="331" name="Connecteur droit 330">
                    <a:extLst>
                      <a:ext uri="{FF2B5EF4-FFF2-40B4-BE49-F238E27FC236}">
                        <a16:creationId xmlns:a16="http://schemas.microsoft.com/office/drawing/2014/main" id="{BB7E3E75-AB5E-47C5-BE99-D3594EA618C6}"/>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2" name="Ellipse 331">
                    <a:extLst>
                      <a:ext uri="{FF2B5EF4-FFF2-40B4-BE49-F238E27FC236}">
                        <a16:creationId xmlns:a16="http://schemas.microsoft.com/office/drawing/2014/main" id="{8AB5A855-D99D-48B0-A595-790231CEC513}"/>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28" name="Rectangle 327">
                <a:extLst>
                  <a:ext uri="{FF2B5EF4-FFF2-40B4-BE49-F238E27FC236}">
                    <a16:creationId xmlns:a16="http://schemas.microsoft.com/office/drawing/2014/main" id="{EFB835B4-A91F-4226-B80F-CADA5F1AB43F}"/>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grpSp>
        <p:nvGrpSpPr>
          <p:cNvPr id="6" name="Groupe 5">
            <a:extLst>
              <a:ext uri="{FF2B5EF4-FFF2-40B4-BE49-F238E27FC236}">
                <a16:creationId xmlns:a16="http://schemas.microsoft.com/office/drawing/2014/main" id="{C3255AB1-3D9E-43E2-B18A-93E0F81E5EA2}"/>
              </a:ext>
            </a:extLst>
          </p:cNvPr>
          <p:cNvGrpSpPr/>
          <p:nvPr/>
        </p:nvGrpSpPr>
        <p:grpSpPr>
          <a:xfrm>
            <a:off x="107429" y="4508944"/>
            <a:ext cx="7185322" cy="553998"/>
            <a:chOff x="107429" y="4625826"/>
            <a:chExt cx="7185322" cy="553998"/>
          </a:xfrm>
        </p:grpSpPr>
        <p:sp>
          <p:nvSpPr>
            <p:cNvPr id="165" name="ZoneTexte 164">
              <a:extLst>
                <a:ext uri="{FF2B5EF4-FFF2-40B4-BE49-F238E27FC236}">
                  <a16:creationId xmlns:a16="http://schemas.microsoft.com/office/drawing/2014/main" id="{4C8FDFAC-20A6-4F6D-BE59-A48049A7827B}"/>
                </a:ext>
              </a:extLst>
            </p:cNvPr>
            <p:cNvSpPr txBox="1"/>
            <p:nvPr/>
          </p:nvSpPr>
          <p:spPr>
            <a:xfrm>
              <a:off x="107429" y="4625826"/>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a:t>
              </a:r>
              <a:br>
                <a:rPr lang="fr-FR" dirty="0"/>
              </a:br>
              <a:r>
                <a:rPr lang="fr-FR" dirty="0"/>
                <a:t>domaine de spécialité</a:t>
              </a:r>
            </a:p>
          </p:txBody>
        </p:sp>
        <p:sp>
          <p:nvSpPr>
            <p:cNvPr id="34" name="Rectangle 33"/>
            <p:cNvSpPr/>
            <p:nvPr/>
          </p:nvSpPr>
          <p:spPr>
            <a:xfrm>
              <a:off x="5291151" y="4648910"/>
              <a:ext cx="200160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Etablir une procédure de contrôle de la qualité et exhaustivité des contrats de travail </a:t>
              </a:r>
            </a:p>
          </p:txBody>
        </p:sp>
        <p:grpSp>
          <p:nvGrpSpPr>
            <p:cNvPr id="333" name="Groupe 332">
              <a:extLst>
                <a:ext uri="{FF2B5EF4-FFF2-40B4-BE49-F238E27FC236}">
                  <a16:creationId xmlns:a16="http://schemas.microsoft.com/office/drawing/2014/main" id="{6EF150F3-2857-49EF-B5B2-A0FD8657E47B}"/>
                </a:ext>
              </a:extLst>
            </p:cNvPr>
            <p:cNvGrpSpPr/>
            <p:nvPr/>
          </p:nvGrpSpPr>
          <p:grpSpPr>
            <a:xfrm>
              <a:off x="1879926" y="4650825"/>
              <a:ext cx="3466824" cy="504000"/>
              <a:chOff x="1907629" y="3346741"/>
              <a:chExt cx="3466824" cy="504000"/>
            </a:xfrm>
          </p:grpSpPr>
          <p:grpSp>
            <p:nvGrpSpPr>
              <p:cNvPr id="334" name="Groupe 333">
                <a:extLst>
                  <a:ext uri="{FF2B5EF4-FFF2-40B4-BE49-F238E27FC236}">
                    <a16:creationId xmlns:a16="http://schemas.microsoft.com/office/drawing/2014/main" id="{79835D2D-3343-475E-8F9A-21FD477A9AAA}"/>
                  </a:ext>
                </a:extLst>
              </p:cNvPr>
              <p:cNvGrpSpPr/>
              <p:nvPr/>
            </p:nvGrpSpPr>
            <p:grpSpPr>
              <a:xfrm>
                <a:off x="1907629" y="3346741"/>
                <a:ext cx="3405719" cy="504000"/>
                <a:chOff x="1907629" y="2782399"/>
                <a:chExt cx="3405719" cy="504000"/>
              </a:xfrm>
            </p:grpSpPr>
            <p:sp>
              <p:nvSpPr>
                <p:cNvPr id="336" name="Rectangle 335">
                  <a:extLst>
                    <a:ext uri="{FF2B5EF4-FFF2-40B4-BE49-F238E27FC236}">
                      <a16:creationId xmlns:a16="http://schemas.microsoft.com/office/drawing/2014/main" id="{580B1789-5254-4C92-B011-EBD30BCBCF2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7" name="Groupe 336">
                  <a:extLst>
                    <a:ext uri="{FF2B5EF4-FFF2-40B4-BE49-F238E27FC236}">
                      <a16:creationId xmlns:a16="http://schemas.microsoft.com/office/drawing/2014/main" id="{B2BFD671-4701-473C-A3E1-C4CB2C3BB171}"/>
                    </a:ext>
                  </a:extLst>
                </p:cNvPr>
                <p:cNvGrpSpPr/>
                <p:nvPr/>
              </p:nvGrpSpPr>
              <p:grpSpPr>
                <a:xfrm>
                  <a:off x="1907629" y="2782399"/>
                  <a:ext cx="271472" cy="504000"/>
                  <a:chOff x="1903658" y="4015785"/>
                  <a:chExt cx="265051" cy="504000"/>
                </a:xfrm>
              </p:grpSpPr>
              <p:cxnSp>
                <p:nvCxnSpPr>
                  <p:cNvPr id="338" name="Connecteur droit 337">
                    <a:extLst>
                      <a:ext uri="{FF2B5EF4-FFF2-40B4-BE49-F238E27FC236}">
                        <a16:creationId xmlns:a16="http://schemas.microsoft.com/office/drawing/2014/main" id="{2029BA9F-5E23-4BDE-9BB7-9945E373A96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9" name="Ellipse 338">
                    <a:extLst>
                      <a:ext uri="{FF2B5EF4-FFF2-40B4-BE49-F238E27FC236}">
                        <a16:creationId xmlns:a16="http://schemas.microsoft.com/office/drawing/2014/main" id="{04187A5F-B220-4169-A908-2048BFB1FDF6}"/>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35" name="Rectangle 334">
                <a:extLst>
                  <a:ext uri="{FF2B5EF4-FFF2-40B4-BE49-F238E27FC236}">
                    <a16:creationId xmlns:a16="http://schemas.microsoft.com/office/drawing/2014/main" id="{7FCAAA2C-5CFA-4F12-9467-6007EBC3BC12}"/>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 méthodologiques</a:t>
                </a:r>
              </a:p>
            </p:txBody>
          </p:sp>
        </p:grpSp>
      </p:grpSp>
      <p:grpSp>
        <p:nvGrpSpPr>
          <p:cNvPr id="7" name="Groupe 6">
            <a:extLst>
              <a:ext uri="{FF2B5EF4-FFF2-40B4-BE49-F238E27FC236}">
                <a16:creationId xmlns:a16="http://schemas.microsoft.com/office/drawing/2014/main" id="{7837EC89-DF5F-459D-A74C-DD34DE939300}"/>
              </a:ext>
            </a:extLst>
          </p:cNvPr>
          <p:cNvGrpSpPr/>
          <p:nvPr/>
        </p:nvGrpSpPr>
        <p:grpSpPr>
          <a:xfrm>
            <a:off x="107429" y="5147972"/>
            <a:ext cx="7154363" cy="553998"/>
            <a:chOff x="107429" y="5226714"/>
            <a:chExt cx="7154363" cy="553998"/>
          </a:xfrm>
        </p:grpSpPr>
        <p:sp>
          <p:nvSpPr>
            <p:cNvPr id="175" name="ZoneTexte 174">
              <a:extLst>
                <a:ext uri="{FF2B5EF4-FFF2-40B4-BE49-F238E27FC236}">
                  <a16:creationId xmlns:a16="http://schemas.microsoft.com/office/drawing/2014/main" id="{4C8FDFAC-20A6-4F6D-BE59-A48049A7827B}"/>
                </a:ext>
              </a:extLst>
            </p:cNvPr>
            <p:cNvSpPr txBox="1"/>
            <p:nvPr/>
          </p:nvSpPr>
          <p:spPr>
            <a:xfrm>
              <a:off x="107429" y="5226714"/>
              <a:ext cx="1868728"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répondant à une problématique client</a:t>
              </a:r>
            </a:p>
          </p:txBody>
        </p:sp>
        <p:sp>
          <p:nvSpPr>
            <p:cNvPr id="37" name="Rectangle 36"/>
            <p:cNvSpPr/>
            <p:nvPr/>
          </p:nvSpPr>
          <p:spPr>
            <a:xfrm>
              <a:off x="5291151" y="5249798"/>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une synthèse sur les principales conséquences de la loi Pacte sur la profession d’EC</a:t>
              </a:r>
            </a:p>
          </p:txBody>
        </p:sp>
        <p:grpSp>
          <p:nvGrpSpPr>
            <p:cNvPr id="340" name="Groupe 339">
              <a:extLst>
                <a:ext uri="{FF2B5EF4-FFF2-40B4-BE49-F238E27FC236}">
                  <a16:creationId xmlns:a16="http://schemas.microsoft.com/office/drawing/2014/main" id="{28E697D8-4089-4596-9BB6-4736C2953080}"/>
                </a:ext>
              </a:extLst>
            </p:cNvPr>
            <p:cNvGrpSpPr/>
            <p:nvPr/>
          </p:nvGrpSpPr>
          <p:grpSpPr>
            <a:xfrm>
              <a:off x="1879926" y="5226714"/>
              <a:ext cx="3466824" cy="553998"/>
              <a:chOff x="1835621" y="5416897"/>
              <a:chExt cx="3466824" cy="553998"/>
            </a:xfrm>
          </p:grpSpPr>
          <p:sp>
            <p:nvSpPr>
              <p:cNvPr id="341" name="Rectangle 340">
                <a:extLst>
                  <a:ext uri="{FF2B5EF4-FFF2-40B4-BE49-F238E27FC236}">
                    <a16:creationId xmlns:a16="http://schemas.microsoft.com/office/drawing/2014/main" id="{0F0BA9F2-7FAA-4EDB-89EA-DF3B153F9E02}"/>
                  </a:ext>
                </a:extLst>
              </p:cNvPr>
              <p:cNvSpPr/>
              <p:nvPr/>
            </p:nvSpPr>
            <p:spPr>
              <a:xfrm>
                <a:off x="1980753" y="54418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1F622B6F-A472-490E-AFA4-868A9DC3B485}"/>
                  </a:ext>
                </a:extLst>
              </p:cNvPr>
              <p:cNvGrpSpPr/>
              <p:nvPr/>
            </p:nvGrpSpPr>
            <p:grpSpPr>
              <a:xfrm>
                <a:off x="1835621" y="5416897"/>
                <a:ext cx="3466824" cy="553998"/>
                <a:chOff x="1835621" y="5416897"/>
                <a:chExt cx="3466824" cy="553998"/>
              </a:xfrm>
            </p:grpSpPr>
            <p:grpSp>
              <p:nvGrpSpPr>
                <p:cNvPr id="343" name="Groupe 342">
                  <a:extLst>
                    <a:ext uri="{FF2B5EF4-FFF2-40B4-BE49-F238E27FC236}">
                      <a16:creationId xmlns:a16="http://schemas.microsoft.com/office/drawing/2014/main" id="{A3099D45-E842-41FF-A358-1F709607D9B0}"/>
                    </a:ext>
                  </a:extLst>
                </p:cNvPr>
                <p:cNvGrpSpPr/>
                <p:nvPr/>
              </p:nvGrpSpPr>
              <p:grpSpPr>
                <a:xfrm>
                  <a:off x="1835621" y="5441896"/>
                  <a:ext cx="271472" cy="504000"/>
                  <a:chOff x="1903658" y="3992702"/>
                  <a:chExt cx="265051" cy="504000"/>
                </a:xfrm>
              </p:grpSpPr>
              <p:cxnSp>
                <p:nvCxnSpPr>
                  <p:cNvPr id="345" name="Connecteur droit 344">
                    <a:extLst>
                      <a:ext uri="{FF2B5EF4-FFF2-40B4-BE49-F238E27FC236}">
                        <a16:creationId xmlns:a16="http://schemas.microsoft.com/office/drawing/2014/main" id="{6145CFEA-1195-4791-B472-91C349A97B25}"/>
                      </a:ext>
                    </a:extLst>
                  </p:cNvPr>
                  <p:cNvCxnSpPr>
                    <a:cxnSpLocks/>
                  </p:cNvCxnSpPr>
                  <p:nvPr/>
                </p:nvCxnSpPr>
                <p:spPr>
                  <a:xfrm>
                    <a:off x="2036183" y="39927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6" name="Ellipse 345">
                    <a:extLst>
                      <a:ext uri="{FF2B5EF4-FFF2-40B4-BE49-F238E27FC236}">
                        <a16:creationId xmlns:a16="http://schemas.microsoft.com/office/drawing/2014/main" id="{7367ED3B-A421-4F09-A3E8-8AADA4FA2D21}"/>
                      </a:ext>
                    </a:extLst>
                  </p:cNvPr>
                  <p:cNvSpPr/>
                  <p:nvPr/>
                </p:nvSpPr>
                <p:spPr>
                  <a:xfrm>
                    <a:off x="1903658" y="41262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44" name="Rectangle 343">
                  <a:extLst>
                    <a:ext uri="{FF2B5EF4-FFF2-40B4-BE49-F238E27FC236}">
                      <a16:creationId xmlns:a16="http://schemas.microsoft.com/office/drawing/2014/main" id="{9D5AE456-16B1-4B18-98AF-E3520EE1F71A}"/>
                    </a:ext>
                  </a:extLst>
                </p:cNvPr>
                <p:cNvSpPr/>
                <p:nvPr/>
              </p:nvSpPr>
              <p:spPr>
                <a:xfrm>
                  <a:off x="2062445" y="541689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grpSp>
      <p:grpSp>
        <p:nvGrpSpPr>
          <p:cNvPr id="8" name="Groupe 7">
            <a:extLst>
              <a:ext uri="{FF2B5EF4-FFF2-40B4-BE49-F238E27FC236}">
                <a16:creationId xmlns:a16="http://schemas.microsoft.com/office/drawing/2014/main" id="{D6BFB0DE-F75A-42F4-A677-20BB9A33AF14}"/>
              </a:ext>
            </a:extLst>
          </p:cNvPr>
          <p:cNvGrpSpPr/>
          <p:nvPr/>
        </p:nvGrpSpPr>
        <p:grpSpPr>
          <a:xfrm>
            <a:off x="107429" y="5787000"/>
            <a:ext cx="7344816" cy="553998"/>
            <a:chOff x="107429" y="5824120"/>
            <a:chExt cx="7344816" cy="553998"/>
          </a:xfrm>
        </p:grpSpPr>
        <p:sp>
          <p:nvSpPr>
            <p:cNvPr id="257" name="ZoneTexte 256">
              <a:extLst>
                <a:ext uri="{FF2B5EF4-FFF2-40B4-BE49-F238E27FC236}">
                  <a16:creationId xmlns:a16="http://schemas.microsoft.com/office/drawing/2014/main" id="{4C8FDFAC-20A6-4F6D-BE59-A48049A7827B}"/>
                </a:ext>
              </a:extLst>
            </p:cNvPr>
            <p:cNvSpPr txBox="1"/>
            <p:nvPr/>
          </p:nvSpPr>
          <p:spPr>
            <a:xfrm>
              <a:off x="107429" y="5824120"/>
              <a:ext cx="200294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a:t>
              </a:r>
              <a:br>
                <a:rPr lang="fr-FR" dirty="0"/>
              </a:br>
              <a:r>
                <a:rPr lang="fr-FR" dirty="0"/>
                <a:t>de données </a:t>
              </a:r>
              <a:br>
                <a:rPr lang="fr-FR" dirty="0"/>
              </a:br>
              <a:r>
                <a:rPr lang="fr-FR" dirty="0"/>
                <a:t>avec l'externe</a:t>
              </a:r>
            </a:p>
          </p:txBody>
        </p:sp>
        <p:sp>
          <p:nvSpPr>
            <p:cNvPr id="36" name="Rectangle 35"/>
            <p:cNvSpPr/>
            <p:nvPr/>
          </p:nvSpPr>
          <p:spPr>
            <a:xfrm>
              <a:off x="5291151" y="5847204"/>
              <a:ext cx="216109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Rappeler aux EC dirigeants la durée autorisée de conservation des données d’un salarié licencié</a:t>
              </a:r>
            </a:p>
          </p:txBody>
        </p:sp>
        <p:grpSp>
          <p:nvGrpSpPr>
            <p:cNvPr id="347" name="Groupe 346">
              <a:extLst>
                <a:ext uri="{FF2B5EF4-FFF2-40B4-BE49-F238E27FC236}">
                  <a16:creationId xmlns:a16="http://schemas.microsoft.com/office/drawing/2014/main" id="{A4C54707-B53F-4E2C-8487-716AFF9F0B81}"/>
                </a:ext>
              </a:extLst>
            </p:cNvPr>
            <p:cNvGrpSpPr/>
            <p:nvPr/>
          </p:nvGrpSpPr>
          <p:grpSpPr>
            <a:xfrm>
              <a:off x="1879926" y="5849119"/>
              <a:ext cx="3466824" cy="504000"/>
              <a:chOff x="1942188" y="5252504"/>
              <a:chExt cx="3466824" cy="504000"/>
            </a:xfrm>
          </p:grpSpPr>
          <p:grpSp>
            <p:nvGrpSpPr>
              <p:cNvPr id="348" name="Groupe 347">
                <a:extLst>
                  <a:ext uri="{FF2B5EF4-FFF2-40B4-BE49-F238E27FC236}">
                    <a16:creationId xmlns:a16="http://schemas.microsoft.com/office/drawing/2014/main" id="{20DAAEE6-F9C5-4AAE-A479-6C387633E356}"/>
                  </a:ext>
                </a:extLst>
              </p:cNvPr>
              <p:cNvGrpSpPr/>
              <p:nvPr/>
            </p:nvGrpSpPr>
            <p:grpSpPr>
              <a:xfrm>
                <a:off x="1942188" y="5252504"/>
                <a:ext cx="3405719" cy="504000"/>
                <a:chOff x="1907629" y="2828565"/>
                <a:chExt cx="3405719" cy="504000"/>
              </a:xfrm>
            </p:grpSpPr>
            <p:sp>
              <p:nvSpPr>
                <p:cNvPr id="350" name="Rectangle 349">
                  <a:extLst>
                    <a:ext uri="{FF2B5EF4-FFF2-40B4-BE49-F238E27FC236}">
                      <a16:creationId xmlns:a16="http://schemas.microsoft.com/office/drawing/2014/main" id="{F066D148-2D67-4C4D-B29F-8AF459693473}"/>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1" name="Groupe 350">
                  <a:extLst>
                    <a:ext uri="{FF2B5EF4-FFF2-40B4-BE49-F238E27FC236}">
                      <a16:creationId xmlns:a16="http://schemas.microsoft.com/office/drawing/2014/main" id="{55AD6653-3F1C-48E7-8736-29B282A3B0F2}"/>
                    </a:ext>
                  </a:extLst>
                </p:cNvPr>
                <p:cNvGrpSpPr/>
                <p:nvPr/>
              </p:nvGrpSpPr>
              <p:grpSpPr>
                <a:xfrm>
                  <a:off x="1907629" y="2828565"/>
                  <a:ext cx="271472" cy="504000"/>
                  <a:chOff x="1903658" y="4061951"/>
                  <a:chExt cx="265051" cy="504000"/>
                </a:xfrm>
              </p:grpSpPr>
              <p:cxnSp>
                <p:nvCxnSpPr>
                  <p:cNvPr id="352" name="Connecteur droit 351">
                    <a:extLst>
                      <a:ext uri="{FF2B5EF4-FFF2-40B4-BE49-F238E27FC236}">
                        <a16:creationId xmlns:a16="http://schemas.microsoft.com/office/drawing/2014/main" id="{22F164A7-2809-4553-8BBE-4A3F3CA63E72}"/>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3" name="Ellipse 352">
                    <a:extLst>
                      <a:ext uri="{FF2B5EF4-FFF2-40B4-BE49-F238E27FC236}">
                        <a16:creationId xmlns:a16="http://schemas.microsoft.com/office/drawing/2014/main" id="{E4BEB6CF-05A2-43A6-A00D-2B580E951834}"/>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49" name="Rectangle 348">
                <a:extLst>
                  <a:ext uri="{FF2B5EF4-FFF2-40B4-BE49-F238E27FC236}">
                    <a16:creationId xmlns:a16="http://schemas.microsoft.com/office/drawing/2014/main" id="{2BFB656C-361A-4098-8508-88487064D88B}"/>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13" name="Groupe 12">
            <a:extLst>
              <a:ext uri="{FF2B5EF4-FFF2-40B4-BE49-F238E27FC236}">
                <a16:creationId xmlns:a16="http://schemas.microsoft.com/office/drawing/2014/main" id="{DCC76B67-1AF8-46CC-B273-5A4FDD207E57}"/>
              </a:ext>
            </a:extLst>
          </p:cNvPr>
          <p:cNvGrpSpPr/>
          <p:nvPr/>
        </p:nvGrpSpPr>
        <p:grpSpPr>
          <a:xfrm>
            <a:off x="107429" y="7839531"/>
            <a:ext cx="7344814" cy="553998"/>
            <a:chOff x="107429" y="7874580"/>
            <a:chExt cx="7344814" cy="553998"/>
          </a:xfrm>
        </p:grpSpPr>
        <p:sp>
          <p:nvSpPr>
            <p:cNvPr id="285" name="ZoneTexte 284">
              <a:extLst>
                <a:ext uri="{FF2B5EF4-FFF2-40B4-BE49-F238E27FC236}">
                  <a16:creationId xmlns:a16="http://schemas.microsoft.com/office/drawing/2014/main" id="{4C8FDFAC-20A6-4F6D-BE59-A48049A7827B}"/>
                </a:ext>
              </a:extLst>
            </p:cNvPr>
            <p:cNvSpPr txBox="1"/>
            <p:nvPr/>
          </p:nvSpPr>
          <p:spPr>
            <a:xfrm>
              <a:off x="107429" y="8028469"/>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Posture conseil</a:t>
              </a:r>
            </a:p>
          </p:txBody>
        </p:sp>
        <p:sp>
          <p:nvSpPr>
            <p:cNvPr id="119" name="Rectangle 118">
              <a:extLst>
                <a:ext uri="{FF2B5EF4-FFF2-40B4-BE49-F238E27FC236}">
                  <a16:creationId xmlns:a16="http://schemas.microsoft.com/office/drawing/2014/main" id="{581A62BC-49EC-473D-923E-6C34F4FA26A0}"/>
                </a:ext>
              </a:extLst>
            </p:cNvPr>
            <p:cNvSpPr/>
            <p:nvPr/>
          </p:nvSpPr>
          <p:spPr>
            <a:xfrm>
              <a:off x="5291150" y="7897664"/>
              <a:ext cx="216109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aux EC dirigeants les arguments juridiques à avancer dans le cadre de pourparlers avec des clients</a:t>
              </a:r>
            </a:p>
          </p:txBody>
        </p:sp>
        <p:grpSp>
          <p:nvGrpSpPr>
            <p:cNvPr id="354" name="Groupe 353">
              <a:extLst>
                <a:ext uri="{FF2B5EF4-FFF2-40B4-BE49-F238E27FC236}">
                  <a16:creationId xmlns:a16="http://schemas.microsoft.com/office/drawing/2014/main" id="{521B8243-E5F1-46C7-98BA-373DDAF4F89E}"/>
                </a:ext>
              </a:extLst>
            </p:cNvPr>
            <p:cNvGrpSpPr/>
            <p:nvPr/>
          </p:nvGrpSpPr>
          <p:grpSpPr>
            <a:xfrm>
              <a:off x="1879926" y="7874580"/>
              <a:ext cx="3466824" cy="553998"/>
              <a:chOff x="1835621" y="5439980"/>
              <a:chExt cx="3466824" cy="553998"/>
            </a:xfrm>
          </p:grpSpPr>
          <p:sp>
            <p:nvSpPr>
              <p:cNvPr id="355" name="Rectangle 354">
                <a:extLst>
                  <a:ext uri="{FF2B5EF4-FFF2-40B4-BE49-F238E27FC236}">
                    <a16:creationId xmlns:a16="http://schemas.microsoft.com/office/drawing/2014/main" id="{2B6593C4-4DA7-4433-86DC-C3324E18E60E}"/>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6" name="Groupe 355">
                <a:extLst>
                  <a:ext uri="{FF2B5EF4-FFF2-40B4-BE49-F238E27FC236}">
                    <a16:creationId xmlns:a16="http://schemas.microsoft.com/office/drawing/2014/main" id="{BCEFEFAC-4D76-4258-8DF3-6217095BA8B4}"/>
                  </a:ext>
                </a:extLst>
              </p:cNvPr>
              <p:cNvGrpSpPr/>
              <p:nvPr/>
            </p:nvGrpSpPr>
            <p:grpSpPr>
              <a:xfrm>
                <a:off x="1835621" y="5439980"/>
                <a:ext cx="3466824" cy="553998"/>
                <a:chOff x="1835621" y="5439980"/>
                <a:chExt cx="3466824" cy="553998"/>
              </a:xfrm>
            </p:grpSpPr>
            <p:grpSp>
              <p:nvGrpSpPr>
                <p:cNvPr id="357" name="Groupe 356">
                  <a:extLst>
                    <a:ext uri="{FF2B5EF4-FFF2-40B4-BE49-F238E27FC236}">
                      <a16:creationId xmlns:a16="http://schemas.microsoft.com/office/drawing/2014/main" id="{8D20B7F8-DB4A-42C5-9668-D9B62DE21C9B}"/>
                    </a:ext>
                  </a:extLst>
                </p:cNvPr>
                <p:cNvGrpSpPr/>
                <p:nvPr/>
              </p:nvGrpSpPr>
              <p:grpSpPr>
                <a:xfrm>
                  <a:off x="1835621" y="5464979"/>
                  <a:ext cx="271472" cy="504000"/>
                  <a:chOff x="1903658" y="4015785"/>
                  <a:chExt cx="265051" cy="504000"/>
                </a:xfrm>
              </p:grpSpPr>
              <p:cxnSp>
                <p:nvCxnSpPr>
                  <p:cNvPr id="359" name="Connecteur droit 358">
                    <a:extLst>
                      <a:ext uri="{FF2B5EF4-FFF2-40B4-BE49-F238E27FC236}">
                        <a16:creationId xmlns:a16="http://schemas.microsoft.com/office/drawing/2014/main" id="{5C8DB756-6E0E-4337-8604-DB45BF09735D}"/>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60" name="Ellipse 359">
                    <a:extLst>
                      <a:ext uri="{FF2B5EF4-FFF2-40B4-BE49-F238E27FC236}">
                        <a16:creationId xmlns:a16="http://schemas.microsoft.com/office/drawing/2014/main" id="{ABD8A895-CC3B-409C-A2AE-A1465FE047F6}"/>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58" name="Rectangle 357">
                  <a:extLst>
                    <a:ext uri="{FF2B5EF4-FFF2-40B4-BE49-F238E27FC236}">
                      <a16:creationId xmlns:a16="http://schemas.microsoft.com/office/drawing/2014/main" id="{93ED08C5-BE87-487B-909B-0EDEF2F882BE}"/>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Engager son interlocuteur dans des prises de décision stratégiques à travers des recommandations d’actions argumentées </a:t>
                  </a:r>
                </a:p>
              </p:txBody>
            </p:sp>
          </p:grpSp>
        </p:grpSp>
      </p:grpSp>
      <p:grpSp>
        <p:nvGrpSpPr>
          <p:cNvPr id="16" name="Groupe 15">
            <a:extLst>
              <a:ext uri="{FF2B5EF4-FFF2-40B4-BE49-F238E27FC236}">
                <a16:creationId xmlns:a16="http://schemas.microsoft.com/office/drawing/2014/main" id="{2E1FBBFC-5AAA-4041-ADB1-F429624B7BF1}"/>
              </a:ext>
            </a:extLst>
          </p:cNvPr>
          <p:cNvGrpSpPr/>
          <p:nvPr/>
        </p:nvGrpSpPr>
        <p:grpSpPr>
          <a:xfrm>
            <a:off x="107429" y="8438882"/>
            <a:ext cx="7074284" cy="507831"/>
            <a:chOff x="107429" y="8510483"/>
            <a:chExt cx="7074284" cy="507831"/>
          </a:xfrm>
        </p:grpSpPr>
        <p:sp>
          <p:nvSpPr>
            <p:cNvPr id="282" name="ZoneTexte 281">
              <a:extLst>
                <a:ext uri="{FF2B5EF4-FFF2-40B4-BE49-F238E27FC236}">
                  <a16:creationId xmlns:a16="http://schemas.microsoft.com/office/drawing/2014/main" id="{4C8FDFAC-20A6-4F6D-BE59-A48049A7827B}"/>
                </a:ext>
              </a:extLst>
            </p:cNvPr>
            <p:cNvSpPr txBox="1"/>
            <p:nvPr/>
          </p:nvSpPr>
          <p:spPr>
            <a:xfrm>
              <a:off x="107429" y="8564343"/>
              <a:ext cx="197391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sp>
          <p:nvSpPr>
            <p:cNvPr id="121" name="Rectangle 120">
              <a:extLst>
                <a:ext uri="{FF2B5EF4-FFF2-40B4-BE49-F238E27FC236}">
                  <a16:creationId xmlns:a16="http://schemas.microsoft.com/office/drawing/2014/main" id="{07ED02F7-D011-4234-B149-B5EA5B723F71}"/>
                </a:ext>
              </a:extLst>
            </p:cNvPr>
            <p:cNvSpPr/>
            <p:nvPr/>
          </p:nvSpPr>
          <p:spPr>
            <a:xfrm>
              <a:off x="5291151" y="8510483"/>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formation, adapter son niveau de précision selon ses interlocuteurs et leurs besoins</a:t>
              </a:r>
            </a:p>
          </p:txBody>
        </p:sp>
        <p:grpSp>
          <p:nvGrpSpPr>
            <p:cNvPr id="368" name="Groupe 367">
              <a:extLst>
                <a:ext uri="{FF2B5EF4-FFF2-40B4-BE49-F238E27FC236}">
                  <a16:creationId xmlns:a16="http://schemas.microsoft.com/office/drawing/2014/main" id="{86AF5615-0753-437A-9F4D-4E90088489BD}"/>
                </a:ext>
              </a:extLst>
            </p:cNvPr>
            <p:cNvGrpSpPr/>
            <p:nvPr/>
          </p:nvGrpSpPr>
          <p:grpSpPr>
            <a:xfrm>
              <a:off x="1879926" y="8512398"/>
              <a:ext cx="3466824" cy="504000"/>
              <a:chOff x="1907629" y="3346741"/>
              <a:chExt cx="3466824" cy="504000"/>
            </a:xfrm>
          </p:grpSpPr>
          <p:grpSp>
            <p:nvGrpSpPr>
              <p:cNvPr id="369" name="Groupe 368">
                <a:extLst>
                  <a:ext uri="{FF2B5EF4-FFF2-40B4-BE49-F238E27FC236}">
                    <a16:creationId xmlns:a16="http://schemas.microsoft.com/office/drawing/2014/main" id="{2ECF109B-FABE-4999-973D-D7E9EA412B68}"/>
                  </a:ext>
                </a:extLst>
              </p:cNvPr>
              <p:cNvGrpSpPr/>
              <p:nvPr/>
            </p:nvGrpSpPr>
            <p:grpSpPr>
              <a:xfrm>
                <a:off x="1907629" y="3346741"/>
                <a:ext cx="3405719" cy="504000"/>
                <a:chOff x="1907629" y="2782399"/>
                <a:chExt cx="3405719" cy="504000"/>
              </a:xfrm>
            </p:grpSpPr>
            <p:sp>
              <p:nvSpPr>
                <p:cNvPr id="371" name="Rectangle 370">
                  <a:extLst>
                    <a:ext uri="{FF2B5EF4-FFF2-40B4-BE49-F238E27FC236}">
                      <a16:creationId xmlns:a16="http://schemas.microsoft.com/office/drawing/2014/main" id="{FA5D14F6-1EF0-4DB6-8CDE-E7F0F471D612}"/>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2" name="Groupe 371">
                  <a:extLst>
                    <a:ext uri="{FF2B5EF4-FFF2-40B4-BE49-F238E27FC236}">
                      <a16:creationId xmlns:a16="http://schemas.microsoft.com/office/drawing/2014/main" id="{76C8E64E-0C78-4A00-9ABD-93DCDFF324E0}"/>
                    </a:ext>
                  </a:extLst>
                </p:cNvPr>
                <p:cNvGrpSpPr/>
                <p:nvPr/>
              </p:nvGrpSpPr>
              <p:grpSpPr>
                <a:xfrm>
                  <a:off x="1907629" y="2782399"/>
                  <a:ext cx="271472" cy="504000"/>
                  <a:chOff x="1903658" y="4015785"/>
                  <a:chExt cx="265051" cy="504000"/>
                </a:xfrm>
              </p:grpSpPr>
              <p:cxnSp>
                <p:nvCxnSpPr>
                  <p:cNvPr id="373" name="Connecteur droit 372">
                    <a:extLst>
                      <a:ext uri="{FF2B5EF4-FFF2-40B4-BE49-F238E27FC236}">
                        <a16:creationId xmlns:a16="http://schemas.microsoft.com/office/drawing/2014/main" id="{9BE1FBAD-51F3-41C5-A1E4-C3F93DF4B639}"/>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74" name="Ellipse 373">
                    <a:extLst>
                      <a:ext uri="{FF2B5EF4-FFF2-40B4-BE49-F238E27FC236}">
                        <a16:creationId xmlns:a16="http://schemas.microsoft.com/office/drawing/2014/main" id="{F62179D7-C66B-47F2-B2A4-DE99C884104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70" name="Rectangle 369">
                <a:extLst>
                  <a:ext uri="{FF2B5EF4-FFF2-40B4-BE49-F238E27FC236}">
                    <a16:creationId xmlns:a16="http://schemas.microsoft.com/office/drawing/2014/main" id="{47E16B93-F9FB-48F8-835C-ABBA48084342}"/>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11" name="Groupe 10">
            <a:extLst>
              <a:ext uri="{FF2B5EF4-FFF2-40B4-BE49-F238E27FC236}">
                <a16:creationId xmlns:a16="http://schemas.microsoft.com/office/drawing/2014/main" id="{9D31A64E-B51A-4C6D-8F25-02018472D69D}"/>
              </a:ext>
            </a:extLst>
          </p:cNvPr>
          <p:cNvGrpSpPr/>
          <p:nvPr/>
        </p:nvGrpSpPr>
        <p:grpSpPr>
          <a:xfrm>
            <a:off x="107429" y="8992066"/>
            <a:ext cx="7280540" cy="507831"/>
            <a:chOff x="107429" y="9037292"/>
            <a:chExt cx="7280540" cy="507831"/>
          </a:xfrm>
        </p:grpSpPr>
        <p:sp>
          <p:nvSpPr>
            <p:cNvPr id="290" name="ZoneTexte 289">
              <a:extLst>
                <a:ext uri="{FF2B5EF4-FFF2-40B4-BE49-F238E27FC236}">
                  <a16:creationId xmlns:a16="http://schemas.microsoft.com/office/drawing/2014/main" id="{4C8FDFAC-20A6-4F6D-BE59-A48049A7827B}"/>
                </a:ext>
              </a:extLst>
            </p:cNvPr>
            <p:cNvSpPr txBox="1"/>
            <p:nvPr/>
          </p:nvSpPr>
          <p:spPr>
            <a:xfrm>
              <a:off x="107429" y="909115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a:t>
              </a:r>
              <a:br>
                <a:rPr lang="fr-FR" dirty="0"/>
              </a:br>
              <a:r>
                <a:rPr lang="fr-FR" dirty="0"/>
                <a:t>du travail</a:t>
              </a:r>
            </a:p>
          </p:txBody>
        </p:sp>
        <p:sp>
          <p:nvSpPr>
            <p:cNvPr id="122" name="Rectangle 121">
              <a:extLst>
                <a:ext uri="{FF2B5EF4-FFF2-40B4-BE49-F238E27FC236}">
                  <a16:creationId xmlns:a16="http://schemas.microsoft.com/office/drawing/2014/main" id="{3F8A0722-7DED-4BA9-925B-1474B45F904A}"/>
                </a:ext>
              </a:extLst>
            </p:cNvPr>
            <p:cNvSpPr/>
            <p:nvPr/>
          </p:nvSpPr>
          <p:spPr>
            <a:xfrm>
              <a:off x="5291151" y="9037292"/>
              <a:ext cx="209681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cas d’action en justice, prioriser la préparation des pièces constitutives du dossier sur ses autres missions</a:t>
              </a:r>
            </a:p>
          </p:txBody>
        </p:sp>
        <p:grpSp>
          <p:nvGrpSpPr>
            <p:cNvPr id="375" name="Groupe 374">
              <a:extLst>
                <a:ext uri="{FF2B5EF4-FFF2-40B4-BE49-F238E27FC236}">
                  <a16:creationId xmlns:a16="http://schemas.microsoft.com/office/drawing/2014/main" id="{E43D0915-B4A3-4017-B80D-9CA5B67045B7}"/>
                </a:ext>
              </a:extLst>
            </p:cNvPr>
            <p:cNvGrpSpPr/>
            <p:nvPr/>
          </p:nvGrpSpPr>
          <p:grpSpPr>
            <a:xfrm>
              <a:off x="1879926" y="9039207"/>
              <a:ext cx="3446753" cy="504000"/>
              <a:chOff x="1835621" y="5464979"/>
              <a:chExt cx="3446753" cy="504000"/>
            </a:xfrm>
          </p:grpSpPr>
          <p:sp>
            <p:nvSpPr>
              <p:cNvPr id="376" name="Rectangle 375">
                <a:extLst>
                  <a:ext uri="{FF2B5EF4-FFF2-40B4-BE49-F238E27FC236}">
                    <a16:creationId xmlns:a16="http://schemas.microsoft.com/office/drawing/2014/main" id="{3851CB1D-3CC5-4897-88EC-BA87FADA9B4A}"/>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7" name="Groupe 376">
                <a:extLst>
                  <a:ext uri="{FF2B5EF4-FFF2-40B4-BE49-F238E27FC236}">
                    <a16:creationId xmlns:a16="http://schemas.microsoft.com/office/drawing/2014/main" id="{5E4D4887-2D7F-411F-B0CC-BEF2B7BAE5E6}"/>
                  </a:ext>
                </a:extLst>
              </p:cNvPr>
              <p:cNvGrpSpPr/>
              <p:nvPr/>
            </p:nvGrpSpPr>
            <p:grpSpPr>
              <a:xfrm>
                <a:off x="1835621" y="5464979"/>
                <a:ext cx="3446753" cy="504000"/>
                <a:chOff x="1835621" y="5464979"/>
                <a:chExt cx="3446753" cy="504000"/>
              </a:xfrm>
            </p:grpSpPr>
            <p:grpSp>
              <p:nvGrpSpPr>
                <p:cNvPr id="378" name="Groupe 377">
                  <a:extLst>
                    <a:ext uri="{FF2B5EF4-FFF2-40B4-BE49-F238E27FC236}">
                      <a16:creationId xmlns:a16="http://schemas.microsoft.com/office/drawing/2014/main" id="{9EC3D6DA-6A86-4E3E-AD0D-B406ACDF4286}"/>
                    </a:ext>
                  </a:extLst>
                </p:cNvPr>
                <p:cNvGrpSpPr/>
                <p:nvPr/>
              </p:nvGrpSpPr>
              <p:grpSpPr>
                <a:xfrm>
                  <a:off x="1835621" y="5464979"/>
                  <a:ext cx="271472" cy="504000"/>
                  <a:chOff x="1903658" y="4015785"/>
                  <a:chExt cx="265051" cy="504000"/>
                </a:xfrm>
              </p:grpSpPr>
              <p:cxnSp>
                <p:nvCxnSpPr>
                  <p:cNvPr id="380" name="Connecteur droit 379">
                    <a:extLst>
                      <a:ext uri="{FF2B5EF4-FFF2-40B4-BE49-F238E27FC236}">
                        <a16:creationId xmlns:a16="http://schemas.microsoft.com/office/drawing/2014/main" id="{78B3BA1A-39C6-4C7D-9E33-D467D97DA6D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1" name="Ellipse 380">
                    <a:extLst>
                      <a:ext uri="{FF2B5EF4-FFF2-40B4-BE49-F238E27FC236}">
                        <a16:creationId xmlns:a16="http://schemas.microsoft.com/office/drawing/2014/main" id="{CD46C527-CF94-4763-A40D-26B769697BD8}"/>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9" name="Rectangle 378">
                  <a:extLst>
                    <a:ext uri="{FF2B5EF4-FFF2-40B4-BE49-F238E27FC236}">
                      <a16:creationId xmlns:a16="http://schemas.microsoft.com/office/drawing/2014/main" id="{5D184475-1903-457F-B46F-DDB26FDE05CA}"/>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grpSp>
      <p:grpSp>
        <p:nvGrpSpPr>
          <p:cNvPr id="12" name="Groupe 11">
            <a:extLst>
              <a:ext uri="{FF2B5EF4-FFF2-40B4-BE49-F238E27FC236}">
                <a16:creationId xmlns:a16="http://schemas.microsoft.com/office/drawing/2014/main" id="{2B26D5B4-5025-4B06-80F8-EC37B6A95713}"/>
              </a:ext>
            </a:extLst>
          </p:cNvPr>
          <p:cNvGrpSpPr/>
          <p:nvPr/>
        </p:nvGrpSpPr>
        <p:grpSpPr>
          <a:xfrm>
            <a:off x="107429" y="9545250"/>
            <a:ext cx="7260320" cy="507831"/>
            <a:chOff x="107429" y="9594378"/>
            <a:chExt cx="7260320" cy="507831"/>
          </a:xfrm>
        </p:grpSpPr>
        <p:sp>
          <p:nvSpPr>
            <p:cNvPr id="199" name="ZoneTexte 198">
              <a:extLst>
                <a:ext uri="{FF2B5EF4-FFF2-40B4-BE49-F238E27FC236}">
                  <a16:creationId xmlns:a16="http://schemas.microsoft.com/office/drawing/2014/main" id="{4C8FDFAC-20A6-4F6D-BE59-A48049A7827B}"/>
                </a:ext>
              </a:extLst>
            </p:cNvPr>
            <p:cNvSpPr txBox="1"/>
            <p:nvPr/>
          </p:nvSpPr>
          <p:spPr>
            <a:xfrm>
              <a:off x="107429" y="9648238"/>
              <a:ext cx="186872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variété de situations et d’interlocuteurs</a:t>
              </a:r>
            </a:p>
          </p:txBody>
        </p:sp>
        <p:sp>
          <p:nvSpPr>
            <p:cNvPr id="123" name="Rectangle 122">
              <a:extLst>
                <a:ext uri="{FF2B5EF4-FFF2-40B4-BE49-F238E27FC236}">
                  <a16:creationId xmlns:a16="http://schemas.microsoft.com/office/drawing/2014/main" id="{FEE7C92B-458E-4D4F-8880-EFB4F997B987}"/>
                </a:ext>
              </a:extLst>
            </p:cNvPr>
            <p:cNvSpPr/>
            <p:nvPr/>
          </p:nvSpPr>
          <p:spPr>
            <a:xfrm>
              <a:off x="5291151" y="959437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 niveau de précision des formations délivrées aux membres du cabinet selon leur profil </a:t>
              </a:r>
            </a:p>
          </p:txBody>
        </p:sp>
        <p:grpSp>
          <p:nvGrpSpPr>
            <p:cNvPr id="382" name="Groupe 381">
              <a:extLst>
                <a:ext uri="{FF2B5EF4-FFF2-40B4-BE49-F238E27FC236}">
                  <a16:creationId xmlns:a16="http://schemas.microsoft.com/office/drawing/2014/main" id="{DF55470F-EB0F-44C5-9801-C93ADF8E72A7}"/>
                </a:ext>
              </a:extLst>
            </p:cNvPr>
            <p:cNvGrpSpPr/>
            <p:nvPr/>
          </p:nvGrpSpPr>
          <p:grpSpPr>
            <a:xfrm>
              <a:off x="1879926" y="9596293"/>
              <a:ext cx="3446753" cy="504000"/>
              <a:chOff x="1835621" y="5464979"/>
              <a:chExt cx="3446753" cy="504000"/>
            </a:xfrm>
          </p:grpSpPr>
          <p:sp>
            <p:nvSpPr>
              <p:cNvPr id="383" name="Rectangle 382">
                <a:extLst>
                  <a:ext uri="{FF2B5EF4-FFF2-40B4-BE49-F238E27FC236}">
                    <a16:creationId xmlns:a16="http://schemas.microsoft.com/office/drawing/2014/main" id="{BA8F546B-8315-41C4-99C2-D9739894B602}"/>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4" name="Groupe 383">
                <a:extLst>
                  <a:ext uri="{FF2B5EF4-FFF2-40B4-BE49-F238E27FC236}">
                    <a16:creationId xmlns:a16="http://schemas.microsoft.com/office/drawing/2014/main" id="{1765B9C7-33CF-4883-8903-5E4FBF9CFDD4}"/>
                  </a:ext>
                </a:extLst>
              </p:cNvPr>
              <p:cNvGrpSpPr/>
              <p:nvPr/>
            </p:nvGrpSpPr>
            <p:grpSpPr>
              <a:xfrm>
                <a:off x="1835621" y="5464979"/>
                <a:ext cx="3446753" cy="504000"/>
                <a:chOff x="1835621" y="5464979"/>
                <a:chExt cx="3446753" cy="504000"/>
              </a:xfrm>
            </p:grpSpPr>
            <p:grpSp>
              <p:nvGrpSpPr>
                <p:cNvPr id="385" name="Groupe 384">
                  <a:extLst>
                    <a:ext uri="{FF2B5EF4-FFF2-40B4-BE49-F238E27FC236}">
                      <a16:creationId xmlns:a16="http://schemas.microsoft.com/office/drawing/2014/main" id="{00FA5C19-7ED9-4250-ADB6-AB753C7AC8E0}"/>
                    </a:ext>
                  </a:extLst>
                </p:cNvPr>
                <p:cNvGrpSpPr/>
                <p:nvPr/>
              </p:nvGrpSpPr>
              <p:grpSpPr>
                <a:xfrm>
                  <a:off x="1835621" y="5464979"/>
                  <a:ext cx="271472" cy="504000"/>
                  <a:chOff x="1903658" y="4015785"/>
                  <a:chExt cx="265051" cy="504000"/>
                </a:xfrm>
              </p:grpSpPr>
              <p:cxnSp>
                <p:nvCxnSpPr>
                  <p:cNvPr id="387" name="Connecteur droit 386">
                    <a:extLst>
                      <a:ext uri="{FF2B5EF4-FFF2-40B4-BE49-F238E27FC236}">
                        <a16:creationId xmlns:a16="http://schemas.microsoft.com/office/drawing/2014/main" id="{A48703D0-7305-4373-ACA4-CC675EBAD908}"/>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8" name="Ellipse 387">
                    <a:extLst>
                      <a:ext uri="{FF2B5EF4-FFF2-40B4-BE49-F238E27FC236}">
                        <a16:creationId xmlns:a16="http://schemas.microsoft.com/office/drawing/2014/main" id="{7E1553AD-C44C-4BD8-8300-5B70D4FF52D0}"/>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86" name="Rectangle 385">
                  <a:extLst>
                    <a:ext uri="{FF2B5EF4-FFF2-40B4-BE49-F238E27FC236}">
                      <a16:creationId xmlns:a16="http://schemas.microsoft.com/office/drawing/2014/main" id="{A43FBD94-8427-4992-AD76-CCFECF45B379}"/>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grpSp>
        <p:nvGrpSpPr>
          <p:cNvPr id="9" name="Groupe 8">
            <a:extLst>
              <a:ext uri="{FF2B5EF4-FFF2-40B4-BE49-F238E27FC236}">
                <a16:creationId xmlns:a16="http://schemas.microsoft.com/office/drawing/2014/main" id="{2910A7C1-CCFF-40EB-BED0-073DE14152E7}"/>
              </a:ext>
            </a:extLst>
          </p:cNvPr>
          <p:cNvGrpSpPr/>
          <p:nvPr/>
        </p:nvGrpSpPr>
        <p:grpSpPr>
          <a:xfrm>
            <a:off x="107429" y="6426026"/>
            <a:ext cx="7074284" cy="507831"/>
            <a:chOff x="107429" y="6426026"/>
            <a:chExt cx="7074284" cy="507831"/>
          </a:xfrm>
        </p:grpSpPr>
        <p:sp>
          <p:nvSpPr>
            <p:cNvPr id="161" name="ZoneTexte 160">
              <a:extLst>
                <a:ext uri="{FF2B5EF4-FFF2-40B4-BE49-F238E27FC236}">
                  <a16:creationId xmlns:a16="http://schemas.microsoft.com/office/drawing/2014/main" id="{E7726C0F-1B19-42EB-AF45-1D0AB3AC0173}"/>
                </a:ext>
              </a:extLst>
            </p:cNvPr>
            <p:cNvSpPr txBox="1"/>
            <p:nvPr/>
          </p:nvSpPr>
          <p:spPr>
            <a:xfrm>
              <a:off x="107429" y="6479886"/>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Accompagnement des </a:t>
              </a:r>
              <a:br>
                <a:rPr lang="fr-FR" dirty="0"/>
              </a:br>
              <a:r>
                <a:rPr lang="fr-FR" dirty="0"/>
                <a:t>projets de transformation</a:t>
              </a:r>
            </a:p>
          </p:txBody>
        </p:sp>
        <p:sp>
          <p:nvSpPr>
            <p:cNvPr id="163" name="Rectangle 162">
              <a:extLst>
                <a:ext uri="{FF2B5EF4-FFF2-40B4-BE49-F238E27FC236}">
                  <a16:creationId xmlns:a16="http://schemas.microsoft.com/office/drawing/2014/main" id="{2F9BB74A-1E8E-4D8B-B700-288E2106D115}"/>
                </a:ext>
              </a:extLst>
            </p:cNvPr>
            <p:cNvSpPr/>
            <p:nvPr/>
          </p:nvSpPr>
          <p:spPr>
            <a:xfrm>
              <a:off x="5291151" y="6426026"/>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d’un contentieux entre un client et le cabinet, proposer de le résoudre à l’amiable</a:t>
              </a:r>
            </a:p>
          </p:txBody>
        </p:sp>
        <p:grpSp>
          <p:nvGrpSpPr>
            <p:cNvPr id="396" name="Groupe 395">
              <a:extLst>
                <a:ext uri="{FF2B5EF4-FFF2-40B4-BE49-F238E27FC236}">
                  <a16:creationId xmlns:a16="http://schemas.microsoft.com/office/drawing/2014/main" id="{D5E5C377-DCB1-4F99-805F-2592B628BF75}"/>
                </a:ext>
              </a:extLst>
            </p:cNvPr>
            <p:cNvGrpSpPr/>
            <p:nvPr/>
          </p:nvGrpSpPr>
          <p:grpSpPr>
            <a:xfrm>
              <a:off x="1879926" y="6427941"/>
              <a:ext cx="3466824" cy="504000"/>
              <a:chOff x="1907629" y="3346741"/>
              <a:chExt cx="3466824" cy="504000"/>
            </a:xfrm>
          </p:grpSpPr>
          <p:grpSp>
            <p:nvGrpSpPr>
              <p:cNvPr id="397" name="Groupe 396">
                <a:extLst>
                  <a:ext uri="{FF2B5EF4-FFF2-40B4-BE49-F238E27FC236}">
                    <a16:creationId xmlns:a16="http://schemas.microsoft.com/office/drawing/2014/main" id="{FC670E08-9679-42A5-987F-55B2A7B2F1FE}"/>
                  </a:ext>
                </a:extLst>
              </p:cNvPr>
              <p:cNvGrpSpPr/>
              <p:nvPr/>
            </p:nvGrpSpPr>
            <p:grpSpPr>
              <a:xfrm>
                <a:off x="1907629" y="3346741"/>
                <a:ext cx="3405719" cy="504000"/>
                <a:chOff x="1907629" y="2782399"/>
                <a:chExt cx="3405719" cy="504000"/>
              </a:xfrm>
            </p:grpSpPr>
            <p:sp>
              <p:nvSpPr>
                <p:cNvPr id="399" name="Rectangle 398">
                  <a:extLst>
                    <a:ext uri="{FF2B5EF4-FFF2-40B4-BE49-F238E27FC236}">
                      <a16:creationId xmlns:a16="http://schemas.microsoft.com/office/drawing/2014/main" id="{116F9FF3-E37B-4C04-84A6-A1325FA992C2}"/>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0" name="Groupe 399">
                  <a:extLst>
                    <a:ext uri="{FF2B5EF4-FFF2-40B4-BE49-F238E27FC236}">
                      <a16:creationId xmlns:a16="http://schemas.microsoft.com/office/drawing/2014/main" id="{5DDA4AC8-84C3-4ACF-950C-E2C725328897}"/>
                    </a:ext>
                  </a:extLst>
                </p:cNvPr>
                <p:cNvGrpSpPr/>
                <p:nvPr/>
              </p:nvGrpSpPr>
              <p:grpSpPr>
                <a:xfrm>
                  <a:off x="1907629" y="2782399"/>
                  <a:ext cx="271472" cy="504000"/>
                  <a:chOff x="1903658" y="4015785"/>
                  <a:chExt cx="265051" cy="504000"/>
                </a:xfrm>
              </p:grpSpPr>
              <p:cxnSp>
                <p:nvCxnSpPr>
                  <p:cNvPr id="401" name="Connecteur droit 400">
                    <a:extLst>
                      <a:ext uri="{FF2B5EF4-FFF2-40B4-BE49-F238E27FC236}">
                        <a16:creationId xmlns:a16="http://schemas.microsoft.com/office/drawing/2014/main" id="{267F3DDB-4050-4178-B223-1EEA24428A2F}"/>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02" name="Ellipse 401">
                    <a:extLst>
                      <a:ext uri="{FF2B5EF4-FFF2-40B4-BE49-F238E27FC236}">
                        <a16:creationId xmlns:a16="http://schemas.microsoft.com/office/drawing/2014/main" id="{EFBFA92A-4720-4FB9-B27E-FCE83D6CE56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98" name="Rectangle 397">
                <a:extLst>
                  <a:ext uri="{FF2B5EF4-FFF2-40B4-BE49-F238E27FC236}">
                    <a16:creationId xmlns:a16="http://schemas.microsoft.com/office/drawing/2014/main" id="{274DF430-BB3D-4C76-974D-590526FC3FD0}"/>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points de difficultés avec les acteurs projet et réguler les relations selon le contexte</a:t>
                </a:r>
              </a:p>
            </p:txBody>
          </p:sp>
        </p:grpSp>
      </p:grpSp>
      <p:grpSp>
        <p:nvGrpSpPr>
          <p:cNvPr id="14" name="Groupe 13">
            <a:extLst>
              <a:ext uri="{FF2B5EF4-FFF2-40B4-BE49-F238E27FC236}">
                <a16:creationId xmlns:a16="http://schemas.microsoft.com/office/drawing/2014/main" id="{3EA35DE0-C4F1-46A1-B492-447CA1E06A4D}"/>
              </a:ext>
            </a:extLst>
          </p:cNvPr>
          <p:cNvGrpSpPr/>
          <p:nvPr/>
        </p:nvGrpSpPr>
        <p:grpSpPr>
          <a:xfrm>
            <a:off x="107429" y="7286347"/>
            <a:ext cx="7216915" cy="507831"/>
            <a:chOff x="107429" y="7286347"/>
            <a:chExt cx="7216915" cy="507831"/>
          </a:xfrm>
        </p:grpSpPr>
        <p:sp>
          <p:nvSpPr>
            <p:cNvPr id="280" name="ZoneTexte 279">
              <a:extLst>
                <a:ext uri="{FF2B5EF4-FFF2-40B4-BE49-F238E27FC236}">
                  <a16:creationId xmlns:a16="http://schemas.microsoft.com/office/drawing/2014/main" id="{4C8FDFAC-20A6-4F6D-BE59-A48049A7827B}"/>
                </a:ext>
              </a:extLst>
            </p:cNvPr>
            <p:cNvSpPr txBox="1"/>
            <p:nvPr/>
          </p:nvSpPr>
          <p:spPr>
            <a:xfrm>
              <a:off x="107429" y="7417152"/>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sp>
          <p:nvSpPr>
            <p:cNvPr id="173" name="Rectangle 172">
              <a:extLst>
                <a:ext uri="{FF2B5EF4-FFF2-40B4-BE49-F238E27FC236}">
                  <a16:creationId xmlns:a16="http://schemas.microsoft.com/office/drawing/2014/main" id="{83620BCB-A6A4-4842-A1E8-ECACEF2FE649}"/>
                </a:ext>
              </a:extLst>
            </p:cNvPr>
            <p:cNvSpPr/>
            <p:nvPr/>
          </p:nvSpPr>
          <p:spPr>
            <a:xfrm>
              <a:off x="5291151" y="7286347"/>
              <a:ext cx="203319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le déploiement de la politique de protection des données, en intégrant les acteurs concernés</a:t>
              </a:r>
            </a:p>
          </p:txBody>
        </p:sp>
        <p:grpSp>
          <p:nvGrpSpPr>
            <p:cNvPr id="403" name="Groupe 402">
              <a:extLst>
                <a:ext uri="{FF2B5EF4-FFF2-40B4-BE49-F238E27FC236}">
                  <a16:creationId xmlns:a16="http://schemas.microsoft.com/office/drawing/2014/main" id="{396B5D30-D1F8-45E1-96F5-35DE2B6CD337}"/>
                </a:ext>
              </a:extLst>
            </p:cNvPr>
            <p:cNvGrpSpPr/>
            <p:nvPr/>
          </p:nvGrpSpPr>
          <p:grpSpPr>
            <a:xfrm>
              <a:off x="1879926" y="7288262"/>
              <a:ext cx="3466824" cy="504000"/>
              <a:chOff x="1942188" y="5252504"/>
              <a:chExt cx="3466824" cy="504000"/>
            </a:xfrm>
          </p:grpSpPr>
          <p:grpSp>
            <p:nvGrpSpPr>
              <p:cNvPr id="404" name="Groupe 403">
                <a:extLst>
                  <a:ext uri="{FF2B5EF4-FFF2-40B4-BE49-F238E27FC236}">
                    <a16:creationId xmlns:a16="http://schemas.microsoft.com/office/drawing/2014/main" id="{65FC1BDC-603D-4DC0-B8B7-E7448B6D56BC}"/>
                  </a:ext>
                </a:extLst>
              </p:cNvPr>
              <p:cNvGrpSpPr/>
              <p:nvPr/>
            </p:nvGrpSpPr>
            <p:grpSpPr>
              <a:xfrm>
                <a:off x="1942188" y="5252504"/>
                <a:ext cx="3405719" cy="504000"/>
                <a:chOff x="1907629" y="2828565"/>
                <a:chExt cx="3405719" cy="504000"/>
              </a:xfrm>
            </p:grpSpPr>
            <p:sp>
              <p:nvSpPr>
                <p:cNvPr id="406" name="Rectangle 405">
                  <a:extLst>
                    <a:ext uri="{FF2B5EF4-FFF2-40B4-BE49-F238E27FC236}">
                      <a16:creationId xmlns:a16="http://schemas.microsoft.com/office/drawing/2014/main" id="{440D3A2A-A332-4753-A252-7464D89BD00A}"/>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7" name="Groupe 406">
                  <a:extLst>
                    <a:ext uri="{FF2B5EF4-FFF2-40B4-BE49-F238E27FC236}">
                      <a16:creationId xmlns:a16="http://schemas.microsoft.com/office/drawing/2014/main" id="{DBC1919C-816B-4714-B2EE-E2EB24B43725}"/>
                    </a:ext>
                  </a:extLst>
                </p:cNvPr>
                <p:cNvGrpSpPr/>
                <p:nvPr/>
              </p:nvGrpSpPr>
              <p:grpSpPr>
                <a:xfrm>
                  <a:off x="1907629" y="2828565"/>
                  <a:ext cx="271472" cy="504000"/>
                  <a:chOff x="1903658" y="4061951"/>
                  <a:chExt cx="265051" cy="504000"/>
                </a:xfrm>
              </p:grpSpPr>
              <p:cxnSp>
                <p:nvCxnSpPr>
                  <p:cNvPr id="408" name="Connecteur droit 407">
                    <a:extLst>
                      <a:ext uri="{FF2B5EF4-FFF2-40B4-BE49-F238E27FC236}">
                        <a16:creationId xmlns:a16="http://schemas.microsoft.com/office/drawing/2014/main" id="{F20953F7-B2ED-44EF-BF4E-C1664BE571ED}"/>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9" name="Ellipse 408">
                    <a:extLst>
                      <a:ext uri="{FF2B5EF4-FFF2-40B4-BE49-F238E27FC236}">
                        <a16:creationId xmlns:a16="http://schemas.microsoft.com/office/drawing/2014/main" id="{74095DF4-FE13-48D9-8D41-14A99DC848BE}"/>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05" name="Rectangle 404">
                <a:extLst>
                  <a:ext uri="{FF2B5EF4-FFF2-40B4-BE49-F238E27FC236}">
                    <a16:creationId xmlns:a16="http://schemas.microsoft.com/office/drawing/2014/main" id="{7F899622-E4A2-47F1-9728-E5A5C5A762E1}"/>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15" name="Groupe 14">
            <a:extLst>
              <a:ext uri="{FF2B5EF4-FFF2-40B4-BE49-F238E27FC236}">
                <a16:creationId xmlns:a16="http://schemas.microsoft.com/office/drawing/2014/main" id="{2C14A67E-4A24-44F2-BDEB-D525045942EE}"/>
              </a:ext>
            </a:extLst>
          </p:cNvPr>
          <p:cNvGrpSpPr/>
          <p:nvPr/>
        </p:nvGrpSpPr>
        <p:grpSpPr>
          <a:xfrm>
            <a:off x="107429" y="10098434"/>
            <a:ext cx="7310646" cy="553998"/>
            <a:chOff x="107429" y="10098434"/>
            <a:chExt cx="7310646" cy="553998"/>
          </a:xfrm>
        </p:grpSpPr>
        <p:sp>
          <p:nvSpPr>
            <p:cNvPr id="202" name="ZoneTexte 201">
              <a:extLst>
                <a:ext uri="{FF2B5EF4-FFF2-40B4-BE49-F238E27FC236}">
                  <a16:creationId xmlns:a16="http://schemas.microsoft.com/office/drawing/2014/main" id="{4C8FDFAC-20A6-4F6D-BE59-A48049A7827B}"/>
                </a:ext>
              </a:extLst>
            </p:cNvPr>
            <p:cNvSpPr txBox="1"/>
            <p:nvPr/>
          </p:nvSpPr>
          <p:spPr>
            <a:xfrm>
              <a:off x="107429" y="10175378"/>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sp>
          <p:nvSpPr>
            <p:cNvPr id="159" name="Rectangle 158">
              <a:extLst>
                <a:ext uri="{FF2B5EF4-FFF2-40B4-BE49-F238E27FC236}">
                  <a16:creationId xmlns:a16="http://schemas.microsoft.com/office/drawing/2014/main" id="{B9F53C5A-0F34-4971-ACDC-9F41CB62231B}"/>
                </a:ext>
              </a:extLst>
            </p:cNvPr>
            <p:cNvSpPr/>
            <p:nvPr/>
          </p:nvSpPr>
          <p:spPr>
            <a:xfrm>
              <a:off x="5291151" y="10121518"/>
              <a:ext cx="212692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les règles déontologiques spécifiques à chaque métier du cabinet : EC, auditeur, juriste fiscaliste </a:t>
              </a:r>
            </a:p>
          </p:txBody>
        </p:sp>
        <p:grpSp>
          <p:nvGrpSpPr>
            <p:cNvPr id="417" name="Groupe 416">
              <a:extLst>
                <a:ext uri="{FF2B5EF4-FFF2-40B4-BE49-F238E27FC236}">
                  <a16:creationId xmlns:a16="http://schemas.microsoft.com/office/drawing/2014/main" id="{43CC8659-EAD1-4F8D-A09E-6876B7BFBCAA}"/>
                </a:ext>
              </a:extLst>
            </p:cNvPr>
            <p:cNvGrpSpPr/>
            <p:nvPr/>
          </p:nvGrpSpPr>
          <p:grpSpPr>
            <a:xfrm>
              <a:off x="1879926" y="10098434"/>
              <a:ext cx="3456023" cy="553998"/>
              <a:chOff x="1907629" y="9089982"/>
              <a:chExt cx="3456023" cy="553998"/>
            </a:xfrm>
          </p:grpSpPr>
          <p:grpSp>
            <p:nvGrpSpPr>
              <p:cNvPr id="418" name="Groupe 417">
                <a:extLst>
                  <a:ext uri="{FF2B5EF4-FFF2-40B4-BE49-F238E27FC236}">
                    <a16:creationId xmlns:a16="http://schemas.microsoft.com/office/drawing/2014/main" id="{A2B7AACB-31A5-4D42-9D12-B2FCB6345FFD}"/>
                  </a:ext>
                </a:extLst>
              </p:cNvPr>
              <p:cNvGrpSpPr/>
              <p:nvPr/>
            </p:nvGrpSpPr>
            <p:grpSpPr>
              <a:xfrm>
                <a:off x="1907629" y="9114981"/>
                <a:ext cx="3405719" cy="504000"/>
                <a:chOff x="1907629" y="2828565"/>
                <a:chExt cx="3405719" cy="504000"/>
              </a:xfrm>
            </p:grpSpPr>
            <p:sp>
              <p:nvSpPr>
                <p:cNvPr id="420" name="Rectangle 419">
                  <a:extLst>
                    <a:ext uri="{FF2B5EF4-FFF2-40B4-BE49-F238E27FC236}">
                      <a16:creationId xmlns:a16="http://schemas.microsoft.com/office/drawing/2014/main" id="{87DBBEE5-9D7F-4611-B96B-2F2931D87DF4}"/>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21" name="Groupe 420">
                  <a:extLst>
                    <a:ext uri="{FF2B5EF4-FFF2-40B4-BE49-F238E27FC236}">
                      <a16:creationId xmlns:a16="http://schemas.microsoft.com/office/drawing/2014/main" id="{AE9FDED7-FF81-4E61-AE85-F9964F4D065D}"/>
                    </a:ext>
                  </a:extLst>
                </p:cNvPr>
                <p:cNvGrpSpPr/>
                <p:nvPr/>
              </p:nvGrpSpPr>
              <p:grpSpPr>
                <a:xfrm>
                  <a:off x="1907629" y="2828565"/>
                  <a:ext cx="271472" cy="504000"/>
                  <a:chOff x="1903658" y="4061951"/>
                  <a:chExt cx="265051" cy="504000"/>
                </a:xfrm>
              </p:grpSpPr>
              <p:cxnSp>
                <p:nvCxnSpPr>
                  <p:cNvPr id="422" name="Connecteur droit 421">
                    <a:extLst>
                      <a:ext uri="{FF2B5EF4-FFF2-40B4-BE49-F238E27FC236}">
                        <a16:creationId xmlns:a16="http://schemas.microsoft.com/office/drawing/2014/main" id="{D2758DDF-0036-4B07-8357-104E75880616}"/>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23" name="Ellipse 422">
                    <a:extLst>
                      <a:ext uri="{FF2B5EF4-FFF2-40B4-BE49-F238E27FC236}">
                        <a16:creationId xmlns:a16="http://schemas.microsoft.com/office/drawing/2014/main" id="{70F753E3-A19C-4D57-971E-E72A9A49C525}"/>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19" name="Rectangle 418">
                <a:extLst>
                  <a:ext uri="{FF2B5EF4-FFF2-40B4-BE49-F238E27FC236}">
                    <a16:creationId xmlns:a16="http://schemas.microsoft.com/office/drawing/2014/main" id="{660F7767-9752-4FF5-AC39-B3687B48075F}"/>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pic>
        <p:nvPicPr>
          <p:cNvPr id="3" name="Image 2" descr="Une image contenant texte, Police, logo, Graphique&#10;&#10;Description générée automatiquement">
            <a:extLst>
              <a:ext uri="{FF2B5EF4-FFF2-40B4-BE49-F238E27FC236}">
                <a16:creationId xmlns:a16="http://schemas.microsoft.com/office/drawing/2014/main" id="{F554DBC5-A651-73AF-92F0-41903090AA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3915" y="82841"/>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ZoneTexte 76">
            <a:extLst>
              <a:ext uri="{FF2B5EF4-FFF2-40B4-BE49-F238E27FC236}">
                <a16:creationId xmlns:a16="http://schemas.microsoft.com/office/drawing/2014/main" id="{D633C062-45D0-4004-9B8F-C073910A552E}"/>
              </a:ext>
            </a:extLst>
          </p:cNvPr>
          <p:cNvSpPr txBox="1"/>
          <p:nvPr/>
        </p:nvSpPr>
        <p:spPr>
          <a:xfrm>
            <a:off x="3940550" y="4245168"/>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4" y="4506778"/>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droit des relations collectives du travail et sur les règlementations encadrant la branche de l’expertise-comptable</a:t>
            </a:r>
          </a:p>
          <a:p>
            <a:r>
              <a:rPr lang="fr-FR" dirty="0">
                <a:solidFill>
                  <a:schemeClr val="tx2"/>
                </a:solidFill>
              </a:rPr>
              <a:t>Actualités dans les différentes branches du droit dans lesquelles le Juriste intervient (droit des contrats, droit du travail, droit de la procédure civile et pénale, droit du numérique, etc.)</a:t>
            </a:r>
          </a:p>
          <a:p>
            <a:r>
              <a:rPr lang="fr-FR" dirty="0">
                <a:solidFill>
                  <a:schemeClr val="tx2"/>
                </a:solidFill>
              </a:rPr>
              <a:t>Formations en techniques de médiation</a:t>
            </a:r>
          </a:p>
          <a:p>
            <a:r>
              <a:rPr lang="fr-FR" dirty="0">
                <a:solidFill>
                  <a:schemeClr val="tx2"/>
                </a:solidFill>
              </a:rPr>
              <a:t>Utilisation des logiciels métiers en droit des contrats  (fonctionnement, paramétrages…)</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20574" y="7416715"/>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Juristes débutants après quelques années d’expérience</a:t>
            </a:r>
          </a:p>
          <a:p>
            <a:pPr algn="l"/>
            <a:r>
              <a:rPr lang="fr-FR" dirty="0"/>
              <a:t>A mesure que l’expérience s’accroit, hausse des missions relatives à la gestion et la prévention du contentieux et des missions d’accompagnement des EC dirigeants lors des négociations avec les clients</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529482"/>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60879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7947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57036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817457"/>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du service juridique et les missions exercées au sein du cabinet, le Juriste peut : </a:t>
            </a:r>
          </a:p>
          <a:p>
            <a:pPr algn="l"/>
            <a:r>
              <a:rPr lang="fr-FR" dirty="0"/>
              <a:t>Être amené à rédiger des contrats en anglais ainsi qu’à devoir échanger avec des interlocuteurs anglophones. Il peut donc être exigé qu’il maitrise l’anglais, à l’écrit comme à l’oral</a:t>
            </a:r>
          </a:p>
          <a:p>
            <a:pPr algn="l"/>
            <a:r>
              <a:rPr lang="fr-FR" dirty="0"/>
              <a:t>Travailler en autonomie dans sa spécialité au sein du cabinet, supervisé généralement par un EC dirigeant ou par le Directeur Administratif et Financier (DAF), ce qui exige un niveau de rigueur renforcé dans la réalisation des prestations et l’organisation du travail</a:t>
            </a:r>
          </a:p>
          <a:p>
            <a:pPr algn="l"/>
            <a:r>
              <a:rPr lang="fr-FR" dirty="0"/>
              <a:t>Intervenir en tant qu’appui juridique expert sur des dossiers client, selon les spécialités présentes dans le cabinet (présence ou non de Juriste social, de Juriste fiscaliste…). </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182792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3" y="2105546"/>
            <a:ext cx="3359264"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et moyenne taille, la fonction de Juriste est fréquemment prise en charge par l’EC dirigeant ou bien par un Juriste en droit social ou en droit des sociétés. Dans ceux employant un Juriste, celui-ci est amené à travailler dans différents champs du droit, ce qui appelle un profil plutôt généraliste : droit social (rédaction des contrats de travail), droit des contrats (rédaction des lettres de mission, des contrats de prestation de services), droit du numérique (connaissance des modalités juridiques en cas de développement d’un nouvel outil). </a:t>
            </a:r>
          </a:p>
          <a:p>
            <a:pPr algn="l"/>
            <a:r>
              <a:rPr lang="fr-FR" dirty="0"/>
              <a:t>Dans les cabinets de plus grande taille, le Juriste intervient dans un champ du droit bien spécifique : droit des contrats, droit social, droit des contentieux, etc. Il est donc recommandé qu’il ait suivi une formation initiale dans la spécialité exercée.</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529686"/>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60900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80258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105546"/>
            <a:ext cx="3288000" cy="1323439"/>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minimum en droit des contrats, </a:t>
            </a:r>
            <a:r>
              <a:rPr lang="fr-FR"/>
              <a:t>par exemple</a:t>
            </a:r>
            <a:r>
              <a:rPr lang="fr-FR">
                <a:latin typeface="Calibri" panose="020F0502020204030204" pitchFamily="34" charset="0"/>
                <a:cs typeface="Calibri" panose="020F0502020204030204" pitchFamily="34" charset="0"/>
              </a:rPr>
              <a:t> </a:t>
            </a:r>
            <a:r>
              <a:rPr lang="fr-FR" dirty="0"/>
              <a:t>: </a:t>
            </a:r>
          </a:p>
          <a:p>
            <a:pPr marL="108000" indent="-108000" algn="l">
              <a:buFont typeface="Wingdings" panose="05000000000000000000" pitchFamily="2" charset="2"/>
              <a:buChar char="§"/>
            </a:pPr>
            <a:r>
              <a:rPr lang="fr-FR" dirty="0"/>
              <a:t>Master 2 en droit des contrats, droit privé général, droit des affaires, DJCE (Diplôme de Juriste Conseil d’Entreprise), etc. à l’université</a:t>
            </a:r>
          </a:p>
          <a:p>
            <a:pPr marL="108000" indent="-108000" algn="l">
              <a:buFont typeface="Wingdings" panose="05000000000000000000" pitchFamily="2" charset="2"/>
              <a:buChar char="§"/>
            </a:pPr>
            <a:r>
              <a:rPr lang="fr-FR" dirty="0"/>
              <a:t>Certificat d’Aptitude à la Profession d’Avocat (CAPA)</a:t>
            </a:r>
          </a:p>
          <a:p>
            <a:pPr marL="108000" indent="-108000" algn="l">
              <a:buFont typeface="Wingdings" panose="05000000000000000000" pitchFamily="2" charset="2"/>
              <a:buChar char="§"/>
            </a:pPr>
            <a:r>
              <a:rPr lang="fr-FR" dirty="0"/>
              <a:t>Double diplôme niveau Master 2 : école de commerce ou IEP et droit à l’université</a:t>
            </a:r>
          </a:p>
          <a:p>
            <a:pPr algn="l"/>
            <a:endParaRPr lang="fr-FR" dirty="0"/>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4" y="3690883"/>
            <a:ext cx="3370454"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Juriste ayant exercé dans le service juridique d’une entreprise ou en cabinet d’avocat</a:t>
            </a:r>
          </a:p>
          <a:p>
            <a:r>
              <a:rPr lang="fr-FR" dirty="0">
                <a:solidFill>
                  <a:schemeClr val="tx2"/>
                </a:solidFill>
              </a:rPr>
              <a:t>Avocat, idéalement spécialisé en droit des contrats</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1827925"/>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870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257674"/>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0" name="ZoneTexte 99">
            <a:extLst>
              <a:ext uri="{FF2B5EF4-FFF2-40B4-BE49-F238E27FC236}">
                <a16:creationId xmlns:a16="http://schemas.microsoft.com/office/drawing/2014/main" id="{801D9D51-E8B0-4BA3-BA13-6383DD7D2674}"/>
              </a:ext>
            </a:extLst>
          </p:cNvPr>
          <p:cNvSpPr txBox="1"/>
          <p:nvPr/>
        </p:nvSpPr>
        <p:spPr>
          <a:xfrm>
            <a:off x="4083532" y="6145528"/>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210320"/>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41080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4" y="6438784"/>
            <a:ext cx="3370454" cy="178510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Approfondissement du niveau d’expertise exigé sur les évolutions des réglementations encadrant la branche de l’expertise-comptable (tendances européennes…)</a:t>
            </a:r>
          </a:p>
          <a:p>
            <a:r>
              <a:rPr lang="fr-FR" dirty="0">
                <a:solidFill>
                  <a:schemeClr val="tx2"/>
                </a:solidFill>
              </a:rPr>
              <a:t>Renforcement des compétences informatiques du fait de l’utilisation croissante des logiciels métiers (dématérialisation du dépôt des pièces, génération automatique de contrats, etc.)</a:t>
            </a:r>
          </a:p>
          <a:p>
            <a:r>
              <a:rPr lang="fr-FR" dirty="0">
                <a:solidFill>
                  <a:schemeClr val="tx2"/>
                </a:solidFill>
              </a:rPr>
              <a:t>Elévation du niveau de formation initiale au recrutement (double diplôme de plus en plus recommandé)</a:t>
            </a: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88970" y="8236098"/>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45057" y="8305540"/>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88780" y="851425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35344" y="8549098"/>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Juriste en droit des sociétés, droit fiscal, droit social au sein d’un cabinet d’expert-comptable ou d’une entreprise</a:t>
            </a:r>
          </a:p>
          <a:p>
            <a:pPr marL="108000" indent="-108000" algn="l">
              <a:buFont typeface="Wingdings" panose="05000000000000000000" pitchFamily="2" charset="2"/>
              <a:buChar char="§"/>
            </a:pPr>
            <a:r>
              <a:rPr lang="fr-FR" dirty="0">
                <a:solidFill>
                  <a:schemeClr val="tx2"/>
                </a:solidFill>
              </a:rPr>
              <a:t>Directeur d’un service juridique au sein d’un cabinet d’expert-comptable ou d’une entreprise </a:t>
            </a:r>
          </a:p>
          <a:p>
            <a:pPr marL="108000" indent="-108000" algn="l">
              <a:buFont typeface="Wingdings" panose="05000000000000000000" pitchFamily="2" charset="2"/>
              <a:buChar char="§"/>
            </a:pPr>
            <a:r>
              <a:rPr lang="fr-FR" dirty="0">
                <a:solidFill>
                  <a:schemeClr val="tx2"/>
                </a:solidFill>
              </a:rPr>
              <a:t>Juriste (spécialisé en droit des contrats) en entreprise ou au sein d’un cabinet d’avocat</a:t>
            </a:r>
          </a:p>
          <a:p>
            <a:pPr marL="108000" indent="-108000" algn="l">
              <a:buFont typeface="Wingdings" panose="05000000000000000000" pitchFamily="2" charset="2"/>
              <a:buChar char="§"/>
            </a:pPr>
            <a:r>
              <a:rPr lang="fr-FR" dirty="0">
                <a:solidFill>
                  <a:schemeClr val="tx2"/>
                </a:solidFill>
              </a:rPr>
              <a:t>Pour les Juristes titulaires du CAPA, Associés au sein d’une SPE ou Avocats</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81250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0879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717526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743263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559844"/>
            <a:ext cx="3195823" cy="246221"/>
            <a:chOff x="433240" y="2450220"/>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50220"/>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83800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8872844"/>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Administratif et Financier, Expert-comptable dirigeant, directeurs des pôles d’activité, collaborateurs du cabinet</a:t>
            </a:r>
          </a:p>
          <a:p>
            <a:pPr algn="l"/>
            <a:r>
              <a:rPr lang="fr-FR" i="1" dirty="0"/>
              <a:t>Relations professionnelles externes </a:t>
            </a:r>
            <a:r>
              <a:rPr lang="fr-FR" dirty="0"/>
              <a:t>: Dirigeants clients, fournisseurs, Avocats, Magistrats</a:t>
            </a:r>
          </a:p>
          <a:p>
            <a:pPr algn="l"/>
            <a:r>
              <a:rPr lang="fr-FR" i="1" dirty="0"/>
              <a:t>Télétravail </a:t>
            </a:r>
            <a:r>
              <a:rPr lang="fr-FR" dirty="0"/>
              <a:t>: possible pour la quasi-totalité des activités, mais variable selon l’accès aux outils métiers et aux documents et selon les pratiques internes du cabinet. Présence nécessaire à certains évènements clés (audiences…).</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506778"/>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0879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a:t>
            </a:r>
          </a:p>
        </p:txBody>
      </p:sp>
      <p:cxnSp>
        <p:nvCxnSpPr>
          <p:cNvPr id="50" name="Connecteur droit 49">
            <a:extLst>
              <a:ext uri="{FF2B5EF4-FFF2-40B4-BE49-F238E27FC236}">
                <a16:creationId xmlns:a16="http://schemas.microsoft.com/office/drawing/2014/main" id="{8B3A0938-1B24-4997-AD17-4F88104660E9}"/>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33210842-310C-C88F-51DA-F34DFCCB7EC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3915" y="8284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11911</TotalTime>
  <Words>1803</Words>
  <Application>Microsoft Office PowerPoint</Application>
  <PresentationFormat>Personnalisé</PresentationFormat>
  <Paragraphs>145</Paragraphs>
  <Slides>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1385</cp:revision>
  <dcterms:created xsi:type="dcterms:W3CDTF">2014-07-30T08:09:35Z</dcterms:created>
  <dcterms:modified xsi:type="dcterms:W3CDTF">2024-01-18T15:50:40Z</dcterms:modified>
</cp:coreProperties>
</file>