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7" r:id="rId2"/>
    <p:sldId id="269"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5"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983" autoAdjust="0"/>
    <p:restoredTop sz="96173" autoAdjust="0"/>
  </p:normalViewPr>
  <p:slideViewPr>
    <p:cSldViewPr showGuides="1">
      <p:cViewPr>
        <p:scale>
          <a:sx n="90" d="100"/>
          <a:sy n="90" d="100"/>
        </p:scale>
        <p:origin x="3018" y="66"/>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249512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260000"/>
            <a:ext cx="6898037" cy="989562"/>
            <a:chOff x="277738" y="1260000"/>
            <a:chExt cx="6898037" cy="989562"/>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984885"/>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CONSULTANT SYSTÈMES D’INFORMATION</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2249562"/>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sp>
        <p:nvSpPr>
          <p:cNvPr id="26" name="ZoneTexte 25">
            <a:extLst>
              <a:ext uri="{FF2B5EF4-FFF2-40B4-BE49-F238E27FC236}">
                <a16:creationId xmlns:a16="http://schemas.microsoft.com/office/drawing/2014/main" id="{D44D9155-530C-4A16-BA78-51AAB9EBDDD3}"/>
              </a:ext>
            </a:extLst>
          </p:cNvPr>
          <p:cNvSpPr txBox="1"/>
          <p:nvPr/>
        </p:nvSpPr>
        <p:spPr>
          <a:xfrm>
            <a:off x="4972537" y="2680109"/>
            <a:ext cx="2309399"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Consultant en informatique, Consultant IT, Consultant en ERP… </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246558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246558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68517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du conseil</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246558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8" y="268517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Conseil SI</a:t>
            </a:r>
          </a:p>
        </p:txBody>
      </p:sp>
      <p:grpSp>
        <p:nvGrpSpPr>
          <p:cNvPr id="6" name="Groupe 5">
            <a:extLst>
              <a:ext uri="{FF2B5EF4-FFF2-40B4-BE49-F238E27FC236}">
                <a16:creationId xmlns:a16="http://schemas.microsoft.com/office/drawing/2014/main" id="{3A42BAA9-6CCE-4D1B-90E0-227A80CD16DF}"/>
              </a:ext>
            </a:extLst>
          </p:cNvPr>
          <p:cNvGrpSpPr/>
          <p:nvPr/>
        </p:nvGrpSpPr>
        <p:grpSpPr>
          <a:xfrm>
            <a:off x="342234" y="3887015"/>
            <a:ext cx="6801477" cy="1386883"/>
            <a:chOff x="342234" y="2605299"/>
            <a:chExt cx="6801477" cy="1386883"/>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369034" y="3053463"/>
              <a:ext cx="6774677" cy="938719"/>
            </a:xfrm>
            <a:prstGeom prst="rect">
              <a:avLst/>
            </a:prstGeom>
            <a:noFill/>
          </p:spPr>
          <p:txBody>
            <a:bodyPr wrap="square">
              <a:spAutoFit/>
            </a:bodyPr>
            <a:lstStyle>
              <a:defPPr>
                <a:defRPr lang="fr-FR"/>
              </a:defPPr>
              <a:lvl1pPr indent="0" algn="just">
                <a:spcBef>
                  <a:spcPts val="200"/>
                </a:spcBef>
                <a:spcAft>
                  <a:spcPts val="200"/>
                </a:spcAft>
                <a:buFont typeface="Arial" panose="020B0604020202020204" pitchFamily="34" charset="0"/>
                <a:buNone/>
                <a:defRPr sz="1100">
                  <a:solidFill>
                    <a:schemeClr val="accent2"/>
                  </a:solidFill>
                  <a:latin typeface="Univers Light" panose="020B0403020202020204" pitchFamily="34" charset="0"/>
                </a:defRPr>
              </a:lvl1pPr>
            </a:lstStyle>
            <a:p>
              <a:pPr algn="l"/>
              <a:r>
                <a:rPr lang="fr-FR" dirty="0"/>
                <a:t>Le consultant SI réalise à la demande du client des prestations de conseil et d’accompagnement relatives à l’évolution des systèmes d’information d’un client. Le champ des missions possibles est varié : mise en place un logiciel de gestion (logiciel de comptabilité, logiciel de gestion de la paie…), revue des systèmes d’informations d’une organisation (audit SI), amélioration des processus informatiques…Ses prestations peuvent être associés à un projet d’externalisation informatique et à des enjeux de cybersécurité. </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313334" y="5668995"/>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313334" y="5273898"/>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3118507"/>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3338098"/>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388c - Chefs de projets informatiques, responsables informatiques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3118507"/>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3338097"/>
            <a:ext cx="2178975"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13540 - Consultant / Consultante en système d'information</a:t>
            </a:r>
          </a:p>
        </p:txBody>
      </p:sp>
      <p:grpSp>
        <p:nvGrpSpPr>
          <p:cNvPr id="52" name="Groupe 51">
            <a:extLst>
              <a:ext uri="{FF2B5EF4-FFF2-40B4-BE49-F238E27FC236}">
                <a16:creationId xmlns:a16="http://schemas.microsoft.com/office/drawing/2014/main" id="{8796E0DF-A9E1-4E3C-84C3-C998A3EDDA9D}"/>
              </a:ext>
            </a:extLst>
          </p:cNvPr>
          <p:cNvGrpSpPr/>
          <p:nvPr/>
        </p:nvGrpSpPr>
        <p:grpSpPr>
          <a:xfrm>
            <a:off x="233676" y="5773017"/>
            <a:ext cx="6858529" cy="1068371"/>
            <a:chOff x="233676" y="5417914"/>
            <a:chExt cx="6858529" cy="1068371"/>
          </a:xfrm>
        </p:grpSpPr>
        <p:sp>
          <p:nvSpPr>
            <p:cNvPr id="53" name="ZoneTexte 52">
              <a:extLst>
                <a:ext uri="{FF2B5EF4-FFF2-40B4-BE49-F238E27FC236}">
                  <a16:creationId xmlns:a16="http://schemas.microsoft.com/office/drawing/2014/main" id="{A3613FB6-EB97-4171-93BB-1F0ED93B5740}"/>
                </a:ext>
              </a:extLst>
            </p:cNvPr>
            <p:cNvSpPr txBox="1"/>
            <p:nvPr/>
          </p:nvSpPr>
          <p:spPr>
            <a:xfrm>
              <a:off x="252205" y="5624511"/>
              <a:ext cx="6840000" cy="86177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aux réponses aux appels d’offre : élaboration de la méthodologie, tarification, soutenance</a:t>
              </a:r>
              <a:endParaRPr lang="fr-FR" dirty="0">
                <a:highlight>
                  <a:srgbClr val="FFFF00"/>
                </a:highlight>
              </a:endParaRPr>
            </a:p>
            <a:p>
              <a:pPr algn="l"/>
              <a:r>
                <a:rPr lang="fr-FR" dirty="0"/>
                <a:t>Précise les besoins du client et identifie les conditions de faisabilité du projet, les étapes et les conditions d’accès aux systèmes clients</a:t>
              </a:r>
            </a:p>
            <a:p>
              <a:pPr algn="l"/>
              <a:r>
                <a:rPr lang="fr-FR" dirty="0"/>
                <a:t>Rédige le cahier des charges selon les besoins spécifiés, les possibilités de développement et la compréhension des enjeux stratégiques du client </a:t>
              </a:r>
            </a:p>
          </p:txBody>
        </p:sp>
        <p:sp>
          <p:nvSpPr>
            <p:cNvPr id="58" name="ZoneTexte 57">
              <a:extLst>
                <a:ext uri="{FF2B5EF4-FFF2-40B4-BE49-F238E27FC236}">
                  <a16:creationId xmlns:a16="http://schemas.microsoft.com/office/drawing/2014/main" id="{F6C9EFFA-07EE-4640-98BC-E0502EB64412}"/>
                </a:ext>
              </a:extLst>
            </p:cNvPr>
            <p:cNvSpPr txBox="1"/>
            <p:nvPr/>
          </p:nvSpPr>
          <p:spPr>
            <a:xfrm>
              <a:off x="233676" y="5417914"/>
              <a:ext cx="6435758"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Proposition commerciale et cadrage des besoins client</a:t>
              </a:r>
            </a:p>
          </p:txBody>
        </p:sp>
      </p:grpSp>
      <p:grpSp>
        <p:nvGrpSpPr>
          <p:cNvPr id="67" name="Groupe 66">
            <a:extLst>
              <a:ext uri="{FF2B5EF4-FFF2-40B4-BE49-F238E27FC236}">
                <a16:creationId xmlns:a16="http://schemas.microsoft.com/office/drawing/2014/main" id="{13AA2D54-2646-4B38-86B9-B7D67DD38774}"/>
              </a:ext>
            </a:extLst>
          </p:cNvPr>
          <p:cNvGrpSpPr/>
          <p:nvPr/>
        </p:nvGrpSpPr>
        <p:grpSpPr>
          <a:xfrm>
            <a:off x="233676" y="6802036"/>
            <a:ext cx="6858529" cy="2311970"/>
            <a:chOff x="233676" y="6460704"/>
            <a:chExt cx="6858529" cy="2311970"/>
          </a:xfrm>
        </p:grpSpPr>
        <p:sp>
          <p:nvSpPr>
            <p:cNvPr id="68" name="ZoneTexte 67">
              <a:extLst>
                <a:ext uri="{FF2B5EF4-FFF2-40B4-BE49-F238E27FC236}">
                  <a16:creationId xmlns:a16="http://schemas.microsoft.com/office/drawing/2014/main" id="{AD3DA502-A243-4751-8E98-F68F10C4FF0F}"/>
                </a:ext>
              </a:extLst>
            </p:cNvPr>
            <p:cNvSpPr txBox="1"/>
            <p:nvPr/>
          </p:nvSpPr>
          <p:spPr>
            <a:xfrm>
              <a:off x="233676" y="6460704"/>
              <a:ext cx="6435757"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Revue des processus SI et déploiement de solutions numériques</a:t>
              </a:r>
            </a:p>
          </p:txBody>
        </p:sp>
        <p:sp>
          <p:nvSpPr>
            <p:cNvPr id="69" name="ZoneTexte 68">
              <a:extLst>
                <a:ext uri="{FF2B5EF4-FFF2-40B4-BE49-F238E27FC236}">
                  <a16:creationId xmlns:a16="http://schemas.microsoft.com/office/drawing/2014/main" id="{3F11B361-4747-43CC-9437-ED96E11E20DE}"/>
                </a:ext>
              </a:extLst>
            </p:cNvPr>
            <p:cNvSpPr txBox="1"/>
            <p:nvPr/>
          </p:nvSpPr>
          <p:spPr>
            <a:xfrm>
              <a:off x="252205" y="6679793"/>
              <a:ext cx="6840000"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Décrit l’organisation du système d’information et de sa gouvernance en procédant à des entretiens avec les interlocuteurs de l’organisation cliente </a:t>
              </a:r>
            </a:p>
            <a:p>
              <a:pPr algn="l"/>
              <a:r>
                <a:rPr lang="fr-FR" dirty="0"/>
                <a:t>Réalise différents types de contrôle : contrôle de saisie de données, de l’accès aux applications, contrôle des traitements et des données de sortie</a:t>
              </a:r>
            </a:p>
            <a:p>
              <a:pPr algn="l"/>
              <a:r>
                <a:rPr lang="fr-FR" dirty="0"/>
                <a:t>Installe et déploie un logiciel ou une solution numérique dans une structure cliente : </a:t>
              </a:r>
            </a:p>
            <a:p>
              <a:pPr marL="266700" indent="-85725" algn="l">
                <a:buFontTx/>
                <a:buChar char="-"/>
              </a:pPr>
              <a:r>
                <a:rPr lang="fr-FR" dirty="0"/>
                <a:t>Anime les réunions et pilote le recettage</a:t>
              </a:r>
            </a:p>
            <a:p>
              <a:pPr marL="266700" indent="-85725" algn="l">
                <a:buFontTx/>
                <a:buChar char="-"/>
              </a:pPr>
              <a:r>
                <a:rPr lang="fr-FR" dirty="0"/>
                <a:t>Paramètre et installe des modules selon les demandes des clients et les possibilités de développement </a:t>
              </a:r>
            </a:p>
            <a:p>
              <a:pPr marL="266700" indent="-85725" algn="l">
                <a:buFontTx/>
                <a:buChar char="-"/>
              </a:pPr>
              <a:r>
                <a:rPr lang="fr-FR" dirty="0"/>
                <a:t>Identifie les interfaces avec les autres logiciels ou solutions utilisés</a:t>
              </a:r>
            </a:p>
            <a:p>
              <a:pPr algn="l"/>
              <a:r>
                <a:rPr lang="fr-FR" dirty="0"/>
                <a:t>Prend en charge les besoins d’accompagnement du changement nécessaires à l’adoption de la nouvelle organisation SI, éventuellement en s’associant avec un consultant spécialisé en conduite du changement : </a:t>
              </a:r>
            </a:p>
            <a:p>
              <a:pPr marL="266700" indent="-85725" algn="l">
                <a:buFontTx/>
                <a:buChar char="-"/>
              </a:pPr>
              <a:r>
                <a:rPr lang="fr-FR" dirty="0"/>
                <a:t>Définit les rôles et responsabilités des différents acteurs dans le SI</a:t>
              </a:r>
            </a:p>
            <a:p>
              <a:pPr marL="266700" indent="-85725" algn="l">
                <a:buFontTx/>
                <a:buChar char="-"/>
              </a:pPr>
              <a:r>
                <a:rPr lang="fr-FR" dirty="0"/>
                <a:t>Rédige les supports techniques (dossier d’exploitation, guide utilisateur)</a:t>
              </a:r>
            </a:p>
            <a:p>
              <a:pPr marL="266700" indent="-85725" algn="l">
                <a:buFontTx/>
                <a:buChar char="-"/>
              </a:pPr>
              <a:r>
                <a:rPr lang="fr-FR" dirty="0"/>
                <a:t>Organise des formations ou sessions de questions-réponses relatives au nouveau logiciel déployé  </a:t>
              </a:r>
            </a:p>
          </p:txBody>
        </p:sp>
      </p:grpSp>
      <p:grpSp>
        <p:nvGrpSpPr>
          <p:cNvPr id="70" name="Groupe 69">
            <a:extLst>
              <a:ext uri="{FF2B5EF4-FFF2-40B4-BE49-F238E27FC236}">
                <a16:creationId xmlns:a16="http://schemas.microsoft.com/office/drawing/2014/main" id="{A3DB5006-6A6F-4604-9932-E3DDCBFC007C}"/>
              </a:ext>
            </a:extLst>
          </p:cNvPr>
          <p:cNvGrpSpPr/>
          <p:nvPr/>
        </p:nvGrpSpPr>
        <p:grpSpPr>
          <a:xfrm>
            <a:off x="233676" y="9074653"/>
            <a:ext cx="6858529" cy="1377640"/>
            <a:chOff x="233676" y="9234338"/>
            <a:chExt cx="6858529" cy="1377640"/>
          </a:xfrm>
        </p:grpSpPr>
        <p:sp>
          <p:nvSpPr>
            <p:cNvPr id="71" name="ZoneTexte 70">
              <a:extLst>
                <a:ext uri="{FF2B5EF4-FFF2-40B4-BE49-F238E27FC236}">
                  <a16:creationId xmlns:a16="http://schemas.microsoft.com/office/drawing/2014/main" id="{E6A0DDAD-D5B5-4686-B77A-60327CE47F30}"/>
                </a:ext>
              </a:extLst>
            </p:cNvPr>
            <p:cNvSpPr txBox="1"/>
            <p:nvPr/>
          </p:nvSpPr>
          <p:spPr>
            <a:xfrm>
              <a:off x="233676" y="9234338"/>
              <a:ext cx="6317923"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Développement de l’activité, veille « métier » et technologique </a:t>
              </a:r>
            </a:p>
          </p:txBody>
        </p:sp>
        <p:sp>
          <p:nvSpPr>
            <p:cNvPr id="72" name="ZoneTexte 71">
              <a:extLst>
                <a:ext uri="{FF2B5EF4-FFF2-40B4-BE49-F238E27FC236}">
                  <a16:creationId xmlns:a16="http://schemas.microsoft.com/office/drawing/2014/main" id="{D24A0BE8-D7E0-4420-9D71-F20445C315B9}"/>
                </a:ext>
              </a:extLst>
            </p:cNvPr>
            <p:cNvSpPr txBox="1"/>
            <p:nvPr/>
          </p:nvSpPr>
          <p:spPr>
            <a:xfrm>
              <a:off x="252205" y="9442427"/>
              <a:ext cx="6840000" cy="1169551"/>
            </a:xfrm>
            <a:prstGeom prst="rect">
              <a:avLst/>
            </a:prstGeom>
            <a:noFill/>
          </p:spPr>
          <p:txBody>
            <a:bodyPr wrap="square" anchor="ctr">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S’appuie sur un travail de veille régulier pour alimenter sa pratique : veille « métier » sur les évolutions des problématiques des clients accompagnés et veille technologique sur les évolutions des logiciels et solutions numériques (comptables, pilotage d’activité, CRM, gestion des stocks…) et les enjeux de cybersécurité</a:t>
              </a:r>
            </a:p>
            <a:p>
              <a:pPr algn="l"/>
              <a:r>
                <a:rPr lang="fr-FR" dirty="0"/>
                <a:t>Participe au développement des prestations du cabinet en matière d’accompagnement SI, et en tant qu’expert SI auprès des pôles d’activité du cabinet (expertise comptable, audit, conseil, juridique)</a:t>
              </a:r>
            </a:p>
            <a:p>
              <a:pPr algn="l"/>
              <a:r>
                <a:rPr lang="fr-FR" dirty="0"/>
                <a:t>Entretient un réseau professionnel (dirigeants, consultants…) et met en valeur l’activité du cabinet en participant à des évènements et projets du cabinet (études, séminaires, rencontres professionnelles…)</a:t>
              </a:r>
            </a:p>
          </p:txBody>
        </p:sp>
      </p:grpSp>
      <p:pic>
        <p:nvPicPr>
          <p:cNvPr id="7" name="Image 6"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0861" y="143266"/>
            <a:ext cx="1115541" cy="921089"/>
          </a:xfrm>
          <a:prstGeom prst="rect">
            <a:avLst/>
          </a:prstGeom>
        </p:spPr>
      </p:pic>
    </p:spTree>
    <p:extLst>
      <p:ext uri="{BB962C8B-B14F-4D97-AF65-F5344CB8AC3E}">
        <p14:creationId xmlns:p14="http://schemas.microsoft.com/office/powerpoint/2010/main" val="3493192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743413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31" name="Groupe 30">
            <a:extLst>
              <a:ext uri="{FF2B5EF4-FFF2-40B4-BE49-F238E27FC236}">
                <a16:creationId xmlns:a16="http://schemas.microsoft.com/office/drawing/2014/main" id="{68073F95-B684-41BC-8633-ABCE26941570}"/>
              </a:ext>
            </a:extLst>
          </p:cNvPr>
          <p:cNvGrpSpPr/>
          <p:nvPr/>
        </p:nvGrpSpPr>
        <p:grpSpPr>
          <a:xfrm>
            <a:off x="205409" y="3245037"/>
            <a:ext cx="7091791" cy="507831"/>
            <a:chOff x="205409" y="3335599"/>
            <a:chExt cx="7091791" cy="507831"/>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89459"/>
              <a:ext cx="17671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3559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Rédiger un dossier d’exploitation d’un logiciel explicitant l’ensemble des fonctionnalités du logiciel</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8" y="3337514"/>
              <a:ext cx="3466824" cy="504000"/>
              <a:chOff x="1907629" y="3335199"/>
              <a:chExt cx="3466824" cy="504000"/>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35199"/>
                <a:ext cx="3405719" cy="504000"/>
                <a:chOff x="1907629" y="2770857"/>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77085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770857"/>
                  <a:ext cx="271472" cy="504000"/>
                  <a:chOff x="1903658" y="4004243"/>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04243"/>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37791"/>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87144"/>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Maîtriser l'ensemble des fonctionnalités et gérer les cas complexes</a:t>
                </a:r>
              </a:p>
            </p:txBody>
          </p:sp>
        </p:grpSp>
      </p:grpSp>
      <p:grpSp>
        <p:nvGrpSpPr>
          <p:cNvPr id="29" name="Groupe 28">
            <a:extLst>
              <a:ext uri="{FF2B5EF4-FFF2-40B4-BE49-F238E27FC236}">
                <a16:creationId xmlns:a16="http://schemas.microsoft.com/office/drawing/2014/main" id="{19C6D838-0EA0-4947-A8D1-1C0793B57DA0}"/>
              </a:ext>
            </a:extLst>
          </p:cNvPr>
          <p:cNvGrpSpPr/>
          <p:nvPr/>
        </p:nvGrpSpPr>
        <p:grpSpPr>
          <a:xfrm>
            <a:off x="205409" y="5666602"/>
            <a:ext cx="7193991" cy="507831"/>
            <a:chOff x="98900" y="5811621"/>
            <a:chExt cx="7193991"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les flux traités dans un nouveau système d’information et formuler des actions correctives </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17" name="Groupe 16">
            <a:extLst>
              <a:ext uri="{FF2B5EF4-FFF2-40B4-BE49-F238E27FC236}">
                <a16:creationId xmlns:a16="http://schemas.microsoft.com/office/drawing/2014/main" id="{993E20E4-8629-4177-850A-E7AF52CC3F46}"/>
              </a:ext>
            </a:extLst>
          </p:cNvPr>
          <p:cNvGrpSpPr/>
          <p:nvPr/>
        </p:nvGrpSpPr>
        <p:grpSpPr>
          <a:xfrm>
            <a:off x="205409" y="5049669"/>
            <a:ext cx="7069791" cy="553998"/>
            <a:chOff x="205409" y="5137575"/>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214519"/>
              <a:ext cx="184505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Sécurité des échanges de données avec l'externe</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160659"/>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en place les mesure de sécurité des données dans le cadre d’une intégration de logiciel</a:t>
              </a:r>
            </a:p>
          </p:txBody>
        </p:sp>
        <p:grpSp>
          <p:nvGrpSpPr>
            <p:cNvPr id="331" name="Groupe 330">
              <a:extLst>
                <a:ext uri="{FF2B5EF4-FFF2-40B4-BE49-F238E27FC236}">
                  <a16:creationId xmlns:a16="http://schemas.microsoft.com/office/drawing/2014/main" id="{8DA7CB9C-FF53-4B24-86AB-53D119C6131B}"/>
                </a:ext>
              </a:extLst>
            </p:cNvPr>
            <p:cNvGrpSpPr/>
            <p:nvPr/>
          </p:nvGrpSpPr>
          <p:grpSpPr>
            <a:xfrm>
              <a:off x="1942188" y="5162574"/>
              <a:ext cx="3405719" cy="504000"/>
              <a:chOff x="1907629" y="2805482"/>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805482"/>
                <a:ext cx="271472" cy="504000"/>
                <a:chOff x="1903658" y="4038868"/>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38868"/>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72416"/>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137575"/>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une stratégie de sécurisation des échanges de données à l'échelle du cabinet ou d'une structure cliente</a:t>
              </a:r>
            </a:p>
          </p:txBody>
        </p:sp>
      </p:grpSp>
      <p:grpSp>
        <p:nvGrpSpPr>
          <p:cNvPr id="5" name="Groupe 4">
            <a:extLst>
              <a:ext uri="{FF2B5EF4-FFF2-40B4-BE49-F238E27FC236}">
                <a16:creationId xmlns:a16="http://schemas.microsoft.com/office/drawing/2014/main" id="{2D0D86F7-46F1-48BC-A3DB-75EB036B616D}"/>
              </a:ext>
            </a:extLst>
          </p:cNvPr>
          <p:cNvGrpSpPr/>
          <p:nvPr/>
        </p:nvGrpSpPr>
        <p:grpSpPr>
          <a:xfrm>
            <a:off x="205409" y="3815803"/>
            <a:ext cx="7142579" cy="553998"/>
            <a:chOff x="205409" y="4044052"/>
            <a:chExt cx="7142579" cy="553998"/>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44052"/>
              <a:ext cx="16756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4067136"/>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Appliquer les étapes principales d’une intégration de logiciel, faire évoluer les stratégies d’intégration</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406905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4069051"/>
              <a:ext cx="271472" cy="504000"/>
              <a:chOff x="1903658" y="4084077"/>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8407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21762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4405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réglementaires, économiques et technologiques pour créer et diffuser de nouveaux process et modes de travail </a:t>
              </a:r>
            </a:p>
          </p:txBody>
        </p:sp>
      </p:grpSp>
      <p:grpSp>
        <p:nvGrpSpPr>
          <p:cNvPr id="3" name="Groupe 2">
            <a:extLst>
              <a:ext uri="{FF2B5EF4-FFF2-40B4-BE49-F238E27FC236}">
                <a16:creationId xmlns:a16="http://schemas.microsoft.com/office/drawing/2014/main" id="{EF3FE933-8416-47B2-B765-99C92BA6A004}"/>
              </a:ext>
            </a:extLst>
          </p:cNvPr>
          <p:cNvGrpSpPr/>
          <p:nvPr/>
        </p:nvGrpSpPr>
        <p:grpSpPr>
          <a:xfrm>
            <a:off x="205409" y="4432736"/>
            <a:ext cx="7208162" cy="553998"/>
            <a:chOff x="205409" y="3833738"/>
            <a:chExt cx="7208162" cy="553998"/>
          </a:xfrm>
        </p:grpSpPr>
        <p:sp>
          <p:nvSpPr>
            <p:cNvPr id="327" name="Rectangle 326">
              <a:extLst>
                <a:ext uri="{FF2B5EF4-FFF2-40B4-BE49-F238E27FC236}">
                  <a16:creationId xmlns:a16="http://schemas.microsoft.com/office/drawing/2014/main" id="{0D475A1B-461C-4A9A-A236-90831B4E7702}"/>
                </a:ext>
              </a:extLst>
            </p:cNvPr>
            <p:cNvSpPr/>
            <p:nvPr/>
          </p:nvSpPr>
          <p:spPr>
            <a:xfrm>
              <a:off x="2087320" y="385873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58" name="ZoneTexte 257">
              <a:extLst>
                <a:ext uri="{FF2B5EF4-FFF2-40B4-BE49-F238E27FC236}">
                  <a16:creationId xmlns:a16="http://schemas.microsoft.com/office/drawing/2014/main" id="{850CAB72-FA7C-431B-8774-E5F68B7CBF1D}"/>
                </a:ext>
              </a:extLst>
            </p:cNvPr>
            <p:cNvSpPr txBox="1"/>
            <p:nvPr/>
          </p:nvSpPr>
          <p:spPr>
            <a:xfrm>
              <a:off x="205409" y="3833738"/>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3856822"/>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le schéma d’une architecture de système d’information </a:t>
              </a:r>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8" y="3858737"/>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2" y="383373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nvGrpSpPr>
          <p:cNvPr id="138" name="Groupe 137">
            <a:extLst>
              <a:ext uri="{FF2B5EF4-FFF2-40B4-BE49-F238E27FC236}">
                <a16:creationId xmlns:a16="http://schemas.microsoft.com/office/drawing/2014/main" id="{74717295-218C-4C08-9CE7-F17047296710}"/>
              </a:ext>
            </a:extLst>
          </p:cNvPr>
          <p:cNvGrpSpPr/>
          <p:nvPr/>
        </p:nvGrpSpPr>
        <p:grpSpPr>
          <a:xfrm>
            <a:off x="3995753" y="1501255"/>
            <a:ext cx="3456384" cy="481018"/>
            <a:chOff x="3635821" y="1491960"/>
            <a:chExt cx="3456384" cy="481018"/>
          </a:xfrm>
        </p:grpSpPr>
        <p:grpSp>
          <p:nvGrpSpPr>
            <p:cNvPr id="139" name="Groupe 138">
              <a:extLst>
                <a:ext uri="{FF2B5EF4-FFF2-40B4-BE49-F238E27FC236}">
                  <a16:creationId xmlns:a16="http://schemas.microsoft.com/office/drawing/2014/main" id="{26B70494-C0F3-4BB8-A16C-743E92AB026C}"/>
                </a:ext>
              </a:extLst>
            </p:cNvPr>
            <p:cNvGrpSpPr/>
            <p:nvPr/>
          </p:nvGrpSpPr>
          <p:grpSpPr>
            <a:xfrm>
              <a:off x="3747100" y="1491960"/>
              <a:ext cx="3129082" cy="451140"/>
              <a:chOff x="3747100" y="1491960"/>
              <a:chExt cx="3129082" cy="451140"/>
            </a:xfrm>
          </p:grpSpPr>
          <p:sp>
            <p:nvSpPr>
              <p:cNvPr id="175" name="Rectangle 174">
                <a:extLst>
                  <a:ext uri="{FF2B5EF4-FFF2-40B4-BE49-F238E27FC236}">
                    <a16:creationId xmlns:a16="http://schemas.microsoft.com/office/drawing/2014/main" id="{318BAB1A-E695-48F7-BA25-87F99DE8B68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6" name="ZoneTexte 175">
                <a:extLst>
                  <a:ext uri="{FF2B5EF4-FFF2-40B4-BE49-F238E27FC236}">
                    <a16:creationId xmlns:a16="http://schemas.microsoft.com/office/drawing/2014/main" id="{D4D0B925-FFBE-4DE7-A6AC-B4B7E0B86F66}"/>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0" name="Groupe 139">
              <a:extLst>
                <a:ext uri="{FF2B5EF4-FFF2-40B4-BE49-F238E27FC236}">
                  <a16:creationId xmlns:a16="http://schemas.microsoft.com/office/drawing/2014/main" id="{76265C3D-CC2C-4137-9CAD-1B973BC9CB0A}"/>
                </a:ext>
              </a:extLst>
            </p:cNvPr>
            <p:cNvGrpSpPr/>
            <p:nvPr/>
          </p:nvGrpSpPr>
          <p:grpSpPr>
            <a:xfrm>
              <a:off x="5145033" y="1669592"/>
              <a:ext cx="1192567" cy="303386"/>
              <a:chOff x="5501712" y="1669592"/>
              <a:chExt cx="1192567" cy="303386"/>
            </a:xfrm>
          </p:grpSpPr>
          <p:sp>
            <p:nvSpPr>
              <p:cNvPr id="173" name="ZoneTexte 172">
                <a:extLst>
                  <a:ext uri="{FF2B5EF4-FFF2-40B4-BE49-F238E27FC236}">
                    <a16:creationId xmlns:a16="http://schemas.microsoft.com/office/drawing/2014/main" id="{4204D8CB-8682-4A16-A638-D7B729B8B9C0}"/>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4" name="Ellipse 173">
                <a:extLst>
                  <a:ext uri="{FF2B5EF4-FFF2-40B4-BE49-F238E27FC236}">
                    <a16:creationId xmlns:a16="http://schemas.microsoft.com/office/drawing/2014/main" id="{5A6BBC2B-9F94-4E7C-A9B0-86841B690A39}"/>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1" name="Groupe 140">
              <a:extLst>
                <a:ext uri="{FF2B5EF4-FFF2-40B4-BE49-F238E27FC236}">
                  <a16:creationId xmlns:a16="http://schemas.microsoft.com/office/drawing/2014/main" id="{4C2E0B89-7242-417C-A4C6-E6F12F046B42}"/>
                </a:ext>
              </a:extLst>
            </p:cNvPr>
            <p:cNvGrpSpPr/>
            <p:nvPr/>
          </p:nvGrpSpPr>
          <p:grpSpPr>
            <a:xfrm>
              <a:off x="5899638" y="1669592"/>
              <a:ext cx="1192567" cy="303386"/>
              <a:chOff x="6322879" y="1669592"/>
              <a:chExt cx="1192567" cy="303386"/>
            </a:xfrm>
          </p:grpSpPr>
          <p:sp>
            <p:nvSpPr>
              <p:cNvPr id="163" name="ZoneTexte 162">
                <a:extLst>
                  <a:ext uri="{FF2B5EF4-FFF2-40B4-BE49-F238E27FC236}">
                    <a16:creationId xmlns:a16="http://schemas.microsoft.com/office/drawing/2014/main" id="{DDFD42BC-288D-45F4-8FA9-EF4DC3E98AA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64" name="Ellipse 163">
                <a:extLst>
                  <a:ext uri="{FF2B5EF4-FFF2-40B4-BE49-F238E27FC236}">
                    <a16:creationId xmlns:a16="http://schemas.microsoft.com/office/drawing/2014/main" id="{7F14CCB4-6157-4FB7-91EF-2ADDE8233595}"/>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47" name="Groupe 146">
              <a:extLst>
                <a:ext uri="{FF2B5EF4-FFF2-40B4-BE49-F238E27FC236}">
                  <a16:creationId xmlns:a16="http://schemas.microsoft.com/office/drawing/2014/main" id="{CE27C225-9343-4264-A24F-8749F947027A}"/>
                </a:ext>
              </a:extLst>
            </p:cNvPr>
            <p:cNvGrpSpPr/>
            <p:nvPr/>
          </p:nvGrpSpPr>
          <p:grpSpPr>
            <a:xfrm>
              <a:off x="4390427" y="1669592"/>
              <a:ext cx="1192567" cy="303386"/>
              <a:chOff x="4680545" y="1669592"/>
              <a:chExt cx="1192567" cy="303386"/>
            </a:xfrm>
          </p:grpSpPr>
          <p:sp>
            <p:nvSpPr>
              <p:cNvPr id="158" name="ZoneTexte 157">
                <a:extLst>
                  <a:ext uri="{FF2B5EF4-FFF2-40B4-BE49-F238E27FC236}">
                    <a16:creationId xmlns:a16="http://schemas.microsoft.com/office/drawing/2014/main" id="{431ED733-EE22-4EA7-9232-541624998C9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60" name="Ellipse 159">
                <a:extLst>
                  <a:ext uri="{FF2B5EF4-FFF2-40B4-BE49-F238E27FC236}">
                    <a16:creationId xmlns:a16="http://schemas.microsoft.com/office/drawing/2014/main" id="{222FB295-8E7E-4B6C-BB6F-5779B279B75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51" name="Groupe 150">
              <a:extLst>
                <a:ext uri="{FF2B5EF4-FFF2-40B4-BE49-F238E27FC236}">
                  <a16:creationId xmlns:a16="http://schemas.microsoft.com/office/drawing/2014/main" id="{8DEF2E79-B30A-4A55-AE61-7DFC7570A0D3}"/>
                </a:ext>
              </a:extLst>
            </p:cNvPr>
            <p:cNvGrpSpPr/>
            <p:nvPr/>
          </p:nvGrpSpPr>
          <p:grpSpPr>
            <a:xfrm>
              <a:off x="3635821" y="1669592"/>
              <a:ext cx="1192567" cy="303386"/>
              <a:chOff x="3859378" y="1669592"/>
              <a:chExt cx="1192567" cy="303386"/>
            </a:xfrm>
          </p:grpSpPr>
          <p:sp>
            <p:nvSpPr>
              <p:cNvPr id="154" name="ZoneTexte 153">
                <a:extLst>
                  <a:ext uri="{FF2B5EF4-FFF2-40B4-BE49-F238E27FC236}">
                    <a16:creationId xmlns:a16="http://schemas.microsoft.com/office/drawing/2014/main" id="{22805817-392C-454E-8F73-586483F5EC8F}"/>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56" name="Ellipse 155">
                <a:extLst>
                  <a:ext uri="{FF2B5EF4-FFF2-40B4-BE49-F238E27FC236}">
                    <a16:creationId xmlns:a16="http://schemas.microsoft.com/office/drawing/2014/main" id="{0EF3A145-8E59-4D8C-9FDA-1DE9703E6A8C}"/>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177" name="Groupe 176">
            <a:extLst>
              <a:ext uri="{FF2B5EF4-FFF2-40B4-BE49-F238E27FC236}">
                <a16:creationId xmlns:a16="http://schemas.microsoft.com/office/drawing/2014/main" id="{0B673D2E-EE12-4687-B0BD-319B7CBFB217}"/>
              </a:ext>
            </a:extLst>
          </p:cNvPr>
          <p:cNvGrpSpPr/>
          <p:nvPr/>
        </p:nvGrpSpPr>
        <p:grpSpPr>
          <a:xfrm>
            <a:off x="205409" y="6237368"/>
            <a:ext cx="7193991" cy="553998"/>
            <a:chOff x="98900" y="5838551"/>
            <a:chExt cx="7193991" cy="553998"/>
          </a:xfrm>
        </p:grpSpPr>
        <p:sp>
          <p:nvSpPr>
            <p:cNvPr id="178" name="ZoneTexte 177">
              <a:extLst>
                <a:ext uri="{FF2B5EF4-FFF2-40B4-BE49-F238E27FC236}">
                  <a16:creationId xmlns:a16="http://schemas.microsoft.com/office/drawing/2014/main" id="{72D4ABDD-F2FF-4E20-BA36-95C04E8D4557}"/>
                </a:ext>
              </a:extLst>
            </p:cNvPr>
            <p:cNvSpPr txBox="1"/>
            <p:nvPr/>
          </p:nvSpPr>
          <p:spPr>
            <a:xfrm>
              <a:off x="98900" y="5915495"/>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d'une architecture fonctionnelle SI</a:t>
              </a:r>
            </a:p>
          </p:txBody>
        </p:sp>
        <p:sp>
          <p:nvSpPr>
            <p:cNvPr id="181" name="Rectangle 180">
              <a:extLst>
                <a:ext uri="{FF2B5EF4-FFF2-40B4-BE49-F238E27FC236}">
                  <a16:creationId xmlns:a16="http://schemas.microsoft.com/office/drawing/2014/main" id="{4F1470DC-AC07-420C-9D6D-E3EE2020C734}"/>
                </a:ext>
              </a:extLst>
            </p:cNvPr>
            <p:cNvSpPr/>
            <p:nvPr/>
          </p:nvSpPr>
          <p:spPr>
            <a:xfrm>
              <a:off x="5239404" y="5930884"/>
              <a:ext cx="2053487"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Définir et piloter l’intégration d’un SIRH au sein d’une structure cliente</a:t>
              </a:r>
            </a:p>
          </p:txBody>
        </p:sp>
        <p:grpSp>
          <p:nvGrpSpPr>
            <p:cNvPr id="182" name="Groupe 181">
              <a:extLst>
                <a:ext uri="{FF2B5EF4-FFF2-40B4-BE49-F238E27FC236}">
                  <a16:creationId xmlns:a16="http://schemas.microsoft.com/office/drawing/2014/main" id="{F42EF93C-8402-46CA-AA19-CE274C6AB86E}"/>
                </a:ext>
              </a:extLst>
            </p:cNvPr>
            <p:cNvGrpSpPr/>
            <p:nvPr/>
          </p:nvGrpSpPr>
          <p:grpSpPr>
            <a:xfrm>
              <a:off x="1835679" y="5838551"/>
              <a:ext cx="3466824" cy="553998"/>
              <a:chOff x="1835679" y="5838551"/>
              <a:chExt cx="3466824" cy="553998"/>
            </a:xfrm>
          </p:grpSpPr>
          <p:grpSp>
            <p:nvGrpSpPr>
              <p:cNvPr id="183" name="Groupe 182">
                <a:extLst>
                  <a:ext uri="{FF2B5EF4-FFF2-40B4-BE49-F238E27FC236}">
                    <a16:creationId xmlns:a16="http://schemas.microsoft.com/office/drawing/2014/main" id="{78E0045A-C95C-43A6-A1F4-687140663321}"/>
                  </a:ext>
                </a:extLst>
              </p:cNvPr>
              <p:cNvGrpSpPr/>
              <p:nvPr/>
            </p:nvGrpSpPr>
            <p:grpSpPr>
              <a:xfrm>
                <a:off x="1835679" y="5863550"/>
                <a:ext cx="3405719" cy="504000"/>
                <a:chOff x="1907629" y="2819913"/>
                <a:chExt cx="3405719" cy="504000"/>
              </a:xfrm>
            </p:grpSpPr>
            <p:sp>
              <p:nvSpPr>
                <p:cNvPr id="188" name="Rectangle 187">
                  <a:extLst>
                    <a:ext uri="{FF2B5EF4-FFF2-40B4-BE49-F238E27FC236}">
                      <a16:creationId xmlns:a16="http://schemas.microsoft.com/office/drawing/2014/main" id="{0804EC73-CEDF-4A02-9F20-56A41B119A5B}"/>
                    </a:ext>
                  </a:extLst>
                </p:cNvPr>
                <p:cNvSpPr/>
                <p:nvPr/>
              </p:nvSpPr>
              <p:spPr>
                <a:xfrm>
                  <a:off x="2052761" y="281991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9" name="Groupe 188">
                  <a:extLst>
                    <a:ext uri="{FF2B5EF4-FFF2-40B4-BE49-F238E27FC236}">
                      <a16:creationId xmlns:a16="http://schemas.microsoft.com/office/drawing/2014/main" id="{7B53E1F5-AE44-43EB-9415-22BA984DF946}"/>
                    </a:ext>
                  </a:extLst>
                </p:cNvPr>
                <p:cNvGrpSpPr/>
                <p:nvPr/>
              </p:nvGrpSpPr>
              <p:grpSpPr>
                <a:xfrm>
                  <a:off x="1907629" y="2819913"/>
                  <a:ext cx="271472" cy="504000"/>
                  <a:chOff x="1903658" y="4053299"/>
                  <a:chExt cx="265051" cy="504000"/>
                </a:xfrm>
              </p:grpSpPr>
              <p:cxnSp>
                <p:nvCxnSpPr>
                  <p:cNvPr id="190" name="Connecteur droit 189">
                    <a:extLst>
                      <a:ext uri="{FF2B5EF4-FFF2-40B4-BE49-F238E27FC236}">
                        <a16:creationId xmlns:a16="http://schemas.microsoft.com/office/drawing/2014/main" id="{01BC3F67-A789-4798-A262-4FD792BC8FE1}"/>
                      </a:ext>
                    </a:extLst>
                  </p:cNvPr>
                  <p:cNvCxnSpPr>
                    <a:cxnSpLocks/>
                  </p:cNvCxnSpPr>
                  <p:nvPr/>
                </p:nvCxnSpPr>
                <p:spPr>
                  <a:xfrm>
                    <a:off x="2036183" y="4053299"/>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1" name="Ellipse 190">
                    <a:extLst>
                      <a:ext uri="{FF2B5EF4-FFF2-40B4-BE49-F238E27FC236}">
                        <a16:creationId xmlns:a16="http://schemas.microsoft.com/office/drawing/2014/main" id="{D104DE6F-F3C9-4198-9138-9E949DEF11FF}"/>
                      </a:ext>
                    </a:extLst>
                  </p:cNvPr>
                  <p:cNvSpPr/>
                  <p:nvPr/>
                </p:nvSpPr>
                <p:spPr>
                  <a:xfrm>
                    <a:off x="1903658" y="4186847"/>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187" name="Rectangle 186">
                <a:extLst>
                  <a:ext uri="{FF2B5EF4-FFF2-40B4-BE49-F238E27FC236}">
                    <a16:creationId xmlns:a16="http://schemas.microsoft.com/office/drawing/2014/main" id="{BBC89AF6-6E42-49AE-BB63-F42CC83AF096}"/>
                  </a:ext>
                </a:extLst>
              </p:cNvPr>
              <p:cNvSpPr/>
              <p:nvPr/>
            </p:nvSpPr>
            <p:spPr>
              <a:xfrm>
                <a:off x="2062503" y="5838551"/>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et piloter la stratégie d'intégration d'un SI en tenant compte des besoins métiers, des contraintes techniques et de cybersécurité</a:t>
                </a:r>
              </a:p>
            </p:txBody>
          </p:sp>
        </p:grpSp>
      </p:grpSp>
      <p:sp>
        <p:nvSpPr>
          <p:cNvPr id="193" name="ZoneTexte 192">
            <a:extLst>
              <a:ext uri="{FF2B5EF4-FFF2-40B4-BE49-F238E27FC236}">
                <a16:creationId xmlns:a16="http://schemas.microsoft.com/office/drawing/2014/main" id="{578CFDD8-2795-4F62-8F70-C449F5BCCD71}"/>
              </a:ext>
            </a:extLst>
          </p:cNvPr>
          <p:cNvSpPr txBox="1"/>
          <p:nvPr/>
        </p:nvSpPr>
        <p:spPr>
          <a:xfrm>
            <a:off x="240924" y="1220429"/>
            <a:ext cx="2267058"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Consultant SI</a:t>
            </a:r>
          </a:p>
        </p:txBody>
      </p:sp>
      <p:grpSp>
        <p:nvGrpSpPr>
          <p:cNvPr id="194" name="Groupe 193">
            <a:extLst>
              <a:ext uri="{FF2B5EF4-FFF2-40B4-BE49-F238E27FC236}">
                <a16:creationId xmlns:a16="http://schemas.microsoft.com/office/drawing/2014/main" id="{622714A9-81A4-4085-8AB4-10700E28279B}"/>
              </a:ext>
            </a:extLst>
          </p:cNvPr>
          <p:cNvGrpSpPr/>
          <p:nvPr/>
        </p:nvGrpSpPr>
        <p:grpSpPr>
          <a:xfrm>
            <a:off x="205409" y="6854299"/>
            <a:ext cx="7193991" cy="507831"/>
            <a:chOff x="98900" y="5811621"/>
            <a:chExt cx="7193991" cy="507831"/>
          </a:xfrm>
        </p:grpSpPr>
        <p:sp>
          <p:nvSpPr>
            <p:cNvPr id="195" name="ZoneTexte 194">
              <a:extLst>
                <a:ext uri="{FF2B5EF4-FFF2-40B4-BE49-F238E27FC236}">
                  <a16:creationId xmlns:a16="http://schemas.microsoft.com/office/drawing/2014/main" id="{FE96C30D-5998-4394-9107-8B25BDC7445E}"/>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Accompagnement des projets de transformation</a:t>
              </a:r>
            </a:p>
          </p:txBody>
        </p:sp>
        <p:sp>
          <p:nvSpPr>
            <p:cNvPr id="196" name="Rectangle 195">
              <a:extLst>
                <a:ext uri="{FF2B5EF4-FFF2-40B4-BE49-F238E27FC236}">
                  <a16:creationId xmlns:a16="http://schemas.microsoft.com/office/drawing/2014/main" id="{41A70951-C5DC-44DC-96AA-240452C8F509}"/>
                </a:ext>
              </a:extLst>
            </p:cNvPr>
            <p:cNvSpPr/>
            <p:nvPr/>
          </p:nvSpPr>
          <p:spPr>
            <a:xfrm>
              <a:off x="5239404" y="5811621"/>
              <a:ext cx="205348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Définir avec le client le modèle d’organisation cible lié à l’évolution d’un SI</a:t>
              </a:r>
            </a:p>
          </p:txBody>
        </p:sp>
        <p:grpSp>
          <p:nvGrpSpPr>
            <p:cNvPr id="198" name="Groupe 197">
              <a:extLst>
                <a:ext uri="{FF2B5EF4-FFF2-40B4-BE49-F238E27FC236}">
                  <a16:creationId xmlns:a16="http://schemas.microsoft.com/office/drawing/2014/main" id="{FA06E781-7634-42B1-8C43-75CAA937DD1C}"/>
                </a:ext>
              </a:extLst>
            </p:cNvPr>
            <p:cNvGrpSpPr/>
            <p:nvPr/>
          </p:nvGrpSpPr>
          <p:grpSpPr>
            <a:xfrm>
              <a:off x="1835679" y="5813536"/>
              <a:ext cx="3466824" cy="504000"/>
              <a:chOff x="1835679" y="5813536"/>
              <a:chExt cx="3466824" cy="504000"/>
            </a:xfrm>
          </p:grpSpPr>
          <p:grpSp>
            <p:nvGrpSpPr>
              <p:cNvPr id="200" name="Groupe 199">
                <a:extLst>
                  <a:ext uri="{FF2B5EF4-FFF2-40B4-BE49-F238E27FC236}">
                    <a16:creationId xmlns:a16="http://schemas.microsoft.com/office/drawing/2014/main" id="{B6623272-E6DD-46C8-843A-492504E7AB87}"/>
                  </a:ext>
                </a:extLst>
              </p:cNvPr>
              <p:cNvGrpSpPr/>
              <p:nvPr/>
            </p:nvGrpSpPr>
            <p:grpSpPr>
              <a:xfrm>
                <a:off x="1835679" y="5813536"/>
                <a:ext cx="3405719" cy="504000"/>
                <a:chOff x="1907629" y="2769899"/>
                <a:chExt cx="3405719" cy="504000"/>
              </a:xfrm>
            </p:grpSpPr>
            <p:sp>
              <p:nvSpPr>
                <p:cNvPr id="202" name="Rectangle 201">
                  <a:extLst>
                    <a:ext uri="{FF2B5EF4-FFF2-40B4-BE49-F238E27FC236}">
                      <a16:creationId xmlns:a16="http://schemas.microsoft.com/office/drawing/2014/main" id="{9AF15941-118F-44CC-BB69-BEBC5528B69E}"/>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03" name="Groupe 202">
                  <a:extLst>
                    <a:ext uri="{FF2B5EF4-FFF2-40B4-BE49-F238E27FC236}">
                      <a16:creationId xmlns:a16="http://schemas.microsoft.com/office/drawing/2014/main" id="{84ECD02D-5769-437F-8291-CDBA24938196}"/>
                    </a:ext>
                  </a:extLst>
                </p:cNvPr>
                <p:cNvGrpSpPr/>
                <p:nvPr/>
              </p:nvGrpSpPr>
              <p:grpSpPr>
                <a:xfrm>
                  <a:off x="1907629" y="2769899"/>
                  <a:ext cx="271472" cy="504000"/>
                  <a:chOff x="1903658" y="4003285"/>
                  <a:chExt cx="265051" cy="504000"/>
                </a:xfrm>
              </p:grpSpPr>
              <p:cxnSp>
                <p:nvCxnSpPr>
                  <p:cNvPr id="205" name="Connecteur droit 204">
                    <a:extLst>
                      <a:ext uri="{FF2B5EF4-FFF2-40B4-BE49-F238E27FC236}">
                        <a16:creationId xmlns:a16="http://schemas.microsoft.com/office/drawing/2014/main" id="{9907F0DB-C0F5-4F97-8098-7167DE79B53C}"/>
                      </a:ext>
                    </a:extLst>
                  </p:cNvPr>
                  <p:cNvCxnSpPr>
                    <a:cxnSpLocks/>
                  </p:cNvCxnSpPr>
                  <p:nvPr/>
                </p:nvCxnSpPr>
                <p:spPr>
                  <a:xfrm>
                    <a:off x="2036183" y="400328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07" name="Ellipse 206">
                    <a:extLst>
                      <a:ext uri="{FF2B5EF4-FFF2-40B4-BE49-F238E27FC236}">
                        <a16:creationId xmlns:a16="http://schemas.microsoft.com/office/drawing/2014/main" id="{74FD5670-FCF0-46FA-8D83-5CF1B6734248}"/>
                      </a:ext>
                    </a:extLst>
                  </p:cNvPr>
                  <p:cNvSpPr/>
                  <p:nvPr/>
                </p:nvSpPr>
                <p:spPr>
                  <a:xfrm>
                    <a:off x="1903658" y="41368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201" name="Rectangle 200">
                <a:extLst>
                  <a:ext uri="{FF2B5EF4-FFF2-40B4-BE49-F238E27FC236}">
                    <a16:creationId xmlns:a16="http://schemas.microsoft.com/office/drawing/2014/main" id="{E5244BC6-F596-4281-BFC5-03BB48FA23AF}"/>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converger les acteurs autour de la finalité du projet et mettre en valeur les avancées</a:t>
                </a:r>
              </a:p>
            </p:txBody>
          </p:sp>
        </p:grpSp>
      </p:grpSp>
      <p:grpSp>
        <p:nvGrpSpPr>
          <p:cNvPr id="209" name="Groupe 208">
            <a:extLst>
              <a:ext uri="{FF2B5EF4-FFF2-40B4-BE49-F238E27FC236}">
                <a16:creationId xmlns:a16="http://schemas.microsoft.com/office/drawing/2014/main" id="{B340AE7B-5FE3-47F9-9A98-5A71A758EB41}"/>
              </a:ext>
            </a:extLst>
          </p:cNvPr>
          <p:cNvGrpSpPr/>
          <p:nvPr/>
        </p:nvGrpSpPr>
        <p:grpSpPr>
          <a:xfrm>
            <a:off x="205409" y="2674271"/>
            <a:ext cx="7246836" cy="507831"/>
            <a:chOff x="170850" y="7421982"/>
            <a:chExt cx="7246836" cy="507831"/>
          </a:xfrm>
        </p:grpSpPr>
        <p:grpSp>
          <p:nvGrpSpPr>
            <p:cNvPr id="210" name="Groupe 209">
              <a:extLst>
                <a:ext uri="{FF2B5EF4-FFF2-40B4-BE49-F238E27FC236}">
                  <a16:creationId xmlns:a16="http://schemas.microsoft.com/office/drawing/2014/main" id="{2553276C-ADC5-46DD-B927-98B606BFBE05}"/>
                </a:ext>
              </a:extLst>
            </p:cNvPr>
            <p:cNvGrpSpPr/>
            <p:nvPr/>
          </p:nvGrpSpPr>
          <p:grpSpPr>
            <a:xfrm>
              <a:off x="170850" y="7421982"/>
              <a:ext cx="7246836" cy="507831"/>
              <a:chOff x="170850" y="7421982"/>
              <a:chExt cx="7246836" cy="507831"/>
            </a:xfrm>
          </p:grpSpPr>
          <p:sp>
            <p:nvSpPr>
              <p:cNvPr id="212" name="ZoneTexte 211">
                <a:extLst>
                  <a:ext uri="{FF2B5EF4-FFF2-40B4-BE49-F238E27FC236}">
                    <a16:creationId xmlns:a16="http://schemas.microsoft.com/office/drawing/2014/main" id="{B4D36CB8-F6C4-49FA-BB3A-3096F8339817}"/>
                  </a:ext>
                </a:extLst>
              </p:cNvPr>
              <p:cNvSpPr txBox="1"/>
              <p:nvPr/>
            </p:nvSpPr>
            <p:spPr>
              <a:xfrm>
                <a:off x="170850" y="7475842"/>
                <a:ext cx="1939338"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Concepts spécifiques au domaine de spécialité</a:t>
                </a:r>
              </a:p>
            </p:txBody>
          </p:sp>
          <p:sp>
            <p:nvSpPr>
              <p:cNvPr id="213" name="Rectangle 212">
                <a:extLst>
                  <a:ext uri="{FF2B5EF4-FFF2-40B4-BE49-F238E27FC236}">
                    <a16:creationId xmlns:a16="http://schemas.microsoft.com/office/drawing/2014/main" id="{10ABC2B2-87FE-4C43-93DD-98CD95B1711E}"/>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Se tenir informé des évolutions d’un logiciel de comptabilité et développer les offres d’intégration en fonction</a:t>
                </a:r>
              </a:p>
            </p:txBody>
          </p:sp>
          <p:grpSp>
            <p:nvGrpSpPr>
              <p:cNvPr id="214" name="Groupe 213">
                <a:extLst>
                  <a:ext uri="{FF2B5EF4-FFF2-40B4-BE49-F238E27FC236}">
                    <a16:creationId xmlns:a16="http://schemas.microsoft.com/office/drawing/2014/main" id="{AC5DF59D-69A6-46C2-AC16-DC0C9EFC4768}"/>
                  </a:ext>
                </a:extLst>
              </p:cNvPr>
              <p:cNvGrpSpPr/>
              <p:nvPr/>
            </p:nvGrpSpPr>
            <p:grpSpPr>
              <a:xfrm>
                <a:off x="1907629" y="7423897"/>
                <a:ext cx="3405719" cy="504000"/>
                <a:chOff x="1907629" y="2851649"/>
                <a:chExt cx="3405719" cy="504000"/>
              </a:xfrm>
            </p:grpSpPr>
            <p:sp>
              <p:nvSpPr>
                <p:cNvPr id="216" name="Rectangle 215">
                  <a:extLst>
                    <a:ext uri="{FF2B5EF4-FFF2-40B4-BE49-F238E27FC236}">
                      <a16:creationId xmlns:a16="http://schemas.microsoft.com/office/drawing/2014/main" id="{E52BEF5D-A379-4ACB-8F6C-E37415FBD5F2}"/>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17" name="Groupe 216">
                  <a:extLst>
                    <a:ext uri="{FF2B5EF4-FFF2-40B4-BE49-F238E27FC236}">
                      <a16:creationId xmlns:a16="http://schemas.microsoft.com/office/drawing/2014/main" id="{23880FA7-AC15-453E-B7EB-E85CD5DAA906}"/>
                    </a:ext>
                  </a:extLst>
                </p:cNvPr>
                <p:cNvGrpSpPr/>
                <p:nvPr/>
              </p:nvGrpSpPr>
              <p:grpSpPr>
                <a:xfrm>
                  <a:off x="1907629" y="2851649"/>
                  <a:ext cx="271472" cy="504000"/>
                  <a:chOff x="1903658" y="4085035"/>
                  <a:chExt cx="265051" cy="504000"/>
                </a:xfrm>
              </p:grpSpPr>
              <p:cxnSp>
                <p:nvCxnSpPr>
                  <p:cNvPr id="218" name="Connecteur droit 217">
                    <a:extLst>
                      <a:ext uri="{FF2B5EF4-FFF2-40B4-BE49-F238E27FC236}">
                        <a16:creationId xmlns:a16="http://schemas.microsoft.com/office/drawing/2014/main" id="{E6590009-DD13-4933-A15E-937C40054134}"/>
                      </a:ext>
                    </a:extLst>
                  </p:cNvPr>
                  <p:cNvCxnSpPr>
                    <a:cxnSpLocks/>
                  </p:cNvCxnSpPr>
                  <p:nvPr/>
                </p:nvCxnSpPr>
                <p:spPr>
                  <a:xfrm>
                    <a:off x="2036183" y="408503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19" name="Ellipse 218">
                    <a:extLst>
                      <a:ext uri="{FF2B5EF4-FFF2-40B4-BE49-F238E27FC236}">
                        <a16:creationId xmlns:a16="http://schemas.microsoft.com/office/drawing/2014/main" id="{0B69413F-CCB1-41D6-B2F4-F97EB548E40B}"/>
                      </a:ext>
                    </a:extLst>
                  </p:cNvPr>
                  <p:cNvSpPr/>
                  <p:nvPr/>
                </p:nvSpPr>
                <p:spPr>
                  <a:xfrm>
                    <a:off x="1903658" y="421858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11" name="Rectangle 210">
              <a:extLst>
                <a:ext uri="{FF2B5EF4-FFF2-40B4-BE49-F238E27FC236}">
                  <a16:creationId xmlns:a16="http://schemas.microsoft.com/office/drawing/2014/main" id="{D75B59BC-37BF-4B3F-994F-45C7A3E31832}"/>
                </a:ext>
              </a:extLst>
            </p:cNvPr>
            <p:cNvSpPr/>
            <p:nvPr/>
          </p:nvSpPr>
          <p:spPr>
            <a:xfrm>
              <a:off x="2123652" y="7475842"/>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Anticiper les tendances et faire évoluer les offres et process de travail en fonction</a:t>
              </a:r>
            </a:p>
          </p:txBody>
        </p:sp>
      </p:grpSp>
      <p:grpSp>
        <p:nvGrpSpPr>
          <p:cNvPr id="223" name="Groupe 222">
            <a:extLst>
              <a:ext uri="{FF2B5EF4-FFF2-40B4-BE49-F238E27FC236}">
                <a16:creationId xmlns:a16="http://schemas.microsoft.com/office/drawing/2014/main" id="{B10A67A8-BE7A-4519-94BD-9F9BE84736EF}"/>
              </a:ext>
            </a:extLst>
          </p:cNvPr>
          <p:cNvGrpSpPr/>
          <p:nvPr/>
        </p:nvGrpSpPr>
        <p:grpSpPr>
          <a:xfrm>
            <a:off x="205409" y="8324831"/>
            <a:ext cx="7246836" cy="553998"/>
            <a:chOff x="170850" y="7398898"/>
            <a:chExt cx="7246836" cy="553998"/>
          </a:xfrm>
        </p:grpSpPr>
        <p:grpSp>
          <p:nvGrpSpPr>
            <p:cNvPr id="224" name="Groupe 223">
              <a:extLst>
                <a:ext uri="{FF2B5EF4-FFF2-40B4-BE49-F238E27FC236}">
                  <a16:creationId xmlns:a16="http://schemas.microsoft.com/office/drawing/2014/main" id="{D0BEFF82-3D7F-4283-94BB-97EA2E133590}"/>
                </a:ext>
              </a:extLst>
            </p:cNvPr>
            <p:cNvGrpSpPr/>
            <p:nvPr/>
          </p:nvGrpSpPr>
          <p:grpSpPr>
            <a:xfrm>
              <a:off x="170850" y="7421982"/>
              <a:ext cx="7246836" cy="507831"/>
              <a:chOff x="170850" y="7421982"/>
              <a:chExt cx="7246836" cy="507831"/>
            </a:xfrm>
          </p:grpSpPr>
          <p:sp>
            <p:nvSpPr>
              <p:cNvPr id="226" name="ZoneTexte 225">
                <a:extLst>
                  <a:ext uri="{FF2B5EF4-FFF2-40B4-BE49-F238E27FC236}">
                    <a16:creationId xmlns:a16="http://schemas.microsoft.com/office/drawing/2014/main" id="{E591AF1A-87C9-4B3F-A288-386576D8596D}"/>
                  </a:ext>
                </a:extLst>
              </p:cNvPr>
              <p:cNvSpPr txBox="1"/>
              <p:nvPr/>
            </p:nvSpPr>
            <p:spPr>
              <a:xfrm>
                <a:off x="170850" y="7552787"/>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227" name="Rectangle 226">
                <a:extLst>
                  <a:ext uri="{FF2B5EF4-FFF2-40B4-BE49-F238E27FC236}">
                    <a16:creationId xmlns:a16="http://schemas.microsoft.com/office/drawing/2014/main" id="{4BBA9BF1-CBA6-4EF3-9AAE-4BEA92E81DBD}"/>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Articuler les compétences du cabinet et les enjeux du client dans le cadre de propositions commerciales</a:t>
                </a:r>
              </a:p>
            </p:txBody>
          </p:sp>
          <p:grpSp>
            <p:nvGrpSpPr>
              <p:cNvPr id="228" name="Groupe 227">
                <a:extLst>
                  <a:ext uri="{FF2B5EF4-FFF2-40B4-BE49-F238E27FC236}">
                    <a16:creationId xmlns:a16="http://schemas.microsoft.com/office/drawing/2014/main" id="{37555BF1-5BDD-44A4-9A90-B828EA068BFE}"/>
                  </a:ext>
                </a:extLst>
              </p:cNvPr>
              <p:cNvGrpSpPr/>
              <p:nvPr/>
            </p:nvGrpSpPr>
            <p:grpSpPr>
              <a:xfrm>
                <a:off x="1907629" y="7423897"/>
                <a:ext cx="3405719" cy="504000"/>
                <a:chOff x="1907629" y="2851649"/>
                <a:chExt cx="3405719" cy="504000"/>
              </a:xfrm>
            </p:grpSpPr>
            <p:sp>
              <p:nvSpPr>
                <p:cNvPr id="229" name="Rectangle 228">
                  <a:extLst>
                    <a:ext uri="{FF2B5EF4-FFF2-40B4-BE49-F238E27FC236}">
                      <a16:creationId xmlns:a16="http://schemas.microsoft.com/office/drawing/2014/main" id="{4498F3C7-862D-4191-8A9D-032B54AF0031}"/>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30" name="Groupe 229">
                  <a:extLst>
                    <a:ext uri="{FF2B5EF4-FFF2-40B4-BE49-F238E27FC236}">
                      <a16:creationId xmlns:a16="http://schemas.microsoft.com/office/drawing/2014/main" id="{4601933C-12AB-4C7E-86F8-743AD831022A}"/>
                    </a:ext>
                  </a:extLst>
                </p:cNvPr>
                <p:cNvGrpSpPr/>
                <p:nvPr/>
              </p:nvGrpSpPr>
              <p:grpSpPr>
                <a:xfrm>
                  <a:off x="1907629" y="2851649"/>
                  <a:ext cx="271472" cy="504000"/>
                  <a:chOff x="1903658" y="4085035"/>
                  <a:chExt cx="265051" cy="504000"/>
                </a:xfrm>
              </p:grpSpPr>
              <p:cxnSp>
                <p:nvCxnSpPr>
                  <p:cNvPr id="231" name="Connecteur droit 230">
                    <a:extLst>
                      <a:ext uri="{FF2B5EF4-FFF2-40B4-BE49-F238E27FC236}">
                        <a16:creationId xmlns:a16="http://schemas.microsoft.com/office/drawing/2014/main" id="{00B2CF8D-5EDE-4F21-B3FE-81B5406D08BE}"/>
                      </a:ext>
                    </a:extLst>
                  </p:cNvPr>
                  <p:cNvCxnSpPr>
                    <a:cxnSpLocks/>
                  </p:cNvCxnSpPr>
                  <p:nvPr/>
                </p:nvCxnSpPr>
                <p:spPr>
                  <a:xfrm>
                    <a:off x="2036183" y="408503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32" name="Ellipse 231">
                    <a:extLst>
                      <a:ext uri="{FF2B5EF4-FFF2-40B4-BE49-F238E27FC236}">
                        <a16:creationId xmlns:a16="http://schemas.microsoft.com/office/drawing/2014/main" id="{CDD8E22C-D2F6-4EE1-B608-9E9405608290}"/>
                      </a:ext>
                    </a:extLst>
                  </p:cNvPr>
                  <p:cNvSpPr/>
                  <p:nvPr/>
                </p:nvSpPr>
                <p:spPr>
                  <a:xfrm>
                    <a:off x="1903658" y="421858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25" name="Rectangle 224">
              <a:extLst>
                <a:ext uri="{FF2B5EF4-FFF2-40B4-BE49-F238E27FC236}">
                  <a16:creationId xmlns:a16="http://schemas.microsoft.com/office/drawing/2014/main" id="{7F7B0ACE-6E4C-408C-83AE-5243DC89FC85}"/>
                </a:ext>
              </a:extLst>
            </p:cNvPr>
            <p:cNvSpPr/>
            <p:nvPr/>
          </p:nvSpPr>
          <p:spPr>
            <a:xfrm>
              <a:off x="2123652" y="7398898"/>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Piloter la construction d'offres commerciales, entretenir un réseau de partenaires et apporteurs d'affaires </a:t>
              </a:r>
            </a:p>
          </p:txBody>
        </p:sp>
      </p:grpSp>
      <p:grpSp>
        <p:nvGrpSpPr>
          <p:cNvPr id="233" name="Groupe 232">
            <a:extLst>
              <a:ext uri="{FF2B5EF4-FFF2-40B4-BE49-F238E27FC236}">
                <a16:creationId xmlns:a16="http://schemas.microsoft.com/office/drawing/2014/main" id="{1C7B9A15-1ECA-4B49-AAF8-C101FBF46658}"/>
              </a:ext>
            </a:extLst>
          </p:cNvPr>
          <p:cNvGrpSpPr/>
          <p:nvPr/>
        </p:nvGrpSpPr>
        <p:grpSpPr>
          <a:xfrm>
            <a:off x="205409" y="8965948"/>
            <a:ext cx="7246836" cy="507831"/>
            <a:chOff x="170850" y="7421983"/>
            <a:chExt cx="7246836" cy="507831"/>
          </a:xfrm>
        </p:grpSpPr>
        <p:grpSp>
          <p:nvGrpSpPr>
            <p:cNvPr id="234" name="Groupe 233">
              <a:extLst>
                <a:ext uri="{FF2B5EF4-FFF2-40B4-BE49-F238E27FC236}">
                  <a16:creationId xmlns:a16="http://schemas.microsoft.com/office/drawing/2014/main" id="{0AAEE4B6-59E8-4303-977A-5FC49C468D2C}"/>
                </a:ext>
              </a:extLst>
            </p:cNvPr>
            <p:cNvGrpSpPr/>
            <p:nvPr/>
          </p:nvGrpSpPr>
          <p:grpSpPr>
            <a:xfrm>
              <a:off x="170850" y="7421983"/>
              <a:ext cx="7246836" cy="507831"/>
              <a:chOff x="170850" y="7421983"/>
              <a:chExt cx="7246836" cy="507831"/>
            </a:xfrm>
          </p:grpSpPr>
          <p:sp>
            <p:nvSpPr>
              <p:cNvPr id="236" name="ZoneTexte 235">
                <a:extLst>
                  <a:ext uri="{FF2B5EF4-FFF2-40B4-BE49-F238E27FC236}">
                    <a16:creationId xmlns:a16="http://schemas.microsoft.com/office/drawing/2014/main" id="{5A1A6BDA-2362-4F69-A1E0-ADBCE10C9842}"/>
                  </a:ext>
                </a:extLst>
              </p:cNvPr>
              <p:cNvSpPr txBox="1"/>
              <p:nvPr/>
            </p:nvSpPr>
            <p:spPr>
              <a:xfrm>
                <a:off x="170850" y="7475843"/>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237" name="Rectangle 236">
                <a:extLst>
                  <a:ext uri="{FF2B5EF4-FFF2-40B4-BE49-F238E27FC236}">
                    <a16:creationId xmlns:a16="http://schemas.microsoft.com/office/drawing/2014/main" id="{4E4C1EB1-92DA-4F42-8E92-C956FAA2A013}"/>
                  </a:ext>
                </a:extLst>
              </p:cNvPr>
              <p:cNvSpPr/>
              <p:nvPr/>
            </p:nvSpPr>
            <p:spPr>
              <a:xfrm>
                <a:off x="5292000" y="7421983"/>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Animer un débat technique, gérer les tensions potentielles dans une réunion </a:t>
                </a:r>
              </a:p>
            </p:txBody>
          </p:sp>
          <p:grpSp>
            <p:nvGrpSpPr>
              <p:cNvPr id="238" name="Groupe 237">
                <a:extLst>
                  <a:ext uri="{FF2B5EF4-FFF2-40B4-BE49-F238E27FC236}">
                    <a16:creationId xmlns:a16="http://schemas.microsoft.com/office/drawing/2014/main" id="{9B7C57AE-E747-4331-BC6B-5DF19CE653F3}"/>
                  </a:ext>
                </a:extLst>
              </p:cNvPr>
              <p:cNvGrpSpPr/>
              <p:nvPr/>
            </p:nvGrpSpPr>
            <p:grpSpPr>
              <a:xfrm>
                <a:off x="1907629" y="7423898"/>
                <a:ext cx="3405719" cy="504000"/>
                <a:chOff x="1907629" y="2851650"/>
                <a:chExt cx="3405719" cy="504000"/>
              </a:xfrm>
            </p:grpSpPr>
            <p:sp>
              <p:nvSpPr>
                <p:cNvPr id="239" name="Rectangle 238">
                  <a:extLst>
                    <a:ext uri="{FF2B5EF4-FFF2-40B4-BE49-F238E27FC236}">
                      <a16:creationId xmlns:a16="http://schemas.microsoft.com/office/drawing/2014/main" id="{F7D68A99-EA68-4FC6-80D0-E9DF1F27AFD2}"/>
                    </a:ext>
                  </a:extLst>
                </p:cNvPr>
                <p:cNvSpPr/>
                <p:nvPr/>
              </p:nvSpPr>
              <p:spPr>
                <a:xfrm>
                  <a:off x="2052761" y="285165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40" name="Groupe 239">
                  <a:extLst>
                    <a:ext uri="{FF2B5EF4-FFF2-40B4-BE49-F238E27FC236}">
                      <a16:creationId xmlns:a16="http://schemas.microsoft.com/office/drawing/2014/main" id="{2DFBF5F5-DAF8-4A3B-B5FF-337B7F836778}"/>
                    </a:ext>
                  </a:extLst>
                </p:cNvPr>
                <p:cNvGrpSpPr/>
                <p:nvPr/>
              </p:nvGrpSpPr>
              <p:grpSpPr>
                <a:xfrm>
                  <a:off x="1907629" y="2851650"/>
                  <a:ext cx="271472" cy="504000"/>
                  <a:chOff x="1903658" y="4085036"/>
                  <a:chExt cx="265051" cy="504000"/>
                </a:xfrm>
              </p:grpSpPr>
              <p:cxnSp>
                <p:nvCxnSpPr>
                  <p:cNvPr id="241" name="Connecteur droit 240">
                    <a:extLst>
                      <a:ext uri="{FF2B5EF4-FFF2-40B4-BE49-F238E27FC236}">
                        <a16:creationId xmlns:a16="http://schemas.microsoft.com/office/drawing/2014/main" id="{C5E5D1D6-A8B5-4EA1-95E1-A303225098EA}"/>
                      </a:ext>
                    </a:extLst>
                  </p:cNvPr>
                  <p:cNvCxnSpPr>
                    <a:cxnSpLocks/>
                  </p:cNvCxnSpPr>
                  <p:nvPr/>
                </p:nvCxnSpPr>
                <p:spPr>
                  <a:xfrm>
                    <a:off x="2036183" y="408503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42" name="Ellipse 241">
                    <a:extLst>
                      <a:ext uri="{FF2B5EF4-FFF2-40B4-BE49-F238E27FC236}">
                        <a16:creationId xmlns:a16="http://schemas.microsoft.com/office/drawing/2014/main" id="{E6C920CE-2016-4169-B793-FD9B61315776}"/>
                      </a:ext>
                    </a:extLst>
                  </p:cNvPr>
                  <p:cNvSpPr/>
                  <p:nvPr/>
                </p:nvSpPr>
                <p:spPr>
                  <a:xfrm>
                    <a:off x="1903658" y="421858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35" name="Rectangle 234">
              <a:extLst>
                <a:ext uri="{FF2B5EF4-FFF2-40B4-BE49-F238E27FC236}">
                  <a16:creationId xmlns:a16="http://schemas.microsoft.com/office/drawing/2014/main" id="{A7E3FDF6-056F-404C-A889-316972FE60A4}"/>
                </a:ext>
              </a:extLst>
            </p:cNvPr>
            <p:cNvSpPr/>
            <p:nvPr/>
          </p:nvSpPr>
          <p:spPr>
            <a:xfrm>
              <a:off x="2123652" y="7475843"/>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Développer des mises en forme écrites élaborées, schématiser des idées complexes</a:t>
              </a:r>
            </a:p>
          </p:txBody>
        </p:sp>
      </p:grpSp>
      <p:grpSp>
        <p:nvGrpSpPr>
          <p:cNvPr id="243" name="Groupe 242">
            <a:extLst>
              <a:ext uri="{FF2B5EF4-FFF2-40B4-BE49-F238E27FC236}">
                <a16:creationId xmlns:a16="http://schemas.microsoft.com/office/drawing/2014/main" id="{6524EA4E-7582-4962-A024-A4890CB6C469}"/>
              </a:ext>
            </a:extLst>
          </p:cNvPr>
          <p:cNvGrpSpPr/>
          <p:nvPr/>
        </p:nvGrpSpPr>
        <p:grpSpPr>
          <a:xfrm>
            <a:off x="205409" y="9560898"/>
            <a:ext cx="7246836" cy="507831"/>
            <a:chOff x="170850" y="7421983"/>
            <a:chExt cx="7246836" cy="507831"/>
          </a:xfrm>
        </p:grpSpPr>
        <p:grpSp>
          <p:nvGrpSpPr>
            <p:cNvPr id="244" name="Groupe 243">
              <a:extLst>
                <a:ext uri="{FF2B5EF4-FFF2-40B4-BE49-F238E27FC236}">
                  <a16:creationId xmlns:a16="http://schemas.microsoft.com/office/drawing/2014/main" id="{03143095-E296-46F6-B05A-33B4DFC8D3D4}"/>
                </a:ext>
              </a:extLst>
            </p:cNvPr>
            <p:cNvGrpSpPr/>
            <p:nvPr/>
          </p:nvGrpSpPr>
          <p:grpSpPr>
            <a:xfrm>
              <a:off x="170850" y="7421983"/>
              <a:ext cx="7246836" cy="507831"/>
              <a:chOff x="170850" y="7421983"/>
              <a:chExt cx="7246836" cy="507831"/>
            </a:xfrm>
          </p:grpSpPr>
          <p:sp>
            <p:nvSpPr>
              <p:cNvPr id="246" name="ZoneTexte 245">
                <a:extLst>
                  <a:ext uri="{FF2B5EF4-FFF2-40B4-BE49-F238E27FC236}">
                    <a16:creationId xmlns:a16="http://schemas.microsoft.com/office/drawing/2014/main" id="{626FCC97-2B3D-499A-A698-8DE141039BC9}"/>
                  </a:ext>
                </a:extLst>
              </p:cNvPr>
              <p:cNvSpPr txBox="1"/>
              <p:nvPr/>
            </p:nvSpPr>
            <p:spPr>
              <a:xfrm>
                <a:off x="170850" y="7475843"/>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247" name="Rectangle 246">
                <a:extLst>
                  <a:ext uri="{FF2B5EF4-FFF2-40B4-BE49-F238E27FC236}">
                    <a16:creationId xmlns:a16="http://schemas.microsoft.com/office/drawing/2014/main" id="{5EAA4C2A-33CE-42F9-9343-80C544EEBB29}"/>
                  </a:ext>
                </a:extLst>
              </p:cNvPr>
              <p:cNvSpPr/>
              <p:nvPr/>
            </p:nvSpPr>
            <p:spPr>
              <a:xfrm>
                <a:off x="5292000" y="7421983"/>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Planifier son organisation du travail entre les différentes missions de conseil SI</a:t>
                </a:r>
              </a:p>
            </p:txBody>
          </p:sp>
          <p:grpSp>
            <p:nvGrpSpPr>
              <p:cNvPr id="248" name="Groupe 247">
                <a:extLst>
                  <a:ext uri="{FF2B5EF4-FFF2-40B4-BE49-F238E27FC236}">
                    <a16:creationId xmlns:a16="http://schemas.microsoft.com/office/drawing/2014/main" id="{8D2FBDAF-D554-4421-A6F0-D472D84BE6A4}"/>
                  </a:ext>
                </a:extLst>
              </p:cNvPr>
              <p:cNvGrpSpPr/>
              <p:nvPr/>
            </p:nvGrpSpPr>
            <p:grpSpPr>
              <a:xfrm>
                <a:off x="1907629" y="7423898"/>
                <a:ext cx="3405719" cy="504000"/>
                <a:chOff x="1907629" y="2851650"/>
                <a:chExt cx="3405719" cy="504000"/>
              </a:xfrm>
            </p:grpSpPr>
            <p:sp>
              <p:nvSpPr>
                <p:cNvPr id="249" name="Rectangle 248">
                  <a:extLst>
                    <a:ext uri="{FF2B5EF4-FFF2-40B4-BE49-F238E27FC236}">
                      <a16:creationId xmlns:a16="http://schemas.microsoft.com/office/drawing/2014/main" id="{A7A03CF8-2E6F-42EF-9A14-7AE7A1105F8D}"/>
                    </a:ext>
                  </a:extLst>
                </p:cNvPr>
                <p:cNvSpPr/>
                <p:nvPr/>
              </p:nvSpPr>
              <p:spPr>
                <a:xfrm>
                  <a:off x="2052761" y="285165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50" name="Groupe 249">
                  <a:extLst>
                    <a:ext uri="{FF2B5EF4-FFF2-40B4-BE49-F238E27FC236}">
                      <a16:creationId xmlns:a16="http://schemas.microsoft.com/office/drawing/2014/main" id="{B8F72120-2D87-4E0C-A292-A8BDE61713CB}"/>
                    </a:ext>
                  </a:extLst>
                </p:cNvPr>
                <p:cNvGrpSpPr/>
                <p:nvPr/>
              </p:nvGrpSpPr>
              <p:grpSpPr>
                <a:xfrm>
                  <a:off x="1907629" y="2851650"/>
                  <a:ext cx="271472" cy="504000"/>
                  <a:chOff x="1903658" y="4085036"/>
                  <a:chExt cx="265051" cy="504000"/>
                </a:xfrm>
              </p:grpSpPr>
              <p:cxnSp>
                <p:nvCxnSpPr>
                  <p:cNvPr id="251" name="Connecteur droit 250">
                    <a:extLst>
                      <a:ext uri="{FF2B5EF4-FFF2-40B4-BE49-F238E27FC236}">
                        <a16:creationId xmlns:a16="http://schemas.microsoft.com/office/drawing/2014/main" id="{1315E951-21BB-45F2-B343-AB0353BA9609}"/>
                      </a:ext>
                    </a:extLst>
                  </p:cNvPr>
                  <p:cNvCxnSpPr>
                    <a:cxnSpLocks/>
                  </p:cNvCxnSpPr>
                  <p:nvPr/>
                </p:nvCxnSpPr>
                <p:spPr>
                  <a:xfrm>
                    <a:off x="2036183" y="408503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52" name="Ellipse 251">
                    <a:extLst>
                      <a:ext uri="{FF2B5EF4-FFF2-40B4-BE49-F238E27FC236}">
                        <a16:creationId xmlns:a16="http://schemas.microsoft.com/office/drawing/2014/main" id="{64296D4B-E1AA-4CD4-B272-E061F8B7EE34}"/>
                      </a:ext>
                    </a:extLst>
                  </p:cNvPr>
                  <p:cNvSpPr/>
                  <p:nvPr/>
                </p:nvSpPr>
                <p:spPr>
                  <a:xfrm>
                    <a:off x="1903658" y="421858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45" name="Rectangle 244">
              <a:extLst>
                <a:ext uri="{FF2B5EF4-FFF2-40B4-BE49-F238E27FC236}">
                  <a16:creationId xmlns:a16="http://schemas.microsoft.com/office/drawing/2014/main" id="{29FB077A-28CA-41FC-B182-BC06A4550630}"/>
                </a:ext>
              </a:extLst>
            </p:cNvPr>
            <p:cNvSpPr/>
            <p:nvPr/>
          </p:nvSpPr>
          <p:spPr>
            <a:xfrm>
              <a:off x="2123652" y="7475843"/>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Planifier son organisation du travail selon les priorités sur ses différents dossiers d'intervention</a:t>
              </a:r>
            </a:p>
          </p:txBody>
        </p:sp>
      </p:grpSp>
      <p:grpSp>
        <p:nvGrpSpPr>
          <p:cNvPr id="253" name="Groupe 252">
            <a:extLst>
              <a:ext uri="{FF2B5EF4-FFF2-40B4-BE49-F238E27FC236}">
                <a16:creationId xmlns:a16="http://schemas.microsoft.com/office/drawing/2014/main" id="{353CF00C-40B7-4695-9F23-DF8845B03E1C}"/>
              </a:ext>
            </a:extLst>
          </p:cNvPr>
          <p:cNvGrpSpPr/>
          <p:nvPr/>
        </p:nvGrpSpPr>
        <p:grpSpPr>
          <a:xfrm>
            <a:off x="205409" y="10155846"/>
            <a:ext cx="7246836" cy="507831"/>
            <a:chOff x="170850" y="7410440"/>
            <a:chExt cx="7246836" cy="507831"/>
          </a:xfrm>
        </p:grpSpPr>
        <p:grpSp>
          <p:nvGrpSpPr>
            <p:cNvPr id="254" name="Groupe 253">
              <a:extLst>
                <a:ext uri="{FF2B5EF4-FFF2-40B4-BE49-F238E27FC236}">
                  <a16:creationId xmlns:a16="http://schemas.microsoft.com/office/drawing/2014/main" id="{2CE840FC-D65B-4D80-8A5D-792F0DD7B4B0}"/>
                </a:ext>
              </a:extLst>
            </p:cNvPr>
            <p:cNvGrpSpPr/>
            <p:nvPr/>
          </p:nvGrpSpPr>
          <p:grpSpPr>
            <a:xfrm>
              <a:off x="170850" y="7410440"/>
              <a:ext cx="7246836" cy="507831"/>
              <a:chOff x="170850" y="7410440"/>
              <a:chExt cx="7246836" cy="507831"/>
            </a:xfrm>
          </p:grpSpPr>
          <p:sp>
            <p:nvSpPr>
              <p:cNvPr id="260" name="ZoneTexte 259">
                <a:extLst>
                  <a:ext uri="{FF2B5EF4-FFF2-40B4-BE49-F238E27FC236}">
                    <a16:creationId xmlns:a16="http://schemas.microsoft.com/office/drawing/2014/main" id="{A503BBCA-DAF6-4917-B99B-51BE51E347FE}"/>
                  </a:ext>
                </a:extLst>
              </p:cNvPr>
              <p:cNvSpPr txBox="1"/>
              <p:nvPr/>
            </p:nvSpPr>
            <p:spPr>
              <a:xfrm>
                <a:off x="170850" y="7541245"/>
                <a:ext cx="176717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Anglais professionnel</a:t>
                </a:r>
              </a:p>
            </p:txBody>
          </p:sp>
          <p:sp>
            <p:nvSpPr>
              <p:cNvPr id="261" name="Rectangle 260">
                <a:extLst>
                  <a:ext uri="{FF2B5EF4-FFF2-40B4-BE49-F238E27FC236}">
                    <a16:creationId xmlns:a16="http://schemas.microsoft.com/office/drawing/2014/main" id="{CEB9AC32-9B00-4A3B-BCD6-A52D99F0E655}"/>
                  </a:ext>
                </a:extLst>
              </p:cNvPr>
              <p:cNvSpPr/>
              <p:nvPr/>
            </p:nvSpPr>
            <p:spPr>
              <a:xfrm>
                <a:off x="5292000" y="7410440"/>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Conduire une mission de conseil en anglais auprès d’une clientèle internationale </a:t>
                </a:r>
              </a:p>
            </p:txBody>
          </p:sp>
          <p:grpSp>
            <p:nvGrpSpPr>
              <p:cNvPr id="262" name="Groupe 261">
                <a:extLst>
                  <a:ext uri="{FF2B5EF4-FFF2-40B4-BE49-F238E27FC236}">
                    <a16:creationId xmlns:a16="http://schemas.microsoft.com/office/drawing/2014/main" id="{17F2F662-876F-4C0F-A9A3-95C7CCB5F5CA}"/>
                  </a:ext>
                </a:extLst>
              </p:cNvPr>
              <p:cNvGrpSpPr/>
              <p:nvPr/>
            </p:nvGrpSpPr>
            <p:grpSpPr>
              <a:xfrm>
                <a:off x="1907629" y="7412355"/>
                <a:ext cx="3405719" cy="504000"/>
                <a:chOff x="1907629" y="2840107"/>
                <a:chExt cx="3405719" cy="504000"/>
              </a:xfrm>
            </p:grpSpPr>
            <p:sp>
              <p:nvSpPr>
                <p:cNvPr id="263" name="Rectangle 262">
                  <a:extLst>
                    <a:ext uri="{FF2B5EF4-FFF2-40B4-BE49-F238E27FC236}">
                      <a16:creationId xmlns:a16="http://schemas.microsoft.com/office/drawing/2014/main" id="{A577190E-310F-4576-AED9-D6C1EC12DDB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64" name="Groupe 263">
                  <a:extLst>
                    <a:ext uri="{FF2B5EF4-FFF2-40B4-BE49-F238E27FC236}">
                      <a16:creationId xmlns:a16="http://schemas.microsoft.com/office/drawing/2014/main" id="{00822382-00ED-4AA1-BA87-A467C11F4D5F}"/>
                    </a:ext>
                  </a:extLst>
                </p:cNvPr>
                <p:cNvGrpSpPr/>
                <p:nvPr/>
              </p:nvGrpSpPr>
              <p:grpSpPr>
                <a:xfrm>
                  <a:off x="1907629" y="2840107"/>
                  <a:ext cx="271472" cy="504000"/>
                  <a:chOff x="1903658" y="4073493"/>
                  <a:chExt cx="265051" cy="504000"/>
                </a:xfrm>
              </p:grpSpPr>
              <p:cxnSp>
                <p:nvCxnSpPr>
                  <p:cNvPr id="265" name="Connecteur droit 264">
                    <a:extLst>
                      <a:ext uri="{FF2B5EF4-FFF2-40B4-BE49-F238E27FC236}">
                        <a16:creationId xmlns:a16="http://schemas.microsoft.com/office/drawing/2014/main" id="{FCD0046E-F510-4DFF-B585-581F0050FF9A}"/>
                      </a:ext>
                    </a:extLst>
                  </p:cNvPr>
                  <p:cNvCxnSpPr>
                    <a:cxnSpLocks/>
                  </p:cNvCxnSpPr>
                  <p:nvPr/>
                </p:nvCxnSpPr>
                <p:spPr>
                  <a:xfrm>
                    <a:off x="2036183" y="4073493"/>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66" name="Ellipse 265">
                    <a:extLst>
                      <a:ext uri="{FF2B5EF4-FFF2-40B4-BE49-F238E27FC236}">
                        <a16:creationId xmlns:a16="http://schemas.microsoft.com/office/drawing/2014/main" id="{110FD1BE-A973-4AFC-A0C3-772F384984FA}"/>
                      </a:ext>
                    </a:extLst>
                  </p:cNvPr>
                  <p:cNvSpPr/>
                  <p:nvPr/>
                </p:nvSpPr>
                <p:spPr>
                  <a:xfrm>
                    <a:off x="1903658" y="4207041"/>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59" name="Rectangle 258">
              <a:extLst>
                <a:ext uri="{FF2B5EF4-FFF2-40B4-BE49-F238E27FC236}">
                  <a16:creationId xmlns:a16="http://schemas.microsoft.com/office/drawing/2014/main" id="{EDEB1FC8-CCF9-4E5B-835D-DAD900943DA6}"/>
                </a:ext>
              </a:extLst>
            </p:cNvPr>
            <p:cNvSpPr/>
            <p:nvPr/>
          </p:nvSpPr>
          <p:spPr>
            <a:xfrm>
              <a:off x="2123652" y="7541245"/>
              <a:ext cx="3240000" cy="24622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Diriger des débats techniques et un projet en anglais</a:t>
              </a:r>
            </a:p>
          </p:txBody>
        </p:sp>
      </p:grpSp>
      <p:grpSp>
        <p:nvGrpSpPr>
          <p:cNvPr id="267" name="Groupe 266">
            <a:extLst>
              <a:ext uri="{FF2B5EF4-FFF2-40B4-BE49-F238E27FC236}">
                <a16:creationId xmlns:a16="http://schemas.microsoft.com/office/drawing/2014/main" id="{2E111470-3DB9-4384-8749-0953F1756568}"/>
              </a:ext>
            </a:extLst>
          </p:cNvPr>
          <p:cNvGrpSpPr/>
          <p:nvPr/>
        </p:nvGrpSpPr>
        <p:grpSpPr>
          <a:xfrm>
            <a:off x="205409" y="7729881"/>
            <a:ext cx="7246836" cy="507831"/>
            <a:chOff x="170850" y="7410440"/>
            <a:chExt cx="7246836" cy="507831"/>
          </a:xfrm>
        </p:grpSpPr>
        <p:grpSp>
          <p:nvGrpSpPr>
            <p:cNvPr id="268" name="Groupe 267">
              <a:extLst>
                <a:ext uri="{FF2B5EF4-FFF2-40B4-BE49-F238E27FC236}">
                  <a16:creationId xmlns:a16="http://schemas.microsoft.com/office/drawing/2014/main" id="{787FA2E9-6542-4D6E-8AB2-4D8F9DD88ED9}"/>
                </a:ext>
              </a:extLst>
            </p:cNvPr>
            <p:cNvGrpSpPr/>
            <p:nvPr/>
          </p:nvGrpSpPr>
          <p:grpSpPr>
            <a:xfrm>
              <a:off x="170850" y="7410440"/>
              <a:ext cx="7246836" cy="507831"/>
              <a:chOff x="170850" y="7410440"/>
              <a:chExt cx="7246836" cy="507831"/>
            </a:xfrm>
          </p:grpSpPr>
          <p:sp>
            <p:nvSpPr>
              <p:cNvPr id="273" name="ZoneTexte 272">
                <a:extLst>
                  <a:ext uri="{FF2B5EF4-FFF2-40B4-BE49-F238E27FC236}">
                    <a16:creationId xmlns:a16="http://schemas.microsoft.com/office/drawing/2014/main" id="{58CA5600-4359-4429-ABE4-6DFEC29A64A6}"/>
                  </a:ext>
                </a:extLst>
              </p:cNvPr>
              <p:cNvSpPr txBox="1"/>
              <p:nvPr/>
            </p:nvSpPr>
            <p:spPr>
              <a:xfrm>
                <a:off x="170850" y="7541245"/>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missions</a:t>
                </a:r>
              </a:p>
            </p:txBody>
          </p:sp>
          <p:sp>
            <p:nvSpPr>
              <p:cNvPr id="289" name="Rectangle 288">
                <a:extLst>
                  <a:ext uri="{FF2B5EF4-FFF2-40B4-BE49-F238E27FC236}">
                    <a16:creationId xmlns:a16="http://schemas.microsoft.com/office/drawing/2014/main" id="{A2A1D125-F6C8-48C6-A23D-115D5842199F}"/>
                  </a:ext>
                </a:extLst>
              </p:cNvPr>
              <p:cNvSpPr/>
              <p:nvPr/>
            </p:nvSpPr>
            <p:spPr>
              <a:xfrm>
                <a:off x="5292000" y="7410440"/>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les étapes d’une mission de conseil SI selon les contraintes budgétaires et les attentes du client</a:t>
                </a:r>
              </a:p>
            </p:txBody>
          </p:sp>
          <p:grpSp>
            <p:nvGrpSpPr>
              <p:cNvPr id="290" name="Groupe 289">
                <a:extLst>
                  <a:ext uri="{FF2B5EF4-FFF2-40B4-BE49-F238E27FC236}">
                    <a16:creationId xmlns:a16="http://schemas.microsoft.com/office/drawing/2014/main" id="{B8B9B536-08AE-4503-84E6-2BA816387EB3}"/>
                  </a:ext>
                </a:extLst>
              </p:cNvPr>
              <p:cNvGrpSpPr/>
              <p:nvPr/>
            </p:nvGrpSpPr>
            <p:grpSpPr>
              <a:xfrm>
                <a:off x="1907629" y="7412355"/>
                <a:ext cx="3405719" cy="504000"/>
                <a:chOff x="1907629" y="2840107"/>
                <a:chExt cx="3405719" cy="504000"/>
              </a:xfrm>
            </p:grpSpPr>
            <p:sp>
              <p:nvSpPr>
                <p:cNvPr id="291" name="Rectangle 290">
                  <a:extLst>
                    <a:ext uri="{FF2B5EF4-FFF2-40B4-BE49-F238E27FC236}">
                      <a16:creationId xmlns:a16="http://schemas.microsoft.com/office/drawing/2014/main" id="{D57C5059-C270-4FAA-8553-CF05E6E9E5E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2" name="Groupe 291">
                  <a:extLst>
                    <a:ext uri="{FF2B5EF4-FFF2-40B4-BE49-F238E27FC236}">
                      <a16:creationId xmlns:a16="http://schemas.microsoft.com/office/drawing/2014/main" id="{C61A5902-0B5F-4976-8198-A614440ADDE9}"/>
                    </a:ext>
                  </a:extLst>
                </p:cNvPr>
                <p:cNvGrpSpPr/>
                <p:nvPr/>
              </p:nvGrpSpPr>
              <p:grpSpPr>
                <a:xfrm>
                  <a:off x="1907629" y="2840107"/>
                  <a:ext cx="271472" cy="504000"/>
                  <a:chOff x="1903658" y="4073493"/>
                  <a:chExt cx="265051" cy="504000"/>
                </a:xfrm>
              </p:grpSpPr>
              <p:cxnSp>
                <p:nvCxnSpPr>
                  <p:cNvPr id="293" name="Connecteur droit 292">
                    <a:extLst>
                      <a:ext uri="{FF2B5EF4-FFF2-40B4-BE49-F238E27FC236}">
                        <a16:creationId xmlns:a16="http://schemas.microsoft.com/office/drawing/2014/main" id="{E4F84D20-64BF-4EF3-A348-AEF5CAF29FF1}"/>
                      </a:ext>
                    </a:extLst>
                  </p:cNvPr>
                  <p:cNvCxnSpPr>
                    <a:cxnSpLocks/>
                  </p:cNvCxnSpPr>
                  <p:nvPr/>
                </p:nvCxnSpPr>
                <p:spPr>
                  <a:xfrm>
                    <a:off x="2036183" y="4073493"/>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99" name="Ellipse 298">
                    <a:extLst>
                      <a:ext uri="{FF2B5EF4-FFF2-40B4-BE49-F238E27FC236}">
                        <a16:creationId xmlns:a16="http://schemas.microsoft.com/office/drawing/2014/main" id="{0C70FBF2-26F1-4C32-BF62-873DCBEFA52A}"/>
                      </a:ext>
                    </a:extLst>
                  </p:cNvPr>
                  <p:cNvSpPr/>
                  <p:nvPr/>
                </p:nvSpPr>
                <p:spPr>
                  <a:xfrm>
                    <a:off x="1903658" y="420704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72" name="Rectangle 271">
              <a:extLst>
                <a:ext uri="{FF2B5EF4-FFF2-40B4-BE49-F238E27FC236}">
                  <a16:creationId xmlns:a16="http://schemas.microsoft.com/office/drawing/2014/main" id="{CE025BD4-7FDE-45F4-BE5B-17F198DDC10C}"/>
                </a:ext>
              </a:extLst>
            </p:cNvPr>
            <p:cNvSpPr/>
            <p:nvPr/>
          </p:nvSpPr>
          <p:spPr>
            <a:xfrm>
              <a:off x="2123652" y="7541245"/>
              <a:ext cx="3240000" cy="24622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Piloter une ou plusieurs phases et équipes projets</a:t>
              </a:r>
            </a:p>
          </p:txBody>
        </p:sp>
      </p:grpSp>
      <p:pic>
        <p:nvPicPr>
          <p:cNvPr id="4" name="Image 3"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348" y="111187"/>
            <a:ext cx="1115541" cy="921089"/>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e 10">
            <a:extLst>
              <a:ext uri="{FF2B5EF4-FFF2-40B4-BE49-F238E27FC236}">
                <a16:creationId xmlns:a16="http://schemas.microsoft.com/office/drawing/2014/main" id="{2CEFA2DF-C230-4E98-A035-353E7C461BAE}"/>
              </a:ext>
            </a:extLst>
          </p:cNvPr>
          <p:cNvGrpSpPr/>
          <p:nvPr/>
        </p:nvGrpSpPr>
        <p:grpSpPr>
          <a:xfrm>
            <a:off x="3935345" y="8620814"/>
            <a:ext cx="3350087" cy="2053684"/>
            <a:chOff x="3978882" y="8191525"/>
            <a:chExt cx="3350087" cy="2259053"/>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78882" y="8191525"/>
              <a:ext cx="3350087" cy="303698"/>
              <a:chOff x="380633" y="6115579"/>
              <a:chExt cx="3350087" cy="303698"/>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419277"/>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96221" y="8486963"/>
              <a:ext cx="3240000" cy="1963615"/>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Responsable SI en cabinet ou en entreprise</a:t>
              </a:r>
            </a:p>
            <a:p>
              <a:pPr marL="108000" indent="-108000" algn="l">
                <a:buFont typeface="Wingdings" panose="05000000000000000000" pitchFamily="2" charset="2"/>
                <a:buChar char="§"/>
              </a:pPr>
              <a:r>
                <a:rPr lang="fr-FR" dirty="0">
                  <a:solidFill>
                    <a:schemeClr val="tx2"/>
                  </a:solidFill>
                </a:rPr>
                <a:t>Chargé de projet SI ou consultant interne dans une direction d’entreprise </a:t>
              </a:r>
            </a:p>
            <a:p>
              <a:pPr marL="108000" indent="-108000" algn="l">
                <a:buFont typeface="Wingdings" panose="05000000000000000000" pitchFamily="2" charset="2"/>
                <a:buChar char="§"/>
              </a:pPr>
              <a:r>
                <a:rPr lang="fr-FR" dirty="0">
                  <a:solidFill>
                    <a:schemeClr val="tx2"/>
                  </a:solidFill>
                </a:rPr>
                <a:t>Auditeur SI en cabinet d’expertise-comptable et d’audit</a:t>
              </a:r>
            </a:p>
            <a:p>
              <a:pPr marL="108000" indent="-108000" algn="l">
                <a:buFont typeface="Wingdings" panose="05000000000000000000" pitchFamily="2" charset="2"/>
                <a:buChar char="§"/>
              </a:pPr>
              <a:r>
                <a:rPr lang="fr-FR" dirty="0">
                  <a:solidFill>
                    <a:schemeClr val="tx2"/>
                  </a:solidFill>
                </a:rPr>
                <a:t>Évolution au sein d’une Entreprise de Services Numériques (ESN) ou autre cabinet de conseil SI</a:t>
              </a:r>
            </a:p>
            <a:p>
              <a:pPr marL="108000" indent="-108000" algn="l">
                <a:buFont typeface="Wingdings" panose="05000000000000000000" pitchFamily="2" charset="2"/>
                <a:buChar char="§"/>
              </a:pPr>
              <a:r>
                <a:rPr lang="fr-FR" dirty="0">
                  <a:solidFill>
                    <a:schemeClr val="tx2"/>
                  </a:solidFill>
                </a:rPr>
                <a:t>Autres métiers du conseil : conseil en management, conseil en finance, conseil RH, Data </a:t>
              </a:r>
              <a:r>
                <a:rPr lang="fr-FR" dirty="0" err="1">
                  <a:solidFill>
                    <a:schemeClr val="tx2"/>
                  </a:solidFill>
                </a:rPr>
                <a:t>Analyst</a:t>
              </a:r>
              <a:r>
                <a:rPr lang="fr-FR" dirty="0">
                  <a:solidFill>
                    <a:schemeClr val="tx2"/>
                  </a:solidFill>
                </a:rPr>
                <a:t> sous condition de renforcement des compétences en programmation et techniques statistiques… </a:t>
              </a:r>
            </a:p>
          </p:txBody>
        </p:sp>
      </p:gr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2" name="Groupe 11">
            <a:extLst>
              <a:ext uri="{FF2B5EF4-FFF2-40B4-BE49-F238E27FC236}">
                <a16:creationId xmlns:a16="http://schemas.microsoft.com/office/drawing/2014/main" id="{9F58B94C-235C-487D-95B7-39C898BC64CC}"/>
              </a:ext>
            </a:extLst>
          </p:cNvPr>
          <p:cNvGrpSpPr/>
          <p:nvPr/>
        </p:nvGrpSpPr>
        <p:grpSpPr>
          <a:xfrm>
            <a:off x="3935345" y="6342836"/>
            <a:ext cx="3435355" cy="2145144"/>
            <a:chOff x="3973446" y="6609671"/>
            <a:chExt cx="3435355" cy="2145144"/>
          </a:xfrm>
        </p:grpSpPr>
        <p:sp>
          <p:nvSpPr>
            <p:cNvPr id="100" name="ZoneTexte 99">
              <a:extLst>
                <a:ext uri="{FF2B5EF4-FFF2-40B4-BE49-F238E27FC236}">
                  <a16:creationId xmlns:a16="http://schemas.microsoft.com/office/drawing/2014/main" id="{801D9D51-E8B0-4BA3-BA13-6383DD7D2674}"/>
                </a:ext>
              </a:extLst>
            </p:cNvPr>
            <p:cNvSpPr txBox="1"/>
            <p:nvPr/>
          </p:nvSpPr>
          <p:spPr>
            <a:xfrm>
              <a:off x="4083532" y="6609671"/>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68898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100" dirty="0" err="1">
                <a:solidFill>
                  <a:schemeClr val="accent2"/>
                </a:solidFill>
              </a:endParaRPr>
            </a:p>
          </p:txBody>
        </p:sp>
        <p:sp>
          <p:nvSpPr>
            <p:cNvPr id="89" name="ZoneTexte 88">
              <a:extLst>
                <a:ext uri="{FF2B5EF4-FFF2-40B4-BE49-F238E27FC236}">
                  <a16:creationId xmlns:a16="http://schemas.microsoft.com/office/drawing/2014/main" id="{9C680D0D-EADB-41EF-9406-79332806A869}"/>
                </a:ext>
              </a:extLst>
            </p:cNvPr>
            <p:cNvSpPr txBox="1"/>
            <p:nvPr/>
          </p:nvSpPr>
          <p:spPr>
            <a:xfrm>
              <a:off x="3996221" y="6969711"/>
              <a:ext cx="3240000" cy="178510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en matière de protection des données (RGPD) et cybersécurité</a:t>
              </a:r>
            </a:p>
            <a:p>
              <a:r>
                <a:rPr lang="fr-FR" dirty="0">
                  <a:solidFill>
                    <a:schemeClr val="tx2"/>
                  </a:solidFill>
                </a:rPr>
                <a:t>Développement des compétences d’animation, de communication, de facilitation de groupes de travail…</a:t>
              </a:r>
            </a:p>
            <a:p>
              <a:r>
                <a:rPr lang="fr-FR" dirty="0">
                  <a:solidFill>
                    <a:schemeClr val="tx2"/>
                  </a:solidFill>
                </a:rPr>
                <a:t>Renforcement des compétences d’analyse de données et de data visualisation</a:t>
              </a:r>
            </a:p>
            <a:p>
              <a:r>
                <a:rPr lang="fr-FR" dirty="0">
                  <a:solidFill>
                    <a:schemeClr val="tx2"/>
                  </a:solidFill>
                </a:rPr>
                <a:t>Développement des connaissances « métiers » selon le type de fonctions accompagnées dans les projets SI : notions en finance et comptabilité, en gestion des Ressources Humaines, en marketing…</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9261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grpSp>
        <p:nvGrpSpPr>
          <p:cNvPr id="8" name="Groupe 7">
            <a:extLst>
              <a:ext uri="{FF2B5EF4-FFF2-40B4-BE49-F238E27FC236}">
                <a16:creationId xmlns:a16="http://schemas.microsoft.com/office/drawing/2014/main" id="{861C7228-81CE-4E6B-88EA-4EF404AE5679}"/>
              </a:ext>
            </a:extLst>
          </p:cNvPr>
          <p:cNvGrpSpPr/>
          <p:nvPr/>
        </p:nvGrpSpPr>
        <p:grpSpPr>
          <a:xfrm>
            <a:off x="369971" y="4629288"/>
            <a:ext cx="3325269" cy="2071277"/>
            <a:chOff x="369971" y="4193778"/>
            <a:chExt cx="3325269" cy="2071277"/>
          </a:xfrm>
        </p:grpSpPr>
        <p:sp>
          <p:nvSpPr>
            <p:cNvPr id="54" name="ZoneTexte 53">
              <a:extLst>
                <a:ext uri="{FF2B5EF4-FFF2-40B4-BE49-F238E27FC236}">
                  <a16:creationId xmlns:a16="http://schemas.microsoft.com/office/drawing/2014/main" id="{D0B3E300-8CF5-42E1-BE4A-BDD2E0D57766}"/>
                </a:ext>
              </a:extLst>
            </p:cNvPr>
            <p:cNvSpPr txBox="1"/>
            <p:nvPr/>
          </p:nvSpPr>
          <p:spPr>
            <a:xfrm>
              <a:off x="369971" y="4193778"/>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479951"/>
              <a:ext cx="3217978"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Les Consultants SI peuvent être spécialisés selon le type de solution numérique (comptabilité, finance, SIRH, CRM…) et selon le type de clientèle accompagnée (ex : secteur public et associatif, secteur industriel, hôtellerie-restauration, banque-assurance…).</a:t>
              </a:r>
            </a:p>
            <a:p>
              <a:pPr algn="l"/>
              <a:r>
                <a:rPr lang="fr-FR" dirty="0"/>
                <a:t>Selon la spécialité du cabinet, les Consultants SI peuvent être amenés à collaborer avec d’autres consultants spécialisés (par exemple, association avec un Consultant finance dans l’implantation dans logiciel de comptabilité).</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463157"/>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3" name="Groupe 2">
            <a:extLst>
              <a:ext uri="{FF2B5EF4-FFF2-40B4-BE49-F238E27FC236}">
                <a16:creationId xmlns:a16="http://schemas.microsoft.com/office/drawing/2014/main" id="{B998F374-2B40-4321-A0E7-38B9BDB8D7D7}"/>
              </a:ext>
            </a:extLst>
          </p:cNvPr>
          <p:cNvGrpSpPr/>
          <p:nvPr/>
        </p:nvGrpSpPr>
        <p:grpSpPr>
          <a:xfrm>
            <a:off x="369971" y="2000379"/>
            <a:ext cx="3325269" cy="2676336"/>
            <a:chOff x="369971" y="2000379"/>
            <a:chExt cx="3325269" cy="2676336"/>
          </a:xfrm>
        </p:grpSpPr>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240065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les missions du consultant SI peuvent concerner plusieurs types de solutions numériques (logiciels de comptabilité, SIRH..). Il peut également intervenir sur les enjeux SI internes au cabinet.</a:t>
              </a:r>
            </a:p>
            <a:p>
              <a:pPr algn="l"/>
              <a:r>
                <a:rPr lang="fr-FR" dirty="0"/>
                <a:t>Dans les grands cabinets, les équipes sont structurées par type de mission (audit SI, intégration logiciel…) ou par type de solution implémentée (logiciel de comptabilité, SIRH, CRM…). Les Consultants SI interviennent fréquemment pour des entreprises de grande taille aux systèmes d’information complexes, ce qui engendre des projets de plus longue durée, des équipes d’intervention élargies, et des projets à dimension parfois internationale.</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7" name="Groupe 6">
            <a:extLst>
              <a:ext uri="{FF2B5EF4-FFF2-40B4-BE49-F238E27FC236}">
                <a16:creationId xmlns:a16="http://schemas.microsoft.com/office/drawing/2014/main" id="{28513923-4B6C-4959-8F81-AB23EA4053C3}"/>
              </a:ext>
            </a:extLst>
          </p:cNvPr>
          <p:cNvGrpSpPr/>
          <p:nvPr/>
        </p:nvGrpSpPr>
        <p:grpSpPr>
          <a:xfrm>
            <a:off x="369971" y="6692726"/>
            <a:ext cx="3325269" cy="1459905"/>
            <a:chOff x="369971" y="5777954"/>
            <a:chExt cx="3325269" cy="1459905"/>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6068308"/>
              <a:ext cx="3240000" cy="116955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Après quelques années d’expérience, le Consultant SI peut encadrer des collaborateurs juniors, piloter un périmètre plus large de missions (cadrage de la mission, négociation commerciale..), interagir davantage avec le client et être davantage impliqué sur le développement commercial de l’activité de conseil SI.</a:t>
              </a:r>
            </a:p>
          </p:txBody>
        </p:sp>
        <p:sp>
          <p:nvSpPr>
            <p:cNvPr id="72" name="ZoneTexte 71">
              <a:extLst>
                <a:ext uri="{FF2B5EF4-FFF2-40B4-BE49-F238E27FC236}">
                  <a16:creationId xmlns:a16="http://schemas.microsoft.com/office/drawing/2014/main" id="{51ACCE7B-DD40-4144-93E6-9E286C1BAE9D}"/>
                </a:ext>
              </a:extLst>
            </p:cNvPr>
            <p:cNvSpPr txBox="1"/>
            <p:nvPr/>
          </p:nvSpPr>
          <p:spPr>
            <a:xfrm>
              <a:off x="369971" y="577795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03875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852239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 name="Groupe 1">
            <a:extLst>
              <a:ext uri="{FF2B5EF4-FFF2-40B4-BE49-F238E27FC236}">
                <a16:creationId xmlns:a16="http://schemas.microsoft.com/office/drawing/2014/main" id="{F5559B65-BEB4-411B-BCDF-FA382EA8887D}"/>
              </a:ext>
            </a:extLst>
          </p:cNvPr>
          <p:cNvGrpSpPr/>
          <p:nvPr/>
        </p:nvGrpSpPr>
        <p:grpSpPr>
          <a:xfrm>
            <a:off x="448260" y="8239761"/>
            <a:ext cx="3271793" cy="2082833"/>
            <a:chOff x="448260" y="7290122"/>
            <a:chExt cx="3271793" cy="2082833"/>
          </a:xfrm>
        </p:grpSpPr>
        <p:grpSp>
          <p:nvGrpSpPr>
            <p:cNvPr id="110" name="Groupe 109">
              <a:extLst>
                <a:ext uri="{FF2B5EF4-FFF2-40B4-BE49-F238E27FC236}">
                  <a16:creationId xmlns:a16="http://schemas.microsoft.com/office/drawing/2014/main" id="{D9A65EB5-DE36-4E09-8865-0C643FC0F140}"/>
                </a:ext>
              </a:extLst>
            </p:cNvPr>
            <p:cNvGrpSpPr/>
            <p:nvPr/>
          </p:nvGrpSpPr>
          <p:grpSpPr>
            <a:xfrm>
              <a:off x="454576" y="7290122"/>
              <a:ext cx="2273738" cy="246221"/>
              <a:chOff x="433240" y="2440348"/>
              <a:chExt cx="1169647"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2" y="2440348"/>
                <a:ext cx="1113015"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48260" y="7587851"/>
              <a:ext cx="3271793"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Consultant d’autres spécialités (Finance, RH…) et autres métiers des cabinets si besoin d’une expertise particulière (Responsable SI, Technicien informatique, Expert-comptable…)</a:t>
              </a:r>
            </a:p>
            <a:p>
              <a:pPr algn="l"/>
              <a:r>
                <a:rPr lang="fr-FR" i="1" dirty="0"/>
                <a:t>Relations professionnelles externes </a:t>
              </a:r>
              <a:r>
                <a:rPr lang="fr-FR" dirty="0"/>
                <a:t>: dirigeants, DSI, DAF, DRH et autres chefs de services en entreprise </a:t>
              </a:r>
            </a:p>
            <a:p>
              <a:pPr algn="l"/>
              <a:r>
                <a:rPr lang="fr-FR" i="1" dirty="0"/>
                <a:t>Télétravail</a:t>
              </a:r>
              <a:r>
                <a:rPr lang="fr-FR" dirty="0"/>
                <a:t> : possible sur une partie significative des activités mais l’interventions sur les outils informatiques de l’organisation cliente peut exiger des interventions sur site</a:t>
              </a:r>
            </a:p>
          </p:txBody>
        </p:sp>
      </p:grpSp>
      <p:sp>
        <p:nvSpPr>
          <p:cNvPr id="61" name="ZoneTexte 60">
            <a:extLst>
              <a:ext uri="{FF2B5EF4-FFF2-40B4-BE49-F238E27FC236}">
                <a16:creationId xmlns:a16="http://schemas.microsoft.com/office/drawing/2014/main" id="{4A0F68A9-4F94-4C96-B594-E364BB1EB658}"/>
              </a:ext>
            </a:extLst>
          </p:cNvPr>
          <p:cNvSpPr txBox="1"/>
          <p:nvPr/>
        </p:nvSpPr>
        <p:spPr>
          <a:xfrm>
            <a:off x="240924" y="1220429"/>
            <a:ext cx="2267058"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Consultant SI</a:t>
            </a:r>
          </a:p>
        </p:txBody>
      </p:sp>
      <p:grpSp>
        <p:nvGrpSpPr>
          <p:cNvPr id="4" name="Groupe 3">
            <a:extLst>
              <a:ext uri="{FF2B5EF4-FFF2-40B4-BE49-F238E27FC236}">
                <a16:creationId xmlns:a16="http://schemas.microsoft.com/office/drawing/2014/main" id="{40721358-8627-473B-9264-2F6F6A49D719}"/>
              </a:ext>
            </a:extLst>
          </p:cNvPr>
          <p:cNvGrpSpPr/>
          <p:nvPr/>
        </p:nvGrpSpPr>
        <p:grpSpPr>
          <a:xfrm>
            <a:off x="3935345" y="1663291"/>
            <a:ext cx="3516900" cy="4546711"/>
            <a:chOff x="3935345" y="1663291"/>
            <a:chExt cx="3516900" cy="4546711"/>
          </a:xfrm>
        </p:grpSpPr>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4" name="Groupe 13">
              <a:extLst>
                <a:ext uri="{FF2B5EF4-FFF2-40B4-BE49-F238E27FC236}">
                  <a16:creationId xmlns:a16="http://schemas.microsoft.com/office/drawing/2014/main" id="{A2CCABE1-F9CA-48B8-B071-0079EADFD60A}"/>
                </a:ext>
              </a:extLst>
            </p:cNvPr>
            <p:cNvGrpSpPr/>
            <p:nvPr/>
          </p:nvGrpSpPr>
          <p:grpSpPr>
            <a:xfrm>
              <a:off x="3935345" y="2811896"/>
              <a:ext cx="3300876" cy="1800200"/>
              <a:chOff x="3935345" y="2771988"/>
              <a:chExt cx="3300876" cy="1800200"/>
            </a:xfrm>
          </p:grpSpPr>
          <p:sp>
            <p:nvSpPr>
              <p:cNvPr id="69" name="ZoneTexte 68">
                <a:extLst>
                  <a:ext uri="{FF2B5EF4-FFF2-40B4-BE49-F238E27FC236}">
                    <a16:creationId xmlns:a16="http://schemas.microsoft.com/office/drawing/2014/main" id="{0B70E29C-F493-49E2-9712-AAE863D973CE}"/>
                  </a:ext>
                </a:extLst>
              </p:cNvPr>
              <p:cNvSpPr txBox="1"/>
              <p:nvPr/>
            </p:nvSpPr>
            <p:spPr>
              <a:xfrm>
                <a:off x="3996221" y="3248749"/>
                <a:ext cx="324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Consultant SI au sein d’une ESN (Entreprise de Services Numériques) ou d’un cabinet de conseil </a:t>
                </a:r>
              </a:p>
              <a:p>
                <a:r>
                  <a:rPr lang="fr-FR" dirty="0">
                    <a:solidFill>
                      <a:schemeClr val="tx2"/>
                    </a:solidFill>
                  </a:rPr>
                  <a:t>Technicien informatique ou Responsable SI en entreprise ou en cabinet </a:t>
                </a:r>
              </a:p>
              <a:p>
                <a:r>
                  <a:rPr lang="fr-FR" dirty="0">
                    <a:solidFill>
                      <a:schemeClr val="tx2"/>
                    </a:solidFill>
                  </a:rPr>
                  <a:t>Consultant en management ou chef de projet en entreprise impliqué sur des projets de transformation numérique et souhaitant se spécialiser en SI </a:t>
                </a:r>
              </a:p>
            </p:txBody>
          </p:sp>
          <p:grpSp>
            <p:nvGrpSpPr>
              <p:cNvPr id="9" name="Groupe 8">
                <a:extLst>
                  <a:ext uri="{FF2B5EF4-FFF2-40B4-BE49-F238E27FC236}">
                    <a16:creationId xmlns:a16="http://schemas.microsoft.com/office/drawing/2014/main" id="{BB25C805-4C0F-4646-B7C8-CB5C55C41801}"/>
                  </a:ext>
                </a:extLst>
              </p:cNvPr>
              <p:cNvGrpSpPr/>
              <p:nvPr/>
            </p:nvGrpSpPr>
            <p:grpSpPr>
              <a:xfrm>
                <a:off x="3935345" y="2771988"/>
                <a:ext cx="3249899" cy="433867"/>
                <a:chOff x="3935345" y="2771988"/>
                <a:chExt cx="3249899" cy="433867"/>
              </a:xfrm>
            </p:grpSpPr>
            <p:sp>
              <p:nvSpPr>
                <p:cNvPr id="82" name="ZoneTexte 81">
                  <a:extLst>
                    <a:ext uri="{FF2B5EF4-FFF2-40B4-BE49-F238E27FC236}">
                      <a16:creationId xmlns:a16="http://schemas.microsoft.com/office/drawing/2014/main" id="{4790275F-7869-48AB-A01B-85061FA25347}"/>
                    </a:ext>
                  </a:extLst>
                </p:cNvPr>
                <p:cNvSpPr txBox="1"/>
                <p:nvPr/>
              </p:nvSpPr>
              <p:spPr>
                <a:xfrm>
                  <a:off x="3935345" y="2771988"/>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204036"/>
                  <a:ext cx="3168000" cy="1819"/>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grpSp>
          <p:nvGrpSpPr>
            <p:cNvPr id="17" name="Groupe 16">
              <a:extLst>
                <a:ext uri="{FF2B5EF4-FFF2-40B4-BE49-F238E27FC236}">
                  <a16:creationId xmlns:a16="http://schemas.microsoft.com/office/drawing/2014/main" id="{72036B4E-1FBD-40B6-BA4C-53152C4E45F7}"/>
                </a:ext>
              </a:extLst>
            </p:cNvPr>
            <p:cNvGrpSpPr/>
            <p:nvPr/>
          </p:nvGrpSpPr>
          <p:grpSpPr>
            <a:xfrm>
              <a:off x="3935345" y="2001919"/>
              <a:ext cx="3177403" cy="830247"/>
              <a:chOff x="3935345" y="2001919"/>
              <a:chExt cx="3177403" cy="830247"/>
            </a:xfrm>
          </p:grpSpPr>
          <p:sp>
            <p:nvSpPr>
              <p:cNvPr id="68" name="ZoneTexte 67">
                <a:extLst>
                  <a:ext uri="{FF2B5EF4-FFF2-40B4-BE49-F238E27FC236}">
                    <a16:creationId xmlns:a16="http://schemas.microsoft.com/office/drawing/2014/main" id="{67A1A514-CA7F-49BE-8B7E-C9358E60BC8B}"/>
                  </a:ext>
                </a:extLst>
              </p:cNvPr>
              <p:cNvSpPr txBox="1"/>
              <p:nvPr/>
            </p:nvSpPr>
            <p:spPr>
              <a:xfrm>
                <a:off x="3996220" y="2278168"/>
                <a:ext cx="3116527" cy="553998"/>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Bac+5 en informatique, gestion des SI</a:t>
                </a:r>
              </a:p>
              <a:p>
                <a:pPr marL="108000" indent="-108000" algn="l">
                  <a:buFont typeface="Wingdings" panose="05000000000000000000" pitchFamily="2" charset="2"/>
                  <a:buChar char="§"/>
                </a:pPr>
                <a:r>
                  <a:rPr lang="fr-FR" dirty="0"/>
                  <a:t>Master 2 en économie, gestion avec spécialisation en Systèmes d’Information</a:t>
                </a:r>
                <a:endParaRPr lang="fr-FR" dirty="0">
                  <a:solidFill>
                    <a:schemeClr val="tx2"/>
                  </a:solidFill>
                </a:endParaRPr>
              </a:p>
            </p:txBody>
          </p:sp>
          <p:grpSp>
            <p:nvGrpSpPr>
              <p:cNvPr id="5" name="Groupe 4">
                <a:extLst>
                  <a:ext uri="{FF2B5EF4-FFF2-40B4-BE49-F238E27FC236}">
                    <a16:creationId xmlns:a16="http://schemas.microsoft.com/office/drawing/2014/main" id="{F4FEF5F9-7735-4A8A-B541-51E2B23FA84B}"/>
                  </a:ext>
                </a:extLst>
              </p:cNvPr>
              <p:cNvGrpSpPr/>
              <p:nvPr/>
            </p:nvGrpSpPr>
            <p:grpSpPr>
              <a:xfrm>
                <a:off x="3935345" y="2001919"/>
                <a:ext cx="3177403" cy="263753"/>
                <a:chOff x="3937185" y="2001919"/>
                <a:chExt cx="3177403" cy="263753"/>
              </a:xfrm>
            </p:grpSpPr>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grpSp>
          <p:nvGrpSpPr>
            <p:cNvPr id="13" name="Groupe 12">
              <a:extLst>
                <a:ext uri="{FF2B5EF4-FFF2-40B4-BE49-F238E27FC236}">
                  <a16:creationId xmlns:a16="http://schemas.microsoft.com/office/drawing/2014/main" id="{F18977A7-570B-48E8-82AC-A5A4A5CF7908}"/>
                </a:ext>
              </a:extLst>
            </p:cNvPr>
            <p:cNvGrpSpPr/>
            <p:nvPr/>
          </p:nvGrpSpPr>
          <p:grpSpPr>
            <a:xfrm>
              <a:off x="3935345" y="4591827"/>
              <a:ext cx="3325269" cy="1618175"/>
              <a:chOff x="3935345" y="4427282"/>
              <a:chExt cx="3325269" cy="1618175"/>
            </a:xfrm>
          </p:grpSpPr>
          <p:sp>
            <p:nvSpPr>
              <p:cNvPr id="85" name="ZoneTexte 84">
                <a:extLst>
                  <a:ext uri="{FF2B5EF4-FFF2-40B4-BE49-F238E27FC236}">
                    <a16:creationId xmlns:a16="http://schemas.microsoft.com/office/drawing/2014/main" id="{A3DAED3C-D004-4A7C-9EC9-D69C4C89C860}"/>
                  </a:ext>
                </a:extLst>
              </p:cNvPr>
              <p:cNvSpPr txBox="1"/>
              <p:nvPr/>
            </p:nvSpPr>
            <p:spPr>
              <a:xfrm>
                <a:off x="3996221" y="4722018"/>
                <a:ext cx="324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 à l’actualisation des logiciels de gestion d’entreprise et aux nouvelles technologies de SI</a:t>
                </a:r>
              </a:p>
              <a:p>
                <a:r>
                  <a:rPr lang="fr-FR" dirty="0">
                    <a:solidFill>
                      <a:schemeClr val="tx2"/>
                    </a:solidFill>
                  </a:rPr>
                  <a:t>Formation à la gestion des risques informatiques et aux enjeux de protection des données (RGPD)</a:t>
                </a:r>
              </a:p>
              <a:p>
                <a:r>
                  <a:rPr lang="fr-FR" dirty="0">
                    <a:solidFill>
                      <a:schemeClr val="tx2"/>
                    </a:solidFill>
                  </a:rPr>
                  <a:t>Formation aux logiciels d’analyse de données</a:t>
                </a:r>
              </a:p>
              <a:p>
                <a:r>
                  <a:rPr lang="fr-FR" dirty="0">
                    <a:solidFill>
                      <a:schemeClr val="tx2"/>
                    </a:solidFill>
                  </a:rPr>
                  <a:t>Formation aux méthodes et techniques de conseil et accompagnement du changement : méthode agile, matrices d’analyse, design thinking…</a:t>
                </a:r>
              </a:p>
            </p:txBody>
          </p:sp>
          <p:grpSp>
            <p:nvGrpSpPr>
              <p:cNvPr id="10" name="Groupe 9">
                <a:extLst>
                  <a:ext uri="{FF2B5EF4-FFF2-40B4-BE49-F238E27FC236}">
                    <a16:creationId xmlns:a16="http://schemas.microsoft.com/office/drawing/2014/main" id="{198D338B-D3DD-4BAF-B401-6B5D9497492B}"/>
                  </a:ext>
                </a:extLst>
              </p:cNvPr>
              <p:cNvGrpSpPr/>
              <p:nvPr/>
            </p:nvGrpSpPr>
            <p:grpSpPr>
              <a:xfrm>
                <a:off x="3935345" y="4427282"/>
                <a:ext cx="3325269" cy="262306"/>
                <a:chOff x="3973445" y="4427282"/>
                <a:chExt cx="3325269" cy="262306"/>
              </a:xfrm>
            </p:grpSpPr>
            <p:sp>
              <p:nvSpPr>
                <p:cNvPr id="60" name="ZoneTexte 59">
                  <a:extLst>
                    <a:ext uri="{FF2B5EF4-FFF2-40B4-BE49-F238E27FC236}">
                      <a16:creationId xmlns:a16="http://schemas.microsoft.com/office/drawing/2014/main" id="{76554144-E9E5-443E-815B-070B333F9AA7}"/>
                    </a:ext>
                  </a:extLst>
                </p:cNvPr>
                <p:cNvSpPr txBox="1"/>
                <p:nvPr/>
              </p:nvSpPr>
              <p:spPr>
                <a:xfrm>
                  <a:off x="3973445" y="4427282"/>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Formations prioritaires en cours de carrière</a:t>
                  </a:r>
                </a:p>
              </p:txBody>
            </p:sp>
            <p:cxnSp>
              <p:nvCxnSpPr>
                <p:cNvPr id="62" name="Connecteur droit 61">
                  <a:extLst>
                    <a:ext uri="{FF2B5EF4-FFF2-40B4-BE49-F238E27FC236}">
                      <a16:creationId xmlns:a16="http://schemas.microsoft.com/office/drawing/2014/main" id="{03011D41-A6D3-4BCF-AC4C-4B5D3E60BF73}"/>
                    </a:ext>
                  </a:extLst>
                </p:cNvPr>
                <p:cNvCxnSpPr>
                  <a:cxnSpLocks/>
                </p:cNvCxnSpPr>
                <p:nvPr/>
              </p:nvCxnSpPr>
              <p:spPr>
                <a:xfrm flipV="1">
                  <a:off x="4013869" y="4688084"/>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grpSp>
      <p:cxnSp>
        <p:nvCxnSpPr>
          <p:cNvPr id="65" name="Connecteur droit 64">
            <a:extLst>
              <a:ext uri="{FF2B5EF4-FFF2-40B4-BE49-F238E27FC236}">
                <a16:creationId xmlns:a16="http://schemas.microsoft.com/office/drawing/2014/main" id="{5D9A101F-D2FD-4ED1-A16B-CADC9741301D}"/>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6" name="Image 5" descr="Une image contenant texte, Police, logo, Graphique&#10;&#10;Description générée automatiquement">
            <a:extLst>
              <a:ext uri="{FF2B5EF4-FFF2-40B4-BE49-F238E27FC236}">
                <a16:creationId xmlns:a16="http://schemas.microsoft.com/office/drawing/2014/main" id="{A49F6990-174D-09CA-06B8-282AFB2C9AA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437" y="101248"/>
            <a:ext cx="1115541" cy="921089"/>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7222</TotalTime>
  <Words>1609</Words>
  <Application>Microsoft Office PowerPoint</Application>
  <PresentationFormat>Personnalisé</PresentationFormat>
  <Paragraphs>142</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1111</cp:revision>
  <dcterms:created xsi:type="dcterms:W3CDTF">2014-07-30T08:09:35Z</dcterms:created>
  <dcterms:modified xsi:type="dcterms:W3CDTF">2024-01-18T11:18:34Z</dcterms:modified>
</cp:coreProperties>
</file>