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9" r:id="rId2"/>
    <p:sldId id="270"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ucas LEVERT" initials="LL" lastIdx="3" clrIdx="0">
    <p:extLst>
      <p:ext uri="{19B8F6BF-5375-455C-9EA6-DF929625EA0E}">
        <p15:presenceInfo xmlns:p15="http://schemas.microsoft.com/office/powerpoint/2012/main" userId="6f717a20c60fe3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1C92DA"/>
    <a:srgbClr val="146BA0"/>
    <a:srgbClr val="6F6F6F"/>
    <a:srgbClr val="717F1B"/>
    <a:srgbClr val="0E4B70"/>
    <a:srgbClr val="FDFDFD"/>
    <a:srgbClr val="E4F3FC"/>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98" autoAdjust="0"/>
    <p:restoredTop sz="96173" autoAdjust="0"/>
  </p:normalViewPr>
  <p:slideViewPr>
    <p:cSldViewPr showGuides="1">
      <p:cViewPr varScale="1">
        <p:scale>
          <a:sx n="71" d="100"/>
          <a:sy n="71" d="100"/>
        </p:scale>
        <p:origin x="34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commentAuthors" Target="commentAuthor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cteur droit 13">
            <a:extLst>
              <a:ext uri="{FF2B5EF4-FFF2-40B4-BE49-F238E27FC236}">
                <a16:creationId xmlns:a16="http://schemas.microsoft.com/office/drawing/2014/main" id="{862D5F01-2D95-412E-91CA-358B5C7BE321}"/>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2384897"/>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grpSp>
        <p:nvGrpSpPr>
          <p:cNvPr id="5" name="Groupe 4">
            <a:extLst>
              <a:ext uri="{FF2B5EF4-FFF2-40B4-BE49-F238E27FC236}">
                <a16:creationId xmlns:a16="http://schemas.microsoft.com/office/drawing/2014/main" id="{12D6F566-A875-47DA-BA20-7443337040D6}"/>
              </a:ext>
            </a:extLst>
          </p:cNvPr>
          <p:cNvGrpSpPr/>
          <p:nvPr/>
        </p:nvGrpSpPr>
        <p:grpSpPr>
          <a:xfrm>
            <a:off x="277738" y="1260000"/>
            <a:ext cx="6898037" cy="989562"/>
            <a:chOff x="277738" y="1260000"/>
            <a:chExt cx="6898037" cy="989562"/>
          </a:xfrm>
        </p:grpSpPr>
        <p:sp>
          <p:nvSpPr>
            <p:cNvPr id="21" name="ZoneTexte 20">
              <a:extLst>
                <a:ext uri="{FF2B5EF4-FFF2-40B4-BE49-F238E27FC236}">
                  <a16:creationId xmlns:a16="http://schemas.microsoft.com/office/drawing/2014/main" id="{BE063AF8-784F-4C2B-BE77-966FBA10C306}"/>
                </a:ext>
              </a:extLst>
            </p:cNvPr>
            <p:cNvSpPr txBox="1"/>
            <p:nvPr/>
          </p:nvSpPr>
          <p:spPr>
            <a:xfrm>
              <a:off x="277738" y="1260000"/>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CONSULTANT TRANSACTION SERVICES</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334534" y="2249562"/>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sp>
        <p:nvSpPr>
          <p:cNvPr id="26" name="ZoneTexte 25">
            <a:extLst>
              <a:ext uri="{FF2B5EF4-FFF2-40B4-BE49-F238E27FC236}">
                <a16:creationId xmlns:a16="http://schemas.microsoft.com/office/drawing/2014/main" id="{D44D9155-530C-4A16-BA78-51AAB9EBDDD3}"/>
              </a:ext>
            </a:extLst>
          </p:cNvPr>
          <p:cNvSpPr txBox="1"/>
          <p:nvPr/>
        </p:nvSpPr>
        <p:spPr>
          <a:xfrm>
            <a:off x="4972538" y="2569885"/>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Consultant en M&amp;A</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25138" y="23553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72537" y="23553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77738" y="25749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du conseil</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77738" y="23553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25138" y="25749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Conseil en finance et M&amp;A</a:t>
            </a:r>
          </a:p>
        </p:txBody>
      </p:sp>
      <p:grpSp>
        <p:nvGrpSpPr>
          <p:cNvPr id="6" name="Groupe 5">
            <a:extLst>
              <a:ext uri="{FF2B5EF4-FFF2-40B4-BE49-F238E27FC236}">
                <a16:creationId xmlns:a16="http://schemas.microsoft.com/office/drawing/2014/main" id="{3A42BAA9-6CCE-4D1B-90E0-227A80CD16DF}"/>
              </a:ext>
            </a:extLst>
          </p:cNvPr>
          <p:cNvGrpSpPr/>
          <p:nvPr/>
        </p:nvGrpSpPr>
        <p:grpSpPr>
          <a:xfrm>
            <a:off x="342234" y="3761730"/>
            <a:ext cx="6801477" cy="1776733"/>
            <a:chOff x="342234" y="2605299"/>
            <a:chExt cx="6801477" cy="1776733"/>
          </a:xfrm>
        </p:grpSpPr>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342234" y="2985693"/>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369034" y="3053463"/>
              <a:ext cx="6774677" cy="1328569"/>
            </a:xfrm>
            <a:prstGeom prst="rect">
              <a:avLst/>
            </a:prstGeom>
            <a:noFill/>
          </p:spPr>
          <p:txBody>
            <a:bodyPr wrap="square">
              <a:spAutoFit/>
            </a:bodyPr>
            <a:lstStyle>
              <a:defPPr>
                <a:defRPr lang="fr-FR"/>
              </a:defPPr>
              <a:lvl1pPr indent="0" algn="just">
                <a:spcBef>
                  <a:spcPts val="200"/>
                </a:spcBef>
                <a:spcAft>
                  <a:spcPts val="200"/>
                </a:spcAft>
                <a:buFont typeface="Arial" panose="020B0604020202020204" pitchFamily="34" charset="0"/>
                <a:buNone/>
                <a:defRPr sz="1100">
                  <a:solidFill>
                    <a:schemeClr val="accent2"/>
                  </a:solidFill>
                  <a:latin typeface="Univers Light" panose="020B0403020202020204" pitchFamily="34" charset="0"/>
                </a:defRPr>
              </a:lvl1pPr>
            </a:lstStyle>
            <a:p>
              <a:pPr algn="l"/>
              <a:r>
                <a:rPr lang="fr-FR" dirty="0"/>
                <a:t>Le Consultant en transaction services intervient sur les travaux de </a:t>
              </a:r>
              <a:r>
                <a:rPr lang="fr-FR" i="1" dirty="0"/>
                <a:t>due diligence</a:t>
              </a:r>
              <a:r>
                <a:rPr lang="fr-FR" dirty="0"/>
                <a:t> financière dans le cadre d’opérations de fusions-acquisitions. Son intervention vise à éclairer le jugement des acquéreurs ou vendeurs potentiels en fournissant une analyse détaillée de la situation financière de l’entreprise à l’achat ou à la vente. Pour ce faire, il étudie l’historique financier de l’entreprise (résultats d’exploitation, marges, dettes…) et évalue les évolutions des performances économiques et financières à court et moyen-terme.</a:t>
              </a:r>
            </a:p>
            <a:p>
              <a:pPr algn="l"/>
              <a:r>
                <a:rPr lang="fr-FR" dirty="0"/>
                <a:t>Il formalise ses conclusions au sein d’un rapport de </a:t>
              </a:r>
              <a:r>
                <a:rPr lang="fr-FR" i="1" dirty="0"/>
                <a:t>due diligence</a:t>
              </a:r>
              <a:r>
                <a:rPr lang="fr-FR" dirty="0"/>
                <a:t> présentant les intérêts d’acheter ou de vendre l’entreprise.</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342234" y="2605299"/>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p>
            </p:txBody>
          </p:sp>
        </p:grpSp>
      </p:grpSp>
      <p:grpSp>
        <p:nvGrpSpPr>
          <p:cNvPr id="7" name="Groupe 6">
            <a:extLst>
              <a:ext uri="{FF2B5EF4-FFF2-40B4-BE49-F238E27FC236}">
                <a16:creationId xmlns:a16="http://schemas.microsoft.com/office/drawing/2014/main" id="{3E6A62FB-605C-4BE1-B2EC-3DEA7F55C94B}"/>
              </a:ext>
            </a:extLst>
          </p:cNvPr>
          <p:cNvGrpSpPr/>
          <p:nvPr/>
        </p:nvGrpSpPr>
        <p:grpSpPr>
          <a:xfrm>
            <a:off x="336808" y="5504400"/>
            <a:ext cx="3265587" cy="395097"/>
            <a:chOff x="336808" y="5207879"/>
            <a:chExt cx="3265587" cy="395097"/>
          </a:xfrm>
        </p:grpSpPr>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336808" y="5602976"/>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64" name="Groupe 63">
              <a:extLst>
                <a:ext uri="{FF2B5EF4-FFF2-40B4-BE49-F238E27FC236}">
                  <a16:creationId xmlns:a16="http://schemas.microsoft.com/office/drawing/2014/main" id="{65172FAD-C807-4855-9B49-F962647810C2}"/>
                </a:ext>
              </a:extLst>
            </p:cNvPr>
            <p:cNvGrpSpPr/>
            <p:nvPr/>
          </p:nvGrpSpPr>
          <p:grpSpPr>
            <a:xfrm>
              <a:off x="336808" y="5207879"/>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endParaRPr lang="fr-FR" sz="1400" dirty="0" err="1">
                  <a:solidFill>
                    <a:schemeClr val="accent3"/>
                  </a:solidFill>
                </a:endParaRPr>
              </a:p>
            </p:txBody>
          </p:sp>
        </p:gr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0" name="ZoneTexte 39">
            <a:extLst>
              <a:ext uri="{FF2B5EF4-FFF2-40B4-BE49-F238E27FC236}">
                <a16:creationId xmlns:a16="http://schemas.microsoft.com/office/drawing/2014/main" id="{EB6563C7-8B94-42B4-8DD8-6797EE263046}"/>
              </a:ext>
            </a:extLst>
          </p:cNvPr>
          <p:cNvSpPr txBox="1"/>
          <p:nvPr/>
        </p:nvSpPr>
        <p:spPr>
          <a:xfrm>
            <a:off x="2602410" y="2973358"/>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1" name="ZoneTexte 40">
            <a:extLst>
              <a:ext uri="{FF2B5EF4-FFF2-40B4-BE49-F238E27FC236}">
                <a16:creationId xmlns:a16="http://schemas.microsoft.com/office/drawing/2014/main" id="{D05AD890-B9BF-4920-93E9-74548A0A4048}"/>
              </a:ext>
            </a:extLst>
          </p:cNvPr>
          <p:cNvSpPr txBox="1"/>
          <p:nvPr/>
        </p:nvSpPr>
        <p:spPr>
          <a:xfrm>
            <a:off x="269328" y="3192949"/>
            <a:ext cx="2160000"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372a - Cadres chargés d'études économiques, financières, commerciales</a:t>
            </a:r>
          </a:p>
        </p:txBody>
      </p:sp>
      <p:sp>
        <p:nvSpPr>
          <p:cNvPr id="42" name="ZoneTexte 41">
            <a:extLst>
              <a:ext uri="{FF2B5EF4-FFF2-40B4-BE49-F238E27FC236}">
                <a16:creationId xmlns:a16="http://schemas.microsoft.com/office/drawing/2014/main" id="{B2F2BB43-843F-4B9E-A6D9-66BEB78EF82A}"/>
              </a:ext>
            </a:extLst>
          </p:cNvPr>
          <p:cNvSpPr txBox="1"/>
          <p:nvPr/>
        </p:nvSpPr>
        <p:spPr>
          <a:xfrm>
            <a:off x="258764" y="2973358"/>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43" name="ZoneTexte 42">
            <a:extLst>
              <a:ext uri="{FF2B5EF4-FFF2-40B4-BE49-F238E27FC236}">
                <a16:creationId xmlns:a16="http://schemas.microsoft.com/office/drawing/2014/main" id="{972DC699-D3D0-4DD9-9152-27FB2D3A7899}"/>
              </a:ext>
            </a:extLst>
          </p:cNvPr>
          <p:cNvSpPr txBox="1"/>
          <p:nvPr/>
        </p:nvSpPr>
        <p:spPr>
          <a:xfrm>
            <a:off x="2602411" y="3192948"/>
            <a:ext cx="2182728" cy="323165"/>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13543 - Conseiller / Conseillère en fusion/acquisition</a:t>
            </a:r>
          </a:p>
        </p:txBody>
      </p:sp>
      <p:grpSp>
        <p:nvGrpSpPr>
          <p:cNvPr id="15" name="Groupe 14">
            <a:extLst>
              <a:ext uri="{FF2B5EF4-FFF2-40B4-BE49-F238E27FC236}">
                <a16:creationId xmlns:a16="http://schemas.microsoft.com/office/drawing/2014/main" id="{3FB590EE-B466-4BDC-B85F-E09A65EC86AF}"/>
              </a:ext>
            </a:extLst>
          </p:cNvPr>
          <p:cNvGrpSpPr/>
          <p:nvPr/>
        </p:nvGrpSpPr>
        <p:grpSpPr>
          <a:xfrm>
            <a:off x="247046" y="7225357"/>
            <a:ext cx="7349215" cy="1884669"/>
            <a:chOff x="247046" y="6817542"/>
            <a:chExt cx="7349215" cy="2073136"/>
          </a:xfrm>
        </p:grpSpPr>
        <p:sp>
          <p:nvSpPr>
            <p:cNvPr id="71" name="ZoneTexte 70">
              <a:extLst>
                <a:ext uri="{FF2B5EF4-FFF2-40B4-BE49-F238E27FC236}">
                  <a16:creationId xmlns:a16="http://schemas.microsoft.com/office/drawing/2014/main" id="{68FC36DD-D259-48A1-BB5F-9CBD74D441F9}"/>
                </a:ext>
              </a:extLst>
            </p:cNvPr>
            <p:cNvSpPr txBox="1"/>
            <p:nvPr/>
          </p:nvSpPr>
          <p:spPr>
            <a:xfrm>
              <a:off x="247046" y="6817542"/>
              <a:ext cx="734921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Réalisation de </a:t>
              </a:r>
              <a:r>
                <a:rPr lang="fr-FR" i="1" dirty="0"/>
                <a:t>due diligence</a:t>
              </a:r>
              <a:r>
                <a:rPr lang="fr-FR" dirty="0"/>
                <a:t>,</a:t>
              </a:r>
              <a:r>
                <a:rPr lang="fr-FR" i="1" dirty="0"/>
                <a:t> </a:t>
              </a:r>
              <a:r>
                <a:rPr lang="fr-FR" dirty="0"/>
                <a:t>élaboration des livrables et préconisations</a:t>
              </a:r>
            </a:p>
          </p:txBody>
        </p:sp>
        <p:sp>
          <p:nvSpPr>
            <p:cNvPr id="72" name="ZoneTexte 71">
              <a:extLst>
                <a:ext uri="{FF2B5EF4-FFF2-40B4-BE49-F238E27FC236}">
                  <a16:creationId xmlns:a16="http://schemas.microsoft.com/office/drawing/2014/main" id="{5915CA1D-2A4D-4A12-9CF2-E92E6F5CAA87}"/>
                </a:ext>
              </a:extLst>
            </p:cNvPr>
            <p:cNvSpPr txBox="1"/>
            <p:nvPr/>
          </p:nvSpPr>
          <p:spPr>
            <a:xfrm>
              <a:off x="279478" y="7105574"/>
              <a:ext cx="7100759"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Recueille et analyse le besoin du client (entreprise ou fonds d’investissement) et produit la lettre de mission</a:t>
              </a:r>
            </a:p>
            <a:p>
              <a:pPr algn="l"/>
              <a:r>
                <a:rPr lang="fr-FR" dirty="0"/>
                <a:t>Met en place une « Data room » pour collecter l’ensemble des données financières nécessaires aux analyses</a:t>
              </a:r>
            </a:p>
            <a:p>
              <a:pPr algn="l"/>
              <a:r>
                <a:rPr lang="fr-FR" dirty="0"/>
                <a:t>Conduit des entretiens, recueille et analyse les publications sur l’entreprise à l’achat ou à la vente </a:t>
              </a:r>
            </a:p>
            <a:p>
              <a:pPr algn="l"/>
              <a:r>
                <a:rPr lang="fr-FR" dirty="0"/>
                <a:t>Réalise les analyses de la situation financière de l’entreprise : </a:t>
              </a:r>
            </a:p>
            <a:p>
              <a:pPr marL="266700" indent="-85725" algn="l">
                <a:buFontTx/>
                <a:buChar char="-"/>
              </a:pPr>
              <a:r>
                <a:rPr lang="fr-FR" dirty="0"/>
                <a:t>Description des activités</a:t>
              </a:r>
            </a:p>
            <a:p>
              <a:pPr marL="266700" indent="-85725" algn="l">
                <a:buFontTx/>
                <a:buChar char="-"/>
              </a:pPr>
              <a:r>
                <a:rPr lang="fr-FR" dirty="0"/>
                <a:t>Analyse de l’évolution des principaux indicateurs financiers au cours du temps : résultat d’exploitation, marges, flux de liquidités…</a:t>
              </a:r>
            </a:p>
            <a:p>
              <a:pPr marL="266700" indent="-85725" algn="l">
                <a:buFontTx/>
                <a:buChar char="-"/>
              </a:pPr>
              <a:r>
                <a:rPr lang="fr-FR" dirty="0"/>
                <a:t>Évaluation des performances économiques et financières à court et moyen-terme : construction d’un </a:t>
              </a:r>
              <a:r>
                <a:rPr lang="fr-FR" i="1" dirty="0"/>
                <a:t>business plan</a:t>
              </a:r>
              <a:r>
                <a:rPr lang="fr-FR" dirty="0"/>
                <a:t>, évolutions du résultat d’exploitation, évolution des charges de la dette… </a:t>
              </a:r>
            </a:p>
            <a:p>
              <a:pPr algn="l"/>
              <a:r>
                <a:rPr lang="fr-FR" dirty="0"/>
                <a:t>Formalise les analyses au sein d’un rapport de </a:t>
              </a:r>
              <a:r>
                <a:rPr lang="fr-FR" i="1" dirty="0"/>
                <a:t>due diligence</a:t>
              </a:r>
              <a:r>
                <a:rPr lang="fr-FR" dirty="0"/>
                <a:t> et des fichiers de modélisation des indicateurs </a:t>
              </a:r>
              <a:endParaRPr lang="fr-FR" dirty="0">
                <a:highlight>
                  <a:srgbClr val="FFFF00"/>
                </a:highlight>
              </a:endParaRPr>
            </a:p>
            <a:p>
              <a:pPr algn="l"/>
              <a:endParaRPr lang="fr-FR" dirty="0"/>
            </a:p>
          </p:txBody>
        </p:sp>
      </p:grpSp>
      <p:grpSp>
        <p:nvGrpSpPr>
          <p:cNvPr id="17" name="Groupe 16">
            <a:extLst>
              <a:ext uri="{FF2B5EF4-FFF2-40B4-BE49-F238E27FC236}">
                <a16:creationId xmlns:a16="http://schemas.microsoft.com/office/drawing/2014/main" id="{31EDBFB7-A448-4CDC-8931-DA11FF7AEE2F}"/>
              </a:ext>
            </a:extLst>
          </p:cNvPr>
          <p:cNvGrpSpPr/>
          <p:nvPr/>
        </p:nvGrpSpPr>
        <p:grpSpPr>
          <a:xfrm>
            <a:off x="247046" y="5971505"/>
            <a:ext cx="6872432" cy="1222260"/>
            <a:chOff x="247046" y="5561930"/>
            <a:chExt cx="6872432" cy="1222260"/>
          </a:xfrm>
        </p:grpSpPr>
        <p:sp>
          <p:nvSpPr>
            <p:cNvPr id="77" name="ZoneTexte 76">
              <a:extLst>
                <a:ext uri="{FF2B5EF4-FFF2-40B4-BE49-F238E27FC236}">
                  <a16:creationId xmlns:a16="http://schemas.microsoft.com/office/drawing/2014/main" id="{FC720F23-92CC-4619-A084-E4F459FAFB19}"/>
                </a:ext>
              </a:extLst>
            </p:cNvPr>
            <p:cNvSpPr txBox="1"/>
            <p:nvPr/>
          </p:nvSpPr>
          <p:spPr>
            <a:xfrm>
              <a:off x="279478" y="5768527"/>
              <a:ext cx="6840000" cy="1015663"/>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aux réponses aux appels d’offre : élaboration de la méthodologie, tarification, soutenance</a:t>
              </a:r>
              <a:endParaRPr lang="fr-FR" dirty="0">
                <a:highlight>
                  <a:srgbClr val="FFFF00"/>
                </a:highlight>
              </a:endParaRPr>
            </a:p>
            <a:p>
              <a:pPr algn="l"/>
              <a:r>
                <a:rPr lang="fr-FR" dirty="0"/>
                <a:t>Précise les besoins du client, recueille les éléments de sa stratégie d’achat ou de vente (intérêt et réalise un premier diagnostic de la situation de l’entreprise cible en s’appuyant sur des entretiens avec les personnes clés de l’organisation (dirigeant, DAF…) </a:t>
              </a:r>
            </a:p>
            <a:p>
              <a:pPr algn="l"/>
              <a:r>
                <a:rPr lang="fr-FR" dirty="0"/>
                <a:t>Adapte les objectifs et étapes de la mission à partir de sa compréhension des enjeux stratégiques et financiers des organisations impliquées dans la transaction</a:t>
              </a:r>
            </a:p>
          </p:txBody>
        </p:sp>
        <p:sp>
          <p:nvSpPr>
            <p:cNvPr id="78" name="ZoneTexte 77">
              <a:extLst>
                <a:ext uri="{FF2B5EF4-FFF2-40B4-BE49-F238E27FC236}">
                  <a16:creationId xmlns:a16="http://schemas.microsoft.com/office/drawing/2014/main" id="{460E1B91-F205-48BD-BBA4-EE44B2C2E26E}"/>
                </a:ext>
              </a:extLst>
            </p:cNvPr>
            <p:cNvSpPr txBox="1"/>
            <p:nvPr/>
          </p:nvSpPr>
          <p:spPr>
            <a:xfrm>
              <a:off x="247046" y="5561930"/>
              <a:ext cx="6435758"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Proposition commerciale et cadrage des besoins client</a:t>
              </a:r>
            </a:p>
          </p:txBody>
        </p:sp>
      </p:grpSp>
      <p:grpSp>
        <p:nvGrpSpPr>
          <p:cNvPr id="9" name="Groupe 8">
            <a:extLst>
              <a:ext uri="{FF2B5EF4-FFF2-40B4-BE49-F238E27FC236}">
                <a16:creationId xmlns:a16="http://schemas.microsoft.com/office/drawing/2014/main" id="{4843AB56-255C-41EC-AB73-3AB7A98C90BA}"/>
              </a:ext>
            </a:extLst>
          </p:cNvPr>
          <p:cNvGrpSpPr/>
          <p:nvPr/>
        </p:nvGrpSpPr>
        <p:grpSpPr>
          <a:xfrm>
            <a:off x="247046" y="9124055"/>
            <a:ext cx="6872432" cy="1385575"/>
            <a:chOff x="247046" y="8924030"/>
            <a:chExt cx="6872432" cy="1385575"/>
          </a:xfrm>
        </p:grpSpPr>
        <p:sp>
          <p:nvSpPr>
            <p:cNvPr id="80" name="ZoneTexte 79">
              <a:extLst>
                <a:ext uri="{FF2B5EF4-FFF2-40B4-BE49-F238E27FC236}">
                  <a16:creationId xmlns:a16="http://schemas.microsoft.com/office/drawing/2014/main" id="{34A03DC2-3A57-4946-925C-641F67E01273}"/>
                </a:ext>
              </a:extLst>
            </p:cNvPr>
            <p:cNvSpPr txBox="1"/>
            <p:nvPr/>
          </p:nvSpPr>
          <p:spPr>
            <a:xfrm>
              <a:off x="247046" y="8924030"/>
              <a:ext cx="6317923"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Développement de l’activité, veille « métiers » et concurrentielle</a:t>
              </a:r>
            </a:p>
          </p:txBody>
        </p:sp>
        <p:sp>
          <p:nvSpPr>
            <p:cNvPr id="81" name="ZoneTexte 80">
              <a:extLst>
                <a:ext uri="{FF2B5EF4-FFF2-40B4-BE49-F238E27FC236}">
                  <a16:creationId xmlns:a16="http://schemas.microsoft.com/office/drawing/2014/main" id="{962102E2-1C69-4B67-8C68-3AAF0BB87AA9}"/>
                </a:ext>
              </a:extLst>
            </p:cNvPr>
            <p:cNvSpPr txBox="1"/>
            <p:nvPr/>
          </p:nvSpPr>
          <p:spPr>
            <a:xfrm>
              <a:off x="279478" y="9140054"/>
              <a:ext cx="6840000" cy="1169551"/>
            </a:xfrm>
            <a:prstGeom prst="rect">
              <a:avLst/>
            </a:prstGeom>
            <a:noFill/>
          </p:spPr>
          <p:txBody>
            <a:bodyPr wrap="square" anchor="ctr">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S’appuie sur un travail de veille régulier pour alimenter sa pratique : veille concurrentielle et en matière d’actualité des fusions-acquisitions, veille juridique sur la réglementation comptable et financière</a:t>
              </a:r>
            </a:p>
            <a:p>
              <a:pPr algn="l"/>
              <a:r>
                <a:rPr lang="fr-FR" dirty="0"/>
                <a:t>Participe au développement des prestations de transaction services (nouvelles offres, identification de prospects…) en développant des synergies avec les autres métiers du cabinet (conseil financier, RH, expertise comptable, juridique…)</a:t>
              </a:r>
            </a:p>
            <a:p>
              <a:pPr algn="l"/>
              <a:r>
                <a:rPr lang="fr-FR" dirty="0"/>
                <a:t>Entretient un réseau professionnel (consultants, avocats, banquiers…) et met en valeur l’activité du cabinet en participant à des évènements et projets du cabinet (études, séminaires, rencontres professionnelles…)</a:t>
              </a:r>
            </a:p>
          </p:txBody>
        </p:sp>
      </p:grpSp>
      <p:pic>
        <p:nvPicPr>
          <p:cNvPr id="8" name="Image 7"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151424"/>
            <a:ext cx="1117053" cy="922337"/>
          </a:xfrm>
          <a:prstGeom prst="rect">
            <a:avLst/>
          </a:prstGeom>
        </p:spPr>
      </p:pic>
    </p:spTree>
    <p:extLst>
      <p:ext uri="{BB962C8B-B14F-4D97-AF65-F5344CB8AC3E}">
        <p14:creationId xmlns:p14="http://schemas.microsoft.com/office/powerpoint/2010/main" val="2228843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84" name="Groupe 183">
            <a:extLst>
              <a:ext uri="{FF2B5EF4-FFF2-40B4-BE49-F238E27FC236}">
                <a16:creationId xmlns:a16="http://schemas.microsoft.com/office/drawing/2014/main" id="{6FBFDE81-A642-46CE-90C9-6B9292ABC37E}"/>
              </a:ext>
            </a:extLst>
          </p:cNvPr>
          <p:cNvGrpSpPr/>
          <p:nvPr/>
        </p:nvGrpSpPr>
        <p:grpSpPr>
          <a:xfrm>
            <a:off x="149688" y="1555576"/>
            <a:ext cx="2842800" cy="369332"/>
            <a:chOff x="350572" y="2377258"/>
            <a:chExt cx="2842800" cy="369332"/>
          </a:xfrm>
        </p:grpSpPr>
        <p:sp>
          <p:nvSpPr>
            <p:cNvPr id="185" name="ZoneTexte 184">
              <a:extLst>
                <a:ext uri="{FF2B5EF4-FFF2-40B4-BE49-F238E27FC236}">
                  <a16:creationId xmlns:a16="http://schemas.microsoft.com/office/drawing/2014/main" id="{09715151-1A0E-44FD-A6B3-2F7BC2F3DA08}"/>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86" name="Triangle isocèle 185">
              <a:extLst>
                <a:ext uri="{FF2B5EF4-FFF2-40B4-BE49-F238E27FC236}">
                  <a16:creationId xmlns:a16="http://schemas.microsoft.com/office/drawing/2014/main" id="{8ED96F8C-9809-40FA-AAAD-2106B0353634}"/>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208" name="Connecteur droit 207">
            <a:extLst>
              <a:ext uri="{FF2B5EF4-FFF2-40B4-BE49-F238E27FC236}">
                <a16:creationId xmlns:a16="http://schemas.microsoft.com/office/drawing/2014/main" id="{69771BD5-6E32-44E4-B8F0-6BE5B94C3E64}"/>
              </a:ext>
            </a:extLst>
          </p:cNvPr>
          <p:cNvCxnSpPr>
            <a:cxnSpLocks/>
          </p:cNvCxnSpPr>
          <p:nvPr/>
        </p:nvCxnSpPr>
        <p:spPr>
          <a:xfrm>
            <a:off x="298723" y="1924908"/>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255" name="ZoneTexte 254">
            <a:extLst>
              <a:ext uri="{FF2B5EF4-FFF2-40B4-BE49-F238E27FC236}">
                <a16:creationId xmlns:a16="http://schemas.microsoft.com/office/drawing/2014/main" id="{A1AA1689-BA2C-4352-AA12-3CAEC5FD027E}"/>
              </a:ext>
            </a:extLst>
          </p:cNvPr>
          <p:cNvSpPr txBox="1"/>
          <p:nvPr/>
        </p:nvSpPr>
        <p:spPr>
          <a:xfrm>
            <a:off x="233264" y="7002670"/>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32" name="ZoneTexte 131">
            <a:extLst>
              <a:ext uri="{FF2B5EF4-FFF2-40B4-BE49-F238E27FC236}">
                <a16:creationId xmlns:a16="http://schemas.microsoft.com/office/drawing/2014/main" id="{C6D215BB-1927-4A9E-81A9-AA44B45B6100}"/>
              </a:ext>
            </a:extLst>
          </p:cNvPr>
          <p:cNvSpPr txBox="1"/>
          <p:nvPr/>
        </p:nvSpPr>
        <p:spPr>
          <a:xfrm>
            <a:off x="233264" y="2003897"/>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sp>
        <p:nvSpPr>
          <p:cNvPr id="133" name="ZoneTexte 132">
            <a:extLst>
              <a:ext uri="{FF2B5EF4-FFF2-40B4-BE49-F238E27FC236}">
                <a16:creationId xmlns:a16="http://schemas.microsoft.com/office/drawing/2014/main" id="{F587C10D-AC6E-45B3-BF83-D6319499706F}"/>
              </a:ext>
            </a:extLst>
          </p:cNvPr>
          <p:cNvSpPr txBox="1"/>
          <p:nvPr/>
        </p:nvSpPr>
        <p:spPr>
          <a:xfrm>
            <a:off x="4692506" y="2311238"/>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134" name="ZoneTexte 133">
            <a:extLst>
              <a:ext uri="{FF2B5EF4-FFF2-40B4-BE49-F238E27FC236}">
                <a16:creationId xmlns:a16="http://schemas.microsoft.com/office/drawing/2014/main" id="{04F9E212-75A1-4AA9-9A73-906423549C68}"/>
              </a:ext>
            </a:extLst>
          </p:cNvPr>
          <p:cNvSpPr txBox="1"/>
          <p:nvPr/>
        </p:nvSpPr>
        <p:spPr>
          <a:xfrm>
            <a:off x="1693913" y="2227182"/>
            <a:ext cx="3956910"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136" name="ZoneTexte 135">
            <a:extLst>
              <a:ext uri="{FF2B5EF4-FFF2-40B4-BE49-F238E27FC236}">
                <a16:creationId xmlns:a16="http://schemas.microsoft.com/office/drawing/2014/main" id="{AB640B82-2EE7-4FF0-9657-1912AF3F122C}"/>
              </a:ext>
            </a:extLst>
          </p:cNvPr>
          <p:cNvSpPr txBox="1"/>
          <p:nvPr/>
        </p:nvSpPr>
        <p:spPr>
          <a:xfrm>
            <a:off x="-648" y="2311238"/>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cxnSp>
        <p:nvCxnSpPr>
          <p:cNvPr id="137" name="Connecteur droit 136">
            <a:extLst>
              <a:ext uri="{FF2B5EF4-FFF2-40B4-BE49-F238E27FC236}">
                <a16:creationId xmlns:a16="http://schemas.microsoft.com/office/drawing/2014/main" id="{35DDEFAF-CA16-4B2F-923E-EF9A0E56AB1C}"/>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Connecteur droit 160">
            <a:extLst>
              <a:ext uri="{FF2B5EF4-FFF2-40B4-BE49-F238E27FC236}">
                <a16:creationId xmlns:a16="http://schemas.microsoft.com/office/drawing/2014/main" id="{4DD5C89A-6085-4ACB-9449-06A1A6E90BF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29" name="Groupe 28">
            <a:extLst>
              <a:ext uri="{FF2B5EF4-FFF2-40B4-BE49-F238E27FC236}">
                <a16:creationId xmlns:a16="http://schemas.microsoft.com/office/drawing/2014/main" id="{19C6D838-0EA0-4947-A8D1-1C0793B57DA0}"/>
              </a:ext>
            </a:extLst>
          </p:cNvPr>
          <p:cNvGrpSpPr/>
          <p:nvPr/>
        </p:nvGrpSpPr>
        <p:grpSpPr>
          <a:xfrm>
            <a:off x="179437" y="5695220"/>
            <a:ext cx="7297624" cy="507831"/>
            <a:chOff x="98900" y="5811621"/>
            <a:chExt cx="7297624" cy="507831"/>
          </a:xfrm>
        </p:grpSpPr>
        <p:sp>
          <p:nvSpPr>
            <p:cNvPr id="271" name="ZoneTexte 270">
              <a:extLst>
                <a:ext uri="{FF2B5EF4-FFF2-40B4-BE49-F238E27FC236}">
                  <a16:creationId xmlns:a16="http://schemas.microsoft.com/office/drawing/2014/main" id="{92F80A0A-6132-4690-B35E-8046D31A47AC}"/>
                </a:ext>
              </a:extLst>
            </p:cNvPr>
            <p:cNvSpPr txBox="1"/>
            <p:nvPr/>
          </p:nvSpPr>
          <p:spPr>
            <a:xfrm>
              <a:off x="98900" y="5865481"/>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Gestion et exploitation d'une base de données</a:t>
              </a:r>
            </a:p>
          </p:txBody>
        </p:sp>
        <p:sp>
          <p:nvSpPr>
            <p:cNvPr id="180" name="Rectangle 179">
              <a:extLst>
                <a:ext uri="{FF2B5EF4-FFF2-40B4-BE49-F238E27FC236}">
                  <a16:creationId xmlns:a16="http://schemas.microsoft.com/office/drawing/2014/main" id="{5AB6A684-C315-4F96-9F0C-DB71AC7E6F58}"/>
                </a:ext>
              </a:extLst>
            </p:cNvPr>
            <p:cNvSpPr/>
            <p:nvPr/>
          </p:nvSpPr>
          <p:spPr>
            <a:xfrm>
              <a:off x="5239404" y="5811621"/>
              <a:ext cx="215712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Analyser les indicateurs financiers d’une entreprise afin d’établir un business plan modélisable sur tableur</a:t>
              </a:r>
            </a:p>
          </p:txBody>
        </p:sp>
        <p:grpSp>
          <p:nvGrpSpPr>
            <p:cNvPr id="2" name="Groupe 1">
              <a:extLst>
                <a:ext uri="{FF2B5EF4-FFF2-40B4-BE49-F238E27FC236}">
                  <a16:creationId xmlns:a16="http://schemas.microsoft.com/office/drawing/2014/main" id="{E59B7290-41BB-40C0-94A6-9B87D239C2E1}"/>
                </a:ext>
              </a:extLst>
            </p:cNvPr>
            <p:cNvGrpSpPr/>
            <p:nvPr/>
          </p:nvGrpSpPr>
          <p:grpSpPr>
            <a:xfrm>
              <a:off x="1835679" y="5813536"/>
              <a:ext cx="3466824" cy="504000"/>
              <a:chOff x="1835679" y="5813536"/>
              <a:chExt cx="3466824" cy="504000"/>
            </a:xfrm>
          </p:grpSpPr>
          <p:grpSp>
            <p:nvGrpSpPr>
              <p:cNvPr id="336" name="Groupe 335">
                <a:extLst>
                  <a:ext uri="{FF2B5EF4-FFF2-40B4-BE49-F238E27FC236}">
                    <a16:creationId xmlns:a16="http://schemas.microsoft.com/office/drawing/2014/main" id="{57CAE57E-6EAB-402C-A1BB-7AB8BF723B5D}"/>
                  </a:ext>
                </a:extLst>
              </p:cNvPr>
              <p:cNvGrpSpPr/>
              <p:nvPr/>
            </p:nvGrpSpPr>
            <p:grpSpPr>
              <a:xfrm>
                <a:off x="1835679" y="5813536"/>
                <a:ext cx="3405719" cy="504000"/>
                <a:chOff x="1907629" y="2769899"/>
                <a:chExt cx="3405719" cy="504000"/>
              </a:xfrm>
            </p:grpSpPr>
            <p:sp>
              <p:nvSpPr>
                <p:cNvPr id="337" name="Rectangle 336">
                  <a:extLst>
                    <a:ext uri="{FF2B5EF4-FFF2-40B4-BE49-F238E27FC236}">
                      <a16:creationId xmlns:a16="http://schemas.microsoft.com/office/drawing/2014/main" id="{C040753F-0786-4DB7-AFB8-FC245A3923C0}"/>
                    </a:ext>
                  </a:extLst>
                </p:cNvPr>
                <p:cNvSpPr/>
                <p:nvPr/>
              </p:nvSpPr>
              <p:spPr>
                <a:xfrm>
                  <a:off x="2052761" y="27698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8" name="Groupe 337">
                  <a:extLst>
                    <a:ext uri="{FF2B5EF4-FFF2-40B4-BE49-F238E27FC236}">
                      <a16:creationId xmlns:a16="http://schemas.microsoft.com/office/drawing/2014/main" id="{F41CF2C2-82EC-4826-951B-B3FC69032768}"/>
                    </a:ext>
                  </a:extLst>
                </p:cNvPr>
                <p:cNvGrpSpPr/>
                <p:nvPr/>
              </p:nvGrpSpPr>
              <p:grpSpPr>
                <a:xfrm>
                  <a:off x="1907629" y="2769899"/>
                  <a:ext cx="271472" cy="504000"/>
                  <a:chOff x="1903658" y="4003285"/>
                  <a:chExt cx="265051" cy="504000"/>
                </a:xfrm>
              </p:grpSpPr>
              <p:cxnSp>
                <p:nvCxnSpPr>
                  <p:cNvPr id="339" name="Connecteur droit 338">
                    <a:extLst>
                      <a:ext uri="{FF2B5EF4-FFF2-40B4-BE49-F238E27FC236}">
                        <a16:creationId xmlns:a16="http://schemas.microsoft.com/office/drawing/2014/main" id="{A85466AC-360A-4FA8-8292-1E5C3AA0C1F5}"/>
                      </a:ext>
                    </a:extLst>
                  </p:cNvPr>
                  <p:cNvCxnSpPr>
                    <a:cxnSpLocks/>
                  </p:cNvCxnSpPr>
                  <p:nvPr/>
                </p:nvCxnSpPr>
                <p:spPr>
                  <a:xfrm>
                    <a:off x="2036183" y="40032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40" name="Ellipse 339">
                    <a:extLst>
                      <a:ext uri="{FF2B5EF4-FFF2-40B4-BE49-F238E27FC236}">
                        <a16:creationId xmlns:a16="http://schemas.microsoft.com/office/drawing/2014/main" id="{793B9EEC-802F-409C-9A61-46481D178DDB}"/>
                      </a:ext>
                    </a:extLst>
                  </p:cNvPr>
                  <p:cNvSpPr/>
                  <p:nvPr/>
                </p:nvSpPr>
                <p:spPr>
                  <a:xfrm>
                    <a:off x="1903658" y="41368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0" name="Rectangle 439">
                <a:extLst>
                  <a:ext uri="{FF2B5EF4-FFF2-40B4-BE49-F238E27FC236}">
                    <a16:creationId xmlns:a16="http://schemas.microsoft.com/office/drawing/2014/main" id="{8C73D362-3378-4050-85D5-C819CCFE0280}"/>
                  </a:ext>
                </a:extLst>
              </p:cNvPr>
              <p:cNvSpPr/>
              <p:nvPr/>
            </p:nvSpPr>
            <p:spPr>
              <a:xfrm>
                <a:off x="2062503" y="5865481"/>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Conduire des analyses avancées, identifier et utiliser les outils d'exploitation adaptés</a:t>
                </a:r>
              </a:p>
            </p:txBody>
          </p:sp>
        </p:grpSp>
      </p:grpSp>
      <p:grpSp>
        <p:nvGrpSpPr>
          <p:cNvPr id="17" name="Groupe 16">
            <a:extLst>
              <a:ext uri="{FF2B5EF4-FFF2-40B4-BE49-F238E27FC236}">
                <a16:creationId xmlns:a16="http://schemas.microsoft.com/office/drawing/2014/main" id="{993E20E4-8629-4177-850A-E7AF52CC3F46}"/>
              </a:ext>
            </a:extLst>
          </p:cNvPr>
          <p:cNvGrpSpPr/>
          <p:nvPr/>
        </p:nvGrpSpPr>
        <p:grpSpPr>
          <a:xfrm>
            <a:off x="179437" y="5130201"/>
            <a:ext cx="7193990" cy="507831"/>
            <a:chOff x="205409" y="5149117"/>
            <a:chExt cx="7193990" cy="507831"/>
          </a:xfrm>
        </p:grpSpPr>
        <p:sp>
          <p:nvSpPr>
            <p:cNvPr id="269" name="ZoneTexte 268">
              <a:extLst>
                <a:ext uri="{FF2B5EF4-FFF2-40B4-BE49-F238E27FC236}">
                  <a16:creationId xmlns:a16="http://schemas.microsoft.com/office/drawing/2014/main" id="{BE4A6FEA-CEE8-42CF-8D97-BD511FD0BB01}"/>
                </a:ext>
              </a:extLst>
            </p:cNvPr>
            <p:cNvSpPr txBox="1"/>
            <p:nvPr/>
          </p:nvSpPr>
          <p:spPr>
            <a:xfrm>
              <a:off x="205409" y="5202977"/>
              <a:ext cx="1845057"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Sécurité des échanges de données avec l'externe</a:t>
              </a:r>
            </a:p>
          </p:txBody>
        </p:sp>
        <p:sp>
          <p:nvSpPr>
            <p:cNvPr id="357" name="Rectangle 356">
              <a:extLst>
                <a:ext uri="{FF2B5EF4-FFF2-40B4-BE49-F238E27FC236}">
                  <a16:creationId xmlns:a16="http://schemas.microsoft.com/office/drawing/2014/main" id="{B6A0A7A7-4DCE-4CB7-8EFF-BBD58C89DD5D}"/>
                </a:ext>
              </a:extLst>
            </p:cNvPr>
            <p:cNvSpPr/>
            <p:nvPr/>
          </p:nvSpPr>
          <p:spPr>
            <a:xfrm>
              <a:off x="5326559" y="5149117"/>
              <a:ext cx="207284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Assurer la sécurité des échanges de données dans le cadre de la mise en place d’une « Data room »</a:t>
              </a:r>
            </a:p>
          </p:txBody>
        </p:sp>
        <p:grpSp>
          <p:nvGrpSpPr>
            <p:cNvPr id="331" name="Groupe 330">
              <a:extLst>
                <a:ext uri="{FF2B5EF4-FFF2-40B4-BE49-F238E27FC236}">
                  <a16:creationId xmlns:a16="http://schemas.microsoft.com/office/drawing/2014/main" id="{8DA7CB9C-FF53-4B24-86AB-53D119C6131B}"/>
                </a:ext>
              </a:extLst>
            </p:cNvPr>
            <p:cNvGrpSpPr/>
            <p:nvPr/>
          </p:nvGrpSpPr>
          <p:grpSpPr>
            <a:xfrm>
              <a:off x="1942188" y="5151032"/>
              <a:ext cx="3405719" cy="504000"/>
              <a:chOff x="1907629" y="2793940"/>
              <a:chExt cx="3405719" cy="504000"/>
            </a:xfrm>
          </p:grpSpPr>
          <p:sp>
            <p:nvSpPr>
              <p:cNvPr id="332" name="Rectangle 331">
                <a:extLst>
                  <a:ext uri="{FF2B5EF4-FFF2-40B4-BE49-F238E27FC236}">
                    <a16:creationId xmlns:a16="http://schemas.microsoft.com/office/drawing/2014/main" id="{6D4CDBF9-31D6-4930-A2DF-0601844DD1AC}"/>
                  </a:ext>
                </a:extLst>
              </p:cNvPr>
              <p:cNvSpPr/>
              <p:nvPr/>
            </p:nvSpPr>
            <p:spPr>
              <a:xfrm>
                <a:off x="2052761" y="279394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33" name="Groupe 332">
                <a:extLst>
                  <a:ext uri="{FF2B5EF4-FFF2-40B4-BE49-F238E27FC236}">
                    <a16:creationId xmlns:a16="http://schemas.microsoft.com/office/drawing/2014/main" id="{CBA849EC-FEBA-4775-A747-DF4096F1A32B}"/>
                  </a:ext>
                </a:extLst>
              </p:cNvPr>
              <p:cNvGrpSpPr/>
              <p:nvPr/>
            </p:nvGrpSpPr>
            <p:grpSpPr>
              <a:xfrm>
                <a:off x="1907629" y="2793940"/>
                <a:ext cx="271472" cy="504000"/>
                <a:chOff x="1903658" y="4027326"/>
                <a:chExt cx="265051" cy="504000"/>
              </a:xfrm>
            </p:grpSpPr>
            <p:cxnSp>
              <p:nvCxnSpPr>
                <p:cNvPr id="334" name="Connecteur droit 333">
                  <a:extLst>
                    <a:ext uri="{FF2B5EF4-FFF2-40B4-BE49-F238E27FC236}">
                      <a16:creationId xmlns:a16="http://schemas.microsoft.com/office/drawing/2014/main" id="{C1AEB666-3357-4476-8A55-C3637A45BDC2}"/>
                    </a:ext>
                  </a:extLst>
                </p:cNvPr>
                <p:cNvCxnSpPr>
                  <a:cxnSpLocks/>
                </p:cNvCxnSpPr>
                <p:nvPr/>
              </p:nvCxnSpPr>
              <p:spPr>
                <a:xfrm>
                  <a:off x="2036183" y="402732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5" name="Ellipse 334">
                  <a:extLst>
                    <a:ext uri="{FF2B5EF4-FFF2-40B4-BE49-F238E27FC236}">
                      <a16:creationId xmlns:a16="http://schemas.microsoft.com/office/drawing/2014/main" id="{781AD12E-50B0-4AEB-9384-75B3566F6558}"/>
                    </a:ext>
                  </a:extLst>
                </p:cNvPr>
                <p:cNvSpPr/>
                <p:nvPr/>
              </p:nvSpPr>
              <p:spPr>
                <a:xfrm>
                  <a:off x="1903658" y="416087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441" name="Rectangle 440">
              <a:extLst>
                <a:ext uri="{FF2B5EF4-FFF2-40B4-BE49-F238E27FC236}">
                  <a16:creationId xmlns:a16="http://schemas.microsoft.com/office/drawing/2014/main" id="{8040C9E9-C4B8-423C-A0E1-6BF6AFEC50AE}"/>
                </a:ext>
              </a:extLst>
            </p:cNvPr>
            <p:cNvSpPr/>
            <p:nvPr/>
          </p:nvSpPr>
          <p:spPr>
            <a:xfrm>
              <a:off x="2169012" y="5202977"/>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Mettre en œuvre une démarche de sécurisation des échanges de données </a:t>
              </a:r>
            </a:p>
          </p:txBody>
        </p:sp>
      </p:grpSp>
      <p:grpSp>
        <p:nvGrpSpPr>
          <p:cNvPr id="5" name="Groupe 4">
            <a:extLst>
              <a:ext uri="{FF2B5EF4-FFF2-40B4-BE49-F238E27FC236}">
                <a16:creationId xmlns:a16="http://schemas.microsoft.com/office/drawing/2014/main" id="{2D0D86F7-46F1-48BC-A3DB-75EB036B616D}"/>
              </a:ext>
            </a:extLst>
          </p:cNvPr>
          <p:cNvGrpSpPr/>
          <p:nvPr/>
        </p:nvGrpSpPr>
        <p:grpSpPr>
          <a:xfrm>
            <a:off x="179437" y="3907829"/>
            <a:ext cx="7297624" cy="553998"/>
            <a:chOff x="205409" y="4044052"/>
            <a:chExt cx="7297624" cy="553998"/>
          </a:xfrm>
        </p:grpSpPr>
        <p:sp>
          <p:nvSpPr>
            <p:cNvPr id="257" name="ZoneTexte 256">
              <a:extLst>
                <a:ext uri="{FF2B5EF4-FFF2-40B4-BE49-F238E27FC236}">
                  <a16:creationId xmlns:a16="http://schemas.microsoft.com/office/drawing/2014/main" id="{53914EAE-EF9A-4430-B2A0-F5F68E9DED94}"/>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Process et méthodologies de travail spécifiques au domaine de spécialité</a:t>
              </a:r>
            </a:p>
          </p:txBody>
        </p:sp>
        <p:sp>
          <p:nvSpPr>
            <p:cNvPr id="354" name="Rectangle 353">
              <a:extLst>
                <a:ext uri="{FF2B5EF4-FFF2-40B4-BE49-F238E27FC236}">
                  <a16:creationId xmlns:a16="http://schemas.microsoft.com/office/drawing/2014/main" id="{DB7EF706-8C78-4E32-931C-FB6F6E2B19DA}"/>
                </a:ext>
              </a:extLst>
            </p:cNvPr>
            <p:cNvSpPr/>
            <p:nvPr/>
          </p:nvSpPr>
          <p:spPr>
            <a:xfrm>
              <a:off x="5377347" y="4067136"/>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Intégrer les évolutions réglementaires des due diligences, par exemple en matière de lutte contre la corruption</a:t>
              </a:r>
            </a:p>
          </p:txBody>
        </p:sp>
        <p:sp>
          <p:nvSpPr>
            <p:cNvPr id="322" name="Rectangle 321">
              <a:extLst>
                <a:ext uri="{FF2B5EF4-FFF2-40B4-BE49-F238E27FC236}">
                  <a16:creationId xmlns:a16="http://schemas.microsoft.com/office/drawing/2014/main" id="{CB191A3C-EC4D-4967-98BE-4B8C913179DF}"/>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23" name="Groupe 322">
              <a:extLst>
                <a:ext uri="{FF2B5EF4-FFF2-40B4-BE49-F238E27FC236}">
                  <a16:creationId xmlns:a16="http://schemas.microsoft.com/office/drawing/2014/main" id="{2829419E-A267-4219-865B-191D1F349738}"/>
                </a:ext>
              </a:extLst>
            </p:cNvPr>
            <p:cNvGrpSpPr/>
            <p:nvPr/>
          </p:nvGrpSpPr>
          <p:grpSpPr>
            <a:xfrm>
              <a:off x="1942188" y="4069051"/>
              <a:ext cx="271472" cy="504000"/>
              <a:chOff x="1903658" y="4084077"/>
              <a:chExt cx="265051" cy="504000"/>
            </a:xfrm>
          </p:grpSpPr>
          <p:cxnSp>
            <p:nvCxnSpPr>
              <p:cNvPr id="324" name="Connecteur droit 323">
                <a:extLst>
                  <a:ext uri="{FF2B5EF4-FFF2-40B4-BE49-F238E27FC236}">
                    <a16:creationId xmlns:a16="http://schemas.microsoft.com/office/drawing/2014/main" id="{A38ECAA5-9A5B-426D-8174-EC1E5F3CF91F}"/>
                  </a:ext>
                </a:extLst>
              </p:cNvPr>
              <p:cNvCxnSpPr>
                <a:cxnSpLocks/>
              </p:cNvCxnSpPr>
              <p:nvPr/>
            </p:nvCxnSpPr>
            <p:spPr>
              <a:xfrm>
                <a:off x="2036183" y="408407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25" name="Ellipse 324">
                <a:extLst>
                  <a:ext uri="{FF2B5EF4-FFF2-40B4-BE49-F238E27FC236}">
                    <a16:creationId xmlns:a16="http://schemas.microsoft.com/office/drawing/2014/main" id="{5CF118CD-ECAD-412D-8D54-C398A1BDA78A}"/>
                  </a:ext>
                </a:extLst>
              </p:cNvPr>
              <p:cNvSpPr/>
              <p:nvPr/>
            </p:nvSpPr>
            <p:spPr>
              <a:xfrm>
                <a:off x="1903658" y="421762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49" name="Rectangle 448">
              <a:extLst>
                <a:ext uri="{FF2B5EF4-FFF2-40B4-BE49-F238E27FC236}">
                  <a16:creationId xmlns:a16="http://schemas.microsoft.com/office/drawing/2014/main" id="{0293FA28-C73C-49BA-82F1-0C6E3CE37E01}"/>
                </a:ext>
              </a:extLst>
            </p:cNvPr>
            <p:cNvSpPr/>
            <p:nvPr/>
          </p:nvSpPr>
          <p:spPr>
            <a:xfrm>
              <a:off x="2169012" y="404405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réglementaires, économiques et technologiques pour créer et diffuser de nouveaux process et modes de travail </a:t>
              </a:r>
            </a:p>
          </p:txBody>
        </p:sp>
      </p:grpSp>
      <p:grpSp>
        <p:nvGrpSpPr>
          <p:cNvPr id="3" name="Groupe 2">
            <a:extLst>
              <a:ext uri="{FF2B5EF4-FFF2-40B4-BE49-F238E27FC236}">
                <a16:creationId xmlns:a16="http://schemas.microsoft.com/office/drawing/2014/main" id="{EF3FE933-8416-47B2-B765-99C92BA6A004}"/>
              </a:ext>
            </a:extLst>
          </p:cNvPr>
          <p:cNvGrpSpPr/>
          <p:nvPr/>
        </p:nvGrpSpPr>
        <p:grpSpPr>
          <a:xfrm>
            <a:off x="179437" y="4519015"/>
            <a:ext cx="7208162" cy="553998"/>
            <a:chOff x="205409" y="3856821"/>
            <a:chExt cx="7208162" cy="553998"/>
          </a:xfrm>
        </p:grpSpPr>
        <p:sp>
          <p:nvSpPr>
            <p:cNvPr id="327" name="Rectangle 326">
              <a:extLst>
                <a:ext uri="{FF2B5EF4-FFF2-40B4-BE49-F238E27FC236}">
                  <a16:creationId xmlns:a16="http://schemas.microsoft.com/office/drawing/2014/main" id="{0D475A1B-461C-4A9A-A236-90831B4E7702}"/>
                </a:ext>
              </a:extLst>
            </p:cNvPr>
            <p:cNvSpPr/>
            <p:nvPr/>
          </p:nvSpPr>
          <p:spPr>
            <a:xfrm>
              <a:off x="2087320" y="388182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58" name="ZoneTexte 257">
              <a:extLst>
                <a:ext uri="{FF2B5EF4-FFF2-40B4-BE49-F238E27FC236}">
                  <a16:creationId xmlns:a16="http://schemas.microsoft.com/office/drawing/2014/main" id="{850CAB72-FA7C-431B-8774-E5F68B7CBF1D}"/>
                </a:ext>
              </a:extLst>
            </p:cNvPr>
            <p:cNvSpPr txBox="1"/>
            <p:nvPr/>
          </p:nvSpPr>
          <p:spPr>
            <a:xfrm>
              <a:off x="205409" y="3856821"/>
              <a:ext cx="17671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Production de livrables répondant à une problématique client</a:t>
              </a:r>
            </a:p>
          </p:txBody>
        </p:sp>
        <p:sp>
          <p:nvSpPr>
            <p:cNvPr id="355" name="Rectangle 354">
              <a:extLst>
                <a:ext uri="{FF2B5EF4-FFF2-40B4-BE49-F238E27FC236}">
                  <a16:creationId xmlns:a16="http://schemas.microsoft.com/office/drawing/2014/main" id="{98A41055-EB25-480F-941E-B1A9FFC91A90}"/>
                </a:ext>
              </a:extLst>
            </p:cNvPr>
            <p:cNvSpPr/>
            <p:nvPr/>
          </p:nvSpPr>
          <p:spPr>
            <a:xfrm>
              <a:off x="5326558" y="3879905"/>
              <a:ext cx="2087013"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Réaliser le business plan d’une entreprise à la vente à partir d’hypothèses débattues en réunion</a:t>
              </a:r>
            </a:p>
          </p:txBody>
        </p:sp>
        <p:grpSp>
          <p:nvGrpSpPr>
            <p:cNvPr id="328" name="Groupe 327">
              <a:extLst>
                <a:ext uri="{FF2B5EF4-FFF2-40B4-BE49-F238E27FC236}">
                  <a16:creationId xmlns:a16="http://schemas.microsoft.com/office/drawing/2014/main" id="{4394A870-D55C-4120-BBF3-7E72C0412132}"/>
                </a:ext>
              </a:extLst>
            </p:cNvPr>
            <p:cNvGrpSpPr/>
            <p:nvPr/>
          </p:nvGrpSpPr>
          <p:grpSpPr>
            <a:xfrm>
              <a:off x="1942188" y="3881820"/>
              <a:ext cx="271472" cy="504000"/>
              <a:chOff x="1903658" y="4038868"/>
              <a:chExt cx="265051" cy="504000"/>
            </a:xfrm>
          </p:grpSpPr>
          <p:cxnSp>
            <p:nvCxnSpPr>
              <p:cNvPr id="329" name="Connecteur droit 328">
                <a:extLst>
                  <a:ext uri="{FF2B5EF4-FFF2-40B4-BE49-F238E27FC236}">
                    <a16:creationId xmlns:a16="http://schemas.microsoft.com/office/drawing/2014/main" id="{3F1D7B0B-9864-498F-8720-FC54029DA99A}"/>
                  </a:ext>
                </a:extLst>
              </p:cNvPr>
              <p:cNvCxnSpPr>
                <a:cxnSpLocks/>
              </p:cNvCxnSpPr>
              <p:nvPr/>
            </p:nvCxnSpPr>
            <p:spPr>
              <a:xfrm>
                <a:off x="2036183" y="4038868"/>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330" name="Ellipse 329">
                <a:extLst>
                  <a:ext uri="{FF2B5EF4-FFF2-40B4-BE49-F238E27FC236}">
                    <a16:creationId xmlns:a16="http://schemas.microsoft.com/office/drawing/2014/main" id="{3D9C0E5B-C055-4CB7-BEEE-1AC4D71A70FE}"/>
                  </a:ext>
                </a:extLst>
              </p:cNvPr>
              <p:cNvSpPr/>
              <p:nvPr/>
            </p:nvSpPr>
            <p:spPr>
              <a:xfrm>
                <a:off x="1903658" y="4172416"/>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450" name="Rectangle 449">
              <a:extLst>
                <a:ext uri="{FF2B5EF4-FFF2-40B4-BE49-F238E27FC236}">
                  <a16:creationId xmlns:a16="http://schemas.microsoft.com/office/drawing/2014/main" id="{239BDA74-ED90-4CE5-B281-4E1F09F762C2}"/>
                </a:ext>
              </a:extLst>
            </p:cNvPr>
            <p:cNvSpPr/>
            <p:nvPr/>
          </p:nvSpPr>
          <p:spPr>
            <a:xfrm>
              <a:off x="2169012" y="3856821"/>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Réaliser et formaliser des analyses s'appuyant sur une variété de matériaux et des préconisations articulées aux problématiques spécifiques du client </a:t>
              </a:r>
            </a:p>
          </p:txBody>
        </p:sp>
      </p:grpSp>
      <p:grpSp>
        <p:nvGrpSpPr>
          <p:cNvPr id="138" name="Groupe 137">
            <a:extLst>
              <a:ext uri="{FF2B5EF4-FFF2-40B4-BE49-F238E27FC236}">
                <a16:creationId xmlns:a16="http://schemas.microsoft.com/office/drawing/2014/main" id="{74717295-218C-4C08-9CE7-F17047296710}"/>
              </a:ext>
            </a:extLst>
          </p:cNvPr>
          <p:cNvGrpSpPr/>
          <p:nvPr/>
        </p:nvGrpSpPr>
        <p:grpSpPr>
          <a:xfrm>
            <a:off x="3995753" y="1501255"/>
            <a:ext cx="3456384" cy="481018"/>
            <a:chOff x="3635821" y="1491960"/>
            <a:chExt cx="3456384" cy="481018"/>
          </a:xfrm>
        </p:grpSpPr>
        <p:grpSp>
          <p:nvGrpSpPr>
            <p:cNvPr id="139" name="Groupe 138">
              <a:extLst>
                <a:ext uri="{FF2B5EF4-FFF2-40B4-BE49-F238E27FC236}">
                  <a16:creationId xmlns:a16="http://schemas.microsoft.com/office/drawing/2014/main" id="{26B70494-C0F3-4BB8-A16C-743E92AB026C}"/>
                </a:ext>
              </a:extLst>
            </p:cNvPr>
            <p:cNvGrpSpPr/>
            <p:nvPr/>
          </p:nvGrpSpPr>
          <p:grpSpPr>
            <a:xfrm>
              <a:off x="3747100" y="1491960"/>
              <a:ext cx="3129082" cy="451140"/>
              <a:chOff x="3747100" y="1491960"/>
              <a:chExt cx="3129082" cy="451140"/>
            </a:xfrm>
          </p:grpSpPr>
          <p:sp>
            <p:nvSpPr>
              <p:cNvPr id="175" name="Rectangle 174">
                <a:extLst>
                  <a:ext uri="{FF2B5EF4-FFF2-40B4-BE49-F238E27FC236}">
                    <a16:creationId xmlns:a16="http://schemas.microsoft.com/office/drawing/2014/main" id="{318BAB1A-E695-48F7-BA25-87F99DE8B68C}"/>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176" name="ZoneTexte 175">
                <a:extLst>
                  <a:ext uri="{FF2B5EF4-FFF2-40B4-BE49-F238E27FC236}">
                    <a16:creationId xmlns:a16="http://schemas.microsoft.com/office/drawing/2014/main" id="{D4D0B925-FFBE-4DE7-A6AC-B4B7E0B86F66}"/>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40" name="Groupe 139">
              <a:extLst>
                <a:ext uri="{FF2B5EF4-FFF2-40B4-BE49-F238E27FC236}">
                  <a16:creationId xmlns:a16="http://schemas.microsoft.com/office/drawing/2014/main" id="{76265C3D-CC2C-4137-9CAD-1B973BC9CB0A}"/>
                </a:ext>
              </a:extLst>
            </p:cNvPr>
            <p:cNvGrpSpPr/>
            <p:nvPr/>
          </p:nvGrpSpPr>
          <p:grpSpPr>
            <a:xfrm>
              <a:off x="5145033" y="1669592"/>
              <a:ext cx="1192567" cy="303386"/>
              <a:chOff x="5501712" y="1669592"/>
              <a:chExt cx="1192567" cy="303386"/>
            </a:xfrm>
          </p:grpSpPr>
          <p:sp>
            <p:nvSpPr>
              <p:cNvPr id="173" name="ZoneTexte 172">
                <a:extLst>
                  <a:ext uri="{FF2B5EF4-FFF2-40B4-BE49-F238E27FC236}">
                    <a16:creationId xmlns:a16="http://schemas.microsoft.com/office/drawing/2014/main" id="{4204D8CB-8682-4A16-A638-D7B729B8B9C0}"/>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174" name="Ellipse 173">
                <a:extLst>
                  <a:ext uri="{FF2B5EF4-FFF2-40B4-BE49-F238E27FC236}">
                    <a16:creationId xmlns:a16="http://schemas.microsoft.com/office/drawing/2014/main" id="{5A6BBC2B-9F94-4E7C-A9B0-86841B690A39}"/>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41" name="Groupe 140">
              <a:extLst>
                <a:ext uri="{FF2B5EF4-FFF2-40B4-BE49-F238E27FC236}">
                  <a16:creationId xmlns:a16="http://schemas.microsoft.com/office/drawing/2014/main" id="{4C2E0B89-7242-417C-A4C6-E6F12F046B42}"/>
                </a:ext>
              </a:extLst>
            </p:cNvPr>
            <p:cNvGrpSpPr/>
            <p:nvPr/>
          </p:nvGrpSpPr>
          <p:grpSpPr>
            <a:xfrm>
              <a:off x="5899638" y="1669592"/>
              <a:ext cx="1192567" cy="303386"/>
              <a:chOff x="6322879" y="1669592"/>
              <a:chExt cx="1192567" cy="303386"/>
            </a:xfrm>
          </p:grpSpPr>
          <p:sp>
            <p:nvSpPr>
              <p:cNvPr id="163" name="ZoneTexte 162">
                <a:extLst>
                  <a:ext uri="{FF2B5EF4-FFF2-40B4-BE49-F238E27FC236}">
                    <a16:creationId xmlns:a16="http://schemas.microsoft.com/office/drawing/2014/main" id="{DDFD42BC-288D-45F4-8FA9-EF4DC3E98AA3}"/>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164" name="Ellipse 163">
                <a:extLst>
                  <a:ext uri="{FF2B5EF4-FFF2-40B4-BE49-F238E27FC236}">
                    <a16:creationId xmlns:a16="http://schemas.microsoft.com/office/drawing/2014/main" id="{7F14CCB4-6157-4FB7-91EF-2ADDE8233595}"/>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47" name="Groupe 146">
              <a:extLst>
                <a:ext uri="{FF2B5EF4-FFF2-40B4-BE49-F238E27FC236}">
                  <a16:creationId xmlns:a16="http://schemas.microsoft.com/office/drawing/2014/main" id="{CE27C225-9343-4264-A24F-8749F947027A}"/>
                </a:ext>
              </a:extLst>
            </p:cNvPr>
            <p:cNvGrpSpPr/>
            <p:nvPr/>
          </p:nvGrpSpPr>
          <p:grpSpPr>
            <a:xfrm>
              <a:off x="4390427" y="1669592"/>
              <a:ext cx="1192567" cy="303386"/>
              <a:chOff x="4680545" y="1669592"/>
              <a:chExt cx="1192567" cy="303386"/>
            </a:xfrm>
          </p:grpSpPr>
          <p:sp>
            <p:nvSpPr>
              <p:cNvPr id="158" name="ZoneTexte 157">
                <a:extLst>
                  <a:ext uri="{FF2B5EF4-FFF2-40B4-BE49-F238E27FC236}">
                    <a16:creationId xmlns:a16="http://schemas.microsoft.com/office/drawing/2014/main" id="{431ED733-EE22-4EA7-9232-541624998C9E}"/>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60" name="Ellipse 159">
                <a:extLst>
                  <a:ext uri="{FF2B5EF4-FFF2-40B4-BE49-F238E27FC236}">
                    <a16:creationId xmlns:a16="http://schemas.microsoft.com/office/drawing/2014/main" id="{222FB295-8E7E-4B6C-BB6F-5779B279B758}"/>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51" name="Groupe 150">
              <a:extLst>
                <a:ext uri="{FF2B5EF4-FFF2-40B4-BE49-F238E27FC236}">
                  <a16:creationId xmlns:a16="http://schemas.microsoft.com/office/drawing/2014/main" id="{8DEF2E79-B30A-4A55-AE61-7DFC7570A0D3}"/>
                </a:ext>
              </a:extLst>
            </p:cNvPr>
            <p:cNvGrpSpPr/>
            <p:nvPr/>
          </p:nvGrpSpPr>
          <p:grpSpPr>
            <a:xfrm>
              <a:off x="3635821" y="1669592"/>
              <a:ext cx="1192567" cy="303386"/>
              <a:chOff x="3859378" y="1669592"/>
              <a:chExt cx="1192567" cy="303386"/>
            </a:xfrm>
          </p:grpSpPr>
          <p:sp>
            <p:nvSpPr>
              <p:cNvPr id="154" name="ZoneTexte 153">
                <a:extLst>
                  <a:ext uri="{FF2B5EF4-FFF2-40B4-BE49-F238E27FC236}">
                    <a16:creationId xmlns:a16="http://schemas.microsoft.com/office/drawing/2014/main" id="{22805817-392C-454E-8F73-586483F5EC8F}"/>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56" name="Ellipse 155">
                <a:extLst>
                  <a:ext uri="{FF2B5EF4-FFF2-40B4-BE49-F238E27FC236}">
                    <a16:creationId xmlns:a16="http://schemas.microsoft.com/office/drawing/2014/main" id="{0EF3A145-8E59-4D8C-9FDA-1DE9703E6A8C}"/>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177" name="Groupe 176">
            <a:extLst>
              <a:ext uri="{FF2B5EF4-FFF2-40B4-BE49-F238E27FC236}">
                <a16:creationId xmlns:a16="http://schemas.microsoft.com/office/drawing/2014/main" id="{0B673D2E-EE12-4687-B0BD-319B7CBFB217}"/>
              </a:ext>
            </a:extLst>
          </p:cNvPr>
          <p:cNvGrpSpPr/>
          <p:nvPr/>
        </p:nvGrpSpPr>
        <p:grpSpPr>
          <a:xfrm>
            <a:off x="179437" y="6260240"/>
            <a:ext cx="7297624" cy="553998"/>
            <a:chOff x="98900" y="5861634"/>
            <a:chExt cx="7297624" cy="553998"/>
          </a:xfrm>
        </p:grpSpPr>
        <p:sp>
          <p:nvSpPr>
            <p:cNvPr id="178" name="ZoneTexte 177">
              <a:extLst>
                <a:ext uri="{FF2B5EF4-FFF2-40B4-BE49-F238E27FC236}">
                  <a16:creationId xmlns:a16="http://schemas.microsoft.com/office/drawing/2014/main" id="{72D4ABDD-F2FF-4E20-BA36-95C04E8D4557}"/>
                </a:ext>
              </a:extLst>
            </p:cNvPr>
            <p:cNvSpPr txBox="1"/>
            <p:nvPr/>
          </p:nvSpPr>
          <p:spPr>
            <a:xfrm>
              <a:off x="98900" y="5938578"/>
              <a:ext cx="1675671"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Accompagnement des projets de transformation</a:t>
              </a:r>
            </a:p>
          </p:txBody>
        </p:sp>
        <p:sp>
          <p:nvSpPr>
            <p:cNvPr id="181" name="Rectangle 180">
              <a:extLst>
                <a:ext uri="{FF2B5EF4-FFF2-40B4-BE49-F238E27FC236}">
                  <a16:creationId xmlns:a16="http://schemas.microsoft.com/office/drawing/2014/main" id="{4F1470DC-AC07-420C-9D6D-E3EE2020C734}"/>
                </a:ext>
              </a:extLst>
            </p:cNvPr>
            <p:cNvSpPr/>
            <p:nvPr/>
          </p:nvSpPr>
          <p:spPr>
            <a:xfrm>
              <a:off x="5239404" y="5884718"/>
              <a:ext cx="2157120"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réunion d’étape, présenter les chantiers en cours, répondre aux questions du client</a:t>
              </a:r>
            </a:p>
          </p:txBody>
        </p:sp>
        <p:grpSp>
          <p:nvGrpSpPr>
            <p:cNvPr id="182" name="Groupe 181">
              <a:extLst>
                <a:ext uri="{FF2B5EF4-FFF2-40B4-BE49-F238E27FC236}">
                  <a16:creationId xmlns:a16="http://schemas.microsoft.com/office/drawing/2014/main" id="{F42EF93C-8402-46CA-AA19-CE274C6AB86E}"/>
                </a:ext>
              </a:extLst>
            </p:cNvPr>
            <p:cNvGrpSpPr/>
            <p:nvPr/>
          </p:nvGrpSpPr>
          <p:grpSpPr>
            <a:xfrm>
              <a:off x="1835679" y="5861634"/>
              <a:ext cx="3466824" cy="553998"/>
              <a:chOff x="1835679" y="5861634"/>
              <a:chExt cx="3466824" cy="553998"/>
            </a:xfrm>
          </p:grpSpPr>
          <p:grpSp>
            <p:nvGrpSpPr>
              <p:cNvPr id="183" name="Groupe 182">
                <a:extLst>
                  <a:ext uri="{FF2B5EF4-FFF2-40B4-BE49-F238E27FC236}">
                    <a16:creationId xmlns:a16="http://schemas.microsoft.com/office/drawing/2014/main" id="{78E0045A-C95C-43A6-A1F4-687140663321}"/>
                  </a:ext>
                </a:extLst>
              </p:cNvPr>
              <p:cNvGrpSpPr/>
              <p:nvPr/>
            </p:nvGrpSpPr>
            <p:grpSpPr>
              <a:xfrm>
                <a:off x="1835679" y="5886633"/>
                <a:ext cx="3405719" cy="504000"/>
                <a:chOff x="1907629" y="2842996"/>
                <a:chExt cx="3405719" cy="504000"/>
              </a:xfrm>
            </p:grpSpPr>
            <p:sp>
              <p:nvSpPr>
                <p:cNvPr id="188" name="Rectangle 187">
                  <a:extLst>
                    <a:ext uri="{FF2B5EF4-FFF2-40B4-BE49-F238E27FC236}">
                      <a16:creationId xmlns:a16="http://schemas.microsoft.com/office/drawing/2014/main" id="{0804EC73-CEDF-4A02-9F20-56A41B119A5B}"/>
                    </a:ext>
                  </a:extLst>
                </p:cNvPr>
                <p:cNvSpPr/>
                <p:nvPr/>
              </p:nvSpPr>
              <p:spPr>
                <a:xfrm>
                  <a:off x="2052761" y="2842996"/>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89" name="Groupe 188">
                  <a:extLst>
                    <a:ext uri="{FF2B5EF4-FFF2-40B4-BE49-F238E27FC236}">
                      <a16:creationId xmlns:a16="http://schemas.microsoft.com/office/drawing/2014/main" id="{7B53E1F5-AE44-43EB-9415-22BA984DF946}"/>
                    </a:ext>
                  </a:extLst>
                </p:cNvPr>
                <p:cNvGrpSpPr/>
                <p:nvPr/>
              </p:nvGrpSpPr>
              <p:grpSpPr>
                <a:xfrm>
                  <a:off x="1907629" y="2842996"/>
                  <a:ext cx="271472" cy="504000"/>
                  <a:chOff x="1903658" y="4076382"/>
                  <a:chExt cx="265051" cy="504000"/>
                </a:xfrm>
              </p:grpSpPr>
              <p:cxnSp>
                <p:nvCxnSpPr>
                  <p:cNvPr id="190" name="Connecteur droit 189">
                    <a:extLst>
                      <a:ext uri="{FF2B5EF4-FFF2-40B4-BE49-F238E27FC236}">
                        <a16:creationId xmlns:a16="http://schemas.microsoft.com/office/drawing/2014/main" id="{01BC3F67-A789-4798-A262-4FD792BC8FE1}"/>
                      </a:ext>
                    </a:extLst>
                  </p:cNvPr>
                  <p:cNvCxnSpPr>
                    <a:cxnSpLocks/>
                  </p:cNvCxnSpPr>
                  <p:nvPr/>
                </p:nvCxnSpPr>
                <p:spPr>
                  <a:xfrm>
                    <a:off x="2036183" y="4076382"/>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1" name="Ellipse 190">
                    <a:extLst>
                      <a:ext uri="{FF2B5EF4-FFF2-40B4-BE49-F238E27FC236}">
                        <a16:creationId xmlns:a16="http://schemas.microsoft.com/office/drawing/2014/main" id="{D104DE6F-F3C9-4198-9138-9E949DEF11FF}"/>
                      </a:ext>
                    </a:extLst>
                  </p:cNvPr>
                  <p:cNvSpPr/>
                  <p:nvPr/>
                </p:nvSpPr>
                <p:spPr>
                  <a:xfrm>
                    <a:off x="1903658" y="4209930"/>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187" name="Rectangle 186">
                <a:extLst>
                  <a:ext uri="{FF2B5EF4-FFF2-40B4-BE49-F238E27FC236}">
                    <a16:creationId xmlns:a16="http://schemas.microsoft.com/office/drawing/2014/main" id="{BBC89AF6-6E42-49AE-BB63-F42CC83AF096}"/>
                  </a:ext>
                </a:extLst>
              </p:cNvPr>
              <p:cNvSpPr/>
              <p:nvPr/>
            </p:nvSpPr>
            <p:spPr>
              <a:xfrm>
                <a:off x="2062503" y="5861634"/>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Définir et piloter la stratégie d'intégration d'un SI en tenant compte des besoins métiers, des contraintes techniques et de cybersécurité</a:t>
                </a:r>
              </a:p>
            </p:txBody>
          </p:sp>
        </p:grpSp>
      </p:grpSp>
      <p:grpSp>
        <p:nvGrpSpPr>
          <p:cNvPr id="223" name="Groupe 222">
            <a:extLst>
              <a:ext uri="{FF2B5EF4-FFF2-40B4-BE49-F238E27FC236}">
                <a16:creationId xmlns:a16="http://schemas.microsoft.com/office/drawing/2014/main" id="{B10A67A8-BE7A-4519-94BD-9F9BE84736EF}"/>
              </a:ext>
            </a:extLst>
          </p:cNvPr>
          <p:cNvGrpSpPr/>
          <p:nvPr/>
        </p:nvGrpSpPr>
        <p:grpSpPr>
          <a:xfrm>
            <a:off x="179437" y="7832754"/>
            <a:ext cx="7246836" cy="553998"/>
            <a:chOff x="170850" y="7398898"/>
            <a:chExt cx="7246836" cy="553998"/>
          </a:xfrm>
        </p:grpSpPr>
        <p:grpSp>
          <p:nvGrpSpPr>
            <p:cNvPr id="224" name="Groupe 223">
              <a:extLst>
                <a:ext uri="{FF2B5EF4-FFF2-40B4-BE49-F238E27FC236}">
                  <a16:creationId xmlns:a16="http://schemas.microsoft.com/office/drawing/2014/main" id="{D0BEFF82-3D7F-4283-94BB-97EA2E133590}"/>
                </a:ext>
              </a:extLst>
            </p:cNvPr>
            <p:cNvGrpSpPr/>
            <p:nvPr/>
          </p:nvGrpSpPr>
          <p:grpSpPr>
            <a:xfrm>
              <a:off x="170850" y="7421982"/>
              <a:ext cx="7246836" cy="507831"/>
              <a:chOff x="170850" y="7421982"/>
              <a:chExt cx="7246836" cy="507831"/>
            </a:xfrm>
          </p:grpSpPr>
          <p:sp>
            <p:nvSpPr>
              <p:cNvPr id="226" name="ZoneTexte 225">
                <a:extLst>
                  <a:ext uri="{FF2B5EF4-FFF2-40B4-BE49-F238E27FC236}">
                    <a16:creationId xmlns:a16="http://schemas.microsoft.com/office/drawing/2014/main" id="{E591AF1A-87C9-4B3F-A288-386576D8596D}"/>
                  </a:ext>
                </a:extLst>
              </p:cNvPr>
              <p:cNvSpPr txBox="1"/>
              <p:nvPr/>
            </p:nvSpPr>
            <p:spPr>
              <a:xfrm>
                <a:off x="170850" y="7552787"/>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Sens commercial</a:t>
                </a:r>
              </a:p>
            </p:txBody>
          </p:sp>
          <p:sp>
            <p:nvSpPr>
              <p:cNvPr id="227" name="Rectangle 226">
                <a:extLst>
                  <a:ext uri="{FF2B5EF4-FFF2-40B4-BE49-F238E27FC236}">
                    <a16:creationId xmlns:a16="http://schemas.microsoft.com/office/drawing/2014/main" id="{4BBA9BF1-CBA6-4EF3-9AAE-4BEA92E81DBD}"/>
                  </a:ext>
                </a:extLst>
              </p:cNvPr>
              <p:cNvSpPr/>
              <p:nvPr/>
            </p:nvSpPr>
            <p:spPr>
              <a:xfrm>
                <a:off x="5292000" y="7421982"/>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Articuler les compétences du cabinet et les enjeux du client dans le cadre de propositions commerciales</a:t>
                </a:r>
              </a:p>
            </p:txBody>
          </p:sp>
          <p:grpSp>
            <p:nvGrpSpPr>
              <p:cNvPr id="228" name="Groupe 227">
                <a:extLst>
                  <a:ext uri="{FF2B5EF4-FFF2-40B4-BE49-F238E27FC236}">
                    <a16:creationId xmlns:a16="http://schemas.microsoft.com/office/drawing/2014/main" id="{37555BF1-5BDD-44A4-9A90-B828EA068BFE}"/>
                  </a:ext>
                </a:extLst>
              </p:cNvPr>
              <p:cNvGrpSpPr/>
              <p:nvPr/>
            </p:nvGrpSpPr>
            <p:grpSpPr>
              <a:xfrm>
                <a:off x="1907629" y="7423897"/>
                <a:ext cx="3405719" cy="504000"/>
                <a:chOff x="1907629" y="2851649"/>
                <a:chExt cx="3405719" cy="504000"/>
              </a:xfrm>
            </p:grpSpPr>
            <p:sp>
              <p:nvSpPr>
                <p:cNvPr id="229" name="Rectangle 228">
                  <a:extLst>
                    <a:ext uri="{FF2B5EF4-FFF2-40B4-BE49-F238E27FC236}">
                      <a16:creationId xmlns:a16="http://schemas.microsoft.com/office/drawing/2014/main" id="{4498F3C7-862D-4191-8A9D-032B54AF0031}"/>
                    </a:ext>
                  </a:extLst>
                </p:cNvPr>
                <p:cNvSpPr/>
                <p:nvPr/>
              </p:nvSpPr>
              <p:spPr>
                <a:xfrm>
                  <a:off x="2052761" y="28516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0" name="Groupe 229">
                  <a:extLst>
                    <a:ext uri="{FF2B5EF4-FFF2-40B4-BE49-F238E27FC236}">
                      <a16:creationId xmlns:a16="http://schemas.microsoft.com/office/drawing/2014/main" id="{4601933C-12AB-4C7E-86F8-743AD831022A}"/>
                    </a:ext>
                  </a:extLst>
                </p:cNvPr>
                <p:cNvGrpSpPr/>
                <p:nvPr/>
              </p:nvGrpSpPr>
              <p:grpSpPr>
                <a:xfrm>
                  <a:off x="1907629" y="2851649"/>
                  <a:ext cx="271472" cy="504000"/>
                  <a:chOff x="1903658" y="4085035"/>
                  <a:chExt cx="265051" cy="504000"/>
                </a:xfrm>
              </p:grpSpPr>
              <p:cxnSp>
                <p:nvCxnSpPr>
                  <p:cNvPr id="231" name="Connecteur droit 230">
                    <a:extLst>
                      <a:ext uri="{FF2B5EF4-FFF2-40B4-BE49-F238E27FC236}">
                        <a16:creationId xmlns:a16="http://schemas.microsoft.com/office/drawing/2014/main" id="{00B2CF8D-5EDE-4F21-B3FE-81B5406D08BE}"/>
                      </a:ext>
                    </a:extLst>
                  </p:cNvPr>
                  <p:cNvCxnSpPr>
                    <a:cxnSpLocks/>
                  </p:cNvCxnSpPr>
                  <p:nvPr/>
                </p:nvCxnSpPr>
                <p:spPr>
                  <a:xfrm>
                    <a:off x="2036183" y="408503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2" name="Ellipse 231">
                    <a:extLst>
                      <a:ext uri="{FF2B5EF4-FFF2-40B4-BE49-F238E27FC236}">
                        <a16:creationId xmlns:a16="http://schemas.microsoft.com/office/drawing/2014/main" id="{CDD8E22C-D2F6-4EE1-B608-9E9405608290}"/>
                      </a:ext>
                    </a:extLst>
                  </p:cNvPr>
                  <p:cNvSpPr/>
                  <p:nvPr/>
                </p:nvSpPr>
                <p:spPr>
                  <a:xfrm>
                    <a:off x="1903658" y="421858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25" name="Rectangle 224">
              <a:extLst>
                <a:ext uri="{FF2B5EF4-FFF2-40B4-BE49-F238E27FC236}">
                  <a16:creationId xmlns:a16="http://schemas.microsoft.com/office/drawing/2014/main" id="{7F7B0ACE-6E4C-408C-83AE-5243DC89FC85}"/>
                </a:ext>
              </a:extLst>
            </p:cNvPr>
            <p:cNvSpPr/>
            <p:nvPr/>
          </p:nvSpPr>
          <p:spPr>
            <a:xfrm>
              <a:off x="2123652" y="7398898"/>
              <a:ext cx="3240000" cy="553998"/>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la construction d'offres commerciales, entretenir un réseau de partenaires et apporteurs d'affaires </a:t>
              </a:r>
            </a:p>
          </p:txBody>
        </p:sp>
      </p:grpSp>
      <p:grpSp>
        <p:nvGrpSpPr>
          <p:cNvPr id="233" name="Groupe 232">
            <a:extLst>
              <a:ext uri="{FF2B5EF4-FFF2-40B4-BE49-F238E27FC236}">
                <a16:creationId xmlns:a16="http://schemas.microsoft.com/office/drawing/2014/main" id="{1C7B9A15-1ECA-4B49-AAF8-C101FBF46658}"/>
              </a:ext>
            </a:extLst>
          </p:cNvPr>
          <p:cNvGrpSpPr/>
          <p:nvPr/>
        </p:nvGrpSpPr>
        <p:grpSpPr>
          <a:xfrm>
            <a:off x="179437" y="8421553"/>
            <a:ext cx="7246836" cy="507831"/>
            <a:chOff x="170850" y="7421983"/>
            <a:chExt cx="7246836" cy="507831"/>
          </a:xfrm>
        </p:grpSpPr>
        <p:grpSp>
          <p:nvGrpSpPr>
            <p:cNvPr id="234" name="Groupe 233">
              <a:extLst>
                <a:ext uri="{FF2B5EF4-FFF2-40B4-BE49-F238E27FC236}">
                  <a16:creationId xmlns:a16="http://schemas.microsoft.com/office/drawing/2014/main" id="{0AAEE4B6-59E8-4303-977A-5FC49C468D2C}"/>
                </a:ext>
              </a:extLst>
            </p:cNvPr>
            <p:cNvGrpSpPr/>
            <p:nvPr/>
          </p:nvGrpSpPr>
          <p:grpSpPr>
            <a:xfrm>
              <a:off x="170850" y="7421983"/>
              <a:ext cx="7246836" cy="507831"/>
              <a:chOff x="170850" y="7421983"/>
              <a:chExt cx="7246836" cy="507831"/>
            </a:xfrm>
          </p:grpSpPr>
          <p:sp>
            <p:nvSpPr>
              <p:cNvPr id="236" name="ZoneTexte 235">
                <a:extLst>
                  <a:ext uri="{FF2B5EF4-FFF2-40B4-BE49-F238E27FC236}">
                    <a16:creationId xmlns:a16="http://schemas.microsoft.com/office/drawing/2014/main" id="{5A1A6BDA-2362-4F69-A1E0-ADBCE10C9842}"/>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Communication écrite et orale</a:t>
                </a:r>
              </a:p>
            </p:txBody>
          </p:sp>
          <p:sp>
            <p:nvSpPr>
              <p:cNvPr id="237" name="Rectangle 236">
                <a:extLst>
                  <a:ext uri="{FF2B5EF4-FFF2-40B4-BE49-F238E27FC236}">
                    <a16:creationId xmlns:a16="http://schemas.microsoft.com/office/drawing/2014/main" id="{4E4C1EB1-92DA-4F42-8E92-C956FAA2A013}"/>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Animer une session de questions-réponses et expliciter les résultats de l’analyse financière au client</a:t>
                </a:r>
              </a:p>
            </p:txBody>
          </p:sp>
          <p:grpSp>
            <p:nvGrpSpPr>
              <p:cNvPr id="238" name="Groupe 237">
                <a:extLst>
                  <a:ext uri="{FF2B5EF4-FFF2-40B4-BE49-F238E27FC236}">
                    <a16:creationId xmlns:a16="http://schemas.microsoft.com/office/drawing/2014/main" id="{9B7C57AE-E747-4331-BC6B-5DF19CE653F3}"/>
                  </a:ext>
                </a:extLst>
              </p:cNvPr>
              <p:cNvGrpSpPr/>
              <p:nvPr/>
            </p:nvGrpSpPr>
            <p:grpSpPr>
              <a:xfrm>
                <a:off x="1907629" y="7423898"/>
                <a:ext cx="3405719" cy="504000"/>
                <a:chOff x="1907629" y="2851650"/>
                <a:chExt cx="3405719" cy="504000"/>
              </a:xfrm>
            </p:grpSpPr>
            <p:sp>
              <p:nvSpPr>
                <p:cNvPr id="239" name="Rectangle 238">
                  <a:extLst>
                    <a:ext uri="{FF2B5EF4-FFF2-40B4-BE49-F238E27FC236}">
                      <a16:creationId xmlns:a16="http://schemas.microsoft.com/office/drawing/2014/main" id="{F7D68A99-EA68-4FC6-80D0-E9DF1F27AFD2}"/>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40" name="Groupe 239">
                  <a:extLst>
                    <a:ext uri="{FF2B5EF4-FFF2-40B4-BE49-F238E27FC236}">
                      <a16:creationId xmlns:a16="http://schemas.microsoft.com/office/drawing/2014/main" id="{2DFBF5F5-DAF8-4A3B-B5FF-337B7F836778}"/>
                    </a:ext>
                  </a:extLst>
                </p:cNvPr>
                <p:cNvGrpSpPr/>
                <p:nvPr/>
              </p:nvGrpSpPr>
              <p:grpSpPr>
                <a:xfrm>
                  <a:off x="1907629" y="2851650"/>
                  <a:ext cx="271472" cy="504000"/>
                  <a:chOff x="1903658" y="4085036"/>
                  <a:chExt cx="265051" cy="504000"/>
                </a:xfrm>
              </p:grpSpPr>
              <p:cxnSp>
                <p:nvCxnSpPr>
                  <p:cNvPr id="241" name="Connecteur droit 240">
                    <a:extLst>
                      <a:ext uri="{FF2B5EF4-FFF2-40B4-BE49-F238E27FC236}">
                        <a16:creationId xmlns:a16="http://schemas.microsoft.com/office/drawing/2014/main" id="{C5E5D1D6-A8B5-4EA1-95E1-A303225098EA}"/>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42" name="Ellipse 241">
                    <a:extLst>
                      <a:ext uri="{FF2B5EF4-FFF2-40B4-BE49-F238E27FC236}">
                        <a16:creationId xmlns:a16="http://schemas.microsoft.com/office/drawing/2014/main" id="{E6C920CE-2016-4169-B793-FD9B61315776}"/>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35" name="Rectangle 234">
              <a:extLst>
                <a:ext uri="{FF2B5EF4-FFF2-40B4-BE49-F238E27FC236}">
                  <a16:creationId xmlns:a16="http://schemas.microsoft.com/office/drawing/2014/main" id="{A7E3FDF6-056F-404C-A889-316972FE60A4}"/>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Développer des mises en forme écrites élaborées, schématiser des idées complexes</a:t>
              </a:r>
            </a:p>
          </p:txBody>
        </p:sp>
      </p:grpSp>
      <p:grpSp>
        <p:nvGrpSpPr>
          <p:cNvPr id="243" name="Groupe 242">
            <a:extLst>
              <a:ext uri="{FF2B5EF4-FFF2-40B4-BE49-F238E27FC236}">
                <a16:creationId xmlns:a16="http://schemas.microsoft.com/office/drawing/2014/main" id="{6524EA4E-7582-4962-A024-A4890CB6C469}"/>
              </a:ext>
            </a:extLst>
          </p:cNvPr>
          <p:cNvGrpSpPr/>
          <p:nvPr/>
        </p:nvGrpSpPr>
        <p:grpSpPr>
          <a:xfrm>
            <a:off x="179437" y="8964185"/>
            <a:ext cx="7246836" cy="507831"/>
            <a:chOff x="170850" y="7421983"/>
            <a:chExt cx="7246836" cy="507831"/>
          </a:xfrm>
        </p:grpSpPr>
        <p:grpSp>
          <p:nvGrpSpPr>
            <p:cNvPr id="244" name="Groupe 243">
              <a:extLst>
                <a:ext uri="{FF2B5EF4-FFF2-40B4-BE49-F238E27FC236}">
                  <a16:creationId xmlns:a16="http://schemas.microsoft.com/office/drawing/2014/main" id="{03143095-E296-46F6-B05A-33B4DFC8D3D4}"/>
                </a:ext>
              </a:extLst>
            </p:cNvPr>
            <p:cNvGrpSpPr/>
            <p:nvPr/>
          </p:nvGrpSpPr>
          <p:grpSpPr>
            <a:xfrm>
              <a:off x="170850" y="7421983"/>
              <a:ext cx="7246836" cy="507831"/>
              <a:chOff x="170850" y="7421983"/>
              <a:chExt cx="7246836" cy="507831"/>
            </a:xfrm>
          </p:grpSpPr>
          <p:sp>
            <p:nvSpPr>
              <p:cNvPr id="246" name="ZoneTexte 245">
                <a:extLst>
                  <a:ext uri="{FF2B5EF4-FFF2-40B4-BE49-F238E27FC236}">
                    <a16:creationId xmlns:a16="http://schemas.microsoft.com/office/drawing/2014/main" id="{626FCC97-2B3D-499A-A698-8DE141039BC9}"/>
                  </a:ext>
                </a:extLst>
              </p:cNvPr>
              <p:cNvSpPr txBox="1"/>
              <p:nvPr/>
            </p:nvSpPr>
            <p:spPr>
              <a:xfrm>
                <a:off x="170850" y="7475843"/>
                <a:ext cx="1767172"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Organisation et planification du travail</a:t>
                </a:r>
              </a:p>
            </p:txBody>
          </p:sp>
          <p:sp>
            <p:nvSpPr>
              <p:cNvPr id="247" name="Rectangle 246">
                <a:extLst>
                  <a:ext uri="{FF2B5EF4-FFF2-40B4-BE49-F238E27FC236}">
                    <a16:creationId xmlns:a16="http://schemas.microsoft.com/office/drawing/2014/main" id="{5EAA4C2A-33CE-42F9-9343-80C544EEBB29}"/>
                  </a:ext>
                </a:extLst>
              </p:cNvPr>
              <p:cNvSpPr/>
              <p:nvPr/>
            </p:nvSpPr>
            <p:spPr>
              <a:xfrm>
                <a:off x="5292000" y="7421983"/>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Planifier son organisation du travail dans le cas de plusieurs due diligences menées en parallèle</a:t>
                </a:r>
              </a:p>
            </p:txBody>
          </p:sp>
          <p:grpSp>
            <p:nvGrpSpPr>
              <p:cNvPr id="248" name="Groupe 247">
                <a:extLst>
                  <a:ext uri="{FF2B5EF4-FFF2-40B4-BE49-F238E27FC236}">
                    <a16:creationId xmlns:a16="http://schemas.microsoft.com/office/drawing/2014/main" id="{8D2FBDAF-D554-4421-A6F0-D472D84BE6A4}"/>
                  </a:ext>
                </a:extLst>
              </p:cNvPr>
              <p:cNvGrpSpPr/>
              <p:nvPr/>
            </p:nvGrpSpPr>
            <p:grpSpPr>
              <a:xfrm>
                <a:off x="1907629" y="7423898"/>
                <a:ext cx="3405719" cy="504000"/>
                <a:chOff x="1907629" y="2851650"/>
                <a:chExt cx="3405719" cy="504000"/>
              </a:xfrm>
            </p:grpSpPr>
            <p:sp>
              <p:nvSpPr>
                <p:cNvPr id="249" name="Rectangle 248">
                  <a:extLst>
                    <a:ext uri="{FF2B5EF4-FFF2-40B4-BE49-F238E27FC236}">
                      <a16:creationId xmlns:a16="http://schemas.microsoft.com/office/drawing/2014/main" id="{A7A03CF8-2E6F-42EF-9A14-7AE7A1105F8D}"/>
                    </a:ext>
                  </a:extLst>
                </p:cNvPr>
                <p:cNvSpPr/>
                <p:nvPr/>
              </p:nvSpPr>
              <p:spPr>
                <a:xfrm>
                  <a:off x="2052761" y="285165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0" name="Groupe 249">
                  <a:extLst>
                    <a:ext uri="{FF2B5EF4-FFF2-40B4-BE49-F238E27FC236}">
                      <a16:creationId xmlns:a16="http://schemas.microsoft.com/office/drawing/2014/main" id="{B8F72120-2D87-4E0C-A292-A8BDE61713CB}"/>
                    </a:ext>
                  </a:extLst>
                </p:cNvPr>
                <p:cNvGrpSpPr/>
                <p:nvPr/>
              </p:nvGrpSpPr>
              <p:grpSpPr>
                <a:xfrm>
                  <a:off x="1907629" y="2851650"/>
                  <a:ext cx="271472" cy="504000"/>
                  <a:chOff x="1903658" y="4085036"/>
                  <a:chExt cx="265051" cy="504000"/>
                </a:xfrm>
              </p:grpSpPr>
              <p:cxnSp>
                <p:nvCxnSpPr>
                  <p:cNvPr id="251" name="Connecteur droit 250">
                    <a:extLst>
                      <a:ext uri="{FF2B5EF4-FFF2-40B4-BE49-F238E27FC236}">
                        <a16:creationId xmlns:a16="http://schemas.microsoft.com/office/drawing/2014/main" id="{1315E951-21BB-45F2-B343-AB0353BA9609}"/>
                      </a:ext>
                    </a:extLst>
                  </p:cNvPr>
                  <p:cNvCxnSpPr>
                    <a:cxnSpLocks/>
                  </p:cNvCxnSpPr>
                  <p:nvPr/>
                </p:nvCxnSpPr>
                <p:spPr>
                  <a:xfrm>
                    <a:off x="2036183" y="4085036"/>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52" name="Ellipse 251">
                    <a:extLst>
                      <a:ext uri="{FF2B5EF4-FFF2-40B4-BE49-F238E27FC236}">
                        <a16:creationId xmlns:a16="http://schemas.microsoft.com/office/drawing/2014/main" id="{64296D4B-E1AA-4CD4-B272-E061F8B7EE34}"/>
                      </a:ext>
                    </a:extLst>
                  </p:cNvPr>
                  <p:cNvSpPr/>
                  <p:nvPr/>
                </p:nvSpPr>
                <p:spPr>
                  <a:xfrm>
                    <a:off x="1903658" y="4218584"/>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45" name="Rectangle 244">
              <a:extLst>
                <a:ext uri="{FF2B5EF4-FFF2-40B4-BE49-F238E27FC236}">
                  <a16:creationId xmlns:a16="http://schemas.microsoft.com/office/drawing/2014/main" id="{29FB077A-28CA-41FC-B182-BC06A4550630}"/>
                </a:ext>
              </a:extLst>
            </p:cNvPr>
            <p:cNvSpPr/>
            <p:nvPr/>
          </p:nvSpPr>
          <p:spPr>
            <a:xfrm>
              <a:off x="2123652" y="7475843"/>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Planifier son organisation du travail selon les priorités sur ses différents dossiers d'intervention</a:t>
              </a:r>
            </a:p>
          </p:txBody>
        </p:sp>
      </p:grpSp>
      <p:grpSp>
        <p:nvGrpSpPr>
          <p:cNvPr id="253" name="Groupe 252">
            <a:extLst>
              <a:ext uri="{FF2B5EF4-FFF2-40B4-BE49-F238E27FC236}">
                <a16:creationId xmlns:a16="http://schemas.microsoft.com/office/drawing/2014/main" id="{353CF00C-40B7-4695-9F23-DF8845B03E1C}"/>
              </a:ext>
            </a:extLst>
          </p:cNvPr>
          <p:cNvGrpSpPr/>
          <p:nvPr/>
        </p:nvGrpSpPr>
        <p:grpSpPr>
          <a:xfrm>
            <a:off x="179437" y="10095616"/>
            <a:ext cx="7246836" cy="504000"/>
            <a:chOff x="170850" y="7411397"/>
            <a:chExt cx="7246836" cy="504000"/>
          </a:xfrm>
        </p:grpSpPr>
        <p:grpSp>
          <p:nvGrpSpPr>
            <p:cNvPr id="254" name="Groupe 253">
              <a:extLst>
                <a:ext uri="{FF2B5EF4-FFF2-40B4-BE49-F238E27FC236}">
                  <a16:creationId xmlns:a16="http://schemas.microsoft.com/office/drawing/2014/main" id="{2CE840FC-D65B-4D80-8A5D-792F0DD7B4B0}"/>
                </a:ext>
              </a:extLst>
            </p:cNvPr>
            <p:cNvGrpSpPr/>
            <p:nvPr/>
          </p:nvGrpSpPr>
          <p:grpSpPr>
            <a:xfrm>
              <a:off x="170850" y="7411397"/>
              <a:ext cx="7246836" cy="504000"/>
              <a:chOff x="170850" y="7411397"/>
              <a:chExt cx="7246836" cy="504000"/>
            </a:xfrm>
          </p:grpSpPr>
          <p:sp>
            <p:nvSpPr>
              <p:cNvPr id="260" name="ZoneTexte 259">
                <a:extLst>
                  <a:ext uri="{FF2B5EF4-FFF2-40B4-BE49-F238E27FC236}">
                    <a16:creationId xmlns:a16="http://schemas.microsoft.com/office/drawing/2014/main" id="{A503BBCA-DAF6-4917-B99B-51BE51E347FE}"/>
                  </a:ext>
                </a:extLst>
              </p:cNvPr>
              <p:cNvSpPr txBox="1"/>
              <p:nvPr/>
            </p:nvSpPr>
            <p:spPr>
              <a:xfrm>
                <a:off x="170850" y="7540287"/>
                <a:ext cx="1767172"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Anglais professionnel</a:t>
                </a:r>
              </a:p>
            </p:txBody>
          </p:sp>
          <p:sp>
            <p:nvSpPr>
              <p:cNvPr id="261" name="Rectangle 260">
                <a:extLst>
                  <a:ext uri="{FF2B5EF4-FFF2-40B4-BE49-F238E27FC236}">
                    <a16:creationId xmlns:a16="http://schemas.microsoft.com/office/drawing/2014/main" id="{CEB9AC32-9B00-4A3B-BCD6-A52D99F0E655}"/>
                  </a:ext>
                </a:extLst>
              </p:cNvPr>
              <p:cNvSpPr/>
              <p:nvPr/>
            </p:nvSpPr>
            <p:spPr>
              <a:xfrm>
                <a:off x="5292000" y="7478731"/>
                <a:ext cx="2125686" cy="369332"/>
              </a:xfrm>
              <a:prstGeom prst="rect">
                <a:avLst/>
              </a:prstGeom>
              <a:noFill/>
            </p:spPr>
            <p:txBody>
              <a:bodyPr wrap="square">
                <a:spAutoFit/>
              </a:bodyPr>
              <a:lstStyle/>
              <a:p>
                <a:r>
                  <a:rPr lang="fr-FR" sz="900" i="1" dirty="0">
                    <a:solidFill>
                      <a:schemeClr val="tx2"/>
                    </a:solidFill>
                    <a:latin typeface="Univers Light" panose="020B0403020202020204" pitchFamily="34" charset="0"/>
                  </a:rPr>
                  <a:t>Conduire une mission de conseil en anglais</a:t>
                </a:r>
              </a:p>
            </p:txBody>
          </p:sp>
          <p:grpSp>
            <p:nvGrpSpPr>
              <p:cNvPr id="262" name="Groupe 261">
                <a:extLst>
                  <a:ext uri="{FF2B5EF4-FFF2-40B4-BE49-F238E27FC236}">
                    <a16:creationId xmlns:a16="http://schemas.microsoft.com/office/drawing/2014/main" id="{17F2F662-876F-4C0F-A9A3-95C7CCB5F5CA}"/>
                  </a:ext>
                </a:extLst>
              </p:cNvPr>
              <p:cNvGrpSpPr/>
              <p:nvPr/>
            </p:nvGrpSpPr>
            <p:grpSpPr>
              <a:xfrm>
                <a:off x="1907629" y="7411397"/>
                <a:ext cx="3405719" cy="504000"/>
                <a:chOff x="1907629" y="2839149"/>
                <a:chExt cx="3405719" cy="504000"/>
              </a:xfrm>
            </p:grpSpPr>
            <p:sp>
              <p:nvSpPr>
                <p:cNvPr id="263" name="Rectangle 262">
                  <a:extLst>
                    <a:ext uri="{FF2B5EF4-FFF2-40B4-BE49-F238E27FC236}">
                      <a16:creationId xmlns:a16="http://schemas.microsoft.com/office/drawing/2014/main" id="{A577190E-310F-4576-AED9-D6C1EC12DDBB}"/>
                    </a:ext>
                  </a:extLst>
                </p:cNvPr>
                <p:cNvSpPr/>
                <p:nvPr/>
              </p:nvSpPr>
              <p:spPr>
                <a:xfrm>
                  <a:off x="2052761" y="283914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64" name="Groupe 263">
                  <a:extLst>
                    <a:ext uri="{FF2B5EF4-FFF2-40B4-BE49-F238E27FC236}">
                      <a16:creationId xmlns:a16="http://schemas.microsoft.com/office/drawing/2014/main" id="{00822382-00ED-4AA1-BA87-A467C11F4D5F}"/>
                    </a:ext>
                  </a:extLst>
                </p:cNvPr>
                <p:cNvGrpSpPr/>
                <p:nvPr/>
              </p:nvGrpSpPr>
              <p:grpSpPr>
                <a:xfrm>
                  <a:off x="1907629" y="2839149"/>
                  <a:ext cx="271472" cy="504000"/>
                  <a:chOff x="1903658" y="4072535"/>
                  <a:chExt cx="265051" cy="504000"/>
                </a:xfrm>
              </p:grpSpPr>
              <p:cxnSp>
                <p:nvCxnSpPr>
                  <p:cNvPr id="265" name="Connecteur droit 264">
                    <a:extLst>
                      <a:ext uri="{FF2B5EF4-FFF2-40B4-BE49-F238E27FC236}">
                        <a16:creationId xmlns:a16="http://schemas.microsoft.com/office/drawing/2014/main" id="{FCD0046E-F510-4DFF-B585-581F0050FF9A}"/>
                      </a:ext>
                    </a:extLst>
                  </p:cNvPr>
                  <p:cNvCxnSpPr>
                    <a:cxnSpLocks/>
                  </p:cNvCxnSpPr>
                  <p:nvPr/>
                </p:nvCxnSpPr>
                <p:spPr>
                  <a:xfrm>
                    <a:off x="2036183" y="4072535"/>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66" name="Ellipse 265">
                    <a:extLst>
                      <a:ext uri="{FF2B5EF4-FFF2-40B4-BE49-F238E27FC236}">
                        <a16:creationId xmlns:a16="http://schemas.microsoft.com/office/drawing/2014/main" id="{110FD1BE-A973-4AFC-A0C3-772F384984FA}"/>
                      </a:ext>
                    </a:extLst>
                  </p:cNvPr>
                  <p:cNvSpPr/>
                  <p:nvPr/>
                </p:nvSpPr>
                <p:spPr>
                  <a:xfrm>
                    <a:off x="1903658" y="420608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59" name="Rectangle 258">
              <a:extLst>
                <a:ext uri="{FF2B5EF4-FFF2-40B4-BE49-F238E27FC236}">
                  <a16:creationId xmlns:a16="http://schemas.microsoft.com/office/drawing/2014/main" id="{EDEB1FC8-CCF9-4E5B-835D-DAD900943DA6}"/>
                </a:ext>
              </a:extLst>
            </p:cNvPr>
            <p:cNvSpPr/>
            <p:nvPr/>
          </p:nvSpPr>
          <p:spPr>
            <a:xfrm>
              <a:off x="2123652" y="7540287"/>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Diriger des débats techniques et un projet en anglais</a:t>
              </a:r>
            </a:p>
          </p:txBody>
        </p:sp>
      </p:grpSp>
      <p:grpSp>
        <p:nvGrpSpPr>
          <p:cNvPr id="267" name="Groupe 266">
            <a:extLst>
              <a:ext uri="{FF2B5EF4-FFF2-40B4-BE49-F238E27FC236}">
                <a16:creationId xmlns:a16="http://schemas.microsoft.com/office/drawing/2014/main" id="{2E111470-3DB9-4384-8749-0953F1756568}"/>
              </a:ext>
            </a:extLst>
          </p:cNvPr>
          <p:cNvGrpSpPr/>
          <p:nvPr/>
        </p:nvGrpSpPr>
        <p:grpSpPr>
          <a:xfrm>
            <a:off x="179437" y="7290122"/>
            <a:ext cx="7246836" cy="507831"/>
            <a:chOff x="170850" y="7410440"/>
            <a:chExt cx="7246836" cy="507831"/>
          </a:xfrm>
        </p:grpSpPr>
        <p:grpSp>
          <p:nvGrpSpPr>
            <p:cNvPr id="268" name="Groupe 267">
              <a:extLst>
                <a:ext uri="{FF2B5EF4-FFF2-40B4-BE49-F238E27FC236}">
                  <a16:creationId xmlns:a16="http://schemas.microsoft.com/office/drawing/2014/main" id="{787FA2E9-6542-4D6E-8AB2-4D8F9DD88ED9}"/>
                </a:ext>
              </a:extLst>
            </p:cNvPr>
            <p:cNvGrpSpPr/>
            <p:nvPr/>
          </p:nvGrpSpPr>
          <p:grpSpPr>
            <a:xfrm>
              <a:off x="170850" y="7410440"/>
              <a:ext cx="7246836" cy="507831"/>
              <a:chOff x="170850" y="7410440"/>
              <a:chExt cx="7246836" cy="507831"/>
            </a:xfrm>
          </p:grpSpPr>
          <p:sp>
            <p:nvSpPr>
              <p:cNvPr id="273" name="ZoneTexte 272">
                <a:extLst>
                  <a:ext uri="{FF2B5EF4-FFF2-40B4-BE49-F238E27FC236}">
                    <a16:creationId xmlns:a16="http://schemas.microsoft.com/office/drawing/2014/main" id="{58CA5600-4359-4429-ABE4-6DFEC29A64A6}"/>
                  </a:ext>
                </a:extLst>
              </p:cNvPr>
              <p:cNvSpPr txBox="1"/>
              <p:nvPr/>
            </p:nvSpPr>
            <p:spPr>
              <a:xfrm>
                <a:off x="170850" y="7541245"/>
                <a:ext cx="1939338" cy="246221"/>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Pilotage de missions</a:t>
                </a:r>
              </a:p>
            </p:txBody>
          </p:sp>
          <p:sp>
            <p:nvSpPr>
              <p:cNvPr id="289" name="Rectangle 288">
                <a:extLst>
                  <a:ext uri="{FF2B5EF4-FFF2-40B4-BE49-F238E27FC236}">
                    <a16:creationId xmlns:a16="http://schemas.microsoft.com/office/drawing/2014/main" id="{A2A1D125-F6C8-48C6-A23D-115D5842199F}"/>
                  </a:ext>
                </a:extLst>
              </p:cNvPr>
              <p:cNvSpPr/>
              <p:nvPr/>
            </p:nvSpPr>
            <p:spPr>
              <a:xfrm>
                <a:off x="5292000" y="7410440"/>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Gérer les étapes d’une mission de due diligence selon les contraintes budgétaires et les attentes du client</a:t>
                </a:r>
              </a:p>
            </p:txBody>
          </p:sp>
          <p:grpSp>
            <p:nvGrpSpPr>
              <p:cNvPr id="290" name="Groupe 289">
                <a:extLst>
                  <a:ext uri="{FF2B5EF4-FFF2-40B4-BE49-F238E27FC236}">
                    <a16:creationId xmlns:a16="http://schemas.microsoft.com/office/drawing/2014/main" id="{B8B9B536-08AE-4503-84E6-2BA816387EB3}"/>
                  </a:ext>
                </a:extLst>
              </p:cNvPr>
              <p:cNvGrpSpPr/>
              <p:nvPr/>
            </p:nvGrpSpPr>
            <p:grpSpPr>
              <a:xfrm>
                <a:off x="1907629" y="7412355"/>
                <a:ext cx="3405719" cy="504000"/>
                <a:chOff x="1907629" y="2840107"/>
                <a:chExt cx="3405719" cy="504000"/>
              </a:xfrm>
            </p:grpSpPr>
            <p:sp>
              <p:nvSpPr>
                <p:cNvPr id="291" name="Rectangle 290">
                  <a:extLst>
                    <a:ext uri="{FF2B5EF4-FFF2-40B4-BE49-F238E27FC236}">
                      <a16:creationId xmlns:a16="http://schemas.microsoft.com/office/drawing/2014/main" id="{D57C5059-C270-4FAA-8553-CF05E6E9E5EB}"/>
                    </a:ext>
                  </a:extLst>
                </p:cNvPr>
                <p:cNvSpPr/>
                <p:nvPr/>
              </p:nvSpPr>
              <p:spPr>
                <a:xfrm>
                  <a:off x="2052761" y="284010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92" name="Groupe 291">
                  <a:extLst>
                    <a:ext uri="{FF2B5EF4-FFF2-40B4-BE49-F238E27FC236}">
                      <a16:creationId xmlns:a16="http://schemas.microsoft.com/office/drawing/2014/main" id="{C61A5902-0B5F-4976-8198-A614440ADDE9}"/>
                    </a:ext>
                  </a:extLst>
                </p:cNvPr>
                <p:cNvGrpSpPr/>
                <p:nvPr/>
              </p:nvGrpSpPr>
              <p:grpSpPr>
                <a:xfrm>
                  <a:off x="1907629" y="2840107"/>
                  <a:ext cx="271472" cy="504000"/>
                  <a:chOff x="1903658" y="4073493"/>
                  <a:chExt cx="265051" cy="504000"/>
                </a:xfrm>
              </p:grpSpPr>
              <p:cxnSp>
                <p:nvCxnSpPr>
                  <p:cNvPr id="293" name="Connecteur droit 292">
                    <a:extLst>
                      <a:ext uri="{FF2B5EF4-FFF2-40B4-BE49-F238E27FC236}">
                        <a16:creationId xmlns:a16="http://schemas.microsoft.com/office/drawing/2014/main" id="{E4F84D20-64BF-4EF3-A348-AEF5CAF29FF1}"/>
                      </a:ext>
                    </a:extLst>
                  </p:cNvPr>
                  <p:cNvCxnSpPr>
                    <a:cxnSpLocks/>
                  </p:cNvCxnSpPr>
                  <p:nvPr/>
                </p:nvCxnSpPr>
                <p:spPr>
                  <a:xfrm>
                    <a:off x="2036183" y="4073493"/>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9" name="Ellipse 298">
                    <a:extLst>
                      <a:ext uri="{FF2B5EF4-FFF2-40B4-BE49-F238E27FC236}">
                        <a16:creationId xmlns:a16="http://schemas.microsoft.com/office/drawing/2014/main" id="{0C70FBF2-26F1-4C32-BF62-873DCBEFA52A}"/>
                      </a:ext>
                    </a:extLst>
                  </p:cNvPr>
                  <p:cNvSpPr/>
                  <p:nvPr/>
                </p:nvSpPr>
                <p:spPr>
                  <a:xfrm>
                    <a:off x="1903658" y="4207041"/>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grpSp>
        <p:sp>
          <p:nvSpPr>
            <p:cNvPr id="272" name="Rectangle 271">
              <a:extLst>
                <a:ext uri="{FF2B5EF4-FFF2-40B4-BE49-F238E27FC236}">
                  <a16:creationId xmlns:a16="http://schemas.microsoft.com/office/drawing/2014/main" id="{CE025BD4-7FDE-45F4-BE5B-17F198DDC10C}"/>
                </a:ext>
              </a:extLst>
            </p:cNvPr>
            <p:cNvSpPr/>
            <p:nvPr/>
          </p:nvSpPr>
          <p:spPr>
            <a:xfrm>
              <a:off x="2123652" y="7541245"/>
              <a:ext cx="3240000" cy="246221"/>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Piloter une ou plusieurs phases et équipes projets</a:t>
              </a:r>
            </a:p>
          </p:txBody>
        </p:sp>
      </p:grpSp>
      <p:grpSp>
        <p:nvGrpSpPr>
          <p:cNvPr id="166" name="Groupe 165">
            <a:extLst>
              <a:ext uri="{FF2B5EF4-FFF2-40B4-BE49-F238E27FC236}">
                <a16:creationId xmlns:a16="http://schemas.microsoft.com/office/drawing/2014/main" id="{D964102A-A9C4-402B-9A9C-82B0E1524590}"/>
              </a:ext>
            </a:extLst>
          </p:cNvPr>
          <p:cNvGrpSpPr/>
          <p:nvPr/>
        </p:nvGrpSpPr>
        <p:grpSpPr>
          <a:xfrm>
            <a:off x="179437" y="2731624"/>
            <a:ext cx="7142579" cy="507831"/>
            <a:chOff x="205409" y="4094066"/>
            <a:chExt cx="7142579" cy="507831"/>
          </a:xfrm>
        </p:grpSpPr>
        <p:sp>
          <p:nvSpPr>
            <p:cNvPr id="167" name="ZoneTexte 166">
              <a:extLst>
                <a:ext uri="{FF2B5EF4-FFF2-40B4-BE49-F238E27FC236}">
                  <a16:creationId xmlns:a16="http://schemas.microsoft.com/office/drawing/2014/main" id="{B2EF5122-877D-4B07-B793-648136401273}"/>
                </a:ext>
              </a:extLst>
            </p:cNvPr>
            <p:cNvSpPr txBox="1"/>
            <p:nvPr/>
          </p:nvSpPr>
          <p:spPr>
            <a:xfrm>
              <a:off x="205409" y="4147926"/>
              <a:ext cx="1675673"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Concepts spécifiques au domaine de spécialité</a:t>
              </a:r>
            </a:p>
          </p:txBody>
        </p:sp>
        <p:sp>
          <p:nvSpPr>
            <p:cNvPr id="168" name="Rectangle 167">
              <a:extLst>
                <a:ext uri="{FF2B5EF4-FFF2-40B4-BE49-F238E27FC236}">
                  <a16:creationId xmlns:a16="http://schemas.microsoft.com/office/drawing/2014/main" id="{07527EA8-0E24-4FF3-819F-F65F79F8E7DB}"/>
                </a:ext>
              </a:extLst>
            </p:cNvPr>
            <p:cNvSpPr/>
            <p:nvPr/>
          </p:nvSpPr>
          <p:spPr>
            <a:xfrm>
              <a:off x="5377347" y="409406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Proposer des analyses financières innovantes à partir de l’exploitation de données</a:t>
              </a:r>
            </a:p>
          </p:txBody>
        </p:sp>
        <p:sp>
          <p:nvSpPr>
            <p:cNvPr id="169" name="Rectangle 168">
              <a:extLst>
                <a:ext uri="{FF2B5EF4-FFF2-40B4-BE49-F238E27FC236}">
                  <a16:creationId xmlns:a16="http://schemas.microsoft.com/office/drawing/2014/main" id="{6EA1C0D2-0F47-4317-B8F1-58F86AC59847}"/>
                </a:ext>
              </a:extLst>
            </p:cNvPr>
            <p:cNvSpPr/>
            <p:nvPr/>
          </p:nvSpPr>
          <p:spPr>
            <a:xfrm>
              <a:off x="2087320" y="409598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170" name="Groupe 169">
              <a:extLst>
                <a:ext uri="{FF2B5EF4-FFF2-40B4-BE49-F238E27FC236}">
                  <a16:creationId xmlns:a16="http://schemas.microsoft.com/office/drawing/2014/main" id="{CF380CD4-C328-4701-908E-4225759406AD}"/>
                </a:ext>
              </a:extLst>
            </p:cNvPr>
            <p:cNvGrpSpPr/>
            <p:nvPr/>
          </p:nvGrpSpPr>
          <p:grpSpPr>
            <a:xfrm>
              <a:off x="1942188" y="4095981"/>
              <a:ext cx="271472" cy="504000"/>
              <a:chOff x="1903658" y="4111007"/>
              <a:chExt cx="265051" cy="504000"/>
            </a:xfrm>
          </p:grpSpPr>
          <p:cxnSp>
            <p:nvCxnSpPr>
              <p:cNvPr id="197" name="Connecteur droit 196">
                <a:extLst>
                  <a:ext uri="{FF2B5EF4-FFF2-40B4-BE49-F238E27FC236}">
                    <a16:creationId xmlns:a16="http://schemas.microsoft.com/office/drawing/2014/main" id="{2D288EBF-EC68-4923-8182-F35A5105B383}"/>
                  </a:ext>
                </a:extLst>
              </p:cNvPr>
              <p:cNvCxnSpPr>
                <a:cxnSpLocks/>
              </p:cNvCxnSpPr>
              <p:nvPr/>
            </p:nvCxnSpPr>
            <p:spPr>
              <a:xfrm>
                <a:off x="2036183" y="4111007"/>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9" name="Ellipse 198">
                <a:extLst>
                  <a:ext uri="{FF2B5EF4-FFF2-40B4-BE49-F238E27FC236}">
                    <a16:creationId xmlns:a16="http://schemas.microsoft.com/office/drawing/2014/main" id="{F20B2143-7D74-4A4E-87A5-59888E1DBD55}"/>
                  </a:ext>
                </a:extLst>
              </p:cNvPr>
              <p:cNvSpPr/>
              <p:nvPr/>
            </p:nvSpPr>
            <p:spPr>
              <a:xfrm>
                <a:off x="1903658" y="4244555"/>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192" name="Rectangle 191">
              <a:extLst>
                <a:ext uri="{FF2B5EF4-FFF2-40B4-BE49-F238E27FC236}">
                  <a16:creationId xmlns:a16="http://schemas.microsoft.com/office/drawing/2014/main" id="{83DBC65C-D9E3-4079-B7F0-01348D54A7E5}"/>
                </a:ext>
              </a:extLst>
            </p:cNvPr>
            <p:cNvSpPr/>
            <p:nvPr/>
          </p:nvSpPr>
          <p:spPr>
            <a:xfrm>
              <a:off x="2169012" y="4147926"/>
              <a:ext cx="3095822"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et faire évoluer les offres et process de travail en fonction</a:t>
              </a:r>
            </a:p>
          </p:txBody>
        </p:sp>
      </p:grpSp>
      <p:sp>
        <p:nvSpPr>
          <p:cNvPr id="179" name="ZoneTexte 178">
            <a:extLst>
              <a:ext uri="{FF2B5EF4-FFF2-40B4-BE49-F238E27FC236}">
                <a16:creationId xmlns:a16="http://schemas.microsoft.com/office/drawing/2014/main" id="{F5AD4EDD-4497-4077-AD67-5369624B0069}"/>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transaction services</a:t>
            </a:r>
          </a:p>
        </p:txBody>
      </p:sp>
      <p:grpSp>
        <p:nvGrpSpPr>
          <p:cNvPr id="193" name="Groupe 192">
            <a:extLst>
              <a:ext uri="{FF2B5EF4-FFF2-40B4-BE49-F238E27FC236}">
                <a16:creationId xmlns:a16="http://schemas.microsoft.com/office/drawing/2014/main" id="{E0FF1BC7-F486-46DD-8CBE-3EC7B6309B5E}"/>
              </a:ext>
            </a:extLst>
          </p:cNvPr>
          <p:cNvGrpSpPr/>
          <p:nvPr/>
        </p:nvGrpSpPr>
        <p:grpSpPr>
          <a:xfrm>
            <a:off x="179437" y="3296643"/>
            <a:ext cx="7142579" cy="553998"/>
            <a:chOff x="205409" y="4044052"/>
            <a:chExt cx="7142579" cy="553998"/>
          </a:xfrm>
        </p:grpSpPr>
        <p:sp>
          <p:nvSpPr>
            <p:cNvPr id="204" name="ZoneTexte 203">
              <a:extLst>
                <a:ext uri="{FF2B5EF4-FFF2-40B4-BE49-F238E27FC236}">
                  <a16:creationId xmlns:a16="http://schemas.microsoft.com/office/drawing/2014/main" id="{5D2EF4E4-F118-4E2F-8FB2-CAA4AB4392D5}"/>
                </a:ext>
              </a:extLst>
            </p:cNvPr>
            <p:cNvSpPr txBox="1"/>
            <p:nvPr/>
          </p:nvSpPr>
          <p:spPr>
            <a:xfrm>
              <a:off x="205409" y="4044052"/>
              <a:ext cx="1675673"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Collecte des informations nécessaires à la production d'une mission</a:t>
              </a:r>
            </a:p>
          </p:txBody>
        </p:sp>
        <p:sp>
          <p:nvSpPr>
            <p:cNvPr id="206" name="Rectangle 205">
              <a:extLst>
                <a:ext uri="{FF2B5EF4-FFF2-40B4-BE49-F238E27FC236}">
                  <a16:creationId xmlns:a16="http://schemas.microsoft.com/office/drawing/2014/main" id="{C8CDC065-4B51-4F95-A96B-369AB60FD276}"/>
                </a:ext>
              </a:extLst>
            </p:cNvPr>
            <p:cNvSpPr/>
            <p:nvPr/>
          </p:nvSpPr>
          <p:spPr>
            <a:xfrm>
              <a:off x="5377347" y="4067136"/>
              <a:ext cx="19706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Coordonner la mise en place d’une « Data room » en lien avec les équipes informatiques</a:t>
              </a:r>
            </a:p>
          </p:txBody>
        </p:sp>
        <p:sp>
          <p:nvSpPr>
            <p:cNvPr id="215" name="Rectangle 214">
              <a:extLst>
                <a:ext uri="{FF2B5EF4-FFF2-40B4-BE49-F238E27FC236}">
                  <a16:creationId xmlns:a16="http://schemas.microsoft.com/office/drawing/2014/main" id="{3DA36E54-4AA6-4500-A35B-0BA2171266B1}"/>
                </a:ext>
              </a:extLst>
            </p:cNvPr>
            <p:cNvSpPr/>
            <p:nvPr/>
          </p:nvSpPr>
          <p:spPr>
            <a:xfrm>
              <a:off x="2087320" y="4069051"/>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56" name="Groupe 255">
              <a:extLst>
                <a:ext uri="{FF2B5EF4-FFF2-40B4-BE49-F238E27FC236}">
                  <a16:creationId xmlns:a16="http://schemas.microsoft.com/office/drawing/2014/main" id="{C6EB56C0-EE0A-4B02-8D2B-FD5041B35479}"/>
                </a:ext>
              </a:extLst>
            </p:cNvPr>
            <p:cNvGrpSpPr/>
            <p:nvPr/>
          </p:nvGrpSpPr>
          <p:grpSpPr>
            <a:xfrm>
              <a:off x="1942188" y="4069051"/>
              <a:ext cx="271472" cy="504000"/>
              <a:chOff x="1903658" y="4084077"/>
              <a:chExt cx="265051" cy="504000"/>
            </a:xfrm>
          </p:grpSpPr>
          <p:cxnSp>
            <p:nvCxnSpPr>
              <p:cNvPr id="274" name="Connecteur droit 273">
                <a:extLst>
                  <a:ext uri="{FF2B5EF4-FFF2-40B4-BE49-F238E27FC236}">
                    <a16:creationId xmlns:a16="http://schemas.microsoft.com/office/drawing/2014/main" id="{F6447AB4-64B6-44FB-B23D-C5C125B580AE}"/>
                  </a:ext>
                </a:extLst>
              </p:cNvPr>
              <p:cNvCxnSpPr>
                <a:cxnSpLocks/>
              </p:cNvCxnSpPr>
              <p:nvPr/>
            </p:nvCxnSpPr>
            <p:spPr>
              <a:xfrm>
                <a:off x="2036183" y="4084077"/>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75" name="Ellipse 274">
                <a:extLst>
                  <a:ext uri="{FF2B5EF4-FFF2-40B4-BE49-F238E27FC236}">
                    <a16:creationId xmlns:a16="http://schemas.microsoft.com/office/drawing/2014/main" id="{E3A88488-F457-4E6F-AE70-B4EB600F1613}"/>
                  </a:ext>
                </a:extLst>
              </p:cNvPr>
              <p:cNvSpPr/>
              <p:nvPr/>
            </p:nvSpPr>
            <p:spPr>
              <a:xfrm>
                <a:off x="1903658" y="421762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270" name="Rectangle 269">
              <a:extLst>
                <a:ext uri="{FF2B5EF4-FFF2-40B4-BE49-F238E27FC236}">
                  <a16:creationId xmlns:a16="http://schemas.microsoft.com/office/drawing/2014/main" id="{DC839980-FD4B-4AFD-B657-79C4B36E4AD2}"/>
                </a:ext>
              </a:extLst>
            </p:cNvPr>
            <p:cNvSpPr/>
            <p:nvPr/>
          </p:nvSpPr>
          <p:spPr>
            <a:xfrm>
              <a:off x="2169012" y="412099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Adapter les modes de collecte et de classification aux spécificités des clients et exigences de la mission</a:t>
              </a:r>
            </a:p>
          </p:txBody>
        </p:sp>
      </p:grpSp>
      <p:grpSp>
        <p:nvGrpSpPr>
          <p:cNvPr id="276" name="Groupe 275">
            <a:extLst>
              <a:ext uri="{FF2B5EF4-FFF2-40B4-BE49-F238E27FC236}">
                <a16:creationId xmlns:a16="http://schemas.microsoft.com/office/drawing/2014/main" id="{1161E675-A7F1-4082-B821-BC17385E9B5C}"/>
              </a:ext>
            </a:extLst>
          </p:cNvPr>
          <p:cNvGrpSpPr/>
          <p:nvPr/>
        </p:nvGrpSpPr>
        <p:grpSpPr>
          <a:xfrm>
            <a:off x="179437" y="9506817"/>
            <a:ext cx="7246836" cy="553998"/>
            <a:chOff x="170850" y="7475842"/>
            <a:chExt cx="7246836" cy="553998"/>
          </a:xfrm>
        </p:grpSpPr>
        <p:grpSp>
          <p:nvGrpSpPr>
            <p:cNvPr id="277" name="Groupe 276">
              <a:extLst>
                <a:ext uri="{FF2B5EF4-FFF2-40B4-BE49-F238E27FC236}">
                  <a16:creationId xmlns:a16="http://schemas.microsoft.com/office/drawing/2014/main" id="{295432A5-E32F-49EB-A4B4-6BE12DC44693}"/>
                </a:ext>
              </a:extLst>
            </p:cNvPr>
            <p:cNvGrpSpPr/>
            <p:nvPr/>
          </p:nvGrpSpPr>
          <p:grpSpPr>
            <a:xfrm>
              <a:off x="170850" y="7475842"/>
              <a:ext cx="7246836" cy="553998"/>
              <a:chOff x="170850" y="7475842"/>
              <a:chExt cx="7246836" cy="553998"/>
            </a:xfrm>
          </p:grpSpPr>
          <p:sp>
            <p:nvSpPr>
              <p:cNvPr id="279" name="ZoneTexte 278">
                <a:extLst>
                  <a:ext uri="{FF2B5EF4-FFF2-40B4-BE49-F238E27FC236}">
                    <a16:creationId xmlns:a16="http://schemas.microsoft.com/office/drawing/2014/main" id="{5B179D64-97E9-4AAB-ABD8-BDB2FF276339}"/>
                  </a:ext>
                </a:extLst>
              </p:cNvPr>
              <p:cNvSpPr txBox="1"/>
              <p:nvPr/>
            </p:nvSpPr>
            <p:spPr>
              <a:xfrm>
                <a:off x="170850" y="7475842"/>
                <a:ext cx="1767172"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b="0" dirty="0"/>
                  <a:t>Adaptation à une variété de situations et d'interlocuteurs</a:t>
                </a:r>
              </a:p>
            </p:txBody>
          </p:sp>
          <p:sp>
            <p:nvSpPr>
              <p:cNvPr id="280" name="Rectangle 279">
                <a:extLst>
                  <a:ext uri="{FF2B5EF4-FFF2-40B4-BE49-F238E27FC236}">
                    <a16:creationId xmlns:a16="http://schemas.microsoft.com/office/drawing/2014/main" id="{9D86C442-F7C7-495F-8842-2AB470709EC4}"/>
                  </a:ext>
                </a:extLst>
              </p:cNvPr>
              <p:cNvSpPr/>
              <p:nvPr/>
            </p:nvSpPr>
            <p:spPr>
              <a:xfrm>
                <a:off x="5292000" y="7498926"/>
                <a:ext cx="2125686"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En fonction des éléments identifiés avec le client, mener des analyses complémentaires</a:t>
                </a:r>
              </a:p>
            </p:txBody>
          </p:sp>
          <p:grpSp>
            <p:nvGrpSpPr>
              <p:cNvPr id="281" name="Groupe 280">
                <a:extLst>
                  <a:ext uri="{FF2B5EF4-FFF2-40B4-BE49-F238E27FC236}">
                    <a16:creationId xmlns:a16="http://schemas.microsoft.com/office/drawing/2014/main" id="{5E9D496B-5E06-4EDF-891E-CDB260E5D907}"/>
                  </a:ext>
                </a:extLst>
              </p:cNvPr>
              <p:cNvGrpSpPr/>
              <p:nvPr/>
            </p:nvGrpSpPr>
            <p:grpSpPr>
              <a:xfrm>
                <a:off x="1907629" y="7500841"/>
                <a:ext cx="3405719" cy="504000"/>
                <a:chOff x="1907629" y="2928593"/>
                <a:chExt cx="3405719" cy="504000"/>
              </a:xfrm>
            </p:grpSpPr>
            <p:sp>
              <p:nvSpPr>
                <p:cNvPr id="282" name="Rectangle 281">
                  <a:extLst>
                    <a:ext uri="{FF2B5EF4-FFF2-40B4-BE49-F238E27FC236}">
                      <a16:creationId xmlns:a16="http://schemas.microsoft.com/office/drawing/2014/main" id="{E52DAC18-343E-409B-A84B-DE8C618A5446}"/>
                    </a:ext>
                  </a:extLst>
                </p:cNvPr>
                <p:cNvSpPr/>
                <p:nvPr/>
              </p:nvSpPr>
              <p:spPr>
                <a:xfrm>
                  <a:off x="2052761" y="292859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83" name="Groupe 282">
                  <a:extLst>
                    <a:ext uri="{FF2B5EF4-FFF2-40B4-BE49-F238E27FC236}">
                      <a16:creationId xmlns:a16="http://schemas.microsoft.com/office/drawing/2014/main" id="{300E1C0D-3842-48E3-BAFF-E14DE097458E}"/>
                    </a:ext>
                  </a:extLst>
                </p:cNvPr>
                <p:cNvGrpSpPr/>
                <p:nvPr/>
              </p:nvGrpSpPr>
              <p:grpSpPr>
                <a:xfrm>
                  <a:off x="1907629" y="2928593"/>
                  <a:ext cx="271472" cy="504000"/>
                  <a:chOff x="1903658" y="4161979"/>
                  <a:chExt cx="265051" cy="504000"/>
                </a:xfrm>
              </p:grpSpPr>
              <p:cxnSp>
                <p:nvCxnSpPr>
                  <p:cNvPr id="284" name="Connecteur droit 283">
                    <a:extLst>
                      <a:ext uri="{FF2B5EF4-FFF2-40B4-BE49-F238E27FC236}">
                        <a16:creationId xmlns:a16="http://schemas.microsoft.com/office/drawing/2014/main" id="{CBF8C280-3C56-4333-9816-BD0DFB1C1340}"/>
                      </a:ext>
                    </a:extLst>
                  </p:cNvPr>
                  <p:cNvCxnSpPr>
                    <a:cxnSpLocks/>
                  </p:cNvCxnSpPr>
                  <p:nvPr/>
                </p:nvCxnSpPr>
                <p:spPr>
                  <a:xfrm>
                    <a:off x="2036183" y="4161979"/>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85" name="Ellipse 284">
                    <a:extLst>
                      <a:ext uri="{FF2B5EF4-FFF2-40B4-BE49-F238E27FC236}">
                        <a16:creationId xmlns:a16="http://schemas.microsoft.com/office/drawing/2014/main" id="{F18F21A5-099A-4F7F-B679-85473E76D85F}"/>
                      </a:ext>
                    </a:extLst>
                  </p:cNvPr>
                  <p:cNvSpPr/>
                  <p:nvPr/>
                </p:nvSpPr>
                <p:spPr>
                  <a:xfrm>
                    <a:off x="1903658" y="4295527"/>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grpSp>
        <p:sp>
          <p:nvSpPr>
            <p:cNvPr id="278" name="Rectangle 277">
              <a:extLst>
                <a:ext uri="{FF2B5EF4-FFF2-40B4-BE49-F238E27FC236}">
                  <a16:creationId xmlns:a16="http://schemas.microsoft.com/office/drawing/2014/main" id="{29719EB8-F2E3-4CA3-8C88-55B5E4329C49}"/>
                </a:ext>
              </a:extLst>
            </p:cNvPr>
            <p:cNvSpPr/>
            <p:nvPr/>
          </p:nvSpPr>
          <p:spPr>
            <a:xfrm>
              <a:off x="2123652" y="7552786"/>
              <a:ext cx="3240000" cy="400110"/>
            </a:xfrm>
            <a:prstGeom prst="rect">
              <a:avLst/>
            </a:prstGeom>
            <a:noFill/>
          </p:spPr>
          <p:txBody>
            <a:bodyPr wrap="square">
              <a:spAutoFit/>
            </a:bodyPr>
            <a:lstStyle/>
            <a:p>
              <a:pPr marL="0" marR="0" lvl="0" indent="0" algn="l" defTabSz="1003381" rtl="0" eaLnBrk="1" fontAlgn="auto" latinLnBrk="0" hangingPunct="1">
                <a:lnSpc>
                  <a:spcPct val="100000"/>
                </a:lnSpc>
                <a:spcBef>
                  <a:spcPts val="0"/>
                </a:spcBef>
                <a:spcAft>
                  <a:spcPts val="0"/>
                </a:spcAft>
                <a:buClrTx/>
                <a:buSzTx/>
                <a:buFontTx/>
                <a:buNone/>
                <a:tabLst/>
                <a:defRPr/>
              </a:pPr>
              <a:r>
                <a:rPr kumimoji="0" lang="fr-FR" sz="1000" b="1" i="0" u="none" strike="noStrike" kern="1200" cap="none" spc="0" normalizeH="0" baseline="0" noProof="0" dirty="0">
                  <a:ln>
                    <a:noFill/>
                  </a:ln>
                  <a:solidFill>
                    <a:srgbClr val="E5446C"/>
                  </a:solidFill>
                  <a:effectLst/>
                  <a:uLnTx/>
                  <a:uFillTx/>
                  <a:latin typeface="Univers Light" panose="020B0403020202020204" pitchFamily="34" charset="0"/>
                  <a:ea typeface="+mn-ea"/>
                  <a:cs typeface="+mn-cs"/>
                </a:rPr>
                <a:t>Adapter la prestation délivrée aux spécificités de situations et d'interlocuteurs</a:t>
              </a:r>
            </a:p>
          </p:txBody>
        </p:sp>
      </p:grpSp>
      <p:pic>
        <p:nvPicPr>
          <p:cNvPr id="4" name="Image 3" descr="Une image contenant texte, Police, logo, Graphique&#10;&#10;Description générée automatiquement">
            <a:extLst>
              <a:ext uri="{FF2B5EF4-FFF2-40B4-BE49-F238E27FC236}">
                <a16:creationId xmlns:a16="http://schemas.microsoft.com/office/drawing/2014/main" id="{68E378E4-0F9E-0E6D-6A25-BB1B0A719B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151424"/>
            <a:ext cx="1117053" cy="922337"/>
          </a:xfrm>
          <a:prstGeom prst="rect">
            <a:avLst/>
          </a:prstGeom>
        </p:spPr>
      </p:pic>
    </p:spTree>
    <p:extLst>
      <p:ext uri="{BB962C8B-B14F-4D97-AF65-F5344CB8AC3E}">
        <p14:creationId xmlns:p14="http://schemas.microsoft.com/office/powerpoint/2010/main" val="10631881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ZoneTexte 125">
            <a:extLst>
              <a:ext uri="{FF2B5EF4-FFF2-40B4-BE49-F238E27FC236}">
                <a16:creationId xmlns:a16="http://schemas.microsoft.com/office/drawing/2014/main" id="{B98F3625-1046-4D5F-ADD3-A4CAEFB445D3}"/>
              </a:ext>
            </a:extLst>
          </p:cNvPr>
          <p:cNvSpPr txBox="1"/>
          <p:nvPr/>
        </p:nvSpPr>
        <p:spPr>
          <a:xfrm>
            <a:off x="510584"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66673"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410396"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8" name="Groupe 7">
            <a:extLst>
              <a:ext uri="{FF2B5EF4-FFF2-40B4-BE49-F238E27FC236}">
                <a16:creationId xmlns:a16="http://schemas.microsoft.com/office/drawing/2014/main" id="{6E957231-B1BC-42F7-89F4-A495860DF85F}"/>
              </a:ext>
            </a:extLst>
          </p:cNvPr>
          <p:cNvGrpSpPr/>
          <p:nvPr/>
        </p:nvGrpSpPr>
        <p:grpSpPr>
          <a:xfrm>
            <a:off x="369971" y="2000379"/>
            <a:ext cx="3325269" cy="2214671"/>
            <a:chOff x="369971" y="2000379"/>
            <a:chExt cx="3325269" cy="2214671"/>
          </a:xfrm>
        </p:grpSpPr>
        <p:sp>
          <p:nvSpPr>
            <p:cNvPr id="64" name="ZoneTexte 63">
              <a:extLst>
                <a:ext uri="{FF2B5EF4-FFF2-40B4-BE49-F238E27FC236}">
                  <a16:creationId xmlns:a16="http://schemas.microsoft.com/office/drawing/2014/main" id="{2E310E27-268E-470D-83D4-450F7DE133F1}"/>
                </a:ext>
              </a:extLst>
            </p:cNvPr>
            <p:cNvSpPr txBox="1"/>
            <p:nvPr/>
          </p:nvSpPr>
          <p:spPr>
            <a:xfrm>
              <a:off x="369971" y="200037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420574" y="2276058"/>
              <a:ext cx="324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petite taille, les </a:t>
              </a:r>
              <a:r>
                <a:rPr lang="fr-FR" i="1" dirty="0"/>
                <a:t>due diligences </a:t>
              </a:r>
              <a:r>
                <a:rPr lang="fr-FR" dirty="0"/>
                <a:t>représentent souvent des missions ponctuelles dans le portefeuille de dossiers. Le Consultant en transaction services intervient également sur d’autres champs d’activité : missions d’expertise-comptable, d’audit financiers ou extra-financier, de conseil en finance et stratégie d’entreprise…</a:t>
              </a:r>
            </a:p>
            <a:p>
              <a:pPr algn="l"/>
              <a:r>
                <a:rPr lang="fr-FR" dirty="0"/>
                <a:t>Dans les grands cabinets comptables, le Consultant en transaction services intervient sur un périmètre variable en fonction de son grade, du secteur d’activité de la clientèle et de la taille des entreprises ciblées (</a:t>
              </a:r>
              <a:r>
                <a:rPr lang="fr-FR" i="1" dirty="0" err="1"/>
                <a:t>small</a:t>
              </a:r>
              <a:r>
                <a:rPr lang="fr-FR" i="1" dirty="0"/>
                <a:t>-cap</a:t>
              </a:r>
              <a:r>
                <a:rPr lang="fr-FR" dirty="0"/>
                <a:t>, </a:t>
              </a:r>
              <a:r>
                <a:rPr lang="fr-FR" i="1" dirty="0" err="1"/>
                <a:t>mid</a:t>
              </a:r>
              <a:r>
                <a:rPr lang="fr-FR" i="1" dirty="0"/>
                <a:t>-cap</a:t>
              </a:r>
              <a:r>
                <a:rPr lang="fr-FR" dirty="0"/>
                <a:t>, </a:t>
              </a:r>
              <a:r>
                <a:rPr lang="fr-FR" i="1" dirty="0"/>
                <a:t>large-cap</a:t>
              </a:r>
              <a:r>
                <a:rPr lang="fr-FR" dirty="0"/>
                <a:t>).</a:t>
              </a:r>
            </a:p>
          </p:txBody>
        </p:sp>
      </p:grpSp>
      <p:grpSp>
        <p:nvGrpSpPr>
          <p:cNvPr id="14" name="Groupe 13">
            <a:extLst>
              <a:ext uri="{FF2B5EF4-FFF2-40B4-BE49-F238E27FC236}">
                <a16:creationId xmlns:a16="http://schemas.microsoft.com/office/drawing/2014/main" id="{47FF7C5C-1EF7-478D-A483-4CA5F1AABD38}"/>
              </a:ext>
            </a:extLst>
          </p:cNvPr>
          <p:cNvGrpSpPr/>
          <p:nvPr/>
        </p:nvGrpSpPr>
        <p:grpSpPr>
          <a:xfrm>
            <a:off x="3900953" y="5402823"/>
            <a:ext cx="3473456" cy="1622047"/>
            <a:chOff x="3935345" y="5668075"/>
            <a:chExt cx="3473456" cy="1622047"/>
          </a:xfrm>
        </p:grpSpPr>
        <p:grpSp>
          <p:nvGrpSpPr>
            <p:cNvPr id="12" name="Groupe 11">
              <a:extLst>
                <a:ext uri="{FF2B5EF4-FFF2-40B4-BE49-F238E27FC236}">
                  <a16:creationId xmlns:a16="http://schemas.microsoft.com/office/drawing/2014/main" id="{BD0E1138-EC07-4EED-982B-CF521B162F06}"/>
                </a:ext>
              </a:extLst>
            </p:cNvPr>
            <p:cNvGrpSpPr/>
            <p:nvPr/>
          </p:nvGrpSpPr>
          <p:grpSpPr>
            <a:xfrm>
              <a:off x="3935345" y="5668075"/>
              <a:ext cx="3473456" cy="1622047"/>
              <a:chOff x="3935345" y="5668075"/>
              <a:chExt cx="3473456" cy="1622047"/>
            </a:xfrm>
          </p:grpSpPr>
          <p:sp>
            <p:nvSpPr>
              <p:cNvPr id="100" name="ZoneTexte 99">
                <a:extLst>
                  <a:ext uri="{FF2B5EF4-FFF2-40B4-BE49-F238E27FC236}">
                    <a16:creationId xmlns:a16="http://schemas.microsoft.com/office/drawing/2014/main" id="{801D9D51-E8B0-4BA3-BA13-6383DD7D2674}"/>
                  </a:ext>
                </a:extLst>
              </p:cNvPr>
              <p:cNvSpPr txBox="1"/>
              <p:nvPr/>
            </p:nvSpPr>
            <p:spPr>
              <a:xfrm>
                <a:off x="4083532" y="5668075"/>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39621" y="5747390"/>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sp>
            <p:nvSpPr>
              <p:cNvPr id="89" name="ZoneTexte 88">
                <a:extLst>
                  <a:ext uri="{FF2B5EF4-FFF2-40B4-BE49-F238E27FC236}">
                    <a16:creationId xmlns:a16="http://schemas.microsoft.com/office/drawing/2014/main" id="{9C680D0D-EADB-41EF-9406-79332806A869}"/>
                  </a:ext>
                </a:extLst>
              </p:cNvPr>
              <p:cNvSpPr txBox="1"/>
              <p:nvPr/>
            </p:nvSpPr>
            <p:spPr>
              <a:xfrm>
                <a:off x="3935345" y="5966683"/>
                <a:ext cx="3240000" cy="1323439"/>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Renforcement des connaissances en comptabilité et en gestion stratégique pour compléter l’expertise financière des consultants </a:t>
                </a:r>
              </a:p>
              <a:p>
                <a:r>
                  <a:rPr lang="fr-FR" dirty="0">
                    <a:solidFill>
                      <a:schemeClr val="tx2"/>
                    </a:solidFill>
                  </a:rPr>
                  <a:t>Renforcement des compétences d’analyse de données grâce à l’intégration d’outils issus de la data science  </a:t>
                </a:r>
              </a:p>
              <a:p>
                <a:r>
                  <a:rPr lang="fr-FR" dirty="0">
                    <a:solidFill>
                      <a:schemeClr val="tx2"/>
                    </a:solidFill>
                  </a:rPr>
                  <a:t>Spécialisation sectorielle des prestations de </a:t>
                </a:r>
                <a:r>
                  <a:rPr lang="fr-FR" i="1" dirty="0">
                    <a:solidFill>
                      <a:schemeClr val="tx2"/>
                    </a:solidFill>
                  </a:rPr>
                  <a:t>due diligences </a:t>
                </a:r>
              </a:p>
            </p:txBody>
          </p:sp>
        </p:gr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83344" y="5921970"/>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grpSp>
        <p:nvGrpSpPr>
          <p:cNvPr id="3" name="Groupe 2">
            <a:extLst>
              <a:ext uri="{FF2B5EF4-FFF2-40B4-BE49-F238E27FC236}">
                <a16:creationId xmlns:a16="http://schemas.microsoft.com/office/drawing/2014/main" id="{933A9AB5-ABCF-401E-8C41-5D2927E2177A}"/>
              </a:ext>
            </a:extLst>
          </p:cNvPr>
          <p:cNvGrpSpPr/>
          <p:nvPr/>
        </p:nvGrpSpPr>
        <p:grpSpPr>
          <a:xfrm>
            <a:off x="3935345" y="7091660"/>
            <a:ext cx="3350624" cy="2696095"/>
            <a:chOff x="3978345" y="7794178"/>
            <a:chExt cx="3350624" cy="2696095"/>
          </a:xfrm>
        </p:grpSpPr>
        <p:grpSp>
          <p:nvGrpSpPr>
            <p:cNvPr id="103" name="Groupe 102">
              <a:extLst>
                <a:ext uri="{FF2B5EF4-FFF2-40B4-BE49-F238E27FC236}">
                  <a16:creationId xmlns:a16="http://schemas.microsoft.com/office/drawing/2014/main" id="{77846408-1680-4BA6-957B-B4FD5CB99A56}"/>
                </a:ext>
              </a:extLst>
            </p:cNvPr>
            <p:cNvGrpSpPr/>
            <p:nvPr/>
          </p:nvGrpSpPr>
          <p:grpSpPr>
            <a:xfrm>
              <a:off x="3978882" y="7794178"/>
              <a:ext cx="3350087" cy="265276"/>
              <a:chOff x="380633" y="6115579"/>
              <a:chExt cx="3350087" cy="265276"/>
            </a:xfrm>
          </p:grpSpPr>
          <p:grpSp>
            <p:nvGrpSpPr>
              <p:cNvPr id="105" name="Groupe 104">
                <a:extLst>
                  <a:ext uri="{FF2B5EF4-FFF2-40B4-BE49-F238E27FC236}">
                    <a16:creationId xmlns:a16="http://schemas.microsoft.com/office/drawing/2014/main" id="{6AFAE93F-8F73-42CD-A47D-A66B8B8C6458}"/>
                  </a:ext>
                </a:extLst>
              </p:cNvPr>
              <p:cNvGrpSpPr/>
              <p:nvPr/>
            </p:nvGrpSpPr>
            <p:grpSpPr>
              <a:xfrm>
                <a:off x="380633" y="6115579"/>
                <a:ext cx="3350087" cy="246221"/>
                <a:chOff x="433240" y="2440348"/>
                <a:chExt cx="1723338" cy="246221"/>
              </a:xfrm>
            </p:grpSpPr>
            <p:sp>
              <p:nvSpPr>
                <p:cNvPr id="107" name="ZoneTexte 106">
                  <a:extLst>
                    <a:ext uri="{FF2B5EF4-FFF2-40B4-BE49-F238E27FC236}">
                      <a16:creationId xmlns:a16="http://schemas.microsoft.com/office/drawing/2014/main" id="{5DC10516-9D5D-42DB-A0AB-164208BC1CCC}"/>
                    </a:ext>
                  </a:extLst>
                </p:cNvPr>
                <p:cNvSpPr txBox="1"/>
                <p:nvPr/>
              </p:nvSpPr>
              <p:spPr>
                <a:xfrm>
                  <a:off x="489871" y="2440348"/>
                  <a:ext cx="1666707"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0531" y="638085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sp>
          <p:nvSpPr>
            <p:cNvPr id="104" name="ZoneTexte 103">
              <a:extLst>
                <a:ext uri="{FF2B5EF4-FFF2-40B4-BE49-F238E27FC236}">
                  <a16:creationId xmlns:a16="http://schemas.microsoft.com/office/drawing/2014/main" id="{4A36D89B-A17D-4E79-AC81-666F9488D64F}"/>
                </a:ext>
              </a:extLst>
            </p:cNvPr>
            <p:cNvSpPr txBox="1"/>
            <p:nvPr/>
          </p:nvSpPr>
          <p:spPr>
            <a:xfrm>
              <a:off x="3978345" y="8089616"/>
              <a:ext cx="3240000" cy="2400657"/>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Autres métiers des cabinets : Auditeur, Chef de mission comptable, Collaborateur comptable généraliste ou spécialisé (opérations comptables complexes…), Expert-comptable (sous condition d’obtention du DEC), Juriste fiscaliste</a:t>
              </a:r>
            </a:p>
            <a:p>
              <a:pPr marL="108000" indent="-108000" algn="l">
                <a:buFont typeface="Wingdings" panose="05000000000000000000" pitchFamily="2" charset="2"/>
                <a:buChar char="§"/>
              </a:pPr>
              <a:r>
                <a:rPr lang="fr-FR" dirty="0">
                  <a:solidFill>
                    <a:schemeClr val="tx2"/>
                  </a:solidFill>
                </a:rPr>
                <a:t>Autres métiers du conseil : conseil financier (restructuring, valorisation), conseil en stratégie et management </a:t>
              </a:r>
            </a:p>
            <a:p>
              <a:pPr marL="108000" indent="-108000" algn="l">
                <a:buFont typeface="Wingdings" panose="05000000000000000000" pitchFamily="2" charset="2"/>
                <a:buChar char="§"/>
              </a:pPr>
              <a:r>
                <a:rPr lang="fr-FR" dirty="0">
                  <a:solidFill>
                    <a:schemeClr val="tx2"/>
                  </a:solidFill>
                </a:rPr>
                <a:t>Métiers du conseil en fusion-acquisition en banque d’affaire ou banque généraliste</a:t>
              </a:r>
            </a:p>
            <a:p>
              <a:pPr marL="108000" indent="-108000" algn="l">
                <a:buFont typeface="Wingdings" panose="05000000000000000000" pitchFamily="2" charset="2"/>
                <a:buChar char="§"/>
              </a:pPr>
              <a:r>
                <a:rPr lang="fr-FR" dirty="0">
                  <a:solidFill>
                    <a:schemeClr val="tx2"/>
                  </a:solidFill>
                </a:rPr>
                <a:t>Métiers des directions financières : DAF, direction comptable, contrôle de gestion, contrôle interne…</a:t>
              </a:r>
            </a:p>
            <a:p>
              <a:pPr marL="108000" indent="-108000" algn="l">
                <a:buFont typeface="Wingdings" panose="05000000000000000000" pitchFamily="2" charset="2"/>
                <a:buChar char="§"/>
              </a:pPr>
              <a:r>
                <a:rPr lang="fr-FR" dirty="0">
                  <a:solidFill>
                    <a:schemeClr val="tx2"/>
                  </a:solidFill>
                </a:rPr>
                <a:t>Métiers de l’analyse financière et la gestion d’actifs des banques, sociétés d’assurance, fonds d’investissement… </a:t>
              </a:r>
            </a:p>
          </p:txBody>
        </p:sp>
      </p:grpSp>
      <p:grpSp>
        <p:nvGrpSpPr>
          <p:cNvPr id="7" name="Groupe 6">
            <a:extLst>
              <a:ext uri="{FF2B5EF4-FFF2-40B4-BE49-F238E27FC236}">
                <a16:creationId xmlns:a16="http://schemas.microsoft.com/office/drawing/2014/main" id="{66D80485-48AE-4E9F-AD63-947FE78CF3BF}"/>
              </a:ext>
            </a:extLst>
          </p:cNvPr>
          <p:cNvGrpSpPr/>
          <p:nvPr/>
        </p:nvGrpSpPr>
        <p:grpSpPr>
          <a:xfrm>
            <a:off x="369971" y="4227911"/>
            <a:ext cx="3325269" cy="1455724"/>
            <a:chOff x="369971" y="4049762"/>
            <a:chExt cx="3325269" cy="1455724"/>
          </a:xfrm>
        </p:grpSpPr>
        <p:sp>
          <p:nvSpPr>
            <p:cNvPr id="54" name="ZoneTexte 53">
              <a:extLst>
                <a:ext uri="{FF2B5EF4-FFF2-40B4-BE49-F238E27FC236}">
                  <a16:creationId xmlns:a16="http://schemas.microsoft.com/office/drawing/2014/main" id="{D0B3E300-8CF5-42E1-BE4A-BDD2E0D57766}"/>
                </a:ext>
              </a:extLst>
            </p:cNvPr>
            <p:cNvSpPr txBox="1"/>
            <p:nvPr/>
          </p:nvSpPr>
          <p:spPr>
            <a:xfrm>
              <a:off x="369971" y="404976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420574" y="4335935"/>
              <a:ext cx="3217978" cy="116955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Certains cabinets interviennent plus spécifiquement sur une clientèle sectorielle ou sur un segment de taille d’entreprise.</a:t>
              </a:r>
            </a:p>
            <a:p>
              <a:pPr algn="l"/>
              <a:r>
                <a:rPr lang="fr-FR" dirty="0"/>
                <a:t>L’intervention du Consultant en transaction services sur d’autres formes de conseil financier (restructuring, valorisation d’entreprise, conseil en fusion-acquisition…) est variable selon le cabinet. </a:t>
              </a:r>
            </a:p>
          </p:txBody>
        </p: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31914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8233987B-E589-410B-A740-32389BD210F6}"/>
              </a:ext>
            </a:extLst>
          </p:cNvPr>
          <p:cNvGrpSpPr/>
          <p:nvPr/>
        </p:nvGrpSpPr>
        <p:grpSpPr>
          <a:xfrm>
            <a:off x="369971" y="5699472"/>
            <a:ext cx="3325269" cy="1613793"/>
            <a:chOff x="369971" y="5489922"/>
            <a:chExt cx="3325269" cy="1613793"/>
          </a:xfrm>
        </p:grpSpPr>
        <p:sp>
          <p:nvSpPr>
            <p:cNvPr id="109" name="ZoneTexte 108">
              <a:extLst>
                <a:ext uri="{FF2B5EF4-FFF2-40B4-BE49-F238E27FC236}">
                  <a16:creationId xmlns:a16="http://schemas.microsoft.com/office/drawing/2014/main" id="{AF3D5513-BF9B-4E23-A5CD-D9F5CE73A3B1}"/>
                </a:ext>
              </a:extLst>
            </p:cNvPr>
            <p:cNvSpPr txBox="1"/>
            <p:nvPr/>
          </p:nvSpPr>
          <p:spPr>
            <a:xfrm>
              <a:off x="420574" y="5780276"/>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Après quelques années d’expérience, le Consultant en transaction services peut encadrer des collaborateurs juniors, piloter un périmètre plus large des missions (cadrage de la mission, négociation commerciale..) et interagir davantage avec le client.</a:t>
              </a:r>
            </a:p>
            <a:p>
              <a:pPr algn="l"/>
              <a:r>
                <a:rPr lang="fr-FR" dirty="0"/>
                <a:t>Les activités de développement commercial occupe une part plus importante avec l’expérience.</a:t>
              </a:r>
            </a:p>
          </p:txBody>
        </p:sp>
        <p:sp>
          <p:nvSpPr>
            <p:cNvPr id="72" name="ZoneTexte 71">
              <a:extLst>
                <a:ext uri="{FF2B5EF4-FFF2-40B4-BE49-F238E27FC236}">
                  <a16:creationId xmlns:a16="http://schemas.microsoft.com/office/drawing/2014/main" id="{51ACCE7B-DD40-4144-93E6-9E286C1BAE9D}"/>
                </a:ext>
              </a:extLst>
            </p:cNvPr>
            <p:cNvSpPr txBox="1"/>
            <p:nvPr/>
          </p:nvSpPr>
          <p:spPr>
            <a:xfrm>
              <a:off x="369971" y="5489922"/>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575072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464474" y="7721457"/>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110" name="Groupe 109">
            <a:extLst>
              <a:ext uri="{FF2B5EF4-FFF2-40B4-BE49-F238E27FC236}">
                <a16:creationId xmlns:a16="http://schemas.microsoft.com/office/drawing/2014/main" id="{D9A65EB5-DE36-4E09-8865-0C643FC0F140}"/>
              </a:ext>
            </a:extLst>
          </p:cNvPr>
          <p:cNvGrpSpPr/>
          <p:nvPr/>
        </p:nvGrpSpPr>
        <p:grpSpPr>
          <a:xfrm>
            <a:off x="454576" y="7456181"/>
            <a:ext cx="3195823" cy="246221"/>
            <a:chOff x="433240" y="2440348"/>
            <a:chExt cx="1643982" cy="246221"/>
          </a:xfrm>
        </p:grpSpPr>
        <p:sp>
          <p:nvSpPr>
            <p:cNvPr id="114" name="ZoneTexte 113">
              <a:extLst>
                <a:ext uri="{FF2B5EF4-FFF2-40B4-BE49-F238E27FC236}">
                  <a16:creationId xmlns:a16="http://schemas.microsoft.com/office/drawing/2014/main" id="{4526E48D-722A-43F7-BFC7-BD8607EB35A5}"/>
                </a:ext>
              </a:extLst>
            </p:cNvPr>
            <p:cNvSpPr txBox="1"/>
            <p:nvPr/>
          </p:nvSpPr>
          <p:spPr>
            <a:xfrm>
              <a:off x="489871" y="2440348"/>
              <a:ext cx="1587351"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76222" y="2542855"/>
              <a:ext cx="163177" cy="49141"/>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grpSp>
      <p:sp>
        <p:nvSpPr>
          <p:cNvPr id="116" name="ZoneTexte 115">
            <a:extLst>
              <a:ext uri="{FF2B5EF4-FFF2-40B4-BE49-F238E27FC236}">
                <a16:creationId xmlns:a16="http://schemas.microsoft.com/office/drawing/2014/main" id="{12FA9338-88D2-4D5C-AA5C-39F8C3581043}"/>
              </a:ext>
            </a:extLst>
          </p:cNvPr>
          <p:cNvSpPr txBox="1"/>
          <p:nvPr/>
        </p:nvSpPr>
        <p:spPr>
          <a:xfrm>
            <a:off x="420574" y="7753910"/>
            <a:ext cx="3271793" cy="209288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Chef de projet et/ou Associé/dirigeant du cabinet d’expertise-comptable, équipes des pôles d’expertise-comptable et juridiques, autres consultants en finance, stratégie…</a:t>
            </a:r>
          </a:p>
          <a:p>
            <a:pPr algn="l"/>
            <a:r>
              <a:rPr lang="fr-FR" i="1" dirty="0"/>
              <a:t>Relations professionnelles externes </a:t>
            </a:r>
            <a:r>
              <a:rPr lang="fr-FR" dirty="0"/>
              <a:t>: Dirigeants, DAF, Responsable comptable, Banquiers d’affaires…</a:t>
            </a:r>
          </a:p>
          <a:p>
            <a:pPr algn="l"/>
            <a:r>
              <a:rPr lang="fr-FR" i="1" dirty="0"/>
              <a:t>Télétravail</a:t>
            </a:r>
            <a:r>
              <a:rPr lang="fr-FR" dirty="0"/>
              <a:t> : possible sur une partie significative des activités, mais variable selon l’accès aux outils métiers et selon les pratiques internes du cabinet. Nécessité de travail en présentiel pour la réalisation d’entretiens, sessions de travail avec le client ou les membres de l’équipe projet.</a:t>
            </a:r>
          </a:p>
        </p:txBody>
      </p:sp>
      <p:sp>
        <p:nvSpPr>
          <p:cNvPr id="61" name="ZoneTexte 60">
            <a:extLst>
              <a:ext uri="{FF2B5EF4-FFF2-40B4-BE49-F238E27FC236}">
                <a16:creationId xmlns:a16="http://schemas.microsoft.com/office/drawing/2014/main" id="{145A4C63-D116-4282-9AEC-2592F54D4927}"/>
              </a:ext>
            </a:extLst>
          </p:cNvPr>
          <p:cNvSpPr txBox="1"/>
          <p:nvPr/>
        </p:nvSpPr>
        <p:spPr>
          <a:xfrm>
            <a:off x="240923" y="1220429"/>
            <a:ext cx="3852919"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Consultant transaction services</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2865"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e 1">
            <a:extLst>
              <a:ext uri="{FF2B5EF4-FFF2-40B4-BE49-F238E27FC236}">
                <a16:creationId xmlns:a16="http://schemas.microsoft.com/office/drawing/2014/main" id="{634C2568-3884-423F-9476-90DB6580FF38}"/>
              </a:ext>
            </a:extLst>
          </p:cNvPr>
          <p:cNvGrpSpPr/>
          <p:nvPr/>
        </p:nvGrpSpPr>
        <p:grpSpPr>
          <a:xfrm>
            <a:off x="3900953" y="2001919"/>
            <a:ext cx="3348169" cy="3334114"/>
            <a:chOff x="3900953" y="2001919"/>
            <a:chExt cx="3348169" cy="3334114"/>
          </a:xfrm>
        </p:grpSpPr>
        <p:sp>
          <p:nvSpPr>
            <p:cNvPr id="69" name="ZoneTexte 68">
              <a:extLst>
                <a:ext uri="{FF2B5EF4-FFF2-40B4-BE49-F238E27FC236}">
                  <a16:creationId xmlns:a16="http://schemas.microsoft.com/office/drawing/2014/main" id="{0B70E29C-F493-49E2-9712-AAE863D973CE}"/>
                </a:ext>
              </a:extLst>
            </p:cNvPr>
            <p:cNvSpPr txBox="1"/>
            <p:nvPr/>
          </p:nvSpPr>
          <p:spPr>
            <a:xfrm>
              <a:off x="3935345" y="3766215"/>
              <a:ext cx="3240000" cy="400110"/>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Parcours en audit, conseil financier ou banque d’affaire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755555"/>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329682"/>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68" name="ZoneTexte 67">
              <a:extLst>
                <a:ext uri="{FF2B5EF4-FFF2-40B4-BE49-F238E27FC236}">
                  <a16:creationId xmlns:a16="http://schemas.microsoft.com/office/drawing/2014/main" id="{67A1A514-CA7F-49BE-8B7E-C9358E60BC8B}"/>
                </a:ext>
              </a:extLst>
            </p:cNvPr>
            <p:cNvSpPr txBox="1"/>
            <p:nvPr/>
          </p:nvSpPr>
          <p:spPr>
            <a:xfrm>
              <a:off x="3935345" y="2278168"/>
              <a:ext cx="3203756" cy="1169551"/>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Bac+5 en comptabilité, gestion ou finances, par exemple : </a:t>
              </a:r>
              <a:endParaRPr lang="fr-FR" dirty="0">
                <a:solidFill>
                  <a:schemeClr val="tx2"/>
                </a:solidFill>
              </a:endParaRPr>
            </a:p>
            <a:p>
              <a:pPr marL="108000" indent="-108000" algn="l">
                <a:buFont typeface="Wingdings" panose="05000000000000000000" pitchFamily="2" charset="2"/>
                <a:buChar char="§"/>
              </a:pPr>
              <a:r>
                <a:rPr lang="fr-FR" dirty="0">
                  <a:solidFill>
                    <a:schemeClr val="tx2"/>
                  </a:solidFill>
                </a:rPr>
                <a:t>DSCG (Diplôme Supérieur de Comptabilité et de Gestion) </a:t>
              </a:r>
            </a:p>
            <a:p>
              <a:pPr marL="108000" indent="-108000" algn="l">
                <a:buFont typeface="Wingdings" panose="05000000000000000000" pitchFamily="2" charset="2"/>
                <a:buChar char="§"/>
              </a:pPr>
              <a:r>
                <a:rPr lang="fr-FR" dirty="0">
                  <a:solidFill>
                    <a:schemeClr val="tx2"/>
                  </a:solidFill>
                </a:rPr>
                <a:t>Master CCA (Comptabilité Contrôle Audit)</a:t>
              </a:r>
            </a:p>
            <a:p>
              <a:pPr marL="108000" indent="-108000" algn="l">
                <a:buFont typeface="Wingdings" panose="05000000000000000000" pitchFamily="2" charset="2"/>
                <a:buChar char="§"/>
              </a:pPr>
              <a:r>
                <a:rPr lang="fr-FR" dirty="0"/>
                <a:t>Master 2 avec spécialité financière</a:t>
              </a:r>
              <a:endParaRPr lang="fr-FR" dirty="0">
                <a:solidFill>
                  <a:schemeClr val="tx2"/>
                </a:solidFill>
              </a:endParaRPr>
            </a:p>
            <a:p>
              <a:pPr marL="108000" indent="-108000" algn="l">
                <a:buFont typeface="Wingdings" panose="05000000000000000000" pitchFamily="2" charset="2"/>
                <a:buChar char="§"/>
              </a:pPr>
              <a:endParaRPr lang="fr-FR" dirty="0">
                <a:solidFill>
                  <a:schemeClr val="tx2"/>
                </a:solidFill>
              </a:endParaRP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7185" y="200191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00953" y="2261181"/>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5" name="ZoneTexte 84">
              <a:extLst>
                <a:ext uri="{FF2B5EF4-FFF2-40B4-BE49-F238E27FC236}">
                  <a16:creationId xmlns:a16="http://schemas.microsoft.com/office/drawing/2014/main" id="{A3DAED3C-D004-4A7C-9EC9-D69C4C89C860}"/>
                </a:ext>
              </a:extLst>
            </p:cNvPr>
            <p:cNvSpPr txBox="1"/>
            <p:nvPr/>
          </p:nvSpPr>
          <p:spPr>
            <a:xfrm>
              <a:off x="3935345" y="4474259"/>
              <a:ext cx="3240000" cy="861774"/>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Formations aux techniques et réglementations comptables et financières</a:t>
              </a:r>
            </a:p>
            <a:p>
              <a:r>
                <a:rPr lang="fr-FR" dirty="0">
                  <a:solidFill>
                    <a:schemeClr val="tx2"/>
                  </a:solidFill>
                </a:rPr>
                <a:t>Formations aux outils et méthodes de conseil en analyse stratégique (business plan…) </a:t>
              </a:r>
            </a:p>
            <a:p>
              <a:r>
                <a:rPr lang="fr-FR" dirty="0">
                  <a:solidFill>
                    <a:schemeClr val="tx2"/>
                  </a:solidFill>
                </a:rPr>
                <a:t>Formation aux logiciels d’analyse de données</a:t>
              </a:r>
            </a:p>
          </p:txBody>
        </p:sp>
        <p:sp>
          <p:nvSpPr>
            <p:cNvPr id="60" name="ZoneTexte 59">
              <a:extLst>
                <a:ext uri="{FF2B5EF4-FFF2-40B4-BE49-F238E27FC236}">
                  <a16:creationId xmlns:a16="http://schemas.microsoft.com/office/drawing/2014/main" id="{DBB159A4-8271-488E-8CB5-A4EA277883AF}"/>
                </a:ext>
              </a:extLst>
            </p:cNvPr>
            <p:cNvSpPr txBox="1"/>
            <p:nvPr/>
          </p:nvSpPr>
          <p:spPr>
            <a:xfrm>
              <a:off x="3923853" y="4186227"/>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Formations prioritaires en cours de carrière</a:t>
              </a:r>
            </a:p>
          </p:txBody>
        </p:sp>
        <p:cxnSp>
          <p:nvCxnSpPr>
            <p:cNvPr id="62" name="Connecteur droit 61">
              <a:extLst>
                <a:ext uri="{FF2B5EF4-FFF2-40B4-BE49-F238E27FC236}">
                  <a16:creationId xmlns:a16="http://schemas.microsoft.com/office/drawing/2014/main" id="{2C0C95FF-E7FC-49BE-B9D6-041E61559113}"/>
                </a:ext>
              </a:extLst>
            </p:cNvPr>
            <p:cNvCxnSpPr>
              <a:cxnSpLocks/>
            </p:cNvCxnSpPr>
            <p:nvPr/>
          </p:nvCxnSpPr>
          <p:spPr>
            <a:xfrm flipV="1">
              <a:off x="3964277" y="4447029"/>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grpSp>
      <p:cxnSp>
        <p:nvCxnSpPr>
          <p:cNvPr id="65" name="Connecteur droit 64">
            <a:extLst>
              <a:ext uri="{FF2B5EF4-FFF2-40B4-BE49-F238E27FC236}">
                <a16:creationId xmlns:a16="http://schemas.microsoft.com/office/drawing/2014/main" id="{4842775D-7BFD-440A-B704-6FA023075F70}"/>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4" name="Image 3" descr="Une image contenant texte, Police, logo, Graphique&#10;&#10;Description générée automatiquement">
            <a:extLst>
              <a:ext uri="{FF2B5EF4-FFF2-40B4-BE49-F238E27FC236}">
                <a16:creationId xmlns:a16="http://schemas.microsoft.com/office/drawing/2014/main" id="{3F9E7064-9537-0D55-CC90-B503863DCBF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7738" y="151424"/>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7301</TotalTime>
  <Words>1543</Words>
  <Application>Microsoft Office PowerPoint</Application>
  <PresentationFormat>Personnalisé</PresentationFormat>
  <Paragraphs>140</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1203</cp:revision>
  <dcterms:created xsi:type="dcterms:W3CDTF">2014-07-30T08:09:35Z</dcterms:created>
  <dcterms:modified xsi:type="dcterms:W3CDTF">2024-01-18T14:56:42Z</dcterms:modified>
</cp:coreProperties>
</file>