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9" r:id="rId2"/>
    <p:sldId id="270"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98" autoAdjust="0"/>
    <p:restoredTop sz="96173" autoAdjust="0"/>
  </p:normalViewPr>
  <p:slideViewPr>
    <p:cSldViewPr showGuides="1">
      <p:cViewPr varScale="1">
        <p:scale>
          <a:sx n="71" d="100"/>
          <a:sy n="71" d="100"/>
        </p:scale>
        <p:origin x="34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384897"/>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CONSULTANT TRANSACTION SERVICES</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8" y="2569885"/>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Consultant en M&amp;A</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23553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23553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5749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23553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5749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en finance et M&amp;A</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761730"/>
            <a:ext cx="6801477" cy="1776733"/>
            <a:chOff x="342234" y="2605299"/>
            <a:chExt cx="6801477" cy="1776733"/>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1328569"/>
            </a:xfrm>
            <a:prstGeom prst="rect">
              <a:avLst/>
            </a:prstGeom>
            <a:noFill/>
          </p:spPr>
          <p:txBody>
            <a:bodyPr wrap="square">
              <a:spAutoFit/>
            </a:bodyPr>
            <a:lstStyle>
              <a:defPPr>
                <a:defRPr lang="fr-FR"/>
              </a:defPPr>
              <a:lvl1pPr indent="0" algn="just">
                <a:spcBef>
                  <a:spcPts val="200"/>
                </a:spcBef>
                <a:spcAft>
                  <a:spcPts val="200"/>
                </a:spcAft>
                <a:buFont typeface="Arial" panose="020B0604020202020204" pitchFamily="34" charset="0"/>
                <a:buNone/>
                <a:defRPr sz="1100">
                  <a:solidFill>
                    <a:schemeClr val="accent2"/>
                  </a:solidFill>
                  <a:latin typeface="Univers Light" panose="020B0403020202020204" pitchFamily="34" charset="0"/>
                </a:defRPr>
              </a:lvl1pPr>
            </a:lstStyle>
            <a:p>
              <a:pPr algn="l"/>
              <a:r>
                <a:rPr lang="fr-FR" dirty="0"/>
                <a:t>Le Consultant en transaction services intervient sur les travaux de </a:t>
              </a:r>
              <a:r>
                <a:rPr lang="fr-FR" i="1" dirty="0"/>
                <a:t>due diligence</a:t>
              </a:r>
              <a:r>
                <a:rPr lang="fr-FR" dirty="0"/>
                <a:t> financière dans le cadre d’opérations de fusions-acquisitions. Son intervention vise à éclairer le jugement des acquéreurs ou vendeurs potentiels en fournissant une analyse détaillée de la situation financière de l’entreprise à l’achat ou à la vente. Pour ce faire, il étudie l’historique financier de l’entreprise (résultats d’exploitation, marges, dettes…) et évalue les évolutions des performances économiques et financières à court et moyen-terme.</a:t>
              </a:r>
            </a:p>
            <a:p>
              <a:pPr algn="l"/>
              <a:r>
                <a:rPr lang="fr-FR" dirty="0"/>
                <a:t>Il formalise ses conclusions au sein d’un rapport de </a:t>
              </a:r>
              <a:r>
                <a:rPr lang="fr-FR" i="1" dirty="0"/>
                <a:t>due diligence</a:t>
              </a:r>
              <a:r>
                <a:rPr lang="fr-FR" dirty="0"/>
                <a:t> présentant les intérêts d’acheter ou de vendre l’entreprise.</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grpSp>
        <p:nvGrpSpPr>
          <p:cNvPr id="7" name="Groupe 6">
            <a:extLst>
              <a:ext uri="{FF2B5EF4-FFF2-40B4-BE49-F238E27FC236}">
                <a16:creationId xmlns:a16="http://schemas.microsoft.com/office/drawing/2014/main" id="{3E6A62FB-605C-4BE1-B2EC-3DEA7F55C94B}"/>
              </a:ext>
            </a:extLst>
          </p:cNvPr>
          <p:cNvGrpSpPr/>
          <p:nvPr/>
        </p:nvGrpSpPr>
        <p:grpSpPr>
          <a:xfrm>
            <a:off x="336808" y="5504400"/>
            <a:ext cx="3265587" cy="395097"/>
            <a:chOff x="336808" y="5207879"/>
            <a:chExt cx="3265587" cy="395097"/>
          </a:xfrm>
        </p:grpSpPr>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36808" y="5602976"/>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36808" y="5207879"/>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solidFill>
                    <a:schemeClr val="accent3"/>
                  </a:solidFill>
                </a:endParaRPr>
              </a:p>
            </p:txBody>
          </p:sp>
        </p:gr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2410" y="297335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19294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372a - Cadres chargés d'études économiques, financières, commerciales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97335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2411" y="3192948"/>
            <a:ext cx="2182728"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13543 - Conseiller / Conseillère en fusion/acquisition</a:t>
            </a:r>
          </a:p>
        </p:txBody>
      </p:sp>
      <p:grpSp>
        <p:nvGrpSpPr>
          <p:cNvPr id="15" name="Groupe 14">
            <a:extLst>
              <a:ext uri="{FF2B5EF4-FFF2-40B4-BE49-F238E27FC236}">
                <a16:creationId xmlns:a16="http://schemas.microsoft.com/office/drawing/2014/main" id="{3FB590EE-B466-4BDC-B85F-E09A65EC86AF}"/>
              </a:ext>
            </a:extLst>
          </p:cNvPr>
          <p:cNvGrpSpPr/>
          <p:nvPr/>
        </p:nvGrpSpPr>
        <p:grpSpPr>
          <a:xfrm>
            <a:off x="247046" y="7225357"/>
            <a:ext cx="7349215" cy="1884669"/>
            <a:chOff x="247046" y="6817542"/>
            <a:chExt cx="7349215" cy="2073136"/>
          </a:xfrm>
        </p:grpSpPr>
        <p:sp>
          <p:nvSpPr>
            <p:cNvPr id="71" name="ZoneTexte 70">
              <a:extLst>
                <a:ext uri="{FF2B5EF4-FFF2-40B4-BE49-F238E27FC236}">
                  <a16:creationId xmlns:a16="http://schemas.microsoft.com/office/drawing/2014/main" id="{68FC36DD-D259-48A1-BB5F-9CBD74D441F9}"/>
                </a:ext>
              </a:extLst>
            </p:cNvPr>
            <p:cNvSpPr txBox="1"/>
            <p:nvPr/>
          </p:nvSpPr>
          <p:spPr>
            <a:xfrm>
              <a:off x="247046" y="6817542"/>
              <a:ext cx="734921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Réalisation de </a:t>
              </a:r>
              <a:r>
                <a:rPr lang="fr-FR" i="1" dirty="0"/>
                <a:t>due diligence</a:t>
              </a:r>
              <a:r>
                <a:rPr lang="fr-FR" dirty="0"/>
                <a:t>,</a:t>
              </a:r>
              <a:r>
                <a:rPr lang="fr-FR" i="1" dirty="0"/>
                <a:t> </a:t>
              </a:r>
              <a:r>
                <a:rPr lang="fr-FR" dirty="0"/>
                <a:t>élaboration des livrables et préconisations</a:t>
              </a:r>
            </a:p>
          </p:txBody>
        </p:sp>
        <p:sp>
          <p:nvSpPr>
            <p:cNvPr id="72" name="ZoneTexte 71">
              <a:extLst>
                <a:ext uri="{FF2B5EF4-FFF2-40B4-BE49-F238E27FC236}">
                  <a16:creationId xmlns:a16="http://schemas.microsoft.com/office/drawing/2014/main" id="{5915CA1D-2A4D-4A12-9CF2-E92E6F5CAA87}"/>
                </a:ext>
              </a:extLst>
            </p:cNvPr>
            <p:cNvSpPr txBox="1"/>
            <p:nvPr/>
          </p:nvSpPr>
          <p:spPr>
            <a:xfrm>
              <a:off x="279478" y="7105574"/>
              <a:ext cx="7100759"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Recueille et analyse le besoin du client (entreprise ou fonds d’investissement) et produit la lettre de mission</a:t>
              </a:r>
            </a:p>
            <a:p>
              <a:pPr algn="l"/>
              <a:r>
                <a:rPr lang="fr-FR" dirty="0"/>
                <a:t>Met en place une « Data room » pour collecter l’ensemble des données financières nécessaires aux analyses</a:t>
              </a:r>
            </a:p>
            <a:p>
              <a:pPr algn="l"/>
              <a:r>
                <a:rPr lang="fr-FR" dirty="0"/>
                <a:t>Conduit des entretiens, recueille et analyse les publications sur l’entreprise à l’achat ou à la vente </a:t>
              </a:r>
            </a:p>
            <a:p>
              <a:pPr algn="l"/>
              <a:r>
                <a:rPr lang="fr-FR" dirty="0"/>
                <a:t>Réalise les analyses de la situation financière de l’entreprise : </a:t>
              </a:r>
            </a:p>
            <a:p>
              <a:pPr marL="266700" indent="-85725" algn="l">
                <a:buFontTx/>
                <a:buChar char="-"/>
              </a:pPr>
              <a:r>
                <a:rPr lang="fr-FR" dirty="0"/>
                <a:t>Description des activités</a:t>
              </a:r>
            </a:p>
            <a:p>
              <a:pPr marL="266700" indent="-85725" algn="l">
                <a:buFontTx/>
                <a:buChar char="-"/>
              </a:pPr>
              <a:r>
                <a:rPr lang="fr-FR" dirty="0"/>
                <a:t>Analyse de l’évolution des principaux indicateurs financiers au cours du temps : résultat d’exploitation, marges, flux de liquidités…</a:t>
              </a:r>
            </a:p>
            <a:p>
              <a:pPr marL="266700" indent="-85725" algn="l">
                <a:buFontTx/>
                <a:buChar char="-"/>
              </a:pPr>
              <a:r>
                <a:rPr lang="fr-FR" dirty="0"/>
                <a:t>Évaluation des performances économiques et financières à court et moyen-terme : construction d’un </a:t>
              </a:r>
              <a:r>
                <a:rPr lang="fr-FR" i="1" dirty="0"/>
                <a:t>business plan</a:t>
              </a:r>
              <a:r>
                <a:rPr lang="fr-FR" dirty="0"/>
                <a:t>, évolutions du résultat d’exploitation, évolution des charges de la dette… </a:t>
              </a:r>
            </a:p>
            <a:p>
              <a:pPr algn="l"/>
              <a:r>
                <a:rPr lang="fr-FR" dirty="0"/>
                <a:t>Formalise les analyses au sein d’un rapport de </a:t>
              </a:r>
              <a:r>
                <a:rPr lang="fr-FR" i="1" dirty="0"/>
                <a:t>due diligence</a:t>
              </a:r>
              <a:r>
                <a:rPr lang="fr-FR" dirty="0"/>
                <a:t> et des fichiers de modélisation des indicateurs </a:t>
              </a:r>
              <a:endParaRPr lang="fr-FR" dirty="0">
                <a:highlight>
                  <a:srgbClr val="FFFF00"/>
                </a:highlight>
              </a:endParaRPr>
            </a:p>
            <a:p>
              <a:pPr algn="l"/>
              <a:endParaRPr lang="fr-FR" dirty="0"/>
            </a:p>
          </p:txBody>
        </p:sp>
      </p:grpSp>
      <p:grpSp>
        <p:nvGrpSpPr>
          <p:cNvPr id="17" name="Groupe 16">
            <a:extLst>
              <a:ext uri="{FF2B5EF4-FFF2-40B4-BE49-F238E27FC236}">
                <a16:creationId xmlns:a16="http://schemas.microsoft.com/office/drawing/2014/main" id="{31EDBFB7-A448-4CDC-8931-DA11FF7AEE2F}"/>
              </a:ext>
            </a:extLst>
          </p:cNvPr>
          <p:cNvGrpSpPr/>
          <p:nvPr/>
        </p:nvGrpSpPr>
        <p:grpSpPr>
          <a:xfrm>
            <a:off x="247046" y="5971505"/>
            <a:ext cx="6872432" cy="1222260"/>
            <a:chOff x="247046" y="5561930"/>
            <a:chExt cx="6872432" cy="1222260"/>
          </a:xfrm>
        </p:grpSpPr>
        <p:sp>
          <p:nvSpPr>
            <p:cNvPr id="77" name="ZoneTexte 76">
              <a:extLst>
                <a:ext uri="{FF2B5EF4-FFF2-40B4-BE49-F238E27FC236}">
                  <a16:creationId xmlns:a16="http://schemas.microsoft.com/office/drawing/2014/main" id="{FC720F23-92CC-4619-A084-E4F459FAFB19}"/>
                </a:ext>
              </a:extLst>
            </p:cNvPr>
            <p:cNvSpPr txBox="1"/>
            <p:nvPr/>
          </p:nvSpPr>
          <p:spPr>
            <a:xfrm>
              <a:off x="279478" y="5768527"/>
              <a:ext cx="68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 élaboration de la méthodologie, tarification, soutenance</a:t>
              </a:r>
              <a:endParaRPr lang="fr-FR" dirty="0">
                <a:highlight>
                  <a:srgbClr val="FFFF00"/>
                </a:highlight>
              </a:endParaRPr>
            </a:p>
            <a:p>
              <a:pPr algn="l"/>
              <a:r>
                <a:rPr lang="fr-FR" dirty="0"/>
                <a:t>Précise les besoins du client, recueille les éléments de sa stratégie d’achat ou de vente (intérêt et réalise un premier diagnostic de la situation de l’entreprise cible en s’appuyant sur des entretiens avec les personnes clés de l’organisation (dirigeant, DAF…) </a:t>
              </a:r>
            </a:p>
            <a:p>
              <a:pPr algn="l"/>
              <a:r>
                <a:rPr lang="fr-FR" dirty="0"/>
                <a:t>Adapte les objectifs et étapes de la mission à partir de sa compréhension des enjeux stratégiques et financiers des organisations impliquées dans la transaction</a:t>
              </a:r>
            </a:p>
          </p:txBody>
        </p:sp>
        <p:sp>
          <p:nvSpPr>
            <p:cNvPr id="78" name="ZoneTexte 77">
              <a:extLst>
                <a:ext uri="{FF2B5EF4-FFF2-40B4-BE49-F238E27FC236}">
                  <a16:creationId xmlns:a16="http://schemas.microsoft.com/office/drawing/2014/main" id="{460E1B91-F205-48BD-BBA4-EE44B2C2E26E}"/>
                </a:ext>
              </a:extLst>
            </p:cNvPr>
            <p:cNvSpPr txBox="1"/>
            <p:nvPr/>
          </p:nvSpPr>
          <p:spPr>
            <a:xfrm>
              <a:off x="247046" y="5561930"/>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grpSp>
      <p:grpSp>
        <p:nvGrpSpPr>
          <p:cNvPr id="9" name="Groupe 8">
            <a:extLst>
              <a:ext uri="{FF2B5EF4-FFF2-40B4-BE49-F238E27FC236}">
                <a16:creationId xmlns:a16="http://schemas.microsoft.com/office/drawing/2014/main" id="{4843AB56-255C-41EC-AB73-3AB7A98C90BA}"/>
              </a:ext>
            </a:extLst>
          </p:cNvPr>
          <p:cNvGrpSpPr/>
          <p:nvPr/>
        </p:nvGrpSpPr>
        <p:grpSpPr>
          <a:xfrm>
            <a:off x="247046" y="9124055"/>
            <a:ext cx="6872432" cy="1385575"/>
            <a:chOff x="247046" y="8924030"/>
            <a:chExt cx="6872432" cy="1385575"/>
          </a:xfrm>
        </p:grpSpPr>
        <p:sp>
          <p:nvSpPr>
            <p:cNvPr id="80" name="ZoneTexte 79">
              <a:extLst>
                <a:ext uri="{FF2B5EF4-FFF2-40B4-BE49-F238E27FC236}">
                  <a16:creationId xmlns:a16="http://schemas.microsoft.com/office/drawing/2014/main" id="{34A03DC2-3A57-4946-925C-641F67E01273}"/>
                </a:ext>
              </a:extLst>
            </p:cNvPr>
            <p:cNvSpPr txBox="1"/>
            <p:nvPr/>
          </p:nvSpPr>
          <p:spPr>
            <a:xfrm>
              <a:off x="247046" y="8924030"/>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métiers » et concurrentielle</a:t>
              </a:r>
            </a:p>
          </p:txBody>
        </p:sp>
        <p:sp>
          <p:nvSpPr>
            <p:cNvPr id="81" name="ZoneTexte 80">
              <a:extLst>
                <a:ext uri="{FF2B5EF4-FFF2-40B4-BE49-F238E27FC236}">
                  <a16:creationId xmlns:a16="http://schemas.microsoft.com/office/drawing/2014/main" id="{962102E2-1C69-4B67-8C68-3AAF0BB87AA9}"/>
                </a:ext>
              </a:extLst>
            </p:cNvPr>
            <p:cNvSpPr txBox="1"/>
            <p:nvPr/>
          </p:nvSpPr>
          <p:spPr>
            <a:xfrm>
              <a:off x="279478" y="9140054"/>
              <a:ext cx="6840000" cy="1169551"/>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concurrentielle et en matière d’actualité des fusions-acquisitions, veille juridique sur la réglementation comptable et financière</a:t>
              </a:r>
            </a:p>
            <a:p>
              <a:pPr algn="l"/>
              <a:r>
                <a:rPr lang="fr-FR" dirty="0"/>
                <a:t>Participe au développement des prestations de transaction services (nouvelles offres, identification de prospects…) en développant des synergies avec les autres métiers du cabinet (conseil financier, RH, expertise comptable, juridique…)</a:t>
              </a:r>
            </a:p>
            <a:p>
              <a:pPr algn="l"/>
              <a:r>
                <a:rPr lang="fr-FR" dirty="0"/>
                <a:t>Entretient un réseau professionnel (consultants, avocats, banquiers…) et met en valeur l’activité du cabinet en participant à des évènements et projets du cabinet (études, séminaires, rencontres professionnelles…)</a:t>
              </a:r>
            </a:p>
          </p:txBody>
        </p:sp>
      </p:grpSp>
      <p:pic>
        <p:nvPicPr>
          <p:cNvPr id="8" name="Image 7"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51424"/>
            <a:ext cx="1117053" cy="922337"/>
          </a:xfrm>
          <a:prstGeom prst="rect">
            <a:avLst/>
          </a:prstGeom>
        </p:spPr>
      </p:pic>
    </p:spTree>
    <p:extLst>
      <p:ext uri="{BB962C8B-B14F-4D97-AF65-F5344CB8AC3E}">
        <p14:creationId xmlns:p14="http://schemas.microsoft.com/office/powerpoint/2010/main" val="222884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7002670"/>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179437" y="5695220"/>
            <a:ext cx="7297624" cy="507831"/>
            <a:chOff x="98900" y="5811621"/>
            <a:chExt cx="7297624"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15712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indicateurs financiers d’une entreprise afin d’établir un business plan modélisable sur tableur</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179437" y="5130201"/>
            <a:ext cx="7193990" cy="507831"/>
            <a:chOff x="205409" y="5149117"/>
            <a:chExt cx="7193990" cy="507831"/>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02977"/>
              <a:ext cx="184505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49117"/>
              <a:ext cx="207284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Assurer la sécurité des échanges de données dans le cadre de la mise en place d’une « Data room »</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51032"/>
              <a:ext cx="3405719" cy="504000"/>
              <a:chOff x="1907629" y="2793940"/>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9394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93940"/>
                <a:ext cx="271472" cy="504000"/>
                <a:chOff x="1903658" y="4027326"/>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2732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6087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20297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une démarche de sécurisation des échanges de données </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179437" y="3907829"/>
            <a:ext cx="7297624" cy="553998"/>
            <a:chOff x="205409" y="4044052"/>
            <a:chExt cx="7297624"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67136"/>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Intégrer les évolutions réglementaires des due diligences, par exemple en matière de lutte contre la corruption</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40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179437" y="4519015"/>
            <a:ext cx="7208162" cy="553998"/>
            <a:chOff x="205409" y="3856821"/>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8182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856821"/>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879905"/>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le business plan d’une entreprise à la vente à partir d’hypothèses débattues en réunion</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81820"/>
              <a:ext cx="271472" cy="504000"/>
              <a:chOff x="1903658" y="4038868"/>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724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856821"/>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179437" y="6260240"/>
            <a:ext cx="7297624" cy="553998"/>
            <a:chOff x="98900" y="5861634"/>
            <a:chExt cx="7297624"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15712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réunion d’étape, présenter les chantiers en cours, répondre aux questions du client</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86633"/>
                <a:ext cx="3405719" cy="504000"/>
                <a:chOff x="1907629" y="2842996"/>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42996"/>
                  <a:ext cx="271472" cy="504000"/>
                  <a:chOff x="1903658" y="4076382"/>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763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et piloter la stratégie d'intégration d'un SI en tenant compte des besoins métiers, des contraintes techniques et de cybersécurité</a:t>
                </a:r>
              </a:p>
            </p:txBody>
          </p:sp>
        </p:grpSp>
      </p:grpSp>
      <p:grpSp>
        <p:nvGrpSpPr>
          <p:cNvPr id="223" name="Groupe 222">
            <a:extLst>
              <a:ext uri="{FF2B5EF4-FFF2-40B4-BE49-F238E27FC236}">
                <a16:creationId xmlns:a16="http://schemas.microsoft.com/office/drawing/2014/main" id="{B10A67A8-BE7A-4519-94BD-9F9BE84736EF}"/>
              </a:ext>
            </a:extLst>
          </p:cNvPr>
          <p:cNvGrpSpPr/>
          <p:nvPr/>
        </p:nvGrpSpPr>
        <p:grpSpPr>
          <a:xfrm>
            <a:off x="179437" y="7832754"/>
            <a:ext cx="7246836" cy="553998"/>
            <a:chOff x="170850" y="7398898"/>
            <a:chExt cx="7246836" cy="553998"/>
          </a:xfrm>
        </p:grpSpPr>
        <p:grpSp>
          <p:nvGrpSpPr>
            <p:cNvPr id="224" name="Groupe 223">
              <a:extLst>
                <a:ext uri="{FF2B5EF4-FFF2-40B4-BE49-F238E27FC236}">
                  <a16:creationId xmlns:a16="http://schemas.microsoft.com/office/drawing/2014/main" id="{D0BEFF82-3D7F-4283-94BB-97EA2E133590}"/>
                </a:ext>
              </a:extLst>
            </p:cNvPr>
            <p:cNvGrpSpPr/>
            <p:nvPr/>
          </p:nvGrpSpPr>
          <p:grpSpPr>
            <a:xfrm>
              <a:off x="170850" y="7421982"/>
              <a:ext cx="7246836" cy="507831"/>
              <a:chOff x="170850" y="7421982"/>
              <a:chExt cx="7246836" cy="507831"/>
            </a:xfrm>
          </p:grpSpPr>
          <p:sp>
            <p:nvSpPr>
              <p:cNvPr id="226" name="ZoneTexte 225">
                <a:extLst>
                  <a:ext uri="{FF2B5EF4-FFF2-40B4-BE49-F238E27FC236}">
                    <a16:creationId xmlns:a16="http://schemas.microsoft.com/office/drawing/2014/main" id="{E591AF1A-87C9-4B3F-A288-386576D8596D}"/>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27" name="Rectangle 226">
                <a:extLst>
                  <a:ext uri="{FF2B5EF4-FFF2-40B4-BE49-F238E27FC236}">
                    <a16:creationId xmlns:a16="http://schemas.microsoft.com/office/drawing/2014/main" id="{4BBA9BF1-CBA6-4EF3-9AAE-4BEA92E81DBD}"/>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Articuler les compétences du cabinet et les enjeux du client dans le cadre de propositions commerciales</a:t>
                </a:r>
              </a:p>
            </p:txBody>
          </p:sp>
          <p:grpSp>
            <p:nvGrpSpPr>
              <p:cNvPr id="228" name="Groupe 227">
                <a:extLst>
                  <a:ext uri="{FF2B5EF4-FFF2-40B4-BE49-F238E27FC236}">
                    <a16:creationId xmlns:a16="http://schemas.microsoft.com/office/drawing/2014/main" id="{37555BF1-5BDD-44A4-9A90-B828EA068BFE}"/>
                  </a:ext>
                </a:extLst>
              </p:cNvPr>
              <p:cNvGrpSpPr/>
              <p:nvPr/>
            </p:nvGrpSpPr>
            <p:grpSpPr>
              <a:xfrm>
                <a:off x="1907629" y="7423897"/>
                <a:ext cx="3405719" cy="504000"/>
                <a:chOff x="1907629" y="2851649"/>
                <a:chExt cx="3405719" cy="504000"/>
              </a:xfrm>
            </p:grpSpPr>
            <p:sp>
              <p:nvSpPr>
                <p:cNvPr id="229" name="Rectangle 228">
                  <a:extLst>
                    <a:ext uri="{FF2B5EF4-FFF2-40B4-BE49-F238E27FC236}">
                      <a16:creationId xmlns:a16="http://schemas.microsoft.com/office/drawing/2014/main" id="{4498F3C7-862D-4191-8A9D-032B54AF0031}"/>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4601933C-12AB-4C7E-86F8-743AD831022A}"/>
                    </a:ext>
                  </a:extLst>
                </p:cNvPr>
                <p:cNvGrpSpPr/>
                <p:nvPr/>
              </p:nvGrpSpPr>
              <p:grpSpPr>
                <a:xfrm>
                  <a:off x="1907629" y="2851649"/>
                  <a:ext cx="271472" cy="504000"/>
                  <a:chOff x="1903658" y="4085035"/>
                  <a:chExt cx="265051" cy="504000"/>
                </a:xfrm>
              </p:grpSpPr>
              <p:cxnSp>
                <p:nvCxnSpPr>
                  <p:cNvPr id="231" name="Connecteur droit 230">
                    <a:extLst>
                      <a:ext uri="{FF2B5EF4-FFF2-40B4-BE49-F238E27FC236}">
                        <a16:creationId xmlns:a16="http://schemas.microsoft.com/office/drawing/2014/main" id="{00B2CF8D-5EDE-4F21-B3FE-81B5406D08BE}"/>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2" name="Ellipse 231">
                    <a:extLst>
                      <a:ext uri="{FF2B5EF4-FFF2-40B4-BE49-F238E27FC236}">
                        <a16:creationId xmlns:a16="http://schemas.microsoft.com/office/drawing/2014/main" id="{CDD8E22C-D2F6-4EE1-B608-9E9405608290}"/>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5" name="Rectangle 224">
              <a:extLst>
                <a:ext uri="{FF2B5EF4-FFF2-40B4-BE49-F238E27FC236}">
                  <a16:creationId xmlns:a16="http://schemas.microsoft.com/office/drawing/2014/main" id="{7F7B0ACE-6E4C-408C-83AE-5243DC89FC85}"/>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la construction d'offres commerciales, entretenir un réseau de partenaires et apporteurs d'affaires </a:t>
              </a:r>
            </a:p>
          </p:txBody>
        </p:sp>
      </p:grpSp>
      <p:grpSp>
        <p:nvGrpSpPr>
          <p:cNvPr id="233" name="Groupe 232">
            <a:extLst>
              <a:ext uri="{FF2B5EF4-FFF2-40B4-BE49-F238E27FC236}">
                <a16:creationId xmlns:a16="http://schemas.microsoft.com/office/drawing/2014/main" id="{1C7B9A15-1ECA-4B49-AAF8-C101FBF46658}"/>
              </a:ext>
            </a:extLst>
          </p:cNvPr>
          <p:cNvGrpSpPr/>
          <p:nvPr/>
        </p:nvGrpSpPr>
        <p:grpSpPr>
          <a:xfrm>
            <a:off x="179437" y="8421553"/>
            <a:ext cx="7246836" cy="507831"/>
            <a:chOff x="170850" y="7421983"/>
            <a:chExt cx="7246836" cy="507831"/>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1983"/>
              <a:ext cx="7246836" cy="507831"/>
              <a:chOff x="170850" y="7421983"/>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une session de questions-réponses et expliciter les résultats de l’analyse financière au client</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3898"/>
                <a:ext cx="3405719" cy="504000"/>
                <a:chOff x="1907629" y="2851650"/>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1650"/>
                  <a:ext cx="271472" cy="504000"/>
                  <a:chOff x="1903658" y="4085036"/>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Développer des mises en forme écrites élaborées, schématiser des idées complexes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179437" y="8964185"/>
            <a:ext cx="7246836" cy="507831"/>
            <a:chOff x="170850" y="7421983"/>
            <a:chExt cx="7246836" cy="507831"/>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21983"/>
              <a:ext cx="7246836" cy="507831"/>
              <a:chOff x="170850" y="7421983"/>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Planifier son organisation du travail dans le cas de plusieurs due diligences menées en parallèle</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23898"/>
                <a:ext cx="3405719" cy="504000"/>
                <a:chOff x="1907629" y="2851650"/>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851650"/>
                  <a:ext cx="271472" cy="504000"/>
                  <a:chOff x="1903658" y="4085036"/>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179437" y="10095616"/>
            <a:ext cx="7246836" cy="504000"/>
            <a:chOff x="170850" y="7411397"/>
            <a:chExt cx="7246836" cy="504000"/>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11397"/>
              <a:ext cx="7246836" cy="504000"/>
              <a:chOff x="170850" y="7411397"/>
              <a:chExt cx="7246836" cy="504000"/>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540287"/>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78731"/>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mission de conseil en anglais</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11397"/>
                <a:ext cx="3405719" cy="504000"/>
                <a:chOff x="1907629" y="2839149"/>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391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39149"/>
                  <a:ext cx="271472" cy="504000"/>
                  <a:chOff x="1903658" y="4072535"/>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725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060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540287"/>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Diriger des débats techniques et un projet en anglais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179437" y="7290122"/>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les étapes d’une mission de due diligence selon les contraintes budgétaires et les attentes du client</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une ou plusieurs phases et équipes projets</a:t>
              </a:r>
            </a:p>
          </p:txBody>
        </p:sp>
      </p:grpSp>
      <p:grpSp>
        <p:nvGrpSpPr>
          <p:cNvPr id="166" name="Groupe 165">
            <a:extLst>
              <a:ext uri="{FF2B5EF4-FFF2-40B4-BE49-F238E27FC236}">
                <a16:creationId xmlns:a16="http://schemas.microsoft.com/office/drawing/2014/main" id="{D964102A-A9C4-402B-9A9C-82B0E1524590}"/>
              </a:ext>
            </a:extLst>
          </p:cNvPr>
          <p:cNvGrpSpPr/>
          <p:nvPr/>
        </p:nvGrpSpPr>
        <p:grpSpPr>
          <a:xfrm>
            <a:off x="179437" y="2731624"/>
            <a:ext cx="7142579" cy="507831"/>
            <a:chOff x="205409" y="4094066"/>
            <a:chExt cx="7142579" cy="507831"/>
          </a:xfrm>
        </p:grpSpPr>
        <p:sp>
          <p:nvSpPr>
            <p:cNvPr id="167" name="ZoneTexte 166">
              <a:extLst>
                <a:ext uri="{FF2B5EF4-FFF2-40B4-BE49-F238E27FC236}">
                  <a16:creationId xmlns:a16="http://schemas.microsoft.com/office/drawing/2014/main" id="{B2EF5122-877D-4B07-B793-648136401273}"/>
                </a:ext>
              </a:extLst>
            </p:cNvPr>
            <p:cNvSpPr txBox="1"/>
            <p:nvPr/>
          </p:nvSpPr>
          <p:spPr>
            <a:xfrm>
              <a:off x="205409" y="4147926"/>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168" name="Rectangle 167">
              <a:extLst>
                <a:ext uri="{FF2B5EF4-FFF2-40B4-BE49-F238E27FC236}">
                  <a16:creationId xmlns:a16="http://schemas.microsoft.com/office/drawing/2014/main" id="{07527EA8-0E24-4FF3-819F-F65F79F8E7DB}"/>
                </a:ext>
              </a:extLst>
            </p:cNvPr>
            <p:cNvSpPr/>
            <p:nvPr/>
          </p:nvSpPr>
          <p:spPr>
            <a:xfrm>
              <a:off x="5377347" y="409406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des analyses financières innovantes à partir de l’exploitation de données</a:t>
              </a:r>
            </a:p>
          </p:txBody>
        </p:sp>
        <p:sp>
          <p:nvSpPr>
            <p:cNvPr id="169" name="Rectangle 168">
              <a:extLst>
                <a:ext uri="{FF2B5EF4-FFF2-40B4-BE49-F238E27FC236}">
                  <a16:creationId xmlns:a16="http://schemas.microsoft.com/office/drawing/2014/main" id="{6EA1C0D2-0F47-4317-B8F1-58F86AC59847}"/>
                </a:ext>
              </a:extLst>
            </p:cNvPr>
            <p:cNvSpPr/>
            <p:nvPr/>
          </p:nvSpPr>
          <p:spPr>
            <a:xfrm>
              <a:off x="2087320" y="409598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0" name="Groupe 169">
              <a:extLst>
                <a:ext uri="{FF2B5EF4-FFF2-40B4-BE49-F238E27FC236}">
                  <a16:creationId xmlns:a16="http://schemas.microsoft.com/office/drawing/2014/main" id="{CF380CD4-C328-4701-908E-4225759406AD}"/>
                </a:ext>
              </a:extLst>
            </p:cNvPr>
            <p:cNvGrpSpPr/>
            <p:nvPr/>
          </p:nvGrpSpPr>
          <p:grpSpPr>
            <a:xfrm>
              <a:off x="1942188" y="4095981"/>
              <a:ext cx="271472" cy="504000"/>
              <a:chOff x="1903658" y="4111007"/>
              <a:chExt cx="265051" cy="504000"/>
            </a:xfrm>
          </p:grpSpPr>
          <p:cxnSp>
            <p:nvCxnSpPr>
              <p:cNvPr id="197" name="Connecteur droit 196">
                <a:extLst>
                  <a:ext uri="{FF2B5EF4-FFF2-40B4-BE49-F238E27FC236}">
                    <a16:creationId xmlns:a16="http://schemas.microsoft.com/office/drawing/2014/main" id="{2D288EBF-EC68-4923-8182-F35A5105B383}"/>
                  </a:ext>
                </a:extLst>
              </p:cNvPr>
              <p:cNvCxnSpPr>
                <a:cxnSpLocks/>
              </p:cNvCxnSpPr>
              <p:nvPr/>
            </p:nvCxnSpPr>
            <p:spPr>
              <a:xfrm>
                <a:off x="2036183" y="411100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9" name="Ellipse 198">
                <a:extLst>
                  <a:ext uri="{FF2B5EF4-FFF2-40B4-BE49-F238E27FC236}">
                    <a16:creationId xmlns:a16="http://schemas.microsoft.com/office/drawing/2014/main" id="{F20B2143-7D74-4A4E-87A5-59888E1DBD55}"/>
                  </a:ext>
                </a:extLst>
              </p:cNvPr>
              <p:cNvSpPr/>
              <p:nvPr/>
            </p:nvSpPr>
            <p:spPr>
              <a:xfrm>
                <a:off x="1903658" y="424455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92" name="Rectangle 191">
              <a:extLst>
                <a:ext uri="{FF2B5EF4-FFF2-40B4-BE49-F238E27FC236}">
                  <a16:creationId xmlns:a16="http://schemas.microsoft.com/office/drawing/2014/main" id="{83DBC65C-D9E3-4079-B7F0-01348D54A7E5}"/>
                </a:ext>
              </a:extLst>
            </p:cNvPr>
            <p:cNvSpPr/>
            <p:nvPr/>
          </p:nvSpPr>
          <p:spPr>
            <a:xfrm>
              <a:off x="2169012" y="4147926"/>
              <a:ext cx="3095822"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et faire évoluer les offres et process de travail en fonction</a:t>
              </a:r>
            </a:p>
          </p:txBody>
        </p:sp>
      </p:grpSp>
      <p:sp>
        <p:nvSpPr>
          <p:cNvPr id="179" name="ZoneTexte 178">
            <a:extLst>
              <a:ext uri="{FF2B5EF4-FFF2-40B4-BE49-F238E27FC236}">
                <a16:creationId xmlns:a16="http://schemas.microsoft.com/office/drawing/2014/main" id="{F5AD4EDD-4497-4077-AD67-5369624B0069}"/>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transaction services</a:t>
            </a:r>
          </a:p>
        </p:txBody>
      </p:sp>
      <p:grpSp>
        <p:nvGrpSpPr>
          <p:cNvPr id="193" name="Groupe 192">
            <a:extLst>
              <a:ext uri="{FF2B5EF4-FFF2-40B4-BE49-F238E27FC236}">
                <a16:creationId xmlns:a16="http://schemas.microsoft.com/office/drawing/2014/main" id="{E0FF1BC7-F486-46DD-8CBE-3EC7B6309B5E}"/>
              </a:ext>
            </a:extLst>
          </p:cNvPr>
          <p:cNvGrpSpPr/>
          <p:nvPr/>
        </p:nvGrpSpPr>
        <p:grpSpPr>
          <a:xfrm>
            <a:off x="179437" y="3296643"/>
            <a:ext cx="7142579" cy="553998"/>
            <a:chOff x="205409" y="4044052"/>
            <a:chExt cx="7142579" cy="553998"/>
          </a:xfrm>
        </p:grpSpPr>
        <p:sp>
          <p:nvSpPr>
            <p:cNvPr id="204" name="ZoneTexte 203">
              <a:extLst>
                <a:ext uri="{FF2B5EF4-FFF2-40B4-BE49-F238E27FC236}">
                  <a16:creationId xmlns:a16="http://schemas.microsoft.com/office/drawing/2014/main" id="{5D2EF4E4-F118-4E2F-8FB2-CAA4AB4392D5}"/>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206" name="Rectangle 205">
              <a:extLst>
                <a:ext uri="{FF2B5EF4-FFF2-40B4-BE49-F238E27FC236}">
                  <a16:creationId xmlns:a16="http://schemas.microsoft.com/office/drawing/2014/main" id="{C8CDC065-4B51-4F95-A96B-369AB60FD276}"/>
                </a:ext>
              </a:extLst>
            </p:cNvPr>
            <p:cNvSpPr/>
            <p:nvPr/>
          </p:nvSpPr>
          <p:spPr>
            <a:xfrm>
              <a:off x="5377347" y="406713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la mise en place d’une « Data room » en lien avec les équipes informatiques</a:t>
              </a:r>
            </a:p>
          </p:txBody>
        </p:sp>
        <p:sp>
          <p:nvSpPr>
            <p:cNvPr id="215" name="Rectangle 214">
              <a:extLst>
                <a:ext uri="{FF2B5EF4-FFF2-40B4-BE49-F238E27FC236}">
                  <a16:creationId xmlns:a16="http://schemas.microsoft.com/office/drawing/2014/main" id="{3DA36E54-4AA6-4500-A35B-0BA2171266B1}"/>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6" name="Groupe 255">
              <a:extLst>
                <a:ext uri="{FF2B5EF4-FFF2-40B4-BE49-F238E27FC236}">
                  <a16:creationId xmlns:a16="http://schemas.microsoft.com/office/drawing/2014/main" id="{C6EB56C0-EE0A-4B02-8D2B-FD5041B35479}"/>
                </a:ext>
              </a:extLst>
            </p:cNvPr>
            <p:cNvGrpSpPr/>
            <p:nvPr/>
          </p:nvGrpSpPr>
          <p:grpSpPr>
            <a:xfrm>
              <a:off x="1942188" y="4069051"/>
              <a:ext cx="271472" cy="504000"/>
              <a:chOff x="1903658" y="4084077"/>
              <a:chExt cx="265051" cy="504000"/>
            </a:xfrm>
          </p:grpSpPr>
          <p:cxnSp>
            <p:nvCxnSpPr>
              <p:cNvPr id="274" name="Connecteur droit 273">
                <a:extLst>
                  <a:ext uri="{FF2B5EF4-FFF2-40B4-BE49-F238E27FC236}">
                    <a16:creationId xmlns:a16="http://schemas.microsoft.com/office/drawing/2014/main" id="{F6447AB4-64B6-44FB-B23D-C5C125B580AE}"/>
                  </a:ext>
                </a:extLst>
              </p:cNvPr>
              <p:cNvCxnSpPr>
                <a:cxnSpLocks/>
              </p:cNvCxnSpPr>
              <p:nvPr/>
            </p:nvCxnSpPr>
            <p:spPr>
              <a:xfrm>
                <a:off x="2036183" y="408407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75" name="Ellipse 274">
                <a:extLst>
                  <a:ext uri="{FF2B5EF4-FFF2-40B4-BE49-F238E27FC236}">
                    <a16:creationId xmlns:a16="http://schemas.microsoft.com/office/drawing/2014/main" id="{E3A88488-F457-4E6F-AE70-B4EB600F1613}"/>
                  </a:ext>
                </a:extLst>
              </p:cNvPr>
              <p:cNvSpPr/>
              <p:nvPr/>
            </p:nvSpPr>
            <p:spPr>
              <a:xfrm>
                <a:off x="1903658" y="421762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270" name="Rectangle 269">
              <a:extLst>
                <a:ext uri="{FF2B5EF4-FFF2-40B4-BE49-F238E27FC236}">
                  <a16:creationId xmlns:a16="http://schemas.microsoft.com/office/drawing/2014/main" id="{DC839980-FD4B-4AFD-B657-79C4B36E4AD2}"/>
                </a:ext>
              </a:extLst>
            </p:cNvPr>
            <p:cNvSpPr/>
            <p:nvPr/>
          </p:nvSpPr>
          <p:spPr>
            <a:xfrm>
              <a:off x="2169012" y="412099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nvGrpSpPr>
          <p:cNvPr id="276" name="Groupe 275">
            <a:extLst>
              <a:ext uri="{FF2B5EF4-FFF2-40B4-BE49-F238E27FC236}">
                <a16:creationId xmlns:a16="http://schemas.microsoft.com/office/drawing/2014/main" id="{1161E675-A7F1-4082-B821-BC17385E9B5C}"/>
              </a:ext>
            </a:extLst>
          </p:cNvPr>
          <p:cNvGrpSpPr/>
          <p:nvPr/>
        </p:nvGrpSpPr>
        <p:grpSpPr>
          <a:xfrm>
            <a:off x="179437" y="9506817"/>
            <a:ext cx="7246836" cy="553998"/>
            <a:chOff x="170850" y="7475842"/>
            <a:chExt cx="7246836" cy="553998"/>
          </a:xfrm>
        </p:grpSpPr>
        <p:grpSp>
          <p:nvGrpSpPr>
            <p:cNvPr id="277" name="Groupe 276">
              <a:extLst>
                <a:ext uri="{FF2B5EF4-FFF2-40B4-BE49-F238E27FC236}">
                  <a16:creationId xmlns:a16="http://schemas.microsoft.com/office/drawing/2014/main" id="{295432A5-E32F-49EB-A4B4-6BE12DC44693}"/>
                </a:ext>
              </a:extLst>
            </p:cNvPr>
            <p:cNvGrpSpPr/>
            <p:nvPr/>
          </p:nvGrpSpPr>
          <p:grpSpPr>
            <a:xfrm>
              <a:off x="170850" y="7475842"/>
              <a:ext cx="7246836" cy="553998"/>
              <a:chOff x="170850" y="7475842"/>
              <a:chExt cx="7246836" cy="553998"/>
            </a:xfrm>
          </p:grpSpPr>
          <p:sp>
            <p:nvSpPr>
              <p:cNvPr id="279" name="ZoneTexte 278">
                <a:extLst>
                  <a:ext uri="{FF2B5EF4-FFF2-40B4-BE49-F238E27FC236}">
                    <a16:creationId xmlns:a16="http://schemas.microsoft.com/office/drawing/2014/main" id="{5B179D64-97E9-4AAB-ABD8-BDB2FF276339}"/>
                  </a:ext>
                </a:extLst>
              </p:cNvPr>
              <p:cNvSpPr txBox="1"/>
              <p:nvPr/>
            </p:nvSpPr>
            <p:spPr>
              <a:xfrm>
                <a:off x="170850" y="7475842"/>
                <a:ext cx="176717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80" name="Rectangle 279">
                <a:extLst>
                  <a:ext uri="{FF2B5EF4-FFF2-40B4-BE49-F238E27FC236}">
                    <a16:creationId xmlns:a16="http://schemas.microsoft.com/office/drawing/2014/main" id="{9D86C442-F7C7-495F-8842-2AB470709EC4}"/>
                  </a:ext>
                </a:extLst>
              </p:cNvPr>
              <p:cNvSpPr/>
              <p:nvPr/>
            </p:nvSpPr>
            <p:spPr>
              <a:xfrm>
                <a:off x="5292000" y="7498926"/>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fonction des éléments identifiés avec le client, mener des analyses complémentaires</a:t>
                </a:r>
              </a:p>
            </p:txBody>
          </p:sp>
          <p:grpSp>
            <p:nvGrpSpPr>
              <p:cNvPr id="281" name="Groupe 280">
                <a:extLst>
                  <a:ext uri="{FF2B5EF4-FFF2-40B4-BE49-F238E27FC236}">
                    <a16:creationId xmlns:a16="http://schemas.microsoft.com/office/drawing/2014/main" id="{5E9D496B-5E06-4EDF-891E-CDB260E5D907}"/>
                  </a:ext>
                </a:extLst>
              </p:cNvPr>
              <p:cNvGrpSpPr/>
              <p:nvPr/>
            </p:nvGrpSpPr>
            <p:grpSpPr>
              <a:xfrm>
                <a:off x="1907629" y="7500841"/>
                <a:ext cx="3405719" cy="504000"/>
                <a:chOff x="1907629" y="2928593"/>
                <a:chExt cx="3405719" cy="504000"/>
              </a:xfrm>
            </p:grpSpPr>
            <p:sp>
              <p:nvSpPr>
                <p:cNvPr id="282" name="Rectangle 281">
                  <a:extLst>
                    <a:ext uri="{FF2B5EF4-FFF2-40B4-BE49-F238E27FC236}">
                      <a16:creationId xmlns:a16="http://schemas.microsoft.com/office/drawing/2014/main" id="{E52DAC18-343E-409B-A84B-DE8C618A5446}"/>
                    </a:ext>
                  </a:extLst>
                </p:cNvPr>
                <p:cNvSpPr/>
                <p:nvPr/>
              </p:nvSpPr>
              <p:spPr>
                <a:xfrm>
                  <a:off x="2052761" y="292859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3" name="Groupe 282">
                  <a:extLst>
                    <a:ext uri="{FF2B5EF4-FFF2-40B4-BE49-F238E27FC236}">
                      <a16:creationId xmlns:a16="http://schemas.microsoft.com/office/drawing/2014/main" id="{300E1C0D-3842-48E3-BAFF-E14DE097458E}"/>
                    </a:ext>
                  </a:extLst>
                </p:cNvPr>
                <p:cNvGrpSpPr/>
                <p:nvPr/>
              </p:nvGrpSpPr>
              <p:grpSpPr>
                <a:xfrm>
                  <a:off x="1907629" y="2928593"/>
                  <a:ext cx="271472" cy="504000"/>
                  <a:chOff x="1903658" y="4161979"/>
                  <a:chExt cx="265051" cy="504000"/>
                </a:xfrm>
              </p:grpSpPr>
              <p:cxnSp>
                <p:nvCxnSpPr>
                  <p:cNvPr id="284" name="Connecteur droit 283">
                    <a:extLst>
                      <a:ext uri="{FF2B5EF4-FFF2-40B4-BE49-F238E27FC236}">
                        <a16:creationId xmlns:a16="http://schemas.microsoft.com/office/drawing/2014/main" id="{CBF8C280-3C56-4333-9816-BD0DFB1C1340}"/>
                      </a:ext>
                    </a:extLst>
                  </p:cNvPr>
                  <p:cNvCxnSpPr>
                    <a:cxnSpLocks/>
                  </p:cNvCxnSpPr>
                  <p:nvPr/>
                </p:nvCxnSpPr>
                <p:spPr>
                  <a:xfrm>
                    <a:off x="2036183" y="4161979"/>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5" name="Ellipse 284">
                    <a:extLst>
                      <a:ext uri="{FF2B5EF4-FFF2-40B4-BE49-F238E27FC236}">
                        <a16:creationId xmlns:a16="http://schemas.microsoft.com/office/drawing/2014/main" id="{F18F21A5-099A-4F7F-B679-85473E76D85F}"/>
                      </a:ext>
                    </a:extLst>
                  </p:cNvPr>
                  <p:cNvSpPr/>
                  <p:nvPr/>
                </p:nvSpPr>
                <p:spPr>
                  <a:xfrm>
                    <a:off x="1903658" y="429552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78" name="Rectangle 277">
              <a:extLst>
                <a:ext uri="{FF2B5EF4-FFF2-40B4-BE49-F238E27FC236}">
                  <a16:creationId xmlns:a16="http://schemas.microsoft.com/office/drawing/2014/main" id="{29719EB8-F2E3-4CA3-8C88-55B5E4329C49}"/>
                </a:ext>
              </a:extLst>
            </p:cNvPr>
            <p:cNvSpPr/>
            <p:nvPr/>
          </p:nvSpPr>
          <p:spPr>
            <a:xfrm>
              <a:off x="2123652" y="7552786"/>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Adapter la prestation délivrée aux spécificités de situations et d'interlocuteurs</a:t>
              </a:r>
            </a:p>
          </p:txBody>
        </p:sp>
      </p:grpSp>
      <p:pic>
        <p:nvPicPr>
          <p:cNvPr id="4" name="Image 3" descr="Une image contenant texte, Police, logo, Graphique&#10;&#10;Description générée automatiquement">
            <a:extLst>
              <a:ext uri="{FF2B5EF4-FFF2-40B4-BE49-F238E27FC236}">
                <a16:creationId xmlns:a16="http://schemas.microsoft.com/office/drawing/2014/main" id="{68E378E4-0F9E-0E6D-6A25-BB1B0A719B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51424"/>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8" name="Groupe 7">
            <a:extLst>
              <a:ext uri="{FF2B5EF4-FFF2-40B4-BE49-F238E27FC236}">
                <a16:creationId xmlns:a16="http://schemas.microsoft.com/office/drawing/2014/main" id="{6E957231-B1BC-42F7-89F4-A495860DF85F}"/>
              </a:ext>
            </a:extLst>
          </p:cNvPr>
          <p:cNvGrpSpPr/>
          <p:nvPr/>
        </p:nvGrpSpPr>
        <p:grpSpPr>
          <a:xfrm>
            <a:off x="369971" y="2000379"/>
            <a:ext cx="3325269" cy="2214671"/>
            <a:chOff x="369971" y="2000379"/>
            <a:chExt cx="3325269" cy="2214671"/>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a:t>
              </a:r>
              <a:r>
                <a:rPr lang="fr-FR" i="1" dirty="0"/>
                <a:t>due diligences </a:t>
              </a:r>
              <a:r>
                <a:rPr lang="fr-FR" dirty="0"/>
                <a:t>représentent souvent des missions ponctuelles dans le portefeuille de dossiers. Le Consultant en transaction services intervient également sur d’autres champs d’activité : missions d’expertise-comptable, d’audit financiers ou extra-financier, de conseil en finance et stratégie d’entreprise…</a:t>
              </a:r>
            </a:p>
            <a:p>
              <a:pPr algn="l"/>
              <a:r>
                <a:rPr lang="fr-FR" dirty="0"/>
                <a:t>Dans les grands cabinets comptables, le Consultant en transaction services intervient sur un périmètre variable en fonction de son grade, du secteur d’activité de la clientèle et de la taille des entreprises ciblées (</a:t>
              </a:r>
              <a:r>
                <a:rPr lang="fr-FR" i="1" dirty="0" err="1"/>
                <a:t>small</a:t>
              </a:r>
              <a:r>
                <a:rPr lang="fr-FR" i="1" dirty="0"/>
                <a:t>-cap</a:t>
              </a:r>
              <a:r>
                <a:rPr lang="fr-FR" dirty="0"/>
                <a:t>, </a:t>
              </a:r>
              <a:r>
                <a:rPr lang="fr-FR" i="1" dirty="0" err="1"/>
                <a:t>mid</a:t>
              </a:r>
              <a:r>
                <a:rPr lang="fr-FR" i="1" dirty="0"/>
                <a:t>-cap</a:t>
              </a:r>
              <a:r>
                <a:rPr lang="fr-FR" dirty="0"/>
                <a:t>, </a:t>
              </a:r>
              <a:r>
                <a:rPr lang="fr-FR" i="1" dirty="0"/>
                <a:t>large-cap</a:t>
              </a:r>
              <a:r>
                <a:rPr lang="fr-FR" dirty="0"/>
                <a:t>).</a:t>
              </a:r>
            </a:p>
          </p:txBody>
        </p:sp>
      </p:grpSp>
      <p:grpSp>
        <p:nvGrpSpPr>
          <p:cNvPr id="14" name="Groupe 13">
            <a:extLst>
              <a:ext uri="{FF2B5EF4-FFF2-40B4-BE49-F238E27FC236}">
                <a16:creationId xmlns:a16="http://schemas.microsoft.com/office/drawing/2014/main" id="{47FF7C5C-1EF7-478D-A483-4CA5F1AABD38}"/>
              </a:ext>
            </a:extLst>
          </p:cNvPr>
          <p:cNvGrpSpPr/>
          <p:nvPr/>
        </p:nvGrpSpPr>
        <p:grpSpPr>
          <a:xfrm>
            <a:off x="3900953" y="5402823"/>
            <a:ext cx="3473456" cy="1622047"/>
            <a:chOff x="3935345" y="5668075"/>
            <a:chExt cx="3473456" cy="1622047"/>
          </a:xfrm>
        </p:grpSpPr>
        <p:grpSp>
          <p:nvGrpSpPr>
            <p:cNvPr id="12" name="Groupe 11">
              <a:extLst>
                <a:ext uri="{FF2B5EF4-FFF2-40B4-BE49-F238E27FC236}">
                  <a16:creationId xmlns:a16="http://schemas.microsoft.com/office/drawing/2014/main" id="{BD0E1138-EC07-4EED-982B-CF521B162F06}"/>
                </a:ext>
              </a:extLst>
            </p:cNvPr>
            <p:cNvGrpSpPr/>
            <p:nvPr/>
          </p:nvGrpSpPr>
          <p:grpSpPr>
            <a:xfrm>
              <a:off x="3935345" y="5668075"/>
              <a:ext cx="3473456" cy="1622047"/>
              <a:chOff x="3935345" y="5668075"/>
              <a:chExt cx="3473456" cy="1622047"/>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5668075"/>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747390"/>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35345" y="5966683"/>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connaissances en comptabilité et en gestion stratégique pour compléter l’expertise financière des consultants </a:t>
                </a:r>
              </a:p>
              <a:p>
                <a:r>
                  <a:rPr lang="fr-FR" dirty="0">
                    <a:solidFill>
                      <a:schemeClr val="tx2"/>
                    </a:solidFill>
                  </a:rPr>
                  <a:t>Renforcement des compétences d’analyse de données grâce à l’intégration d’outils issus de la data science  </a:t>
                </a:r>
              </a:p>
              <a:p>
                <a:r>
                  <a:rPr lang="fr-FR" dirty="0">
                    <a:solidFill>
                      <a:schemeClr val="tx2"/>
                    </a:solidFill>
                  </a:rPr>
                  <a:t>Spécialisation sectorielle des prestations de </a:t>
                </a:r>
                <a:r>
                  <a:rPr lang="fr-FR" i="1" dirty="0">
                    <a:solidFill>
                      <a:schemeClr val="tx2"/>
                    </a:solidFill>
                  </a:rPr>
                  <a:t>due diligences </a:t>
                </a:r>
              </a:p>
            </p:txBody>
          </p:sp>
        </p:gr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92197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933A9AB5-ABCF-401E-8C41-5D2927E2177A}"/>
              </a:ext>
            </a:extLst>
          </p:cNvPr>
          <p:cNvGrpSpPr/>
          <p:nvPr/>
        </p:nvGrpSpPr>
        <p:grpSpPr>
          <a:xfrm>
            <a:off x="3935345" y="7091660"/>
            <a:ext cx="3350624" cy="2696095"/>
            <a:chOff x="3978345" y="7794178"/>
            <a:chExt cx="3350624" cy="2696095"/>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794178"/>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78345" y="8089616"/>
              <a:ext cx="3240000" cy="2400657"/>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 Auditeur, Chef de mission comptable, Collaborateur comptable généraliste ou spécialisé (opérations comptables complexes…), Expert-comptable (sous condition d’obtention du DEC), Juriste fiscaliste</a:t>
              </a:r>
            </a:p>
            <a:p>
              <a:pPr marL="108000" indent="-108000" algn="l">
                <a:buFont typeface="Wingdings" panose="05000000000000000000" pitchFamily="2" charset="2"/>
                <a:buChar char="§"/>
              </a:pPr>
              <a:r>
                <a:rPr lang="fr-FR" dirty="0">
                  <a:solidFill>
                    <a:schemeClr val="tx2"/>
                  </a:solidFill>
                </a:rPr>
                <a:t>Autres métiers du conseil : conseil financier (restructuring, valorisation), conseil en stratégie et management </a:t>
              </a:r>
            </a:p>
            <a:p>
              <a:pPr marL="108000" indent="-108000" algn="l">
                <a:buFont typeface="Wingdings" panose="05000000000000000000" pitchFamily="2" charset="2"/>
                <a:buChar char="§"/>
              </a:pPr>
              <a:r>
                <a:rPr lang="fr-FR" dirty="0">
                  <a:solidFill>
                    <a:schemeClr val="tx2"/>
                  </a:solidFill>
                </a:rPr>
                <a:t>Métiers du conseil en fusion-acquisition en banque d’affaire ou banque généraliste</a:t>
              </a:r>
            </a:p>
            <a:p>
              <a:pPr marL="108000" indent="-108000" algn="l">
                <a:buFont typeface="Wingdings" panose="05000000000000000000" pitchFamily="2" charset="2"/>
                <a:buChar char="§"/>
              </a:pPr>
              <a:r>
                <a:rPr lang="fr-FR" dirty="0">
                  <a:solidFill>
                    <a:schemeClr val="tx2"/>
                  </a:solidFill>
                </a:rPr>
                <a:t>Métiers des directions financières : DAF, direction comptable, contrôle de gestion, contrôle interne…</a:t>
              </a:r>
            </a:p>
            <a:p>
              <a:pPr marL="108000" indent="-108000" algn="l">
                <a:buFont typeface="Wingdings" panose="05000000000000000000" pitchFamily="2" charset="2"/>
                <a:buChar char="§"/>
              </a:pPr>
              <a:r>
                <a:rPr lang="fr-FR" dirty="0">
                  <a:solidFill>
                    <a:schemeClr val="tx2"/>
                  </a:solidFill>
                </a:rPr>
                <a:t>Métiers de l’analyse financière et la gestion d’actifs des banques, sociétés d’assurance, fonds d’investissement… </a:t>
              </a:r>
            </a:p>
          </p:txBody>
        </p:sp>
      </p:grpSp>
      <p:grpSp>
        <p:nvGrpSpPr>
          <p:cNvPr id="7" name="Groupe 6">
            <a:extLst>
              <a:ext uri="{FF2B5EF4-FFF2-40B4-BE49-F238E27FC236}">
                <a16:creationId xmlns:a16="http://schemas.microsoft.com/office/drawing/2014/main" id="{66D80485-48AE-4E9F-AD63-947FE78CF3BF}"/>
              </a:ext>
            </a:extLst>
          </p:cNvPr>
          <p:cNvGrpSpPr/>
          <p:nvPr/>
        </p:nvGrpSpPr>
        <p:grpSpPr>
          <a:xfrm>
            <a:off x="369971" y="4227911"/>
            <a:ext cx="3325269" cy="1455724"/>
            <a:chOff x="369971" y="4049762"/>
            <a:chExt cx="3325269" cy="1455724"/>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04976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335935"/>
              <a:ext cx="3217978"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Certains cabinets interviennent plus spécifiquement sur une clientèle sectorielle ou sur un segment de taille d’entreprise.</a:t>
              </a:r>
            </a:p>
            <a:p>
              <a:pPr algn="l"/>
              <a:r>
                <a:rPr lang="fr-FR" dirty="0"/>
                <a:t>L’intervention du Consultant en transaction services sur d’autres formes de conseil financier (restructuring, valorisation d’entreprise, conseil en fusion-acquisition…) est variable selon le cabinet.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31914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8233987B-E589-410B-A740-32389BD210F6}"/>
              </a:ext>
            </a:extLst>
          </p:cNvPr>
          <p:cNvGrpSpPr/>
          <p:nvPr/>
        </p:nvGrpSpPr>
        <p:grpSpPr>
          <a:xfrm>
            <a:off x="369971" y="5699472"/>
            <a:ext cx="3325269" cy="1613793"/>
            <a:chOff x="369971" y="5489922"/>
            <a:chExt cx="3325269" cy="1613793"/>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5780276"/>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Consultant en transaction services peut encadrer des collaborateurs juniors, piloter un périmètre plus large des missions (cadrage de la mission, négociation commerciale..) et interagir davantage avec le client.</a:t>
              </a:r>
            </a:p>
            <a:p>
              <a:pPr algn="l"/>
              <a:r>
                <a:rPr lang="fr-FR" dirty="0"/>
                <a:t>Les activités de développement commercial occupe une part plus importante avec l’expérience.</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48992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75072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72145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456181"/>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753910"/>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Chef de projet et/ou Associé/dirigeant du cabinet d’expertise-comptable, équipes des pôles d’expertise-comptable et juridiques, autres consultants en finance, stratégie…</a:t>
            </a:r>
          </a:p>
          <a:p>
            <a:pPr algn="l"/>
            <a:r>
              <a:rPr lang="fr-FR" i="1" dirty="0"/>
              <a:t>Relations professionnelles externes </a:t>
            </a:r>
            <a:r>
              <a:rPr lang="fr-FR" dirty="0"/>
              <a:t>: Dirigeants, DAF, Responsable comptable, Banquiers d’affaires…</a:t>
            </a:r>
          </a:p>
          <a:p>
            <a:pPr algn="l"/>
            <a:r>
              <a:rPr lang="fr-FR" i="1" dirty="0"/>
              <a:t>Télétravail</a:t>
            </a:r>
            <a:r>
              <a:rPr lang="fr-FR" dirty="0"/>
              <a:t> : possible sur une partie significative des activités, mais variable selon l’accès aux outils métiers et selon les pratiques internes du cabinet. Nécessité de travail en présentiel pour la réalisation d’entretiens, sessions de travail avec le client ou les membres de l’équipe projet.</a:t>
            </a:r>
          </a:p>
        </p:txBody>
      </p:sp>
      <p:sp>
        <p:nvSpPr>
          <p:cNvPr id="61" name="ZoneTexte 60">
            <a:extLst>
              <a:ext uri="{FF2B5EF4-FFF2-40B4-BE49-F238E27FC236}">
                <a16:creationId xmlns:a16="http://schemas.microsoft.com/office/drawing/2014/main" id="{145A4C63-D116-4282-9AEC-2592F54D4927}"/>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transaction services</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e 1">
            <a:extLst>
              <a:ext uri="{FF2B5EF4-FFF2-40B4-BE49-F238E27FC236}">
                <a16:creationId xmlns:a16="http://schemas.microsoft.com/office/drawing/2014/main" id="{634C2568-3884-423F-9476-90DB6580FF38}"/>
              </a:ext>
            </a:extLst>
          </p:cNvPr>
          <p:cNvGrpSpPr/>
          <p:nvPr/>
        </p:nvGrpSpPr>
        <p:grpSpPr>
          <a:xfrm>
            <a:off x="3900953" y="2001919"/>
            <a:ext cx="3348169" cy="3334114"/>
            <a:chOff x="3900953" y="2001919"/>
            <a:chExt cx="3348169" cy="3334114"/>
          </a:xfrm>
        </p:grpSpPr>
        <p:sp>
          <p:nvSpPr>
            <p:cNvPr id="69" name="ZoneTexte 68">
              <a:extLst>
                <a:ext uri="{FF2B5EF4-FFF2-40B4-BE49-F238E27FC236}">
                  <a16:creationId xmlns:a16="http://schemas.microsoft.com/office/drawing/2014/main" id="{0B70E29C-F493-49E2-9712-AAE863D973CE}"/>
                </a:ext>
              </a:extLst>
            </p:cNvPr>
            <p:cNvSpPr txBox="1"/>
            <p:nvPr/>
          </p:nvSpPr>
          <p:spPr>
            <a:xfrm>
              <a:off x="3935345" y="3766215"/>
              <a:ext cx="3240000" cy="400110"/>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Parcours en audit, conseil financier ou banque d’affaire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75555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329682"/>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8" name="ZoneTexte 67">
              <a:extLst>
                <a:ext uri="{FF2B5EF4-FFF2-40B4-BE49-F238E27FC236}">
                  <a16:creationId xmlns:a16="http://schemas.microsoft.com/office/drawing/2014/main" id="{67A1A514-CA7F-49BE-8B7E-C9358E60BC8B}"/>
                </a:ext>
              </a:extLst>
            </p:cNvPr>
            <p:cNvSpPr txBox="1"/>
            <p:nvPr/>
          </p:nvSpPr>
          <p:spPr>
            <a:xfrm>
              <a:off x="3935345" y="2278168"/>
              <a:ext cx="3203756" cy="1169551"/>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en comptabilité, gestion ou finances, par exemple : </a:t>
              </a:r>
              <a:endParaRPr lang="fr-FR" dirty="0">
                <a:solidFill>
                  <a:schemeClr val="tx2"/>
                </a:solidFill>
              </a:endParaRPr>
            </a:p>
            <a:p>
              <a:pPr marL="108000" indent="-108000" algn="l">
                <a:buFont typeface="Wingdings" panose="05000000000000000000" pitchFamily="2" charset="2"/>
                <a:buChar char="§"/>
              </a:pPr>
              <a:r>
                <a:rPr lang="fr-FR" dirty="0">
                  <a:solidFill>
                    <a:schemeClr val="tx2"/>
                  </a:solidFill>
                </a:rPr>
                <a:t>DSCG (Diplôme Supérieur de Comptabilité et de Gestion) </a:t>
              </a:r>
            </a:p>
            <a:p>
              <a:pPr marL="108000" indent="-108000" algn="l">
                <a:buFont typeface="Wingdings" panose="05000000000000000000" pitchFamily="2" charset="2"/>
                <a:buChar char="§"/>
              </a:pPr>
              <a:r>
                <a:rPr lang="fr-FR" dirty="0">
                  <a:solidFill>
                    <a:schemeClr val="tx2"/>
                  </a:solidFill>
                </a:rPr>
                <a:t>Master CCA (Comptabilité Contrôle Audit)</a:t>
              </a:r>
            </a:p>
            <a:p>
              <a:pPr marL="108000" indent="-108000" algn="l">
                <a:buFont typeface="Wingdings" panose="05000000000000000000" pitchFamily="2" charset="2"/>
                <a:buChar char="§"/>
              </a:pPr>
              <a:r>
                <a:rPr lang="fr-FR" dirty="0"/>
                <a:t>Master 2 avec spécialité financière</a:t>
              </a:r>
              <a:endParaRPr lang="fr-FR" dirty="0">
                <a:solidFill>
                  <a:schemeClr val="tx2"/>
                </a:solidFill>
              </a:endParaRPr>
            </a:p>
            <a:p>
              <a:pPr marL="108000" indent="-108000" algn="l">
                <a:buFont typeface="Wingdings" panose="05000000000000000000" pitchFamily="2" charset="2"/>
                <a:buChar char="§"/>
              </a:pP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00953"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35345" y="4474259"/>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techniques et réglementations comptables et financières</a:t>
              </a:r>
            </a:p>
            <a:p>
              <a:r>
                <a:rPr lang="fr-FR" dirty="0">
                  <a:solidFill>
                    <a:schemeClr val="tx2"/>
                  </a:solidFill>
                </a:rPr>
                <a:t>Formations aux outils et méthodes de conseil en analyse stratégique (business plan…) </a:t>
              </a:r>
            </a:p>
            <a:p>
              <a:r>
                <a:rPr lang="fr-FR" dirty="0">
                  <a:solidFill>
                    <a:schemeClr val="tx2"/>
                  </a:solidFill>
                </a:rPr>
                <a:t>Formation aux logiciels d’analyse de données</a:t>
              </a:r>
            </a:p>
          </p:txBody>
        </p:sp>
        <p:sp>
          <p:nvSpPr>
            <p:cNvPr id="60" name="ZoneTexte 59">
              <a:extLst>
                <a:ext uri="{FF2B5EF4-FFF2-40B4-BE49-F238E27FC236}">
                  <a16:creationId xmlns:a16="http://schemas.microsoft.com/office/drawing/2014/main" id="{DBB159A4-8271-488E-8CB5-A4EA277883AF}"/>
                </a:ext>
              </a:extLst>
            </p:cNvPr>
            <p:cNvSpPr txBox="1"/>
            <p:nvPr/>
          </p:nvSpPr>
          <p:spPr>
            <a:xfrm>
              <a:off x="3923853" y="418622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2" name="Connecteur droit 61">
              <a:extLst>
                <a:ext uri="{FF2B5EF4-FFF2-40B4-BE49-F238E27FC236}">
                  <a16:creationId xmlns:a16="http://schemas.microsoft.com/office/drawing/2014/main" id="{2C0C95FF-E7FC-49BE-B9D6-041E61559113}"/>
                </a:ext>
              </a:extLst>
            </p:cNvPr>
            <p:cNvCxnSpPr>
              <a:cxnSpLocks/>
            </p:cNvCxnSpPr>
            <p:nvPr/>
          </p:nvCxnSpPr>
          <p:spPr>
            <a:xfrm flipV="1">
              <a:off x="3964277" y="444702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65" name="Connecteur droit 64">
            <a:extLst>
              <a:ext uri="{FF2B5EF4-FFF2-40B4-BE49-F238E27FC236}">
                <a16:creationId xmlns:a16="http://schemas.microsoft.com/office/drawing/2014/main" id="{4842775D-7BFD-440A-B704-6FA023075F7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Image 3" descr="Une image contenant texte, Police, logo, Graphique&#10;&#10;Description générée automatiquement">
            <a:extLst>
              <a:ext uri="{FF2B5EF4-FFF2-40B4-BE49-F238E27FC236}">
                <a16:creationId xmlns:a16="http://schemas.microsoft.com/office/drawing/2014/main" id="{3F9E7064-9537-0D55-CC90-B503863DCB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51424"/>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7301</TotalTime>
  <Words>1543</Words>
  <Application>Microsoft Office PowerPoint</Application>
  <PresentationFormat>Personnalisé</PresentationFormat>
  <Paragraphs>140</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1203</cp:revision>
  <dcterms:created xsi:type="dcterms:W3CDTF">2014-07-30T08:09:35Z</dcterms:created>
  <dcterms:modified xsi:type="dcterms:W3CDTF">2024-01-18T14:56:42Z</dcterms:modified>
</cp:coreProperties>
</file>