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9" r:id="rId2"/>
    <p:sldId id="270" r:id="rId3"/>
    <p:sldId id="268"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038" autoAdjust="0"/>
    <p:restoredTop sz="96173" autoAdjust="0"/>
  </p:normalViewPr>
  <p:slideViewPr>
    <p:cSldViewPr showGuides="1">
      <p:cViewPr varScale="1">
        <p:scale>
          <a:sx n="71" d="100"/>
          <a:sy n="71" d="100"/>
        </p:scale>
        <p:origin x="3522" y="84"/>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42977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173673" y="1260000"/>
            <a:ext cx="7261694" cy="1384995"/>
            <a:chOff x="277738" y="1260000"/>
            <a:chExt cx="7108264" cy="1384995"/>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7108264" cy="1384995"/>
            </a:xfrm>
            <a:prstGeom prst="rect">
              <a:avLst/>
            </a:prstGeom>
            <a:noFill/>
          </p:spPr>
          <p:txBody>
            <a:bodyPr wrap="square" lIns="36000" tIns="0" rIns="36000" bIns="0" rtlCol="0">
              <a:spAutoFit/>
            </a:bodyPr>
            <a:lstStyle/>
            <a:p>
              <a:r>
                <a:rPr lang="fr-FR" sz="3000" b="1" dirty="0">
                  <a:solidFill>
                    <a:schemeClr val="accent2"/>
                  </a:solidFill>
                  <a:latin typeface="Univers Light" panose="020B0403020202020204" pitchFamily="34" charset="0"/>
                </a:rPr>
                <a:t>COLLABORATEUR COMPTABLE SPÉCIALISÉ « METIERS ET SECTORIEL »</a:t>
              </a:r>
            </a:p>
            <a:p>
              <a:endParaRPr lang="fr-FR" sz="3000" b="1" dirty="0">
                <a:solidFill>
                  <a:schemeClr val="accent2"/>
                </a:solidFill>
                <a:latin typeface="Univers Light" panose="020B0403020202020204" pitchFamily="34" charset="0"/>
              </a:endParaRP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3" y="2221361"/>
              <a:ext cx="6984000"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72537" y="2614759"/>
            <a:ext cx="2178797" cy="646331"/>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Chargé de mission comptable, Responsable de dossier/portefeuille, Gestionnaire comptable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240023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240023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61982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Expertise-comptable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240023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61982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Production de mission EC</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546781"/>
            <a:ext cx="6801477" cy="1994741"/>
            <a:chOff x="342234" y="2605299"/>
            <a:chExt cx="6801477" cy="1994741"/>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1546577"/>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Le collaborateur comptable spécialisé « métiers et sectoriel » a la responsabilité opérationnelle de la production des dossiers d’expertise comptable pour des entreprises d’un ou de quelques secteurs d’activité présentant des spécificités comptables, juridiques, fiscales importantes (entreprises agricoles, secteur public, banques-assurances, hôtellerie-restauration…). Il pilote la relation et les contacts avec les clients, organise et cadre les dossiers, puis réalise et présente les travaux comptables, en adaptant fortement sa prestation aux modes de fonctionnement sectoriels.</a:t>
              </a:r>
            </a:p>
            <a:p>
              <a:pPr marL="0" indent="0">
                <a:buNone/>
              </a:pPr>
              <a:r>
                <a:rPr lang="fr-FR" sz="1050" dirty="0">
                  <a:solidFill>
                    <a:schemeClr val="accent2"/>
                  </a:solidFill>
                </a:rPr>
                <a:t>Il apporte également un conseil financier, comptable, fiscal et juridique sur des besoins ponctuels de ses clients, en s’appuyant sur son expertise sectorielle : analyse de la performance de l’entreprise, gestion du patrimoine du dirigeant…</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88588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88588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87" name="ZoneTexte 86">
            <a:extLst>
              <a:ext uri="{FF2B5EF4-FFF2-40B4-BE49-F238E27FC236}">
                <a16:creationId xmlns:a16="http://schemas.microsoft.com/office/drawing/2014/main" id="{A372893C-9633-41CD-834F-57AAC0997384}"/>
              </a:ext>
            </a:extLst>
          </p:cNvPr>
          <p:cNvSpPr txBox="1"/>
          <p:nvPr/>
        </p:nvSpPr>
        <p:spPr>
          <a:xfrm>
            <a:off x="269328" y="3109238"/>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461d - Maîtrise et techniciens des services financiers ou comptables</a:t>
            </a:r>
          </a:p>
        </p:txBody>
      </p:sp>
      <p:sp>
        <p:nvSpPr>
          <p:cNvPr id="88" name="ZoneTexte 87">
            <a:extLst>
              <a:ext uri="{FF2B5EF4-FFF2-40B4-BE49-F238E27FC236}">
                <a16:creationId xmlns:a16="http://schemas.microsoft.com/office/drawing/2014/main" id="{E7AC4D55-F029-466B-9E0E-BF49BC4978E7}"/>
              </a:ext>
            </a:extLst>
          </p:cNvPr>
          <p:cNvSpPr txBox="1"/>
          <p:nvPr/>
        </p:nvSpPr>
        <p:spPr>
          <a:xfrm>
            <a:off x="2606164" y="3109237"/>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12703 - Collaborateur / Collaboratrice d'expertise comptable</a:t>
            </a:r>
          </a:p>
        </p:txBody>
      </p:sp>
      <p:sp>
        <p:nvSpPr>
          <p:cNvPr id="104" name="ZoneTexte 103">
            <a:extLst>
              <a:ext uri="{FF2B5EF4-FFF2-40B4-BE49-F238E27FC236}">
                <a16:creationId xmlns:a16="http://schemas.microsoft.com/office/drawing/2014/main" id="{1F38C6E1-2E1B-4A27-8972-8263D719E315}"/>
              </a:ext>
            </a:extLst>
          </p:cNvPr>
          <p:cNvSpPr txBox="1"/>
          <p:nvPr/>
        </p:nvSpPr>
        <p:spPr>
          <a:xfrm>
            <a:off x="3814453" y="8670719"/>
            <a:ext cx="345131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Alimente son expertise sectorielle en réalisant une veille réglementaire et fiscale régulière et en s’appuyant sur un réseau d’experts et de partenaires internes et externes (juristes, avocats, banquiers…) ; forme les clients et collaborateurs du cabinet</a:t>
            </a:r>
          </a:p>
          <a:p>
            <a:pPr algn="l"/>
            <a:r>
              <a:rPr lang="fr-FR" dirty="0"/>
              <a:t>Organise et planifie ses dossiers en élaborant des plans de mission et plannings de travail</a:t>
            </a:r>
          </a:p>
          <a:p>
            <a:pPr algn="l"/>
            <a:r>
              <a:rPr lang="fr-FR" dirty="0"/>
              <a:t>Participe aux activités de veille technologique du cabinet, au développement de nouvelles méthodes de production comptable et de nouvelles offres répondant aux besoins sectoriels, les valorise auprès des clients et prospects</a:t>
            </a:r>
            <a:endParaRPr lang="fr-FR" dirty="0">
              <a:highlight>
                <a:srgbClr val="FFFF00"/>
              </a:highlight>
            </a:endParaRPr>
          </a:p>
        </p:txBody>
      </p:sp>
      <p:cxnSp>
        <p:nvCxnSpPr>
          <p:cNvPr id="105" name="Connecteur droit 104">
            <a:extLst>
              <a:ext uri="{FF2B5EF4-FFF2-40B4-BE49-F238E27FC236}">
                <a16:creationId xmlns:a16="http://schemas.microsoft.com/office/drawing/2014/main" id="{3F4AE409-F7AF-484D-B78D-2077AA5C7A82}"/>
              </a:ext>
            </a:extLst>
          </p:cNvPr>
          <p:cNvCxnSpPr>
            <a:cxnSpLocks/>
          </p:cNvCxnSpPr>
          <p:nvPr/>
        </p:nvCxnSpPr>
        <p:spPr>
          <a:xfrm>
            <a:off x="270527" y="5938038"/>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6" name="ZoneTexte 105">
            <a:extLst>
              <a:ext uri="{FF2B5EF4-FFF2-40B4-BE49-F238E27FC236}">
                <a16:creationId xmlns:a16="http://schemas.microsoft.com/office/drawing/2014/main" id="{6AAE3ACA-29D5-42B4-9884-F407444A75D4}"/>
              </a:ext>
            </a:extLst>
          </p:cNvPr>
          <p:cNvSpPr txBox="1"/>
          <p:nvPr/>
        </p:nvSpPr>
        <p:spPr>
          <a:xfrm>
            <a:off x="3751396" y="8262392"/>
            <a:ext cx="345131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Planification des dossiers, veille et participation aux projets transverses du cabinet</a:t>
            </a:r>
          </a:p>
        </p:txBody>
      </p:sp>
      <p:sp>
        <p:nvSpPr>
          <p:cNvPr id="107" name="ZoneTexte 106">
            <a:extLst>
              <a:ext uri="{FF2B5EF4-FFF2-40B4-BE49-F238E27FC236}">
                <a16:creationId xmlns:a16="http://schemas.microsoft.com/office/drawing/2014/main" id="{774B4805-4E07-41E0-998B-591A6ACF9433}"/>
              </a:ext>
            </a:extLst>
          </p:cNvPr>
          <p:cNvSpPr txBox="1"/>
          <p:nvPr/>
        </p:nvSpPr>
        <p:spPr>
          <a:xfrm>
            <a:off x="293914" y="5987558"/>
            <a:ext cx="6971846"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 Production comptable et établissement des comptes annuels selon les spécificités sectorielles</a:t>
            </a:r>
          </a:p>
        </p:txBody>
      </p:sp>
      <p:grpSp>
        <p:nvGrpSpPr>
          <p:cNvPr id="108" name="Groupe 107">
            <a:extLst>
              <a:ext uri="{FF2B5EF4-FFF2-40B4-BE49-F238E27FC236}">
                <a16:creationId xmlns:a16="http://schemas.microsoft.com/office/drawing/2014/main" id="{509FF282-644E-4A11-8DCC-662A0C673E5B}"/>
              </a:ext>
            </a:extLst>
          </p:cNvPr>
          <p:cNvGrpSpPr/>
          <p:nvPr/>
        </p:nvGrpSpPr>
        <p:grpSpPr>
          <a:xfrm>
            <a:off x="270527" y="5542941"/>
            <a:ext cx="2842800" cy="369332"/>
            <a:chOff x="350572" y="2377258"/>
            <a:chExt cx="2842800" cy="369332"/>
          </a:xfrm>
        </p:grpSpPr>
        <p:sp>
          <p:nvSpPr>
            <p:cNvPr id="109" name="ZoneTexte 108">
              <a:extLst>
                <a:ext uri="{FF2B5EF4-FFF2-40B4-BE49-F238E27FC236}">
                  <a16:creationId xmlns:a16="http://schemas.microsoft.com/office/drawing/2014/main" id="{D383E5AD-B291-47D3-9C40-3436CE9475E2}"/>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110" name="Triangle isocèle 109">
              <a:extLst>
                <a:ext uri="{FF2B5EF4-FFF2-40B4-BE49-F238E27FC236}">
                  <a16:creationId xmlns:a16="http://schemas.microsoft.com/office/drawing/2014/main" id="{962B642E-DFB9-481F-975D-56711819A741}"/>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sp>
        <p:nvSpPr>
          <p:cNvPr id="111" name="ZoneTexte 110">
            <a:extLst>
              <a:ext uri="{FF2B5EF4-FFF2-40B4-BE49-F238E27FC236}">
                <a16:creationId xmlns:a16="http://schemas.microsoft.com/office/drawing/2014/main" id="{62C1DCE8-5F4F-43CB-B709-9D25156478FE}"/>
              </a:ext>
            </a:extLst>
          </p:cNvPr>
          <p:cNvSpPr txBox="1"/>
          <p:nvPr/>
        </p:nvSpPr>
        <p:spPr>
          <a:xfrm>
            <a:off x="269328" y="8262392"/>
            <a:ext cx="3042725"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Appui conseil sur l’ensemble des enjeux de gestion d’entreprise</a:t>
            </a:r>
          </a:p>
        </p:txBody>
      </p:sp>
      <p:sp>
        <p:nvSpPr>
          <p:cNvPr id="112" name="ZoneTexte 111">
            <a:extLst>
              <a:ext uri="{FF2B5EF4-FFF2-40B4-BE49-F238E27FC236}">
                <a16:creationId xmlns:a16="http://schemas.microsoft.com/office/drawing/2014/main" id="{8F2BA1C0-8F08-4A32-B297-ECEA4AB02027}"/>
              </a:ext>
            </a:extLst>
          </p:cNvPr>
          <p:cNvSpPr txBox="1"/>
          <p:nvPr/>
        </p:nvSpPr>
        <p:spPr>
          <a:xfrm>
            <a:off x="293913" y="8670719"/>
            <a:ext cx="345131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Est l’interlocuteur privilégié du client sur ses problématiques quotidiennes en matière comptables, fiscales, juridiques et de gestion</a:t>
            </a:r>
          </a:p>
          <a:p>
            <a:pPr algn="l"/>
            <a:r>
              <a:rPr lang="fr-FR" dirty="0"/>
              <a:t>Prépare les éléments et l’assiste lors d’évènements particuliers (contrôle fiscal, dépôt de statuts…)</a:t>
            </a:r>
          </a:p>
          <a:p>
            <a:pPr algn="l"/>
            <a:r>
              <a:rPr lang="fr-FR" dirty="0"/>
              <a:t>Réalise des missions de conseil sur des opérations spécifiques et complexes pour ses clients : contrôle de gestion, appui comptable et juridique aux opérations de restructurations, simulations de crédit d’impôts, évolution du parc immobilier de l’entreprise…</a:t>
            </a:r>
          </a:p>
          <a:p>
            <a:pPr algn="l"/>
            <a:r>
              <a:rPr lang="fr-FR" dirty="0"/>
              <a:t>Mobilise si besoin des expertises complémentaires internes ou externes (Juristes…)</a:t>
            </a:r>
          </a:p>
        </p:txBody>
      </p:sp>
      <p:sp>
        <p:nvSpPr>
          <p:cNvPr id="113" name="ZoneTexte 112">
            <a:extLst>
              <a:ext uri="{FF2B5EF4-FFF2-40B4-BE49-F238E27FC236}">
                <a16:creationId xmlns:a16="http://schemas.microsoft.com/office/drawing/2014/main" id="{D340EB84-968A-47BC-AF2B-747E18A5EBF0}"/>
              </a:ext>
            </a:extLst>
          </p:cNvPr>
          <p:cNvSpPr txBox="1"/>
          <p:nvPr/>
        </p:nvSpPr>
        <p:spPr>
          <a:xfrm>
            <a:off x="293914" y="6220046"/>
            <a:ext cx="7024619"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Analyse les spécificités comptables et fiscales des secteurs d’activité des clients de son portefeuille</a:t>
            </a:r>
            <a:endParaRPr lang="fr-FR" dirty="0">
              <a:highlight>
                <a:srgbClr val="FFFF00"/>
              </a:highlight>
            </a:endParaRPr>
          </a:p>
          <a:p>
            <a:pPr algn="l"/>
            <a:r>
              <a:rPr lang="fr-FR" dirty="0"/>
              <a:t>Adapte les processus comptables aux spécificités sectorielles (processus de collecte des pièces comptables (factures, relevés bancaires…), d’indexation des données et de classement dans les logiciels comptables) : paramètre les outils, effectue des tests de contrôle des imputations automatiques, intervient sur la saisie de certaines données, appuie le client dans l’appropriation des outils numériques de transmission…</a:t>
            </a:r>
          </a:p>
          <a:p>
            <a:pPr algn="l"/>
            <a:r>
              <a:rPr lang="fr-FR" dirty="0"/>
              <a:t>Calcule et établit les déclarations fiscales et sociales en fonction des échéances, effectue les télétransmissions auprès de la Direction Générale des Finances Publiques, dans le respect des calendriers de l’administration</a:t>
            </a:r>
          </a:p>
          <a:p>
            <a:pPr algn="l"/>
            <a:r>
              <a:rPr lang="fr-FR" dirty="0"/>
              <a:t>Réalise la révision comptable (justification des comptes de l’entreprise par cycle/poste), analyse les variations avec l’exercice précédent en s’appuyant sur son expertise sectorielle (évolution du marché…)</a:t>
            </a:r>
          </a:p>
          <a:p>
            <a:pPr algn="l"/>
            <a:r>
              <a:rPr lang="fr-FR" dirty="0"/>
              <a:t>Prépare et finalise les comptes annuels (bilan comptable, note de synthèse, compte de résultats), extrait et transmet la liasse à l’administration fiscale, transmet la plaquette finalisée au client et participe à la présentation des comptes</a:t>
            </a:r>
          </a:p>
          <a:p>
            <a:pPr algn="l"/>
            <a:r>
              <a:rPr lang="fr-FR" dirty="0"/>
              <a:t>Elabore des tableaux de bord de gestion (analyse des marges, prévisions de trésorerie…), identifie les domaines d’optimisation de la gestion de l’activité, coconstruit les pistes d’actions avec le client</a:t>
            </a:r>
          </a:p>
        </p:txBody>
      </p:sp>
      <p:pic>
        <p:nvPicPr>
          <p:cNvPr id="7" name="Image 6"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917" y="137994"/>
            <a:ext cx="1117053" cy="922337"/>
          </a:xfrm>
          <a:prstGeom prst="rect">
            <a:avLst/>
          </a:prstGeom>
        </p:spPr>
      </p:pic>
    </p:spTree>
    <p:extLst>
      <p:ext uri="{BB962C8B-B14F-4D97-AF65-F5344CB8AC3E}">
        <p14:creationId xmlns:p14="http://schemas.microsoft.com/office/powerpoint/2010/main" val="366177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49175"/>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55129"/>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42" name="Groupe 41">
            <a:extLst>
              <a:ext uri="{FF2B5EF4-FFF2-40B4-BE49-F238E27FC236}">
                <a16:creationId xmlns:a16="http://schemas.microsoft.com/office/drawing/2014/main" id="{A2D9AFF5-1432-46D1-BF49-A357083BDD09}"/>
              </a:ext>
            </a:extLst>
          </p:cNvPr>
          <p:cNvGrpSpPr/>
          <p:nvPr/>
        </p:nvGrpSpPr>
        <p:grpSpPr>
          <a:xfrm>
            <a:off x="205409" y="2675309"/>
            <a:ext cx="6947353" cy="553998"/>
            <a:chOff x="205409" y="2675309"/>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7" y="2700308"/>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réglementaire et en tirer les enseignements pour sa pratique</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75309"/>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98393"/>
              <a:ext cx="1826203"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Décrypter les évolutions sectorielles en matière comptable, fiscale, sociale</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47860"/>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63804"/>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47860"/>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46224"/>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1" name="Groupe 40">
            <a:extLst>
              <a:ext uri="{FF2B5EF4-FFF2-40B4-BE49-F238E27FC236}">
                <a16:creationId xmlns:a16="http://schemas.microsoft.com/office/drawing/2014/main" id="{BE8530D2-97BE-40F4-B79E-57A7D8069B1B}"/>
              </a:ext>
            </a:extLst>
          </p:cNvPr>
          <p:cNvGrpSpPr/>
          <p:nvPr/>
        </p:nvGrpSpPr>
        <p:grpSpPr>
          <a:xfrm>
            <a:off x="205409" y="3319129"/>
            <a:ext cx="7091791" cy="553998"/>
            <a:chOff x="205409" y="3319129"/>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19129"/>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2213"/>
              <a:ext cx="1948641"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lang="fr-FR" sz="900" i="1" dirty="0">
                  <a:solidFill>
                    <a:srgbClr val="5F5B5D"/>
                  </a:solidFill>
                  <a:latin typeface="Univers Light" panose="020B0403020202020204" pitchFamily="34" charset="0"/>
                </a:rPr>
                <a:t>Adapter la </a:t>
              </a:r>
              <a:r>
                <a:rPr kumimoji="0" lang="fr-FR" sz="900" i="1" u="none" strike="noStrike" kern="1200" cap="none" spc="0" normalizeH="0" baseline="0" noProof="0" dirty="0">
                  <a:ln>
                    <a:noFill/>
                  </a:ln>
                  <a:solidFill>
                    <a:srgbClr val="5F5B5D"/>
                  </a:solidFill>
                  <a:effectLst/>
                  <a:uLnTx/>
                  <a:uFillTx/>
                  <a:latin typeface="Univers Light" panose="020B0403020202020204" pitchFamily="34" charset="0"/>
                </a:rPr>
                <a:t>collecte aux spécificités sectorielles (ex: biens vivants dans la comptabilité agricole…)</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7" y="3344128"/>
              <a:ext cx="3466824" cy="504000"/>
              <a:chOff x="1907629" y="3346741"/>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46741"/>
                <a:ext cx="3405719" cy="504000"/>
                <a:chOff x="1907629" y="2782399"/>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2399"/>
                  <a:ext cx="271472" cy="504000"/>
                  <a:chOff x="1903658" y="4015785"/>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38" name="Groupe 37">
            <a:extLst>
              <a:ext uri="{FF2B5EF4-FFF2-40B4-BE49-F238E27FC236}">
                <a16:creationId xmlns:a16="http://schemas.microsoft.com/office/drawing/2014/main" id="{9FDA2C9D-3B9A-470C-9582-0398C888E204}"/>
              </a:ext>
            </a:extLst>
          </p:cNvPr>
          <p:cNvGrpSpPr/>
          <p:nvPr/>
        </p:nvGrpSpPr>
        <p:grpSpPr>
          <a:xfrm>
            <a:off x="205409" y="5848243"/>
            <a:ext cx="7142579" cy="507831"/>
            <a:chOff x="205409" y="5848243"/>
            <a:chExt cx="7142579"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205409" y="590210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345913" y="5848243"/>
              <a:ext cx="200207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Traiter des données financières dans le cadre de missions de conseil</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942187" y="5850158"/>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39" name="Groupe 38">
            <a:extLst>
              <a:ext uri="{FF2B5EF4-FFF2-40B4-BE49-F238E27FC236}">
                <a16:creationId xmlns:a16="http://schemas.microsoft.com/office/drawing/2014/main" id="{54E2EF83-8622-408E-B9C7-FD6AEF48A287}"/>
              </a:ext>
            </a:extLst>
          </p:cNvPr>
          <p:cNvGrpSpPr/>
          <p:nvPr/>
        </p:nvGrpSpPr>
        <p:grpSpPr>
          <a:xfrm>
            <a:off x="205409" y="5204422"/>
            <a:ext cx="7069791" cy="553998"/>
            <a:chOff x="205409" y="522750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27505"/>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250589"/>
              <a:ext cx="1948641"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Élaborer des tableaux de bord pour les dirigeants de son portefeuille</a:t>
              </a:r>
            </a:p>
          </p:txBody>
        </p:sp>
        <p:grpSp>
          <p:nvGrpSpPr>
            <p:cNvPr id="15" name="Groupe 14">
              <a:extLst>
                <a:ext uri="{FF2B5EF4-FFF2-40B4-BE49-F238E27FC236}">
                  <a16:creationId xmlns:a16="http://schemas.microsoft.com/office/drawing/2014/main" id="{F267FA3C-D7F8-4BC6-AEDD-E4C339A1EF35}"/>
                </a:ext>
              </a:extLst>
            </p:cNvPr>
            <p:cNvGrpSpPr/>
            <p:nvPr/>
          </p:nvGrpSpPr>
          <p:grpSpPr>
            <a:xfrm>
              <a:off x="1942187" y="5227505"/>
              <a:ext cx="3466824" cy="553998"/>
              <a:chOff x="1942188" y="5227505"/>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42188" y="5252504"/>
                <a:ext cx="3405719" cy="504000"/>
                <a:chOff x="1907629" y="2828565"/>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28565"/>
                  <a:ext cx="271472" cy="504000"/>
                  <a:chOff x="1903658" y="4061951"/>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22750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grpSp>
        <p:nvGrpSpPr>
          <p:cNvPr id="40" name="Groupe 39">
            <a:extLst>
              <a:ext uri="{FF2B5EF4-FFF2-40B4-BE49-F238E27FC236}">
                <a16:creationId xmlns:a16="http://schemas.microsoft.com/office/drawing/2014/main" id="{54944E73-C5DA-418A-A99C-325BF36B0EFC}"/>
              </a:ext>
            </a:extLst>
          </p:cNvPr>
          <p:cNvGrpSpPr/>
          <p:nvPr/>
        </p:nvGrpSpPr>
        <p:grpSpPr>
          <a:xfrm>
            <a:off x="205409" y="3962949"/>
            <a:ext cx="7142579" cy="507831"/>
            <a:chOff x="205409" y="3962949"/>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16809"/>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62949"/>
              <a:ext cx="1970641"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Adapter le paramétrage du logiciel comptable selon les évolutions réglementaires sectorielles</a:t>
              </a:r>
            </a:p>
          </p:txBody>
        </p:sp>
        <p:grpSp>
          <p:nvGrpSpPr>
            <p:cNvPr id="3" name="Groupe 2">
              <a:extLst>
                <a:ext uri="{FF2B5EF4-FFF2-40B4-BE49-F238E27FC236}">
                  <a16:creationId xmlns:a16="http://schemas.microsoft.com/office/drawing/2014/main" id="{D2187A77-86DB-4A9C-B6B7-6CD55689A612}"/>
                </a:ext>
              </a:extLst>
            </p:cNvPr>
            <p:cNvGrpSpPr/>
            <p:nvPr/>
          </p:nvGrpSpPr>
          <p:grpSpPr>
            <a:xfrm>
              <a:off x="1942187" y="3964864"/>
              <a:ext cx="3466824" cy="504000"/>
              <a:chOff x="1942188" y="3964864"/>
              <a:chExt cx="3466824"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64864"/>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grpSp>
        <p:nvGrpSpPr>
          <p:cNvPr id="27" name="Groupe 26">
            <a:extLst>
              <a:ext uri="{FF2B5EF4-FFF2-40B4-BE49-F238E27FC236}">
                <a16:creationId xmlns:a16="http://schemas.microsoft.com/office/drawing/2014/main" id="{503DCC9F-CFC0-4C0D-B60B-5B0FFAC28569}"/>
              </a:ext>
            </a:extLst>
          </p:cNvPr>
          <p:cNvGrpSpPr/>
          <p:nvPr/>
        </p:nvGrpSpPr>
        <p:grpSpPr>
          <a:xfrm>
            <a:off x="205409" y="4560602"/>
            <a:ext cx="7208162" cy="553998"/>
            <a:chOff x="205409" y="4560602"/>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560602"/>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83686"/>
              <a:ext cx="2087013"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Appliquer </a:t>
              </a:r>
              <a:r>
                <a:rPr lang="fr-FR" sz="900" i="1" dirty="0">
                  <a:solidFill>
                    <a:srgbClr val="5F5B5D"/>
                  </a:solidFill>
                  <a:latin typeface="Univers Light" panose="020B0403020202020204" pitchFamily="34" charset="0"/>
                </a:rPr>
                <a:t>d</a:t>
              </a: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es méthodologies d’élaboration du bilan tenant compte des spécificités sectorielles</a:t>
              </a:r>
            </a:p>
          </p:txBody>
        </p:sp>
        <p:sp>
          <p:nvSpPr>
            <p:cNvPr id="327" name="Rectangle 326">
              <a:extLst>
                <a:ext uri="{FF2B5EF4-FFF2-40B4-BE49-F238E27FC236}">
                  <a16:creationId xmlns:a16="http://schemas.microsoft.com/office/drawing/2014/main" id="{0D475A1B-461C-4A9A-A236-90831B4E7702}"/>
                </a:ext>
              </a:extLst>
            </p:cNvPr>
            <p:cNvSpPr/>
            <p:nvPr/>
          </p:nvSpPr>
          <p:spPr>
            <a:xfrm>
              <a:off x="2087319" y="458560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7" y="4585601"/>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1" y="463754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28" name="Groupe 27">
            <a:extLst>
              <a:ext uri="{FF2B5EF4-FFF2-40B4-BE49-F238E27FC236}">
                <a16:creationId xmlns:a16="http://schemas.microsoft.com/office/drawing/2014/main" id="{38BB0206-E00A-4CED-95DB-68386BD47C2C}"/>
              </a:ext>
            </a:extLst>
          </p:cNvPr>
          <p:cNvGrpSpPr/>
          <p:nvPr/>
        </p:nvGrpSpPr>
        <p:grpSpPr>
          <a:xfrm>
            <a:off x="205409" y="6714058"/>
            <a:ext cx="7118414" cy="507831"/>
            <a:chOff x="205409" y="6733554"/>
            <a:chExt cx="7118414"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205409" y="6864359"/>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326559" y="6733554"/>
              <a:ext cx="1997264"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Mettre en place les modalités de suivi de dossiers tenant compte des spécificités sectorielles</a:t>
              </a:r>
            </a:p>
          </p:txBody>
        </p:sp>
        <p:grpSp>
          <p:nvGrpSpPr>
            <p:cNvPr id="26" name="Groupe 25">
              <a:extLst>
                <a:ext uri="{FF2B5EF4-FFF2-40B4-BE49-F238E27FC236}">
                  <a16:creationId xmlns:a16="http://schemas.microsoft.com/office/drawing/2014/main" id="{81C1DF9C-81B6-4D77-9F73-2F67C67EF720}"/>
                </a:ext>
              </a:extLst>
            </p:cNvPr>
            <p:cNvGrpSpPr/>
            <p:nvPr/>
          </p:nvGrpSpPr>
          <p:grpSpPr>
            <a:xfrm>
              <a:off x="1942187" y="6735469"/>
              <a:ext cx="3456023" cy="504000"/>
              <a:chOff x="1942188" y="6706137"/>
              <a:chExt cx="3456023" cy="504000"/>
            </a:xfrm>
          </p:grpSpPr>
          <p:grpSp>
            <p:nvGrpSpPr>
              <p:cNvPr id="274" name="Groupe 273">
                <a:extLst>
                  <a:ext uri="{FF2B5EF4-FFF2-40B4-BE49-F238E27FC236}">
                    <a16:creationId xmlns:a16="http://schemas.microsoft.com/office/drawing/2014/main" id="{454A4A30-BCFA-466B-8945-23AAA4F86401}"/>
                  </a:ext>
                </a:extLst>
              </p:cNvPr>
              <p:cNvGrpSpPr/>
              <p:nvPr/>
            </p:nvGrpSpPr>
            <p:grpSpPr>
              <a:xfrm>
                <a:off x="1942188" y="6706137"/>
                <a:ext cx="3405719" cy="504000"/>
                <a:chOff x="1907629" y="2781441"/>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814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81441"/>
                  <a:ext cx="271472" cy="504000"/>
                  <a:chOff x="1903658" y="4014827"/>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14827"/>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48375"/>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58211" y="675808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32" name="Groupe 31">
            <a:extLst>
              <a:ext uri="{FF2B5EF4-FFF2-40B4-BE49-F238E27FC236}">
                <a16:creationId xmlns:a16="http://schemas.microsoft.com/office/drawing/2014/main" id="{023AA466-2770-487E-99D1-D3714E9B7313}"/>
              </a:ext>
            </a:extLst>
          </p:cNvPr>
          <p:cNvGrpSpPr/>
          <p:nvPr/>
        </p:nvGrpSpPr>
        <p:grpSpPr>
          <a:xfrm>
            <a:off x="205409" y="7251020"/>
            <a:ext cx="7246836" cy="553998"/>
            <a:chOff x="205409" y="7279856"/>
            <a:chExt cx="7246836" cy="553998"/>
          </a:xfrm>
        </p:grpSpPr>
        <p:sp>
          <p:nvSpPr>
            <p:cNvPr id="152" name="ZoneTexte 151">
              <a:extLst>
                <a:ext uri="{FF2B5EF4-FFF2-40B4-BE49-F238E27FC236}">
                  <a16:creationId xmlns:a16="http://schemas.microsoft.com/office/drawing/2014/main" id="{70132C6E-972C-452D-8D00-793A50CEDF12}"/>
                </a:ext>
              </a:extLst>
            </p:cNvPr>
            <p:cNvSpPr txBox="1"/>
            <p:nvPr/>
          </p:nvSpPr>
          <p:spPr>
            <a:xfrm>
              <a:off x="205409" y="7433745"/>
              <a:ext cx="1054147"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326559" y="7372189"/>
              <a:ext cx="2125686" cy="369332"/>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lang="fr-FR" sz="900" i="1" dirty="0">
                  <a:solidFill>
                    <a:srgbClr val="5F5B5D"/>
                  </a:solidFill>
                  <a:latin typeface="Univers Light" panose="020B0403020202020204" pitchFamily="34" charset="0"/>
                </a:rPr>
                <a:t>Conseiller un entrepreneur du secteur agricole dans le choix de ses statuts</a:t>
              </a:r>
              <a:endPar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endParaRPr>
            </a:p>
          </p:txBody>
        </p:sp>
        <p:grpSp>
          <p:nvGrpSpPr>
            <p:cNvPr id="24" name="Groupe 23">
              <a:extLst>
                <a:ext uri="{FF2B5EF4-FFF2-40B4-BE49-F238E27FC236}">
                  <a16:creationId xmlns:a16="http://schemas.microsoft.com/office/drawing/2014/main" id="{EFF695EF-982A-4009-B56F-1FC68721449F}"/>
                </a:ext>
              </a:extLst>
            </p:cNvPr>
            <p:cNvGrpSpPr/>
            <p:nvPr/>
          </p:nvGrpSpPr>
          <p:grpSpPr>
            <a:xfrm>
              <a:off x="1942187" y="7279856"/>
              <a:ext cx="3456023" cy="553998"/>
              <a:chOff x="1942188" y="7279856"/>
              <a:chExt cx="3456023" cy="553998"/>
            </a:xfrm>
          </p:grpSpPr>
          <p:grpSp>
            <p:nvGrpSpPr>
              <p:cNvPr id="279" name="Groupe 278">
                <a:extLst>
                  <a:ext uri="{FF2B5EF4-FFF2-40B4-BE49-F238E27FC236}">
                    <a16:creationId xmlns:a16="http://schemas.microsoft.com/office/drawing/2014/main" id="{5394A287-A9BE-4B43-9419-9D1EAC7F3D75}"/>
                  </a:ext>
                </a:extLst>
              </p:cNvPr>
              <p:cNvGrpSpPr/>
              <p:nvPr/>
            </p:nvGrpSpPr>
            <p:grpSpPr>
              <a:xfrm>
                <a:off x="1942188" y="7304855"/>
                <a:ext cx="3405719" cy="504000"/>
                <a:chOff x="1907629" y="2851649"/>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51649"/>
                  <a:ext cx="271472" cy="504000"/>
                  <a:chOff x="1903658" y="4085035"/>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a:t>3</a:t>
                    </a:r>
                    <a:endParaRPr lang="fr-FR" sz="1100" b="1" dirty="0"/>
                  </a:p>
                </p:txBody>
              </p:sp>
            </p:grpSp>
          </p:grpSp>
          <p:sp>
            <p:nvSpPr>
              <p:cNvPr id="310" name="Rectangle 309">
                <a:extLst>
                  <a:ext uri="{FF2B5EF4-FFF2-40B4-BE49-F238E27FC236}">
                    <a16:creationId xmlns:a16="http://schemas.microsoft.com/office/drawing/2014/main" id="{938A828C-F1F3-437F-99C7-9C3D2E5C8099}"/>
                  </a:ext>
                </a:extLst>
              </p:cNvPr>
              <p:cNvSpPr/>
              <p:nvPr/>
            </p:nvSpPr>
            <p:spPr>
              <a:xfrm>
                <a:off x="2158211" y="7279856"/>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Engager son interlocuteur dans des prises de décision stratégiques à travers des recommandations d'actions argumentées </a:t>
                </a:r>
              </a:p>
            </p:txBody>
          </p:sp>
        </p:grpSp>
      </p:grpSp>
      <p:grpSp>
        <p:nvGrpSpPr>
          <p:cNvPr id="33" name="Groupe 32">
            <a:extLst>
              <a:ext uri="{FF2B5EF4-FFF2-40B4-BE49-F238E27FC236}">
                <a16:creationId xmlns:a16="http://schemas.microsoft.com/office/drawing/2014/main" id="{43DA0B96-B4EF-4C4B-A02D-67445816D978}"/>
              </a:ext>
            </a:extLst>
          </p:cNvPr>
          <p:cNvGrpSpPr/>
          <p:nvPr/>
        </p:nvGrpSpPr>
        <p:grpSpPr>
          <a:xfrm>
            <a:off x="205409" y="7834149"/>
            <a:ext cx="7208161" cy="553998"/>
            <a:chOff x="205409" y="7844908"/>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205409" y="7998797"/>
              <a:ext cx="1270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315165" y="7867992"/>
              <a:ext cx="2098405"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Participer au développement d’offres répondant aux besoins identifiés auprès de ses clients</a:t>
              </a:r>
            </a:p>
          </p:txBody>
        </p:sp>
        <p:grpSp>
          <p:nvGrpSpPr>
            <p:cNvPr id="23" name="Groupe 22">
              <a:extLst>
                <a:ext uri="{FF2B5EF4-FFF2-40B4-BE49-F238E27FC236}">
                  <a16:creationId xmlns:a16="http://schemas.microsoft.com/office/drawing/2014/main" id="{F7B924FB-F100-4C8E-8DCF-998766A76327}"/>
                </a:ext>
              </a:extLst>
            </p:cNvPr>
            <p:cNvGrpSpPr/>
            <p:nvPr/>
          </p:nvGrpSpPr>
          <p:grpSpPr>
            <a:xfrm>
              <a:off x="1942187" y="7844908"/>
              <a:ext cx="3456023" cy="553998"/>
              <a:chOff x="1942188" y="7844908"/>
              <a:chExt cx="3456023" cy="553998"/>
            </a:xfrm>
          </p:grpSpPr>
          <p:grpSp>
            <p:nvGrpSpPr>
              <p:cNvPr id="284" name="Groupe 283">
                <a:extLst>
                  <a:ext uri="{FF2B5EF4-FFF2-40B4-BE49-F238E27FC236}">
                    <a16:creationId xmlns:a16="http://schemas.microsoft.com/office/drawing/2014/main" id="{F746DAAB-D927-45BB-9FCB-576354257FFD}"/>
                  </a:ext>
                </a:extLst>
              </p:cNvPr>
              <p:cNvGrpSpPr/>
              <p:nvPr/>
            </p:nvGrpSpPr>
            <p:grpSpPr>
              <a:xfrm>
                <a:off x="1942188" y="7869907"/>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58211" y="784490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grpSp>
        <p:nvGrpSpPr>
          <p:cNvPr id="34" name="Groupe 33">
            <a:extLst>
              <a:ext uri="{FF2B5EF4-FFF2-40B4-BE49-F238E27FC236}">
                <a16:creationId xmlns:a16="http://schemas.microsoft.com/office/drawing/2014/main" id="{C94BF79A-8BCA-4F0B-9B19-4CB802F93B5D}"/>
              </a:ext>
            </a:extLst>
          </p:cNvPr>
          <p:cNvGrpSpPr/>
          <p:nvPr/>
        </p:nvGrpSpPr>
        <p:grpSpPr>
          <a:xfrm>
            <a:off x="205409" y="8417278"/>
            <a:ext cx="7118414" cy="553998"/>
            <a:chOff x="205409" y="8399950"/>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205409" y="8476894"/>
              <a:ext cx="148850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7" name="Rectangle 196">
              <a:extLst>
                <a:ext uri="{FF2B5EF4-FFF2-40B4-BE49-F238E27FC236}">
                  <a16:creationId xmlns:a16="http://schemas.microsoft.com/office/drawing/2014/main" id="{B1359D42-E81C-4459-A332-56F79DD00CEC}"/>
                </a:ext>
              </a:extLst>
            </p:cNvPr>
            <p:cNvSpPr/>
            <p:nvPr/>
          </p:nvSpPr>
          <p:spPr>
            <a:xfrm>
              <a:off x="5326559" y="8423034"/>
              <a:ext cx="1997264"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Rédiger une synthèse des impacts spécifiques d’une réglementation dans un secteur d’activité</a:t>
              </a:r>
            </a:p>
          </p:txBody>
        </p:sp>
        <p:grpSp>
          <p:nvGrpSpPr>
            <p:cNvPr id="21" name="Groupe 20">
              <a:extLst>
                <a:ext uri="{FF2B5EF4-FFF2-40B4-BE49-F238E27FC236}">
                  <a16:creationId xmlns:a16="http://schemas.microsoft.com/office/drawing/2014/main" id="{0CE9782D-DD24-4D6E-8241-4127CB824505}"/>
                </a:ext>
              </a:extLst>
            </p:cNvPr>
            <p:cNvGrpSpPr/>
            <p:nvPr/>
          </p:nvGrpSpPr>
          <p:grpSpPr>
            <a:xfrm>
              <a:off x="1942187" y="8399950"/>
              <a:ext cx="3456023" cy="553998"/>
              <a:chOff x="1942188" y="8413894"/>
              <a:chExt cx="3456023" cy="553998"/>
            </a:xfrm>
          </p:grpSpPr>
          <p:grpSp>
            <p:nvGrpSpPr>
              <p:cNvPr id="294" name="Groupe 293">
                <a:extLst>
                  <a:ext uri="{FF2B5EF4-FFF2-40B4-BE49-F238E27FC236}">
                    <a16:creationId xmlns:a16="http://schemas.microsoft.com/office/drawing/2014/main" id="{F5267D8D-2190-427D-87ED-5B76CE2D3759}"/>
                  </a:ext>
                </a:extLst>
              </p:cNvPr>
              <p:cNvGrpSpPr/>
              <p:nvPr/>
            </p:nvGrpSpPr>
            <p:grpSpPr>
              <a:xfrm>
                <a:off x="1942188" y="8438893"/>
                <a:ext cx="3405719" cy="504000"/>
                <a:chOff x="1907629" y="2848854"/>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48854"/>
                  <a:ext cx="271472" cy="504000"/>
                  <a:chOff x="1903658" y="4082240"/>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grpSp>
        <p:nvGrpSpPr>
          <p:cNvPr id="37" name="Groupe 36">
            <a:extLst>
              <a:ext uri="{FF2B5EF4-FFF2-40B4-BE49-F238E27FC236}">
                <a16:creationId xmlns:a16="http://schemas.microsoft.com/office/drawing/2014/main" id="{6EA8EAE2-1AB8-40A3-BEEA-5B4E7679B9AB}"/>
              </a:ext>
            </a:extLst>
          </p:cNvPr>
          <p:cNvGrpSpPr/>
          <p:nvPr/>
        </p:nvGrpSpPr>
        <p:grpSpPr>
          <a:xfrm>
            <a:off x="205409" y="10120500"/>
            <a:ext cx="7218909" cy="553998"/>
            <a:chOff x="205409" y="10193597"/>
            <a:chExt cx="7218909" cy="553998"/>
          </a:xfrm>
        </p:grpSpPr>
        <p:sp>
          <p:nvSpPr>
            <p:cNvPr id="206" name="ZoneTexte 205">
              <a:extLst>
                <a:ext uri="{FF2B5EF4-FFF2-40B4-BE49-F238E27FC236}">
                  <a16:creationId xmlns:a16="http://schemas.microsoft.com/office/drawing/2014/main" id="{2F0F39F0-3617-45CA-A410-E130D4762BB0}"/>
                </a:ext>
              </a:extLst>
            </p:cNvPr>
            <p:cNvSpPr txBox="1"/>
            <p:nvPr/>
          </p:nvSpPr>
          <p:spPr>
            <a:xfrm>
              <a:off x="205409" y="10270541"/>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347720" y="10216681"/>
              <a:ext cx="2076598"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Présenter à un prospect les principes déontologiques d’un cabinet d’expertise comptable</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942187" y="10193597"/>
              <a:ext cx="3456023" cy="553998"/>
              <a:chOff x="1886467" y="9547438"/>
              <a:chExt cx="3456023" cy="553998"/>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724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72437"/>
                <a:ext cx="271472" cy="504000"/>
                <a:chOff x="1903658" y="4096162"/>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96162"/>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22971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4743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grpSp>
      <p:grpSp>
        <p:nvGrpSpPr>
          <p:cNvPr id="35" name="Groupe 34">
            <a:extLst>
              <a:ext uri="{FF2B5EF4-FFF2-40B4-BE49-F238E27FC236}">
                <a16:creationId xmlns:a16="http://schemas.microsoft.com/office/drawing/2014/main" id="{BF4D6A50-4487-443A-A0B4-952EFE345526}"/>
              </a:ext>
            </a:extLst>
          </p:cNvPr>
          <p:cNvGrpSpPr/>
          <p:nvPr/>
        </p:nvGrpSpPr>
        <p:grpSpPr>
          <a:xfrm>
            <a:off x="205409" y="9000407"/>
            <a:ext cx="7197747" cy="507831"/>
            <a:chOff x="205409" y="9028872"/>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205409" y="9082732"/>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326558" y="9028872"/>
              <a:ext cx="2076598"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Dégager du temps pour effectuer des activités de veille sectorielle et de développement</a:t>
              </a:r>
              <a:r>
                <a:rPr lang="fr-FR" sz="900" i="1" dirty="0">
                  <a:solidFill>
                    <a:srgbClr val="5F5B5D"/>
                  </a:solidFill>
                  <a:latin typeface="Univers Light" panose="020B0403020202020204" pitchFamily="34" charset="0"/>
                </a:rPr>
                <a:t>t commercial</a:t>
              </a:r>
              <a:endPar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endParaRPr>
            </a:p>
          </p:txBody>
        </p:sp>
        <p:grpSp>
          <p:nvGrpSpPr>
            <p:cNvPr id="19" name="Groupe 18">
              <a:extLst>
                <a:ext uri="{FF2B5EF4-FFF2-40B4-BE49-F238E27FC236}">
                  <a16:creationId xmlns:a16="http://schemas.microsoft.com/office/drawing/2014/main" id="{D767E60C-7FD3-455D-A59E-0178241928BF}"/>
                </a:ext>
              </a:extLst>
            </p:cNvPr>
            <p:cNvGrpSpPr/>
            <p:nvPr/>
          </p:nvGrpSpPr>
          <p:grpSpPr>
            <a:xfrm>
              <a:off x="1942187" y="9030787"/>
              <a:ext cx="3456023" cy="504000"/>
              <a:chOff x="1942187" y="9030787"/>
              <a:chExt cx="3456023" cy="504000"/>
            </a:xfrm>
          </p:grpSpPr>
          <p:sp>
            <p:nvSpPr>
              <p:cNvPr id="165" name="Rectangle 164">
                <a:extLst>
                  <a:ext uri="{FF2B5EF4-FFF2-40B4-BE49-F238E27FC236}">
                    <a16:creationId xmlns:a16="http://schemas.microsoft.com/office/drawing/2014/main" id="{8AD33E40-ABB4-4CC0-BC12-3A068841BFE7}"/>
                  </a:ext>
                </a:extLst>
              </p:cNvPr>
              <p:cNvSpPr/>
              <p:nvPr/>
            </p:nvSpPr>
            <p:spPr>
              <a:xfrm>
                <a:off x="2087319" y="903078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942187" y="9030787"/>
                <a:ext cx="271472" cy="504000"/>
                <a:chOff x="1903658" y="4004302"/>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58210" y="90827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grpSp>
        <p:nvGrpSpPr>
          <p:cNvPr id="36" name="Groupe 35">
            <a:extLst>
              <a:ext uri="{FF2B5EF4-FFF2-40B4-BE49-F238E27FC236}">
                <a16:creationId xmlns:a16="http://schemas.microsoft.com/office/drawing/2014/main" id="{C32C5C29-6FE0-44CC-AA90-DB2CE84B0646}"/>
              </a:ext>
            </a:extLst>
          </p:cNvPr>
          <p:cNvGrpSpPr/>
          <p:nvPr/>
        </p:nvGrpSpPr>
        <p:grpSpPr>
          <a:xfrm>
            <a:off x="205409" y="9537369"/>
            <a:ext cx="7225602" cy="553998"/>
            <a:chOff x="205409" y="9574687"/>
            <a:chExt cx="7225602" cy="553998"/>
          </a:xfrm>
        </p:grpSpPr>
        <p:sp>
          <p:nvSpPr>
            <p:cNvPr id="154" name="ZoneTexte 153">
              <a:extLst>
                <a:ext uri="{FF2B5EF4-FFF2-40B4-BE49-F238E27FC236}">
                  <a16:creationId xmlns:a16="http://schemas.microsoft.com/office/drawing/2014/main" id="{9CDCFEC5-FC7A-45E2-87C2-1B2599D19428}"/>
                </a:ext>
              </a:extLst>
            </p:cNvPr>
            <p:cNvSpPr txBox="1"/>
            <p:nvPr/>
          </p:nvSpPr>
          <p:spPr>
            <a:xfrm>
              <a:off x="205409" y="957468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56" name="Rectangle 155">
              <a:extLst>
                <a:ext uri="{FF2B5EF4-FFF2-40B4-BE49-F238E27FC236}">
                  <a16:creationId xmlns:a16="http://schemas.microsoft.com/office/drawing/2014/main" id="{3FFB16A3-85F0-4874-8BBA-1C581E7065FC}"/>
                </a:ext>
              </a:extLst>
            </p:cNvPr>
            <p:cNvSpPr/>
            <p:nvPr/>
          </p:nvSpPr>
          <p:spPr>
            <a:xfrm>
              <a:off x="5354413" y="9597771"/>
              <a:ext cx="2076598"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rPr>
                <a:t>Adapter le mode de présentation de préconisations aux spécificités de culture professionnelle</a:t>
              </a:r>
            </a:p>
          </p:txBody>
        </p:sp>
        <p:grpSp>
          <p:nvGrpSpPr>
            <p:cNvPr id="18" name="Groupe 17">
              <a:extLst>
                <a:ext uri="{FF2B5EF4-FFF2-40B4-BE49-F238E27FC236}">
                  <a16:creationId xmlns:a16="http://schemas.microsoft.com/office/drawing/2014/main" id="{8A7A1968-8C7B-47FD-A431-9894C8E2B187}"/>
                </a:ext>
              </a:extLst>
            </p:cNvPr>
            <p:cNvGrpSpPr/>
            <p:nvPr/>
          </p:nvGrpSpPr>
          <p:grpSpPr>
            <a:xfrm>
              <a:off x="1942187" y="9599686"/>
              <a:ext cx="3456023" cy="504000"/>
              <a:chOff x="1970042" y="9549672"/>
              <a:chExt cx="3456023" cy="504000"/>
            </a:xfrm>
          </p:grpSpPr>
          <p:sp>
            <p:nvSpPr>
              <p:cNvPr id="158" name="Rectangle 157">
                <a:extLst>
                  <a:ext uri="{FF2B5EF4-FFF2-40B4-BE49-F238E27FC236}">
                    <a16:creationId xmlns:a16="http://schemas.microsoft.com/office/drawing/2014/main" id="{8C2FA797-4427-4221-8322-395930D71373}"/>
                  </a:ext>
                </a:extLst>
              </p:cNvPr>
              <p:cNvSpPr/>
              <p:nvPr/>
            </p:nvSpPr>
            <p:spPr>
              <a:xfrm>
                <a:off x="2115174" y="954967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3AF8D5CA-12FE-43DB-B27D-0499EF1EABE3}"/>
                  </a:ext>
                </a:extLst>
              </p:cNvPr>
              <p:cNvGrpSpPr/>
              <p:nvPr/>
            </p:nvGrpSpPr>
            <p:grpSpPr>
              <a:xfrm>
                <a:off x="1970042" y="9549672"/>
                <a:ext cx="271472" cy="504000"/>
                <a:chOff x="1903658" y="4004302"/>
                <a:chExt cx="265051" cy="504000"/>
              </a:xfrm>
            </p:grpSpPr>
            <p:cxnSp>
              <p:nvCxnSpPr>
                <p:cNvPr id="164" name="Connecteur droit 163">
                  <a:extLst>
                    <a:ext uri="{FF2B5EF4-FFF2-40B4-BE49-F238E27FC236}">
                      <a16:creationId xmlns:a16="http://schemas.microsoft.com/office/drawing/2014/main" id="{B1B93DD8-26DC-470B-9A8C-757802C907B0}"/>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3" name="Ellipse 172">
                  <a:extLst>
                    <a:ext uri="{FF2B5EF4-FFF2-40B4-BE49-F238E27FC236}">
                      <a16:creationId xmlns:a16="http://schemas.microsoft.com/office/drawing/2014/main" id="{BB8ADF9B-8B7A-4FD9-BD58-DB49492D449C}"/>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3" name="Rectangle 162">
                <a:extLst>
                  <a:ext uri="{FF2B5EF4-FFF2-40B4-BE49-F238E27FC236}">
                    <a16:creationId xmlns:a16="http://schemas.microsoft.com/office/drawing/2014/main" id="{41CE6C84-6334-4E98-8320-05C431502329}"/>
                  </a:ext>
                </a:extLst>
              </p:cNvPr>
              <p:cNvSpPr/>
              <p:nvPr/>
            </p:nvSpPr>
            <p:spPr>
              <a:xfrm>
                <a:off x="2186065" y="960161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nvGrpSpPr>
          <p:cNvPr id="16" name="Groupe 15">
            <a:extLst>
              <a:ext uri="{FF2B5EF4-FFF2-40B4-BE49-F238E27FC236}">
                <a16:creationId xmlns:a16="http://schemas.microsoft.com/office/drawing/2014/main" id="{AA49C6C5-89EF-4074-8BF1-815A35C3E8A6}"/>
              </a:ext>
            </a:extLst>
          </p:cNvPr>
          <p:cNvGrpSpPr/>
          <p:nvPr/>
        </p:nvGrpSpPr>
        <p:grpSpPr>
          <a:xfrm>
            <a:off x="3995753" y="1501255"/>
            <a:ext cx="3456384" cy="481018"/>
            <a:chOff x="3635821" y="1491960"/>
            <a:chExt cx="3456384" cy="481018"/>
          </a:xfrm>
        </p:grpSpPr>
        <p:grpSp>
          <p:nvGrpSpPr>
            <p:cNvPr id="14" name="Groupe 13">
              <a:extLst>
                <a:ext uri="{FF2B5EF4-FFF2-40B4-BE49-F238E27FC236}">
                  <a16:creationId xmlns:a16="http://schemas.microsoft.com/office/drawing/2014/main" id="{670811DA-6897-4CDC-B632-6AA9AFAF87DD}"/>
                </a:ext>
              </a:extLst>
            </p:cNvPr>
            <p:cNvGrpSpPr/>
            <p:nvPr/>
          </p:nvGrpSpPr>
          <p:grpSpPr>
            <a:xfrm>
              <a:off x="3747100" y="1491960"/>
              <a:ext cx="3129082" cy="451140"/>
              <a:chOff x="3747100" y="1491960"/>
              <a:chExt cx="3129082" cy="451140"/>
            </a:xfrm>
          </p:grpSpPr>
          <p:sp>
            <p:nvSpPr>
              <p:cNvPr id="181" name="Rectangle 180">
                <a:extLst>
                  <a:ext uri="{FF2B5EF4-FFF2-40B4-BE49-F238E27FC236}">
                    <a16:creationId xmlns:a16="http://schemas.microsoft.com/office/drawing/2014/main" id="{FFA710B0-770D-412A-9B65-1DD5E2497CA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8" name="ZoneTexte 177">
                <a:extLst>
                  <a:ext uri="{FF2B5EF4-FFF2-40B4-BE49-F238E27FC236}">
                    <a16:creationId xmlns:a16="http://schemas.microsoft.com/office/drawing/2014/main" id="{868027A2-EAB4-448F-8F5E-71F11F975B87}"/>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6" name="Groupe 5">
              <a:extLst>
                <a:ext uri="{FF2B5EF4-FFF2-40B4-BE49-F238E27FC236}">
                  <a16:creationId xmlns:a16="http://schemas.microsoft.com/office/drawing/2014/main" id="{1DF45BCB-A287-4979-A8EF-90D794122179}"/>
                </a:ext>
              </a:extLst>
            </p:cNvPr>
            <p:cNvGrpSpPr/>
            <p:nvPr/>
          </p:nvGrpSpPr>
          <p:grpSpPr>
            <a:xfrm>
              <a:off x="5145033" y="1669592"/>
              <a:ext cx="1192567" cy="303386"/>
              <a:chOff x="5501712" y="1669592"/>
              <a:chExt cx="1192567" cy="303386"/>
            </a:xfrm>
          </p:grpSpPr>
          <p:sp>
            <p:nvSpPr>
              <p:cNvPr id="151" name="ZoneTexte 150">
                <a:extLst>
                  <a:ext uri="{FF2B5EF4-FFF2-40B4-BE49-F238E27FC236}">
                    <a16:creationId xmlns:a16="http://schemas.microsoft.com/office/drawing/2014/main" id="{958C1CC1-EEAD-4829-BC5F-B195428AFB3D}"/>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96" name="Ellipse 195">
                <a:extLst>
                  <a:ext uri="{FF2B5EF4-FFF2-40B4-BE49-F238E27FC236}">
                    <a16:creationId xmlns:a16="http://schemas.microsoft.com/office/drawing/2014/main" id="{BA03BE21-7867-4EF5-8521-8EE25E64ECD3}"/>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7" name="Groupe 6">
              <a:extLst>
                <a:ext uri="{FF2B5EF4-FFF2-40B4-BE49-F238E27FC236}">
                  <a16:creationId xmlns:a16="http://schemas.microsoft.com/office/drawing/2014/main" id="{0CF2B748-01A3-4ABB-8316-7EC6A6F8BA73}"/>
                </a:ext>
              </a:extLst>
            </p:cNvPr>
            <p:cNvGrpSpPr/>
            <p:nvPr/>
          </p:nvGrpSpPr>
          <p:grpSpPr>
            <a:xfrm>
              <a:off x="5899638" y="1669592"/>
              <a:ext cx="1192567" cy="303386"/>
              <a:chOff x="6322879" y="1669592"/>
              <a:chExt cx="1192567" cy="303386"/>
            </a:xfrm>
          </p:grpSpPr>
          <p:sp>
            <p:nvSpPr>
              <p:cNvPr id="175" name="ZoneTexte 174">
                <a:extLst>
                  <a:ext uri="{FF2B5EF4-FFF2-40B4-BE49-F238E27FC236}">
                    <a16:creationId xmlns:a16="http://schemas.microsoft.com/office/drawing/2014/main" id="{CD90858B-06F0-418C-9107-38220AB0BC0F}"/>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98" name="Ellipse 197">
                <a:extLst>
                  <a:ext uri="{FF2B5EF4-FFF2-40B4-BE49-F238E27FC236}">
                    <a16:creationId xmlns:a16="http://schemas.microsoft.com/office/drawing/2014/main" id="{998B1EA4-E171-4AAE-9D54-55045B8485AC}"/>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5" name="Groupe 4">
              <a:extLst>
                <a:ext uri="{FF2B5EF4-FFF2-40B4-BE49-F238E27FC236}">
                  <a16:creationId xmlns:a16="http://schemas.microsoft.com/office/drawing/2014/main" id="{0458BA94-0A8A-4E26-8944-A02F51F954EF}"/>
                </a:ext>
              </a:extLst>
            </p:cNvPr>
            <p:cNvGrpSpPr/>
            <p:nvPr/>
          </p:nvGrpSpPr>
          <p:grpSpPr>
            <a:xfrm>
              <a:off x="4390427" y="1669592"/>
              <a:ext cx="1192567" cy="303386"/>
              <a:chOff x="4680545" y="1669592"/>
              <a:chExt cx="1192567" cy="303386"/>
            </a:xfrm>
          </p:grpSpPr>
          <p:sp>
            <p:nvSpPr>
              <p:cNvPr id="176" name="ZoneTexte 175">
                <a:extLst>
                  <a:ext uri="{FF2B5EF4-FFF2-40B4-BE49-F238E27FC236}">
                    <a16:creationId xmlns:a16="http://schemas.microsoft.com/office/drawing/2014/main" id="{A8962162-6229-4125-BE9E-18299B73920C}"/>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9" name="Ellipse 198">
                <a:extLst>
                  <a:ext uri="{FF2B5EF4-FFF2-40B4-BE49-F238E27FC236}">
                    <a16:creationId xmlns:a16="http://schemas.microsoft.com/office/drawing/2014/main" id="{CEC37472-0307-4091-A862-2E38AC05E89A}"/>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4" name="Groupe 3">
              <a:extLst>
                <a:ext uri="{FF2B5EF4-FFF2-40B4-BE49-F238E27FC236}">
                  <a16:creationId xmlns:a16="http://schemas.microsoft.com/office/drawing/2014/main" id="{A689BD2B-3398-4B9A-AF97-9581377330A6}"/>
                </a:ext>
              </a:extLst>
            </p:cNvPr>
            <p:cNvGrpSpPr/>
            <p:nvPr/>
          </p:nvGrpSpPr>
          <p:grpSpPr>
            <a:xfrm>
              <a:off x="3635821" y="1669592"/>
              <a:ext cx="1192567" cy="303386"/>
              <a:chOff x="3859378" y="1669592"/>
              <a:chExt cx="1192567" cy="303386"/>
            </a:xfrm>
          </p:grpSpPr>
          <p:sp>
            <p:nvSpPr>
              <p:cNvPr id="177" name="ZoneTexte 176">
                <a:extLst>
                  <a:ext uri="{FF2B5EF4-FFF2-40B4-BE49-F238E27FC236}">
                    <a16:creationId xmlns:a16="http://schemas.microsoft.com/office/drawing/2014/main" id="{9777711E-40F0-4639-A126-C260957A80FD}"/>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00" name="Ellipse 199">
                <a:extLst>
                  <a:ext uri="{FF2B5EF4-FFF2-40B4-BE49-F238E27FC236}">
                    <a16:creationId xmlns:a16="http://schemas.microsoft.com/office/drawing/2014/main" id="{1DC90C5C-9C11-4EFF-8CAC-610DFEFE71DF}"/>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174" name="ZoneTexte 173">
            <a:extLst>
              <a:ext uri="{FF2B5EF4-FFF2-40B4-BE49-F238E27FC236}">
                <a16:creationId xmlns:a16="http://schemas.microsoft.com/office/drawing/2014/main" id="{D417A483-4F18-4886-96FA-B7E470250658}"/>
              </a:ext>
            </a:extLst>
          </p:cNvPr>
          <p:cNvSpPr txBox="1"/>
          <p:nvPr/>
        </p:nvSpPr>
        <p:spPr>
          <a:xfrm>
            <a:off x="240923" y="1220429"/>
            <a:ext cx="5401856" cy="246221"/>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600" b="1" dirty="0">
                <a:solidFill>
                  <a:schemeClr val="bg1"/>
                </a:solidFill>
                <a:latin typeface="Univers Light" panose="020B0403020202020204" pitchFamily="34" charset="0"/>
              </a:rPr>
              <a:t>Collaborateur comptable spécialisé « métiers et sectoriel »</a:t>
            </a:r>
          </a:p>
        </p:txBody>
      </p:sp>
      <p:pic>
        <p:nvPicPr>
          <p:cNvPr id="8" name="Image 7" descr="Une image contenant texte, Police, logo, Graphique&#10;&#10;Description générée automatiquement">
            <a:extLst>
              <a:ext uri="{FF2B5EF4-FFF2-40B4-BE49-F238E27FC236}">
                <a16:creationId xmlns:a16="http://schemas.microsoft.com/office/drawing/2014/main" id="{CEFFB037-C05C-505E-9AD2-BA75854E17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917" y="137994"/>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568958"/>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648273"/>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83423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03595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801475"/>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47038" y="6869237"/>
            <a:ext cx="148343"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35345" y="7034837"/>
            <a:ext cx="34739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informatique et analyse de données</a:t>
            </a:r>
          </a:p>
          <a:p>
            <a:r>
              <a:rPr lang="fr-FR" dirty="0">
                <a:solidFill>
                  <a:schemeClr val="tx2"/>
                </a:solidFill>
              </a:rPr>
              <a:t>Renforcement continu de la spécialisation sectorielle (un ou deux secteurs de spécialité) du fait de la complexification réglementaire, des modes de fonctionnement et de la nature des demandes d’accompagnement des clients spécifiques à chaque secteur et culture professionnelle</a:t>
            </a:r>
          </a:p>
          <a:p>
            <a:endParaRPr lang="fr-FR" dirty="0">
              <a:solidFill>
                <a:schemeClr val="tx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346659"/>
            <a:ext cx="3350087" cy="246221"/>
            <a:chOff x="380633" y="6115579"/>
            <a:chExt cx="3350087" cy="270843"/>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70843"/>
              <a:chOff x="433240" y="2440348"/>
              <a:chExt cx="1723338" cy="270843"/>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70843"/>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8615239"/>
            <a:ext cx="3370454" cy="2092881"/>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 Chef de </a:t>
            </a:r>
            <a:r>
              <a:rPr lang="fr-FR">
                <a:solidFill>
                  <a:schemeClr val="tx2"/>
                </a:solidFill>
              </a:rPr>
              <a:t>mission comptable, </a:t>
            </a:r>
            <a:r>
              <a:rPr lang="fr-FR" dirty="0">
                <a:solidFill>
                  <a:schemeClr val="tx2"/>
                </a:solidFill>
              </a:rPr>
              <a:t>Collaborateur comptable spécialisé « Gestion et </a:t>
            </a:r>
            <a:r>
              <a:rPr lang="fr-FR">
                <a:solidFill>
                  <a:schemeClr val="tx2"/>
                </a:solidFill>
              </a:rPr>
              <a:t>patrimoine » ou </a:t>
            </a:r>
            <a:r>
              <a:rPr lang="fr-FR" dirty="0">
                <a:solidFill>
                  <a:schemeClr val="tx2"/>
                </a:solidFill>
              </a:rPr>
              <a:t>spécialisé « Pilotage de </a:t>
            </a:r>
            <a:r>
              <a:rPr lang="fr-FR">
                <a:solidFill>
                  <a:schemeClr val="tx2"/>
                </a:solidFill>
              </a:rPr>
              <a:t>la performance </a:t>
            </a:r>
            <a:r>
              <a:rPr lang="fr-FR" dirty="0">
                <a:solidFill>
                  <a:schemeClr val="tx2"/>
                </a:solidFill>
              </a:rPr>
              <a:t>et opérations comptables complexes », Responsable méthodes, Auditeur, Expert-comptable (sous condition d’obtention du DEC), métiers du juridique (sous condition de formation)</a:t>
            </a:r>
          </a:p>
          <a:p>
            <a:pPr marL="108000" indent="-108000" algn="l">
              <a:buFont typeface="Wingdings" panose="05000000000000000000" pitchFamily="2" charset="2"/>
              <a:buChar char="§"/>
            </a:pPr>
            <a:r>
              <a:rPr lang="fr-FR" dirty="0">
                <a:solidFill>
                  <a:schemeClr val="tx2"/>
                </a:solidFill>
              </a:rPr>
              <a:t>Métiers des directions financières d’entreprise : direction comptable, contrôle de gestion…</a:t>
            </a:r>
          </a:p>
          <a:p>
            <a:pPr marL="108000" indent="-108000" algn="l">
              <a:buFont typeface="Wingdings" panose="05000000000000000000" pitchFamily="2" charset="2"/>
              <a:buChar char="§"/>
            </a:pPr>
            <a:r>
              <a:rPr lang="fr-FR" dirty="0">
                <a:solidFill>
                  <a:schemeClr val="tx2"/>
                </a:solidFill>
              </a:rPr>
              <a:t>Métiers du conseil : conseil en finance, conseil en management</a:t>
            </a:r>
          </a:p>
          <a:p>
            <a:pPr marL="108000" indent="-108000" algn="l">
              <a:buFont typeface="Wingdings" panose="05000000000000000000" pitchFamily="2" charset="2"/>
              <a:buChar char="§"/>
            </a:pPr>
            <a:r>
              <a:rPr lang="fr-FR" dirty="0">
                <a:solidFill>
                  <a:schemeClr val="tx2"/>
                </a:solidFill>
              </a:rPr>
              <a:t>Métiers de l’analyse financière et de la gestion d’actifs des banques, sociétés d’assurance…</a:t>
            </a:r>
          </a:p>
        </p:txBody>
      </p:sp>
      <p:sp>
        <p:nvSpPr>
          <p:cNvPr id="54" name="ZoneTexte 53">
            <a:extLst>
              <a:ext uri="{FF2B5EF4-FFF2-40B4-BE49-F238E27FC236}">
                <a16:creationId xmlns:a16="http://schemas.microsoft.com/office/drawing/2014/main" id="{D0B3E300-8CF5-42E1-BE4A-BDD2E0D57766}"/>
              </a:ext>
            </a:extLst>
          </p:cNvPr>
          <p:cNvSpPr txBox="1"/>
          <p:nvPr/>
        </p:nvSpPr>
        <p:spPr>
          <a:xfrm>
            <a:off x="369971" y="494462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395813" y="5167254"/>
            <a:ext cx="3168000" cy="1243"/>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64" name="ZoneTexte 63">
            <a:extLst>
              <a:ext uri="{FF2B5EF4-FFF2-40B4-BE49-F238E27FC236}">
                <a16:creationId xmlns:a16="http://schemas.microsoft.com/office/drawing/2014/main" id="{2E310E27-268E-470D-83D4-450F7DE133F1}"/>
              </a:ext>
            </a:extLst>
          </p:cNvPr>
          <p:cNvSpPr txBox="1"/>
          <p:nvPr/>
        </p:nvSpPr>
        <p:spPr>
          <a:xfrm>
            <a:off x="369971" y="186815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143829"/>
            <a:ext cx="3249898" cy="286232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Dans les petits cabinets, les Collaborateurs comptables spécialisés « métiers et sectoriels » interviennent fréquemment sur des domaines autres que l’expertise comptable : </a:t>
            </a:r>
          </a:p>
          <a:p>
            <a:pPr algn="l"/>
            <a:r>
              <a:rPr lang="fr-FR" dirty="0"/>
              <a:t>Expertise sociale et juridique (conseil en fiscalité d’entreprise…)</a:t>
            </a:r>
          </a:p>
          <a:p>
            <a:pPr algn="l"/>
            <a:r>
              <a:rPr lang="fr-FR" dirty="0"/>
              <a:t>Participation à des missions d’audit légal, de </a:t>
            </a:r>
            <a:r>
              <a:rPr lang="fr-FR" i="1" dirty="0"/>
              <a:t>due diligence</a:t>
            </a:r>
            <a:r>
              <a:rPr lang="fr-FR" dirty="0"/>
              <a:t>, d’audit extra-financier</a:t>
            </a:r>
          </a:p>
          <a:p>
            <a:pPr algn="l"/>
            <a:r>
              <a:rPr lang="fr-FR" dirty="0"/>
              <a:t>Interventions fréquente sur des opérations comptables complexes pour ses clients.</a:t>
            </a:r>
          </a:p>
          <a:p>
            <a:pPr marL="0" indent="0" algn="l">
              <a:buNone/>
            </a:pPr>
            <a:r>
              <a:rPr lang="fr-FR" dirty="0"/>
              <a:t>Dans les grands cabinets, ils sont davantage spécialisés par grade et interviennent prioritairement auprès d’entreprises d’un secteur d’activité particulier (secteur bancaire, secteur associatif…) : travaux de production et d’établissement des comptes, intervention possible sur des opérations comptables complexes en lien avec d’autres spécialistes internes (Juristes, Consultants…).</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395813" y="212895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6" name="Groupe 5">
            <a:extLst>
              <a:ext uri="{FF2B5EF4-FFF2-40B4-BE49-F238E27FC236}">
                <a16:creationId xmlns:a16="http://schemas.microsoft.com/office/drawing/2014/main" id="{503D623F-B7B1-4761-8ADD-D18826994B31}"/>
              </a:ext>
            </a:extLst>
          </p:cNvPr>
          <p:cNvGrpSpPr/>
          <p:nvPr/>
        </p:nvGrpSpPr>
        <p:grpSpPr>
          <a:xfrm>
            <a:off x="369971" y="6449041"/>
            <a:ext cx="3325269" cy="1739083"/>
            <a:chOff x="369971" y="6065986"/>
            <a:chExt cx="3325269" cy="1739083"/>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327741"/>
              <a:ext cx="32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 d’encadrement de Collaborateurs comptables juniors ou d’Assistants comptables après quelques années d’expérience</a:t>
              </a:r>
            </a:p>
            <a:p>
              <a:pPr algn="l"/>
              <a:r>
                <a:rPr lang="fr-FR" dirty="0"/>
                <a:t>Hausse du nombre de dossiers d’intervention, de leur niveau de complexité (taille des entreprises…) et du degré de contact avec le client avec l’expérience</a:t>
              </a:r>
            </a:p>
            <a:p>
              <a:pPr algn="l"/>
              <a:r>
                <a:rPr lang="fr-FR" dirty="0"/>
                <a:t>Hausse du poids des activités de formation, de veille et de développement commercial</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606598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395813" y="632678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5" name="Groupe 14">
            <a:extLst>
              <a:ext uri="{FF2B5EF4-FFF2-40B4-BE49-F238E27FC236}">
                <a16:creationId xmlns:a16="http://schemas.microsoft.com/office/drawing/2014/main" id="{89B64068-C4B9-4FF9-875B-CDE8A9758582}"/>
              </a:ext>
            </a:extLst>
          </p:cNvPr>
          <p:cNvGrpSpPr/>
          <p:nvPr/>
        </p:nvGrpSpPr>
        <p:grpSpPr>
          <a:xfrm>
            <a:off x="420574" y="8254744"/>
            <a:ext cx="3283900" cy="2517431"/>
            <a:chOff x="420574" y="7290122"/>
            <a:chExt cx="3283900" cy="2769175"/>
          </a:xfrm>
        </p:grpSpPr>
        <p:grpSp>
          <p:nvGrpSpPr>
            <p:cNvPr id="14" name="Groupe 13">
              <a:extLst>
                <a:ext uri="{FF2B5EF4-FFF2-40B4-BE49-F238E27FC236}">
                  <a16:creationId xmlns:a16="http://schemas.microsoft.com/office/drawing/2014/main" id="{620A95C0-DC18-4717-95F8-4E14B5D46E1D}"/>
                </a:ext>
              </a:extLst>
            </p:cNvPr>
            <p:cNvGrpSpPr/>
            <p:nvPr/>
          </p:nvGrpSpPr>
          <p:grpSpPr>
            <a:xfrm>
              <a:off x="454576" y="7290122"/>
              <a:ext cx="3249898" cy="270843"/>
              <a:chOff x="454576" y="7290122"/>
              <a:chExt cx="3249898" cy="270843"/>
            </a:xfrm>
          </p:grpSpPr>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55539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290122"/>
                <a:ext cx="3195823" cy="270843"/>
                <a:chOff x="433240" y="2440348"/>
                <a:chExt cx="1643982" cy="270843"/>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70843"/>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587851"/>
              <a:ext cx="3271793" cy="247144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Assistant Comptable, Chef de mission comptable, Expert-comptable, Commissaire aux comptes, Juriste social, Juriste droit des sociétés, Responsable méthodes…</a:t>
              </a:r>
            </a:p>
            <a:p>
              <a:pPr algn="l"/>
              <a:r>
                <a:rPr lang="fr-FR" i="1" dirty="0"/>
                <a:t>Relations professionnelles externes </a:t>
              </a:r>
              <a:r>
                <a:rPr lang="fr-FR" dirty="0"/>
                <a:t>: Dirigeant, Responsable admin. et financier, Responsable comptable, Comptable, Contrôleur de gestion, Responsable SI… </a:t>
              </a:r>
            </a:p>
            <a:p>
              <a:pPr algn="l"/>
              <a:r>
                <a:rPr lang="fr-FR" i="1" dirty="0"/>
                <a:t>Télétravail</a:t>
              </a:r>
              <a:r>
                <a:rPr lang="fr-FR" dirty="0"/>
                <a:t> : possible sur une partie significative des activités, mais variable selon l’accès aux outils métiers, aux documents et systèmes clients, et selon les pratiques internes du cabinet</a:t>
              </a:r>
            </a:p>
            <a:p>
              <a:pPr algn="l"/>
              <a:endParaRPr lang="fr-FR" dirty="0"/>
            </a:p>
          </p:txBody>
        </p: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569162"/>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64847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84205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e 1">
            <a:extLst>
              <a:ext uri="{FF2B5EF4-FFF2-40B4-BE49-F238E27FC236}">
                <a16:creationId xmlns:a16="http://schemas.microsoft.com/office/drawing/2014/main" id="{854D0437-06DC-4201-BB9D-FCAC901BADF8}"/>
              </a:ext>
            </a:extLst>
          </p:cNvPr>
          <p:cNvGrpSpPr/>
          <p:nvPr/>
        </p:nvGrpSpPr>
        <p:grpSpPr>
          <a:xfrm>
            <a:off x="3935345" y="1880896"/>
            <a:ext cx="3168000" cy="1753577"/>
            <a:chOff x="3935345" y="1880896"/>
            <a:chExt cx="3168000" cy="1753577"/>
          </a:xfrm>
        </p:grpSpPr>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5345" y="214314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5" y="2157145"/>
              <a:ext cx="3168000" cy="147732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Bac+5 en comptabilité, gestion, audit, finance, par exemple :</a:t>
              </a:r>
            </a:p>
            <a:p>
              <a:pPr marL="108000" indent="-108000" algn="l">
                <a:buFont typeface="Wingdings" panose="05000000000000000000" pitchFamily="2" charset="2"/>
                <a:buChar char="§"/>
              </a:pPr>
              <a:r>
                <a:rPr lang="fr-FR" dirty="0"/>
                <a:t>BTS Comptabilité et Gestion</a:t>
              </a:r>
            </a:p>
            <a:p>
              <a:pPr marL="108000" indent="-108000" algn="l">
                <a:buFont typeface="Wingdings" panose="05000000000000000000" pitchFamily="2" charset="2"/>
                <a:buChar char="§"/>
              </a:pPr>
              <a:r>
                <a:rPr lang="fr-FR" dirty="0"/>
                <a:t>DCG (Diplôme de Comptabilité et de Gestion) / Licence CCA (Comptabilité Contrôle Audit)</a:t>
              </a:r>
            </a:p>
            <a:p>
              <a:pPr marL="108000" indent="-108000" algn="l">
                <a:buFont typeface="Wingdings" panose="05000000000000000000" pitchFamily="2" charset="2"/>
                <a:buChar char="§"/>
              </a:pPr>
              <a:r>
                <a:rPr lang="fr-FR" dirty="0"/>
                <a:t>DSCG (Diplôme Supérieur de Comptabilité et de Gestion)</a:t>
              </a:r>
            </a:p>
            <a:p>
              <a:pPr marL="108000" indent="-108000" algn="l">
                <a:buFont typeface="Wingdings" panose="05000000000000000000" pitchFamily="2" charset="2"/>
                <a:buChar char="§"/>
              </a:pPr>
              <a:r>
                <a:rPr lang="fr-FR" dirty="0"/>
                <a:t>Master CCA (Comptabilité Contrôle Audit)</a:t>
              </a:r>
            </a:p>
            <a:p>
              <a:pPr marL="108000" indent="-108000" algn="l">
                <a:buFont typeface="Wingdings" panose="05000000000000000000" pitchFamily="2" charset="2"/>
                <a:buChar char="§"/>
              </a:pPr>
              <a:r>
                <a:rPr lang="fr-FR" dirty="0"/>
                <a:t>Master d’École de commerce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5345" y="1880896"/>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grpSp>
      <p:grpSp>
        <p:nvGrpSpPr>
          <p:cNvPr id="4" name="Groupe 3">
            <a:extLst>
              <a:ext uri="{FF2B5EF4-FFF2-40B4-BE49-F238E27FC236}">
                <a16:creationId xmlns:a16="http://schemas.microsoft.com/office/drawing/2014/main" id="{F53287D3-3E58-4A32-A882-7A9488815CAA}"/>
              </a:ext>
            </a:extLst>
          </p:cNvPr>
          <p:cNvGrpSpPr/>
          <p:nvPr/>
        </p:nvGrpSpPr>
        <p:grpSpPr>
          <a:xfrm>
            <a:off x="3935345" y="3617714"/>
            <a:ext cx="3249899" cy="1606084"/>
            <a:chOff x="3935345" y="3717566"/>
            <a:chExt cx="3249899" cy="1606084"/>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717566"/>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4154099"/>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Collaborateur comptable généraliste en cabinet souhaitant se spécialiser sur un ou des secteurs d’activité, Assistant comptable en cabinet après plusieurs années d’expérience</a:t>
              </a:r>
            </a:p>
            <a:p>
              <a:r>
                <a:rPr lang="fr-FR" dirty="0">
                  <a:solidFill>
                    <a:schemeClr val="tx2"/>
                  </a:solidFill>
                </a:rPr>
                <a:t>Parcours en direction financière d’entreprise, idéalement des secteurs de spécialité (contrôle interne, contrôle de gestion, comptabilité)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35345" y="414343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5" name="Groupe 4">
            <a:extLst>
              <a:ext uri="{FF2B5EF4-FFF2-40B4-BE49-F238E27FC236}">
                <a16:creationId xmlns:a16="http://schemas.microsoft.com/office/drawing/2014/main" id="{17B7367A-FE6C-4517-A74F-F44568D2BBE9}"/>
              </a:ext>
            </a:extLst>
          </p:cNvPr>
          <p:cNvGrpSpPr/>
          <p:nvPr/>
        </p:nvGrpSpPr>
        <p:grpSpPr>
          <a:xfrm>
            <a:off x="3935345" y="5270563"/>
            <a:ext cx="3325269" cy="1547309"/>
            <a:chOff x="3935345" y="5270563"/>
            <a:chExt cx="3325269" cy="1547309"/>
          </a:xfrm>
        </p:grpSpPr>
        <p:sp>
          <p:nvSpPr>
            <p:cNvPr id="85" name="ZoneTexte 84">
              <a:extLst>
                <a:ext uri="{FF2B5EF4-FFF2-40B4-BE49-F238E27FC236}">
                  <a16:creationId xmlns:a16="http://schemas.microsoft.com/office/drawing/2014/main" id="{A3DAED3C-D004-4A7C-9EC9-D69C4C89C860}"/>
                </a:ext>
              </a:extLst>
            </p:cNvPr>
            <p:cNvSpPr txBox="1"/>
            <p:nvPr/>
          </p:nvSpPr>
          <p:spPr>
            <a:xfrm>
              <a:off x="3935345" y="5494433"/>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évolutions réglementaires et des normes comptables et fiscales des secteurs de spécialité</a:t>
              </a:r>
            </a:p>
            <a:p>
              <a:r>
                <a:rPr lang="fr-FR" dirty="0">
                  <a:solidFill>
                    <a:schemeClr val="tx2"/>
                  </a:solidFill>
                </a:rPr>
                <a:t>Formation aux logiciels de comptabilité et d’analyse de données : paramétrage, résolution d’erreurs…</a:t>
              </a:r>
            </a:p>
            <a:p>
              <a:r>
                <a:rPr lang="fr-FR" dirty="0">
                  <a:solidFill>
                    <a:schemeClr val="tx2"/>
                  </a:solidFill>
                </a:rPr>
                <a:t>Formations aux méthodes d’accompagnement du client : analyse financière, tableau de bord, gestion de projet… </a:t>
              </a:r>
            </a:p>
          </p:txBody>
        </p:sp>
        <p:sp>
          <p:nvSpPr>
            <p:cNvPr id="61" name="ZoneTexte 60">
              <a:extLst>
                <a:ext uri="{FF2B5EF4-FFF2-40B4-BE49-F238E27FC236}">
                  <a16:creationId xmlns:a16="http://schemas.microsoft.com/office/drawing/2014/main" id="{528F3C49-37B0-4F3F-8607-189728D0B03D}"/>
                </a:ext>
              </a:extLst>
            </p:cNvPr>
            <p:cNvSpPr txBox="1"/>
            <p:nvPr/>
          </p:nvSpPr>
          <p:spPr>
            <a:xfrm>
              <a:off x="3935345" y="5270563"/>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2" name="Connecteur droit 61">
              <a:extLst>
                <a:ext uri="{FF2B5EF4-FFF2-40B4-BE49-F238E27FC236}">
                  <a16:creationId xmlns:a16="http://schemas.microsoft.com/office/drawing/2014/main" id="{8EE0C447-DCB1-4545-BF08-0FD7AB35A6F6}"/>
                </a:ext>
              </a:extLst>
            </p:cNvPr>
            <p:cNvCxnSpPr>
              <a:cxnSpLocks/>
            </p:cNvCxnSpPr>
            <p:nvPr/>
          </p:nvCxnSpPr>
          <p:spPr>
            <a:xfrm flipV="1">
              <a:off x="3935345" y="5493190"/>
              <a:ext cx="3168000" cy="1243"/>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65" name="Connecteur droit 64">
            <a:extLst>
              <a:ext uri="{FF2B5EF4-FFF2-40B4-BE49-F238E27FC236}">
                <a16:creationId xmlns:a16="http://schemas.microsoft.com/office/drawing/2014/main" id="{FCA8BD55-5211-4823-B29B-0624A659846E}"/>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60" name="ZoneTexte 59">
            <a:extLst>
              <a:ext uri="{FF2B5EF4-FFF2-40B4-BE49-F238E27FC236}">
                <a16:creationId xmlns:a16="http://schemas.microsoft.com/office/drawing/2014/main" id="{5B186F55-3D38-4FA5-A93C-A8E20F3975B2}"/>
              </a:ext>
            </a:extLst>
          </p:cNvPr>
          <p:cNvSpPr txBox="1"/>
          <p:nvPr/>
        </p:nvSpPr>
        <p:spPr>
          <a:xfrm>
            <a:off x="420574" y="5177526"/>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les modes d’organisation du cabinet (présence d’Assistants comptables), les tâches de collecte, de saisie et de contrôle des informations comptables sont plus ou moins importantes.</a:t>
            </a:r>
          </a:p>
          <a:p>
            <a:pPr algn="l"/>
            <a:r>
              <a:rPr lang="fr-FR" dirty="0"/>
              <a:t>Les secteurs de spécialité d’intervention dépendent du positionnement concurrentiel du cabinet sur le territoire, des secteurs des clients historiques, des choix de diversification du portefeuille clients…</a:t>
            </a:r>
          </a:p>
        </p:txBody>
      </p:sp>
      <p:sp>
        <p:nvSpPr>
          <p:cNvPr id="53" name="ZoneTexte 52">
            <a:extLst>
              <a:ext uri="{FF2B5EF4-FFF2-40B4-BE49-F238E27FC236}">
                <a16:creationId xmlns:a16="http://schemas.microsoft.com/office/drawing/2014/main" id="{398699A6-D093-4A0F-BFDF-62EACA4BAEC2}"/>
              </a:ext>
            </a:extLst>
          </p:cNvPr>
          <p:cNvSpPr txBox="1"/>
          <p:nvPr/>
        </p:nvSpPr>
        <p:spPr>
          <a:xfrm>
            <a:off x="240923" y="1220429"/>
            <a:ext cx="5401856" cy="246221"/>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600" b="1" dirty="0">
                <a:solidFill>
                  <a:schemeClr val="bg1"/>
                </a:solidFill>
                <a:latin typeface="Univers Light" panose="020B0403020202020204" pitchFamily="34" charset="0"/>
              </a:rPr>
              <a:t>Collaborateur comptable spécialisé « métiers et sectoriel »</a:t>
            </a:r>
          </a:p>
        </p:txBody>
      </p:sp>
      <p:pic>
        <p:nvPicPr>
          <p:cNvPr id="3" name="Image 2" descr="Une image contenant texte, Police, logo, Graphique&#10;&#10;Description générée automatiquement">
            <a:extLst>
              <a:ext uri="{FF2B5EF4-FFF2-40B4-BE49-F238E27FC236}">
                <a16:creationId xmlns:a16="http://schemas.microsoft.com/office/drawing/2014/main" id="{A785D21B-AB8C-05E7-A7C9-874E499084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917" y="137994"/>
            <a:ext cx="1117053" cy="922337"/>
          </a:xfrm>
          <a:prstGeom prst="rect">
            <a:avLst/>
          </a:prstGeom>
        </p:spPr>
      </p:pic>
    </p:spTree>
    <p:extLst>
      <p:ext uri="{BB962C8B-B14F-4D97-AF65-F5344CB8AC3E}">
        <p14:creationId xmlns:p14="http://schemas.microsoft.com/office/powerpoint/2010/main" val="1639244357"/>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7200</TotalTime>
  <Words>1741</Words>
  <Application>Microsoft Office PowerPoint</Application>
  <PresentationFormat>Personnalisé</PresentationFormat>
  <Paragraphs>144</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1115</cp:revision>
  <dcterms:created xsi:type="dcterms:W3CDTF">2014-07-30T08:09:35Z</dcterms:created>
  <dcterms:modified xsi:type="dcterms:W3CDTF">2024-01-18T15:17:09Z</dcterms:modified>
</cp:coreProperties>
</file>