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5"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630" autoAdjust="0"/>
    <p:restoredTop sz="96173" autoAdjust="0"/>
  </p:normalViewPr>
  <p:slideViewPr>
    <p:cSldViewPr showGuides="1">
      <p:cViewPr varScale="1">
        <p:scale>
          <a:sx n="71" d="100"/>
          <a:sy n="71" d="100"/>
        </p:scale>
        <p:origin x="2856"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93746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77738" y="1313458"/>
            <a:ext cx="6873596" cy="492443"/>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JURISTE FISCALISTE</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293915" y="1806538"/>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34287746-A4AA-4E11-83C1-B825D4B0960F}"/>
              </a:ext>
            </a:extLst>
          </p:cNvPr>
          <p:cNvGrpSpPr/>
          <p:nvPr/>
        </p:nvGrpSpPr>
        <p:grpSpPr>
          <a:xfrm>
            <a:off x="258764" y="1944609"/>
            <a:ext cx="6854799" cy="542755"/>
            <a:chOff x="288912" y="2049262"/>
            <a:chExt cx="6854799" cy="542755"/>
          </a:xfrm>
        </p:grpSpPr>
        <p:sp>
          <p:nvSpPr>
            <p:cNvPr id="26" name="ZoneTexte 25">
              <a:extLst>
                <a:ext uri="{FF2B5EF4-FFF2-40B4-BE49-F238E27FC236}">
                  <a16:creationId xmlns:a16="http://schemas.microsoft.com/office/drawing/2014/main" id="{D44D9155-530C-4A16-BA78-51AAB9EBDDD3}"/>
                </a:ext>
              </a:extLst>
            </p:cNvPr>
            <p:cNvSpPr txBox="1"/>
            <p:nvPr/>
          </p:nvSpPr>
          <p:spPr>
            <a:xfrm>
              <a:off x="4979334" y="2268852"/>
              <a:ext cx="2160000"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Juriste en droit fiscal, Fiscaliste, Juriste</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36312" y="204926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83711"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889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juridiques</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88912"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 </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363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Fiscal et droit des sociétés</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269328" y="3543913"/>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30039" y="3585289"/>
            <a:ext cx="6993020" cy="1159292"/>
          </a:xfrm>
          <a:prstGeom prst="rect">
            <a:avLst/>
          </a:prstGeom>
          <a:noFill/>
        </p:spPr>
        <p:txBody>
          <a:bodyPr wrap="square">
            <a:spAutoFit/>
          </a:bodyPr>
          <a:lstStyle/>
          <a:p>
            <a:pPr>
              <a:spcBef>
                <a:spcPts val="200"/>
              </a:spcBef>
              <a:spcAft>
                <a:spcPts val="200"/>
              </a:spcAft>
            </a:pPr>
            <a:r>
              <a:rPr lang="fr-FR" sz="1100" dirty="0">
                <a:solidFill>
                  <a:schemeClr val="accent2"/>
                </a:solidFill>
                <a:latin typeface="Univers Light" panose="020B0403020202020204" pitchFamily="34" charset="0"/>
              </a:rPr>
              <a:t>Le Juriste fiscaliste intervient à la fois sur des missions de conseil juridique auprès des professionnels et particuliers ainsi que sur des missions de production (établissement de déclarations fiscales, rédaction d’actes, etc.). Il peut être amené à assurer un soutien technique auprès des Collaborateurs comptables sur diverses problématiques fiscales. Pour ce faire, il assure un travail continu de veille juridique et fiscale.</a:t>
            </a:r>
          </a:p>
          <a:p>
            <a:pPr>
              <a:spcBef>
                <a:spcPts val="200"/>
              </a:spcBef>
              <a:spcAft>
                <a:spcPts val="200"/>
              </a:spcAft>
            </a:pPr>
            <a:r>
              <a:rPr lang="fr-FR" sz="1100" dirty="0">
                <a:solidFill>
                  <a:schemeClr val="accent2"/>
                </a:solidFill>
                <a:latin typeface="Univers Light" panose="020B0403020202020204" pitchFamily="34" charset="0"/>
              </a:rPr>
              <a:t>Selon l’organisation et la taille des cabinets, il peut évoluer sous la responsabilité d’un Expert-Comptable (EC) dirigeant ou d’un Directeur en droit fiscal. </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230039" y="3163519"/>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270527" y="5236947"/>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54F5D85B-86B0-44CC-B995-FA0589610172}"/>
              </a:ext>
            </a:extLst>
          </p:cNvPr>
          <p:cNvSpPr txBox="1"/>
          <p:nvPr/>
        </p:nvSpPr>
        <p:spPr>
          <a:xfrm>
            <a:off x="3891784" y="8355721"/>
            <a:ext cx="3060000"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Etablit les déclarations fiscales (impôts sur les sociétés (IS), impôts sur le revenu (IR), impôts sur la fortune immobilière (IFI), etc.) et rédige les options fiscales (taxe sur la valeur ajoutée (TVA), IS et intégration fiscale) en s’assurant du respect des dispositions légales et en s’adaptant aux particularités sectorielles et d’organisation de chacun des clients</a:t>
            </a:r>
          </a:p>
          <a:p>
            <a:pPr algn="l"/>
            <a:r>
              <a:rPr lang="fr-FR" dirty="0"/>
              <a:t>S’assure de la réalisation des formalités légales et rédige les actes dans le cadre d’opérations juridiques avec une forte incidence fiscale : fusion, augmentation ou réduction du capital, cession, apport partiel d’actifs, etc.</a:t>
            </a:r>
          </a:p>
        </p:txBody>
      </p:sp>
      <p:sp>
        <p:nvSpPr>
          <p:cNvPr id="48" name="ZoneTexte 47">
            <a:extLst>
              <a:ext uri="{FF2B5EF4-FFF2-40B4-BE49-F238E27FC236}">
                <a16:creationId xmlns:a16="http://schemas.microsoft.com/office/drawing/2014/main" id="{BB29561A-BC65-4591-B614-AAEFCF332453}"/>
              </a:ext>
            </a:extLst>
          </p:cNvPr>
          <p:cNvSpPr txBox="1"/>
          <p:nvPr/>
        </p:nvSpPr>
        <p:spPr>
          <a:xfrm>
            <a:off x="3891785" y="7908577"/>
            <a:ext cx="3354660"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Etablissement des déclarations fiscales et rédaction d’actes</a:t>
            </a:r>
          </a:p>
        </p:txBody>
      </p:sp>
      <p:sp>
        <p:nvSpPr>
          <p:cNvPr id="44" name="ZoneTexte 43">
            <a:extLst>
              <a:ext uri="{FF2B5EF4-FFF2-40B4-BE49-F238E27FC236}">
                <a16:creationId xmlns:a16="http://schemas.microsoft.com/office/drawing/2014/main" id="{A1CCA42B-469F-4172-9EFC-060A6D243655}"/>
              </a:ext>
            </a:extLst>
          </p:cNvPr>
          <p:cNvSpPr txBox="1"/>
          <p:nvPr/>
        </p:nvSpPr>
        <p:spPr>
          <a:xfrm>
            <a:off x="3891785" y="5273898"/>
            <a:ext cx="3494218" cy="463846"/>
          </a:xfrm>
          <a:prstGeom prst="rect">
            <a:avLst/>
          </a:prstGeom>
          <a:noFill/>
        </p:spPr>
        <p:txBody>
          <a:bodyPr wrap="square" tIns="46800" bIns="46800">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Travail de veille juridique et fiscale et participation aux projets transverses du cabinet</a:t>
            </a:r>
          </a:p>
        </p:txBody>
      </p:sp>
      <p:sp>
        <p:nvSpPr>
          <p:cNvPr id="52" name="ZoneTexte 51">
            <a:extLst>
              <a:ext uri="{FF2B5EF4-FFF2-40B4-BE49-F238E27FC236}">
                <a16:creationId xmlns:a16="http://schemas.microsoft.com/office/drawing/2014/main" id="{3AE4DAB0-F3CB-4D54-9478-5D84043FE10D}"/>
              </a:ext>
            </a:extLst>
          </p:cNvPr>
          <p:cNvSpPr txBox="1"/>
          <p:nvPr/>
        </p:nvSpPr>
        <p:spPr>
          <a:xfrm>
            <a:off x="3891784" y="5699116"/>
            <a:ext cx="3060000" cy="2095062"/>
          </a:xfrm>
          <a:prstGeom prst="rect">
            <a:avLst/>
          </a:prstGeom>
          <a:noFill/>
        </p:spPr>
        <p:txBody>
          <a:bodyPr wrap="square" tIns="46800" bIns="46800">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Effectue un travail de veille juridique régulier afin d’être à jour de l’actualité fiscale, règlementaire et sectorielle de son portefeuille de clients</a:t>
            </a:r>
          </a:p>
          <a:p>
            <a:pPr algn="l"/>
            <a:r>
              <a:rPr lang="fr-FR" dirty="0"/>
              <a:t>Réalise des notes, synthèses et analyses règlementaires sur des thématiques fiscales à destination de ses collaborateurs et des clients</a:t>
            </a:r>
          </a:p>
          <a:p>
            <a:pPr algn="l"/>
            <a:r>
              <a:rPr lang="fr-FR" dirty="0"/>
              <a:t>Participe aux projets d’évolution des méthodologies et outils de travail utilisés en droit fiscal (dématérialisation du dépôt des pièces…) ainsi qu’au développement de nouvelles offres de conseil juridico-fiscales en les valorisant auprès des clients</a:t>
            </a:r>
          </a:p>
          <a:p>
            <a:pPr marL="0" indent="0" algn="l">
              <a:buNone/>
            </a:pPr>
            <a:endParaRPr lang="fr-FR" dirty="0"/>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230039" y="4841850"/>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3" name="ZoneTexte 42">
            <a:extLst>
              <a:ext uri="{FF2B5EF4-FFF2-40B4-BE49-F238E27FC236}">
                <a16:creationId xmlns:a16="http://schemas.microsoft.com/office/drawing/2014/main" id="{4715D762-A123-43B7-975B-FDC16D27C87A}"/>
              </a:ext>
            </a:extLst>
          </p:cNvPr>
          <p:cNvSpPr txBox="1"/>
          <p:nvPr/>
        </p:nvSpPr>
        <p:spPr>
          <a:xfrm>
            <a:off x="2606164" y="2548350"/>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7" name="ZoneTexte 46">
            <a:extLst>
              <a:ext uri="{FF2B5EF4-FFF2-40B4-BE49-F238E27FC236}">
                <a16:creationId xmlns:a16="http://schemas.microsoft.com/office/drawing/2014/main" id="{4B7EC84C-86BF-4A21-BBCE-80D40A4FBC7C}"/>
              </a:ext>
            </a:extLst>
          </p:cNvPr>
          <p:cNvSpPr txBox="1"/>
          <p:nvPr/>
        </p:nvSpPr>
        <p:spPr>
          <a:xfrm>
            <a:off x="269328" y="2767941"/>
            <a:ext cx="2160000"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372e - Juristes</a:t>
            </a:r>
          </a:p>
        </p:txBody>
      </p:sp>
      <p:sp>
        <p:nvSpPr>
          <p:cNvPr id="49" name="ZoneTexte 48">
            <a:extLst>
              <a:ext uri="{FF2B5EF4-FFF2-40B4-BE49-F238E27FC236}">
                <a16:creationId xmlns:a16="http://schemas.microsoft.com/office/drawing/2014/main" id="{1898A06D-A47D-4424-B013-E850C30E5C8D}"/>
              </a:ext>
            </a:extLst>
          </p:cNvPr>
          <p:cNvSpPr txBox="1"/>
          <p:nvPr/>
        </p:nvSpPr>
        <p:spPr>
          <a:xfrm>
            <a:off x="258764" y="2548350"/>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50" name="ZoneTexte 49">
            <a:extLst>
              <a:ext uri="{FF2B5EF4-FFF2-40B4-BE49-F238E27FC236}">
                <a16:creationId xmlns:a16="http://schemas.microsoft.com/office/drawing/2014/main" id="{FAE0209F-3372-48ED-A9FD-4134E11E59EA}"/>
              </a:ext>
            </a:extLst>
          </p:cNvPr>
          <p:cNvSpPr txBox="1"/>
          <p:nvPr/>
        </p:nvSpPr>
        <p:spPr>
          <a:xfrm>
            <a:off x="2606163" y="2767940"/>
            <a:ext cx="3049635"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16127 - Juriste fiscaliste</a:t>
            </a:r>
          </a:p>
        </p:txBody>
      </p:sp>
      <p:sp>
        <p:nvSpPr>
          <p:cNvPr id="42" name="ZoneTexte 41">
            <a:extLst>
              <a:ext uri="{FF2B5EF4-FFF2-40B4-BE49-F238E27FC236}">
                <a16:creationId xmlns:a16="http://schemas.microsoft.com/office/drawing/2014/main" id="{E7F0DC29-FD6A-41F7-A61D-C325EE4C5E0B}"/>
              </a:ext>
            </a:extLst>
          </p:cNvPr>
          <p:cNvSpPr txBox="1"/>
          <p:nvPr/>
        </p:nvSpPr>
        <p:spPr>
          <a:xfrm>
            <a:off x="251445" y="5367322"/>
            <a:ext cx="2945935"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Conseil en matière juridique et fiscale</a:t>
            </a:r>
          </a:p>
        </p:txBody>
      </p:sp>
      <p:sp>
        <p:nvSpPr>
          <p:cNvPr id="53" name="ZoneTexte 52">
            <a:extLst>
              <a:ext uri="{FF2B5EF4-FFF2-40B4-BE49-F238E27FC236}">
                <a16:creationId xmlns:a16="http://schemas.microsoft.com/office/drawing/2014/main" id="{8E668959-C2AC-4E6E-9E27-6854736CAF23}"/>
              </a:ext>
            </a:extLst>
          </p:cNvPr>
          <p:cNvSpPr txBox="1"/>
          <p:nvPr/>
        </p:nvSpPr>
        <p:spPr>
          <a:xfrm>
            <a:off x="257411" y="5699116"/>
            <a:ext cx="3060000" cy="209288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Accompagne les professionnels et particuliers dans la gestion de leurs problématiques fiscales : conseil sur les modalités et dispositifs d’imposition, développement du patrimoine personnel et/ou professionnel, transmission ou cession d’entreprise, etc.</a:t>
            </a:r>
          </a:p>
          <a:p>
            <a:pPr algn="l"/>
            <a:r>
              <a:rPr lang="fr-FR" dirty="0"/>
              <a:t>Conseille et accompagne les entreprises dans le cadre d’opérations de croissance interne et/ou externe</a:t>
            </a:r>
          </a:p>
          <a:p>
            <a:pPr algn="l"/>
            <a:r>
              <a:rPr lang="fr-FR" dirty="0"/>
              <a:t>Participe à la préparation et au suivi des dossiers dans le cas de contrôles fiscaux et aiguille les clients concernés sur leurs choix (taux de TVA applicable…)</a:t>
            </a:r>
          </a:p>
        </p:txBody>
      </p:sp>
      <p:sp>
        <p:nvSpPr>
          <p:cNvPr id="55" name="ZoneTexte 54">
            <a:extLst>
              <a:ext uri="{FF2B5EF4-FFF2-40B4-BE49-F238E27FC236}">
                <a16:creationId xmlns:a16="http://schemas.microsoft.com/office/drawing/2014/main" id="{08B7A925-EF22-4FC1-9689-61505ADD5E72}"/>
              </a:ext>
            </a:extLst>
          </p:cNvPr>
          <p:cNvSpPr txBox="1"/>
          <p:nvPr/>
        </p:nvSpPr>
        <p:spPr>
          <a:xfrm>
            <a:off x="-1856710" y="10246317"/>
            <a:ext cx="7559675" cy="1359731"/>
          </a:xfrm>
          <a:prstGeom prst="rect">
            <a:avLst/>
          </a:prstGeom>
          <a:noFill/>
        </p:spPr>
        <p:txBody>
          <a:bodyPr wrap="square">
            <a:spAutoFit/>
          </a:bodyPr>
          <a:lstStyle/>
          <a:p>
            <a:br>
              <a:rPr lang="fr-FR" sz="1050" dirty="0"/>
            </a:br>
            <a:br>
              <a:rPr lang="fr-FR" sz="1050" dirty="0"/>
            </a:br>
            <a:br>
              <a:rPr lang="fr-FR" sz="1050" dirty="0"/>
            </a:br>
            <a:br>
              <a:rPr lang="fr-FR" sz="1050" dirty="0"/>
            </a:br>
            <a:br>
              <a:rPr lang="fr-FR" sz="1050" dirty="0"/>
            </a:br>
            <a:br>
              <a:rPr lang="fr-FR" sz="1050" dirty="0"/>
            </a:br>
            <a:endParaRPr lang="fr-FR" dirty="0"/>
          </a:p>
        </p:txBody>
      </p:sp>
      <p:sp>
        <p:nvSpPr>
          <p:cNvPr id="56" name="ZoneTexte 55">
            <a:extLst>
              <a:ext uri="{FF2B5EF4-FFF2-40B4-BE49-F238E27FC236}">
                <a16:creationId xmlns:a16="http://schemas.microsoft.com/office/drawing/2014/main" id="{9DDDDD3B-4799-470F-8802-B687171333A2}"/>
              </a:ext>
            </a:extLst>
          </p:cNvPr>
          <p:cNvSpPr txBox="1"/>
          <p:nvPr/>
        </p:nvSpPr>
        <p:spPr>
          <a:xfrm>
            <a:off x="251445" y="8046762"/>
            <a:ext cx="3200421" cy="279180"/>
          </a:xfrm>
          <a:prstGeom prst="rect">
            <a:avLst/>
          </a:prstGeom>
          <a:noFill/>
        </p:spPr>
        <p:txBody>
          <a:bodyPr wrap="square" tIns="46800" bIns="46800">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Assistance technique des collaborateurs</a:t>
            </a:r>
          </a:p>
        </p:txBody>
      </p:sp>
      <p:sp>
        <p:nvSpPr>
          <p:cNvPr id="57" name="ZoneTexte 56">
            <a:extLst>
              <a:ext uri="{FF2B5EF4-FFF2-40B4-BE49-F238E27FC236}">
                <a16:creationId xmlns:a16="http://schemas.microsoft.com/office/drawing/2014/main" id="{699C4332-E19C-4712-BA82-EE5AF99AA293}"/>
              </a:ext>
            </a:extLst>
          </p:cNvPr>
          <p:cNvSpPr txBox="1"/>
          <p:nvPr/>
        </p:nvSpPr>
        <p:spPr>
          <a:xfrm>
            <a:off x="257411" y="8355721"/>
            <a:ext cx="3060000" cy="1325620"/>
          </a:xfrm>
          <a:prstGeom prst="rect">
            <a:avLst/>
          </a:prstGeom>
          <a:noFill/>
        </p:spPr>
        <p:txBody>
          <a:bodyPr wrap="square" tIns="46800" bIns="46800">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Apporte un soutien technique aux Collaborateurs comptables afin de les aider dans la résolution des problématiques fiscales : IS, TVA, droits d’enregistrement, restructuration, etc.</a:t>
            </a:r>
          </a:p>
          <a:p>
            <a:pPr algn="l"/>
            <a:r>
              <a:rPr lang="fr-FR" sz="1000" dirty="0"/>
              <a:t>Assure la formation de l’ensemble des collaborateurs sur les thématiques fiscales via, par exemple, l’organisation de réunions d’actualités fiscales</a:t>
            </a:r>
            <a:endParaRPr lang="fr-FR" dirty="0"/>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1194" y="111529"/>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36" name="Groupe 135">
            <a:extLst>
              <a:ext uri="{FF2B5EF4-FFF2-40B4-BE49-F238E27FC236}">
                <a16:creationId xmlns:a16="http://schemas.microsoft.com/office/drawing/2014/main" id="{E5D17491-E1CD-49BE-AF3B-7183C6D31751}"/>
              </a:ext>
            </a:extLst>
          </p:cNvPr>
          <p:cNvGrpSpPr/>
          <p:nvPr/>
        </p:nvGrpSpPr>
        <p:grpSpPr>
          <a:xfrm>
            <a:off x="149688" y="1639396"/>
            <a:ext cx="2842800" cy="369332"/>
            <a:chOff x="350572" y="2377258"/>
            <a:chExt cx="2842800" cy="369332"/>
          </a:xfrm>
        </p:grpSpPr>
        <p:sp>
          <p:nvSpPr>
            <p:cNvPr id="137" name="ZoneTexte 136">
              <a:extLst>
                <a:ext uri="{FF2B5EF4-FFF2-40B4-BE49-F238E27FC236}">
                  <a16:creationId xmlns:a16="http://schemas.microsoft.com/office/drawing/2014/main" id="{ABD8AB45-2891-4CDE-9D33-FB36C462AAE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38" name="Triangle isocèle 137">
              <a:extLst>
                <a:ext uri="{FF2B5EF4-FFF2-40B4-BE49-F238E27FC236}">
                  <a16:creationId xmlns:a16="http://schemas.microsoft.com/office/drawing/2014/main" id="{FE5B1C35-88DB-4A44-8EB3-3103E500636D}"/>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148" name="Connecteur droit 147">
            <a:extLst>
              <a:ext uri="{FF2B5EF4-FFF2-40B4-BE49-F238E27FC236}">
                <a16:creationId xmlns:a16="http://schemas.microsoft.com/office/drawing/2014/main" id="{2D08BE87-0D57-41DE-8A1F-F94DB73A1B70}"/>
              </a:ext>
            </a:extLst>
          </p:cNvPr>
          <p:cNvCxnSpPr>
            <a:cxnSpLocks/>
          </p:cNvCxnSpPr>
          <p:nvPr/>
        </p:nvCxnSpPr>
        <p:spPr>
          <a:xfrm>
            <a:off x="298723" y="2008728"/>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134" name="ZoneTexte 133">
            <a:extLst>
              <a:ext uri="{FF2B5EF4-FFF2-40B4-BE49-F238E27FC236}">
                <a16:creationId xmlns:a16="http://schemas.microsoft.com/office/drawing/2014/main" id="{7C29DF29-A118-4809-9E26-6930ACCDCD54}"/>
              </a:ext>
            </a:extLst>
          </p:cNvPr>
          <p:cNvSpPr txBox="1"/>
          <p:nvPr/>
        </p:nvSpPr>
        <p:spPr>
          <a:xfrm>
            <a:off x="233264" y="7002670"/>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115" name="Groupe 114">
            <a:extLst>
              <a:ext uri="{FF2B5EF4-FFF2-40B4-BE49-F238E27FC236}">
                <a16:creationId xmlns:a16="http://schemas.microsoft.com/office/drawing/2014/main" id="{EFCED91E-F65C-4BB8-B74A-3DB66192CD00}"/>
              </a:ext>
            </a:extLst>
          </p:cNvPr>
          <p:cNvGrpSpPr/>
          <p:nvPr/>
        </p:nvGrpSpPr>
        <p:grpSpPr>
          <a:xfrm>
            <a:off x="233264" y="2087717"/>
            <a:ext cx="7056000" cy="593893"/>
            <a:chOff x="119163" y="2062518"/>
            <a:chExt cx="7056000" cy="593893"/>
          </a:xfrm>
        </p:grpSpPr>
        <p:sp>
          <p:nvSpPr>
            <p:cNvPr id="116" name="ZoneTexte 115">
              <a:extLst>
                <a:ext uri="{FF2B5EF4-FFF2-40B4-BE49-F238E27FC236}">
                  <a16:creationId xmlns:a16="http://schemas.microsoft.com/office/drawing/2014/main" id="{91B53FAF-22BC-4DB9-951D-9C92D8B68A28}"/>
                </a:ext>
              </a:extLst>
            </p:cNvPr>
            <p:cNvSpPr txBox="1"/>
            <p:nvPr/>
          </p:nvSpPr>
          <p:spPr>
            <a:xfrm>
              <a:off x="119163" y="20625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cxnSp>
          <p:nvCxnSpPr>
            <p:cNvPr id="139" name="Connecteur droit 138">
              <a:extLst>
                <a:ext uri="{FF2B5EF4-FFF2-40B4-BE49-F238E27FC236}">
                  <a16:creationId xmlns:a16="http://schemas.microsoft.com/office/drawing/2014/main" id="{EC779CC9-9DCB-4740-8383-220453B985DB}"/>
                </a:ext>
              </a:extLst>
            </p:cNvPr>
            <p:cNvCxnSpPr/>
            <p:nvPr/>
          </p:nvCxnSpPr>
          <p:spPr>
            <a:xfrm flipV="1">
              <a:off x="124149" y="2656411"/>
              <a:ext cx="69840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26" name="ZoneTexte 125">
            <a:extLst>
              <a:ext uri="{FF2B5EF4-FFF2-40B4-BE49-F238E27FC236}">
                <a16:creationId xmlns:a16="http://schemas.microsoft.com/office/drawing/2014/main" id="{388B6815-B4D1-4F98-8635-9A100F5DF11D}"/>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Juriste fiscaliste</a:t>
            </a:r>
          </a:p>
        </p:txBody>
      </p:sp>
      <p:cxnSp>
        <p:nvCxnSpPr>
          <p:cNvPr id="155" name="Connecteur droit 154">
            <a:extLst>
              <a:ext uri="{FF2B5EF4-FFF2-40B4-BE49-F238E27FC236}">
                <a16:creationId xmlns:a16="http://schemas.microsoft.com/office/drawing/2014/main" id="{DEA844D3-C058-47B3-A6CA-832838AC1A4D}"/>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162" name="Groupe 161">
            <a:extLst>
              <a:ext uri="{FF2B5EF4-FFF2-40B4-BE49-F238E27FC236}">
                <a16:creationId xmlns:a16="http://schemas.microsoft.com/office/drawing/2014/main" id="{A7085B91-4F0E-432F-ABA2-6753CFE88B52}"/>
              </a:ext>
            </a:extLst>
          </p:cNvPr>
          <p:cNvGrpSpPr/>
          <p:nvPr/>
        </p:nvGrpSpPr>
        <p:grpSpPr>
          <a:xfrm>
            <a:off x="3995861" y="1457474"/>
            <a:ext cx="3456384" cy="481018"/>
            <a:chOff x="3635821" y="1491960"/>
            <a:chExt cx="3456384" cy="481018"/>
          </a:xfrm>
        </p:grpSpPr>
        <p:grpSp>
          <p:nvGrpSpPr>
            <p:cNvPr id="176" name="Groupe 175">
              <a:extLst>
                <a:ext uri="{FF2B5EF4-FFF2-40B4-BE49-F238E27FC236}">
                  <a16:creationId xmlns:a16="http://schemas.microsoft.com/office/drawing/2014/main" id="{899F1778-E9F6-42ED-B8A3-6A334B7A0221}"/>
                </a:ext>
              </a:extLst>
            </p:cNvPr>
            <p:cNvGrpSpPr/>
            <p:nvPr/>
          </p:nvGrpSpPr>
          <p:grpSpPr>
            <a:xfrm>
              <a:off x="3747100" y="1491960"/>
              <a:ext cx="3129082" cy="451140"/>
              <a:chOff x="3747100" y="1491960"/>
              <a:chExt cx="3129082" cy="451140"/>
            </a:xfrm>
          </p:grpSpPr>
          <p:sp>
            <p:nvSpPr>
              <p:cNvPr id="199" name="Rectangle 198">
                <a:extLst>
                  <a:ext uri="{FF2B5EF4-FFF2-40B4-BE49-F238E27FC236}">
                    <a16:creationId xmlns:a16="http://schemas.microsoft.com/office/drawing/2014/main" id="{89471B52-E9E7-4BC6-8C77-6B45CC4A7A2B}"/>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200" name="ZoneTexte 199">
                <a:extLst>
                  <a:ext uri="{FF2B5EF4-FFF2-40B4-BE49-F238E27FC236}">
                    <a16:creationId xmlns:a16="http://schemas.microsoft.com/office/drawing/2014/main" id="{9F357166-5C04-4462-9E7E-73301B7DC71A}"/>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79" name="Groupe 178">
              <a:extLst>
                <a:ext uri="{FF2B5EF4-FFF2-40B4-BE49-F238E27FC236}">
                  <a16:creationId xmlns:a16="http://schemas.microsoft.com/office/drawing/2014/main" id="{FD0D43FF-4CAC-44B8-8E44-6427EE5CEB5D}"/>
                </a:ext>
              </a:extLst>
            </p:cNvPr>
            <p:cNvGrpSpPr/>
            <p:nvPr/>
          </p:nvGrpSpPr>
          <p:grpSpPr>
            <a:xfrm>
              <a:off x="5145033" y="1669592"/>
              <a:ext cx="1192567" cy="303386"/>
              <a:chOff x="5501712" y="1669592"/>
              <a:chExt cx="1192567" cy="303386"/>
            </a:xfrm>
          </p:grpSpPr>
          <p:sp>
            <p:nvSpPr>
              <p:cNvPr id="197" name="ZoneTexte 196">
                <a:extLst>
                  <a:ext uri="{FF2B5EF4-FFF2-40B4-BE49-F238E27FC236}">
                    <a16:creationId xmlns:a16="http://schemas.microsoft.com/office/drawing/2014/main" id="{88488048-C93A-4A67-A282-242923C21046}"/>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98" name="Ellipse 197">
                <a:extLst>
                  <a:ext uri="{FF2B5EF4-FFF2-40B4-BE49-F238E27FC236}">
                    <a16:creationId xmlns:a16="http://schemas.microsoft.com/office/drawing/2014/main" id="{CB11A6D0-A654-4A72-904B-15C2BD12BDFF}"/>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80" name="Groupe 179">
              <a:extLst>
                <a:ext uri="{FF2B5EF4-FFF2-40B4-BE49-F238E27FC236}">
                  <a16:creationId xmlns:a16="http://schemas.microsoft.com/office/drawing/2014/main" id="{0451F0E9-2296-4A63-BE2E-48FB4AED297D}"/>
                </a:ext>
              </a:extLst>
            </p:cNvPr>
            <p:cNvGrpSpPr/>
            <p:nvPr/>
          </p:nvGrpSpPr>
          <p:grpSpPr>
            <a:xfrm>
              <a:off x="5899638" y="1669592"/>
              <a:ext cx="1192567" cy="303386"/>
              <a:chOff x="6322879" y="1669592"/>
              <a:chExt cx="1192567" cy="303386"/>
            </a:xfrm>
          </p:grpSpPr>
          <p:sp>
            <p:nvSpPr>
              <p:cNvPr id="187" name="ZoneTexte 186">
                <a:extLst>
                  <a:ext uri="{FF2B5EF4-FFF2-40B4-BE49-F238E27FC236}">
                    <a16:creationId xmlns:a16="http://schemas.microsoft.com/office/drawing/2014/main" id="{4BEB2E29-C1B7-425A-93BE-7258725EDCD3}"/>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88" name="Ellipse 187">
                <a:extLst>
                  <a:ext uri="{FF2B5EF4-FFF2-40B4-BE49-F238E27FC236}">
                    <a16:creationId xmlns:a16="http://schemas.microsoft.com/office/drawing/2014/main" id="{47DABBF0-3302-43BF-9441-A9B5A24F19FB}"/>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81" name="Groupe 180">
              <a:extLst>
                <a:ext uri="{FF2B5EF4-FFF2-40B4-BE49-F238E27FC236}">
                  <a16:creationId xmlns:a16="http://schemas.microsoft.com/office/drawing/2014/main" id="{18A34029-EBBB-4F57-9BBB-673CD48208E4}"/>
                </a:ext>
              </a:extLst>
            </p:cNvPr>
            <p:cNvGrpSpPr/>
            <p:nvPr/>
          </p:nvGrpSpPr>
          <p:grpSpPr>
            <a:xfrm>
              <a:off x="4390427" y="1669592"/>
              <a:ext cx="1192567" cy="303386"/>
              <a:chOff x="4680545" y="1669592"/>
              <a:chExt cx="1192567" cy="303386"/>
            </a:xfrm>
          </p:grpSpPr>
          <p:sp>
            <p:nvSpPr>
              <p:cNvPr id="185" name="ZoneTexte 184">
                <a:extLst>
                  <a:ext uri="{FF2B5EF4-FFF2-40B4-BE49-F238E27FC236}">
                    <a16:creationId xmlns:a16="http://schemas.microsoft.com/office/drawing/2014/main" id="{00F0B1A6-5384-47BD-8AC7-78250AD24F3B}"/>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86" name="Ellipse 185">
                <a:extLst>
                  <a:ext uri="{FF2B5EF4-FFF2-40B4-BE49-F238E27FC236}">
                    <a16:creationId xmlns:a16="http://schemas.microsoft.com/office/drawing/2014/main" id="{73FB7153-DBB1-4FCC-927F-CD33C8C0A578}"/>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82" name="Groupe 181">
              <a:extLst>
                <a:ext uri="{FF2B5EF4-FFF2-40B4-BE49-F238E27FC236}">
                  <a16:creationId xmlns:a16="http://schemas.microsoft.com/office/drawing/2014/main" id="{BF52EC89-114A-41E3-87EA-9A8AC7B1530D}"/>
                </a:ext>
              </a:extLst>
            </p:cNvPr>
            <p:cNvGrpSpPr/>
            <p:nvPr/>
          </p:nvGrpSpPr>
          <p:grpSpPr>
            <a:xfrm>
              <a:off x="3635821" y="1669592"/>
              <a:ext cx="1192567" cy="303386"/>
              <a:chOff x="3859378" y="1669592"/>
              <a:chExt cx="1192567" cy="303386"/>
            </a:xfrm>
          </p:grpSpPr>
          <p:sp>
            <p:nvSpPr>
              <p:cNvPr id="183" name="ZoneTexte 182">
                <a:extLst>
                  <a:ext uri="{FF2B5EF4-FFF2-40B4-BE49-F238E27FC236}">
                    <a16:creationId xmlns:a16="http://schemas.microsoft.com/office/drawing/2014/main" id="{FAF896A6-6108-4767-B2AC-5E2CB312F24F}"/>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84" name="Ellipse 183">
                <a:extLst>
                  <a:ext uri="{FF2B5EF4-FFF2-40B4-BE49-F238E27FC236}">
                    <a16:creationId xmlns:a16="http://schemas.microsoft.com/office/drawing/2014/main" id="{B80DC483-B4FE-4B13-8C59-A71D65E68395}"/>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sp>
        <p:nvSpPr>
          <p:cNvPr id="203" name="ZoneTexte 202">
            <a:extLst>
              <a:ext uri="{FF2B5EF4-FFF2-40B4-BE49-F238E27FC236}">
                <a16:creationId xmlns:a16="http://schemas.microsoft.com/office/drawing/2014/main" id="{1EA57397-A0DE-426E-94AA-653994592A4D}"/>
              </a:ext>
            </a:extLst>
          </p:cNvPr>
          <p:cNvSpPr txBox="1"/>
          <p:nvPr/>
        </p:nvSpPr>
        <p:spPr>
          <a:xfrm>
            <a:off x="4692506" y="2398515"/>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205" name="ZoneTexte 204">
            <a:extLst>
              <a:ext uri="{FF2B5EF4-FFF2-40B4-BE49-F238E27FC236}">
                <a16:creationId xmlns:a16="http://schemas.microsoft.com/office/drawing/2014/main" id="{7B62D3F7-EFD1-450F-8E5F-A6D0137CD8EB}"/>
              </a:ext>
            </a:extLst>
          </p:cNvPr>
          <p:cNvSpPr txBox="1"/>
          <p:nvPr/>
        </p:nvSpPr>
        <p:spPr>
          <a:xfrm>
            <a:off x="1678364" y="2321570"/>
            <a:ext cx="3901673"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206" name="ZoneTexte 205">
            <a:extLst>
              <a:ext uri="{FF2B5EF4-FFF2-40B4-BE49-F238E27FC236}">
                <a16:creationId xmlns:a16="http://schemas.microsoft.com/office/drawing/2014/main" id="{AAA9E41A-F6E4-4F76-8FED-79D20387354D}"/>
              </a:ext>
            </a:extLst>
          </p:cNvPr>
          <p:cNvSpPr txBox="1"/>
          <p:nvPr/>
        </p:nvSpPr>
        <p:spPr>
          <a:xfrm>
            <a:off x="-648" y="2398515"/>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grpSp>
        <p:nvGrpSpPr>
          <p:cNvPr id="35" name="Groupe 34">
            <a:extLst>
              <a:ext uri="{FF2B5EF4-FFF2-40B4-BE49-F238E27FC236}">
                <a16:creationId xmlns:a16="http://schemas.microsoft.com/office/drawing/2014/main" id="{FC1CD6A1-AF19-4190-A915-70BCE3F77185}"/>
              </a:ext>
            </a:extLst>
          </p:cNvPr>
          <p:cNvGrpSpPr/>
          <p:nvPr/>
        </p:nvGrpSpPr>
        <p:grpSpPr>
          <a:xfrm>
            <a:off x="107429" y="2720082"/>
            <a:ext cx="7325289" cy="507600"/>
            <a:chOff x="107429" y="2720082"/>
            <a:chExt cx="7325289" cy="507600"/>
          </a:xfrm>
        </p:grpSpPr>
        <p:sp>
          <p:nvSpPr>
            <p:cNvPr id="151" name="ZoneTexte 150">
              <a:extLst>
                <a:ext uri="{FF2B5EF4-FFF2-40B4-BE49-F238E27FC236}">
                  <a16:creationId xmlns:a16="http://schemas.microsoft.com/office/drawing/2014/main" id="{4C8FDFAC-20A6-4F6D-BE59-A48049A7827B}"/>
                </a:ext>
              </a:extLst>
            </p:cNvPr>
            <p:cNvSpPr txBox="1"/>
            <p:nvPr/>
          </p:nvSpPr>
          <p:spPr>
            <a:xfrm>
              <a:off x="107429" y="2720082"/>
              <a:ext cx="2078641" cy="507600"/>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Réglementations </a:t>
              </a:r>
              <a:br>
                <a:rPr lang="fr-FR" dirty="0">
                  <a:solidFill>
                    <a:schemeClr val="tx2"/>
                  </a:solidFill>
                </a:rPr>
              </a:br>
              <a:r>
                <a:rPr lang="fr-FR" dirty="0">
                  <a:solidFill>
                    <a:schemeClr val="tx2"/>
                  </a:solidFill>
                </a:rPr>
                <a:t>spécifiques au domaine </a:t>
              </a:r>
              <a:br>
                <a:rPr lang="fr-FR" dirty="0">
                  <a:solidFill>
                    <a:schemeClr val="tx2"/>
                  </a:solidFill>
                </a:rPr>
              </a:br>
              <a:r>
                <a:rPr lang="fr-FR" dirty="0">
                  <a:solidFill>
                    <a:schemeClr val="tx2"/>
                  </a:solidFill>
                </a:rPr>
                <a:t>de spécialité</a:t>
              </a:r>
            </a:p>
          </p:txBody>
        </p:sp>
        <p:sp>
          <p:nvSpPr>
            <p:cNvPr id="31" name="Rectangle 30"/>
            <p:cNvSpPr/>
            <p:nvPr/>
          </p:nvSpPr>
          <p:spPr>
            <a:xfrm>
              <a:off x="5335893" y="2741232"/>
              <a:ext cx="2096825" cy="465300"/>
            </a:xfrm>
            <a:prstGeom prst="rect">
              <a:avLst/>
            </a:prstGeom>
            <a:noFill/>
          </p:spPr>
          <p:txBody>
            <a:bodyPr wrap="square">
              <a:spAutoFit/>
            </a:bodyPr>
            <a:lstStyle/>
            <a:p>
              <a:r>
                <a:rPr lang="fr-FR" sz="900" i="1" dirty="0">
                  <a:solidFill>
                    <a:schemeClr val="tx2"/>
                  </a:solidFill>
                  <a:latin typeface="Univers Light" panose="020B0403020202020204" pitchFamily="34" charset="0"/>
                </a:rPr>
                <a:t>Anticiper et comprendre les implications des réformes de la fiscalité européenne pour ses clients</a:t>
              </a:r>
            </a:p>
          </p:txBody>
        </p:sp>
        <p:grpSp>
          <p:nvGrpSpPr>
            <p:cNvPr id="229" name="Groupe 228">
              <a:extLst>
                <a:ext uri="{FF2B5EF4-FFF2-40B4-BE49-F238E27FC236}">
                  <a16:creationId xmlns:a16="http://schemas.microsoft.com/office/drawing/2014/main" id="{D5D364B7-3F57-4E5A-915A-F87C2A9C19C4}"/>
                </a:ext>
              </a:extLst>
            </p:cNvPr>
            <p:cNvGrpSpPr/>
            <p:nvPr/>
          </p:nvGrpSpPr>
          <p:grpSpPr>
            <a:xfrm>
              <a:off x="1876305" y="2742988"/>
              <a:ext cx="3466824" cy="461789"/>
              <a:chOff x="1907629" y="3346741"/>
              <a:chExt cx="3466824" cy="504000"/>
            </a:xfrm>
          </p:grpSpPr>
          <p:grpSp>
            <p:nvGrpSpPr>
              <p:cNvPr id="248" name="Groupe 247">
                <a:extLst>
                  <a:ext uri="{FF2B5EF4-FFF2-40B4-BE49-F238E27FC236}">
                    <a16:creationId xmlns:a16="http://schemas.microsoft.com/office/drawing/2014/main" id="{6D028939-6AB2-48E2-8F29-2AEE132CBB15}"/>
                  </a:ext>
                </a:extLst>
              </p:cNvPr>
              <p:cNvGrpSpPr/>
              <p:nvPr/>
            </p:nvGrpSpPr>
            <p:grpSpPr>
              <a:xfrm>
                <a:off x="1907629" y="3346741"/>
                <a:ext cx="3405719" cy="504000"/>
                <a:chOff x="1907629" y="2782399"/>
                <a:chExt cx="3405719" cy="504000"/>
              </a:xfrm>
            </p:grpSpPr>
            <p:sp>
              <p:nvSpPr>
                <p:cNvPr id="299" name="Rectangle 298">
                  <a:extLst>
                    <a:ext uri="{FF2B5EF4-FFF2-40B4-BE49-F238E27FC236}">
                      <a16:creationId xmlns:a16="http://schemas.microsoft.com/office/drawing/2014/main" id="{E561F73E-B4E2-41F2-9360-303C786FB905}"/>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0" name="Groupe 299">
                  <a:extLst>
                    <a:ext uri="{FF2B5EF4-FFF2-40B4-BE49-F238E27FC236}">
                      <a16:creationId xmlns:a16="http://schemas.microsoft.com/office/drawing/2014/main" id="{2DD849E6-EF19-4B98-B848-8BF13F69D5E3}"/>
                    </a:ext>
                  </a:extLst>
                </p:cNvPr>
                <p:cNvGrpSpPr/>
                <p:nvPr/>
              </p:nvGrpSpPr>
              <p:grpSpPr>
                <a:xfrm>
                  <a:off x="1907629" y="2782399"/>
                  <a:ext cx="271472" cy="504000"/>
                  <a:chOff x="1903658" y="4015785"/>
                  <a:chExt cx="265051" cy="504000"/>
                </a:xfrm>
              </p:grpSpPr>
              <p:cxnSp>
                <p:nvCxnSpPr>
                  <p:cNvPr id="301" name="Connecteur droit 300">
                    <a:extLst>
                      <a:ext uri="{FF2B5EF4-FFF2-40B4-BE49-F238E27FC236}">
                        <a16:creationId xmlns:a16="http://schemas.microsoft.com/office/drawing/2014/main" id="{0ACA59B3-BE3E-474A-974A-301018AEEBCF}"/>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02" name="Ellipse 301">
                    <a:extLst>
                      <a:ext uri="{FF2B5EF4-FFF2-40B4-BE49-F238E27FC236}">
                        <a16:creationId xmlns:a16="http://schemas.microsoft.com/office/drawing/2014/main" id="{BD96EBB6-0D87-41FD-AA4A-169B1CB1FECE}"/>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249" name="Rectangle 248">
                <a:extLst>
                  <a:ext uri="{FF2B5EF4-FFF2-40B4-BE49-F238E27FC236}">
                    <a16:creationId xmlns:a16="http://schemas.microsoft.com/office/drawing/2014/main" id="{2F5A679D-1FF2-4354-B8FD-3F942F2CBD88}"/>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règlementaires, faire évoluer les offres et process de travail en fonction</a:t>
                </a:r>
              </a:p>
            </p:txBody>
          </p:sp>
        </p:grpSp>
      </p:grpSp>
      <p:grpSp>
        <p:nvGrpSpPr>
          <p:cNvPr id="38" name="Groupe 37">
            <a:extLst>
              <a:ext uri="{FF2B5EF4-FFF2-40B4-BE49-F238E27FC236}">
                <a16:creationId xmlns:a16="http://schemas.microsoft.com/office/drawing/2014/main" id="{81E1049A-C613-44DF-BB4D-F9F6881B0582}"/>
              </a:ext>
            </a:extLst>
          </p:cNvPr>
          <p:cNvGrpSpPr/>
          <p:nvPr/>
        </p:nvGrpSpPr>
        <p:grpSpPr>
          <a:xfrm>
            <a:off x="107429" y="3337739"/>
            <a:ext cx="7307105" cy="507600"/>
            <a:chOff x="107429" y="3337739"/>
            <a:chExt cx="7307105" cy="507600"/>
          </a:xfrm>
        </p:grpSpPr>
        <p:sp>
          <p:nvSpPr>
            <p:cNvPr id="209" name="ZoneTexte 208">
              <a:extLst>
                <a:ext uri="{FF2B5EF4-FFF2-40B4-BE49-F238E27FC236}">
                  <a16:creationId xmlns:a16="http://schemas.microsoft.com/office/drawing/2014/main" id="{4C8FDFAC-20A6-4F6D-BE59-A48049A7827B}"/>
                </a:ext>
              </a:extLst>
            </p:cNvPr>
            <p:cNvSpPr txBox="1"/>
            <p:nvPr/>
          </p:nvSpPr>
          <p:spPr>
            <a:xfrm>
              <a:off x="107429" y="3337739"/>
              <a:ext cx="2160000" cy="50760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Collecte des informations nécessaires à la production </a:t>
              </a:r>
              <a:br>
                <a:rPr lang="fr-FR" dirty="0"/>
              </a:br>
              <a:r>
                <a:rPr lang="fr-FR" dirty="0"/>
                <a:t>d'une mission</a:t>
              </a:r>
            </a:p>
          </p:txBody>
        </p:sp>
        <p:sp>
          <p:nvSpPr>
            <p:cNvPr id="168" name="Rectangle 167">
              <a:extLst>
                <a:ext uri="{FF2B5EF4-FFF2-40B4-BE49-F238E27FC236}">
                  <a16:creationId xmlns:a16="http://schemas.microsoft.com/office/drawing/2014/main" id="{5C0FA4EC-06E4-40F5-B365-E3AD1F1FDE17}"/>
                </a:ext>
              </a:extLst>
            </p:cNvPr>
            <p:cNvSpPr/>
            <p:nvPr/>
          </p:nvSpPr>
          <p:spPr>
            <a:xfrm>
              <a:off x="5335893" y="3358889"/>
              <a:ext cx="2078641" cy="465300"/>
            </a:xfrm>
            <a:prstGeom prst="rect">
              <a:avLst/>
            </a:prstGeom>
            <a:noFill/>
          </p:spPr>
          <p:txBody>
            <a:bodyPr wrap="square">
              <a:spAutoFit/>
            </a:bodyPr>
            <a:lstStyle/>
            <a:p>
              <a:r>
                <a:rPr lang="fr-FR" sz="900" i="1" dirty="0">
                  <a:solidFill>
                    <a:schemeClr val="tx2"/>
                  </a:solidFill>
                  <a:latin typeface="Univers Light" panose="020B0403020202020204" pitchFamily="34" charset="0"/>
                </a:rPr>
                <a:t>Adapter les modes de transmission des informations nécessaires à la  préparation de la déclaration de l’IS</a:t>
              </a:r>
            </a:p>
          </p:txBody>
        </p:sp>
        <p:grpSp>
          <p:nvGrpSpPr>
            <p:cNvPr id="303" name="Groupe 302">
              <a:extLst>
                <a:ext uri="{FF2B5EF4-FFF2-40B4-BE49-F238E27FC236}">
                  <a16:creationId xmlns:a16="http://schemas.microsoft.com/office/drawing/2014/main" id="{EB561994-D2CA-4CAD-90B0-5E6E12E9BBF4}"/>
                </a:ext>
              </a:extLst>
            </p:cNvPr>
            <p:cNvGrpSpPr/>
            <p:nvPr/>
          </p:nvGrpSpPr>
          <p:grpSpPr>
            <a:xfrm>
              <a:off x="1876305" y="3360645"/>
              <a:ext cx="3466824" cy="461789"/>
              <a:chOff x="1907629" y="3346741"/>
              <a:chExt cx="3466824" cy="504000"/>
            </a:xfrm>
          </p:grpSpPr>
          <p:grpSp>
            <p:nvGrpSpPr>
              <p:cNvPr id="304" name="Groupe 303">
                <a:extLst>
                  <a:ext uri="{FF2B5EF4-FFF2-40B4-BE49-F238E27FC236}">
                    <a16:creationId xmlns:a16="http://schemas.microsoft.com/office/drawing/2014/main" id="{4B60755C-9504-4FAF-A831-72D8AA2DB327}"/>
                  </a:ext>
                </a:extLst>
              </p:cNvPr>
              <p:cNvGrpSpPr/>
              <p:nvPr/>
            </p:nvGrpSpPr>
            <p:grpSpPr>
              <a:xfrm>
                <a:off x="1907629" y="3346741"/>
                <a:ext cx="3405719" cy="504000"/>
                <a:chOff x="1907629" y="2782399"/>
                <a:chExt cx="3405719" cy="504000"/>
              </a:xfrm>
            </p:grpSpPr>
            <p:sp>
              <p:nvSpPr>
                <p:cNvPr id="306" name="Rectangle 305">
                  <a:extLst>
                    <a:ext uri="{FF2B5EF4-FFF2-40B4-BE49-F238E27FC236}">
                      <a16:creationId xmlns:a16="http://schemas.microsoft.com/office/drawing/2014/main" id="{F6670F17-B4EB-4940-A407-69F8B6F32480}"/>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7" name="Groupe 306">
                  <a:extLst>
                    <a:ext uri="{FF2B5EF4-FFF2-40B4-BE49-F238E27FC236}">
                      <a16:creationId xmlns:a16="http://schemas.microsoft.com/office/drawing/2014/main" id="{AFD39048-03E9-4396-9128-B8A94D0B888B}"/>
                    </a:ext>
                  </a:extLst>
                </p:cNvPr>
                <p:cNvGrpSpPr/>
                <p:nvPr/>
              </p:nvGrpSpPr>
              <p:grpSpPr>
                <a:xfrm>
                  <a:off x="1907629" y="2782399"/>
                  <a:ext cx="271472" cy="504000"/>
                  <a:chOff x="1903658" y="4015785"/>
                  <a:chExt cx="265051" cy="504000"/>
                </a:xfrm>
              </p:grpSpPr>
              <p:cxnSp>
                <p:nvCxnSpPr>
                  <p:cNvPr id="308" name="Connecteur droit 307">
                    <a:extLst>
                      <a:ext uri="{FF2B5EF4-FFF2-40B4-BE49-F238E27FC236}">
                        <a16:creationId xmlns:a16="http://schemas.microsoft.com/office/drawing/2014/main" id="{3F316264-2C93-437F-A3A2-993FD7C41256}"/>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9" name="Ellipse 308">
                    <a:extLst>
                      <a:ext uri="{FF2B5EF4-FFF2-40B4-BE49-F238E27FC236}">
                        <a16:creationId xmlns:a16="http://schemas.microsoft.com/office/drawing/2014/main" id="{1A32777E-543E-4AD6-9C53-01505B58C6B7}"/>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05" name="Rectangle 304">
                <a:extLst>
                  <a:ext uri="{FF2B5EF4-FFF2-40B4-BE49-F238E27FC236}">
                    <a16:creationId xmlns:a16="http://schemas.microsoft.com/office/drawing/2014/main" id="{E2E64B5F-9F69-4AA8-A6C7-850219B2A612}"/>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grpSp>
      <p:grpSp>
        <p:nvGrpSpPr>
          <p:cNvPr id="60" name="Groupe 59">
            <a:extLst>
              <a:ext uri="{FF2B5EF4-FFF2-40B4-BE49-F238E27FC236}">
                <a16:creationId xmlns:a16="http://schemas.microsoft.com/office/drawing/2014/main" id="{32B8F5A3-A2F3-498E-84B4-2E34DD912800}"/>
              </a:ext>
            </a:extLst>
          </p:cNvPr>
          <p:cNvGrpSpPr/>
          <p:nvPr/>
        </p:nvGrpSpPr>
        <p:grpSpPr>
          <a:xfrm>
            <a:off x="107429" y="3955396"/>
            <a:ext cx="7168983" cy="507600"/>
            <a:chOff x="107429" y="3955396"/>
            <a:chExt cx="7168983" cy="507600"/>
          </a:xfrm>
        </p:grpSpPr>
        <p:sp>
          <p:nvSpPr>
            <p:cNvPr id="164" name="ZoneTexte 163">
              <a:extLst>
                <a:ext uri="{FF2B5EF4-FFF2-40B4-BE49-F238E27FC236}">
                  <a16:creationId xmlns:a16="http://schemas.microsoft.com/office/drawing/2014/main" id="{4C8FDFAC-20A6-4F6D-BE59-A48049A7827B}"/>
                </a:ext>
              </a:extLst>
            </p:cNvPr>
            <p:cNvSpPr txBox="1"/>
            <p:nvPr/>
          </p:nvSpPr>
          <p:spPr>
            <a:xfrm>
              <a:off x="107429" y="4009232"/>
              <a:ext cx="2160000" cy="39992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Utilisation d’un logiciel </a:t>
              </a:r>
              <a:br>
                <a:rPr lang="fr-FR" dirty="0"/>
              </a:br>
              <a:r>
                <a:rPr lang="fr-FR" dirty="0"/>
                <a:t>métier</a:t>
              </a:r>
            </a:p>
          </p:txBody>
        </p:sp>
        <p:sp>
          <p:nvSpPr>
            <p:cNvPr id="33" name="Rectangle 32"/>
            <p:cNvSpPr/>
            <p:nvPr/>
          </p:nvSpPr>
          <p:spPr>
            <a:xfrm>
              <a:off x="5335893" y="3955396"/>
              <a:ext cx="1940519" cy="507600"/>
            </a:xfrm>
            <a:prstGeom prst="rect">
              <a:avLst/>
            </a:prstGeom>
            <a:noFill/>
          </p:spPr>
          <p:txBody>
            <a:bodyPr wrap="square">
              <a:spAutoFit/>
            </a:bodyPr>
            <a:lstStyle/>
            <a:p>
              <a:r>
                <a:rPr lang="fr-FR" sz="900" i="1" dirty="0">
                  <a:solidFill>
                    <a:schemeClr val="tx2"/>
                  </a:solidFill>
                  <a:latin typeface="Univers Light" panose="020B0403020202020204" pitchFamily="34" charset="0"/>
                </a:rPr>
                <a:t>Identifier les potentielles erreurs de paramétrage du logiciel de génération d’actes (ex : </a:t>
              </a:r>
              <a:r>
                <a:rPr lang="fr-FR" sz="900" i="1" dirty="0" err="1">
                  <a:solidFill>
                    <a:schemeClr val="tx2"/>
                  </a:solidFill>
                  <a:latin typeface="Univers Light" panose="020B0403020202020204" pitchFamily="34" charset="0"/>
                </a:rPr>
                <a:t>PolyActe</a:t>
              </a:r>
              <a:r>
                <a:rPr lang="fr-FR" sz="900" i="1" dirty="0">
                  <a:solidFill>
                    <a:schemeClr val="tx2"/>
                  </a:solidFill>
                  <a:latin typeface="Univers Light" panose="020B0403020202020204" pitchFamily="34" charset="0"/>
                </a:rPr>
                <a:t>)</a:t>
              </a:r>
            </a:p>
          </p:txBody>
        </p:sp>
        <p:sp>
          <p:nvSpPr>
            <p:cNvPr id="313" name="Rectangle 312">
              <a:extLst>
                <a:ext uri="{FF2B5EF4-FFF2-40B4-BE49-F238E27FC236}">
                  <a16:creationId xmlns:a16="http://schemas.microsoft.com/office/drawing/2014/main" id="{42137B19-8FD9-42C1-B080-90BD1E745694}"/>
                </a:ext>
              </a:extLst>
            </p:cNvPr>
            <p:cNvSpPr/>
            <p:nvPr/>
          </p:nvSpPr>
          <p:spPr>
            <a:xfrm>
              <a:off x="2021437" y="3978796"/>
              <a:ext cx="3260587" cy="4608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4" name="Groupe 313">
              <a:extLst>
                <a:ext uri="{FF2B5EF4-FFF2-40B4-BE49-F238E27FC236}">
                  <a16:creationId xmlns:a16="http://schemas.microsoft.com/office/drawing/2014/main" id="{2BBECF65-2C7F-4CEC-91B0-C8CD70E67E24}"/>
                </a:ext>
              </a:extLst>
            </p:cNvPr>
            <p:cNvGrpSpPr/>
            <p:nvPr/>
          </p:nvGrpSpPr>
          <p:grpSpPr>
            <a:xfrm>
              <a:off x="1876305" y="3978796"/>
              <a:ext cx="271472" cy="460800"/>
              <a:chOff x="1903658" y="4061951"/>
              <a:chExt cx="265051" cy="461009"/>
            </a:xfrm>
          </p:grpSpPr>
          <p:cxnSp>
            <p:nvCxnSpPr>
              <p:cNvPr id="315" name="Connecteur droit 314">
                <a:extLst>
                  <a:ext uri="{FF2B5EF4-FFF2-40B4-BE49-F238E27FC236}">
                    <a16:creationId xmlns:a16="http://schemas.microsoft.com/office/drawing/2014/main" id="{5CE9D952-0A42-471E-85E1-0F436282A015}"/>
                  </a:ext>
                </a:extLst>
              </p:cNvPr>
              <p:cNvCxnSpPr>
                <a:cxnSpLocks/>
              </p:cNvCxnSpPr>
              <p:nvPr/>
            </p:nvCxnSpPr>
            <p:spPr>
              <a:xfrm>
                <a:off x="2036183" y="4061951"/>
                <a:ext cx="0" cy="461009"/>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16" name="Ellipse 315">
                <a:extLst>
                  <a:ext uri="{FF2B5EF4-FFF2-40B4-BE49-F238E27FC236}">
                    <a16:creationId xmlns:a16="http://schemas.microsoft.com/office/drawing/2014/main" id="{710023AD-D165-4CC0-B338-E697584E0129}"/>
                  </a:ext>
                </a:extLst>
              </p:cNvPr>
              <p:cNvSpPr/>
              <p:nvPr/>
            </p:nvSpPr>
            <p:spPr>
              <a:xfrm>
                <a:off x="1903658" y="4179543"/>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312" name="Rectangle 311">
              <a:extLst>
                <a:ext uri="{FF2B5EF4-FFF2-40B4-BE49-F238E27FC236}">
                  <a16:creationId xmlns:a16="http://schemas.microsoft.com/office/drawing/2014/main" id="{DA91A68D-A7E1-492A-8F99-DFE1A55B550E}"/>
                </a:ext>
              </a:extLst>
            </p:cNvPr>
            <p:cNvSpPr/>
            <p:nvPr/>
          </p:nvSpPr>
          <p:spPr>
            <a:xfrm>
              <a:off x="2103129" y="4009232"/>
              <a:ext cx="3240000" cy="39992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d’un domaine d’intervention spécifique</a:t>
              </a:r>
            </a:p>
          </p:txBody>
        </p:sp>
      </p:grpSp>
      <p:grpSp>
        <p:nvGrpSpPr>
          <p:cNvPr id="40" name="Groupe 39">
            <a:extLst>
              <a:ext uri="{FF2B5EF4-FFF2-40B4-BE49-F238E27FC236}">
                <a16:creationId xmlns:a16="http://schemas.microsoft.com/office/drawing/2014/main" id="{55990902-F3F0-4D3D-AF3B-AEF8AD461D22}"/>
              </a:ext>
            </a:extLst>
          </p:cNvPr>
          <p:cNvGrpSpPr/>
          <p:nvPr/>
        </p:nvGrpSpPr>
        <p:grpSpPr>
          <a:xfrm>
            <a:off x="107429" y="4573053"/>
            <a:ext cx="7119026" cy="507600"/>
            <a:chOff x="107429" y="4573053"/>
            <a:chExt cx="7119026" cy="507600"/>
          </a:xfrm>
        </p:grpSpPr>
        <p:sp>
          <p:nvSpPr>
            <p:cNvPr id="165" name="ZoneTexte 164">
              <a:extLst>
                <a:ext uri="{FF2B5EF4-FFF2-40B4-BE49-F238E27FC236}">
                  <a16:creationId xmlns:a16="http://schemas.microsoft.com/office/drawing/2014/main" id="{4C8FDFAC-20A6-4F6D-BE59-A48049A7827B}"/>
                </a:ext>
              </a:extLst>
            </p:cNvPr>
            <p:cNvSpPr txBox="1"/>
            <p:nvPr/>
          </p:nvSpPr>
          <p:spPr>
            <a:xfrm>
              <a:off x="107429" y="4573053"/>
              <a:ext cx="2219954" cy="50760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Process et méthodologies </a:t>
              </a:r>
            </a:p>
            <a:p>
              <a:pPr algn="l"/>
              <a:r>
                <a:rPr lang="fr-FR" dirty="0"/>
                <a:t>de travail spécifiques au </a:t>
              </a:r>
              <a:br>
                <a:rPr lang="fr-FR" dirty="0"/>
              </a:br>
              <a:r>
                <a:rPr lang="fr-FR" dirty="0"/>
                <a:t>domaine de spécialité</a:t>
              </a:r>
            </a:p>
          </p:txBody>
        </p:sp>
        <p:sp>
          <p:nvSpPr>
            <p:cNvPr id="34" name="Rectangle 33"/>
            <p:cNvSpPr/>
            <p:nvPr/>
          </p:nvSpPr>
          <p:spPr>
            <a:xfrm>
              <a:off x="5335893" y="4594203"/>
              <a:ext cx="1890562" cy="465300"/>
            </a:xfrm>
            <a:prstGeom prst="rect">
              <a:avLst/>
            </a:prstGeom>
            <a:noFill/>
          </p:spPr>
          <p:txBody>
            <a:bodyPr wrap="square">
              <a:spAutoFit/>
            </a:bodyPr>
            <a:lstStyle/>
            <a:p>
              <a:r>
                <a:rPr lang="fr-FR" sz="900" i="1" dirty="0">
                  <a:solidFill>
                    <a:schemeClr val="tx2"/>
                  </a:solidFill>
                  <a:latin typeface="Univers Light" panose="020B0403020202020204" pitchFamily="34" charset="0"/>
                </a:rPr>
                <a:t>Mettre en place un contrôle de qualité systématique des déclarations d’IFI</a:t>
              </a:r>
            </a:p>
          </p:txBody>
        </p:sp>
        <p:grpSp>
          <p:nvGrpSpPr>
            <p:cNvPr id="317" name="Groupe 316">
              <a:extLst>
                <a:ext uri="{FF2B5EF4-FFF2-40B4-BE49-F238E27FC236}">
                  <a16:creationId xmlns:a16="http://schemas.microsoft.com/office/drawing/2014/main" id="{E2DEFB1D-F68F-4B81-865B-E4B32B643783}"/>
                </a:ext>
              </a:extLst>
            </p:cNvPr>
            <p:cNvGrpSpPr/>
            <p:nvPr/>
          </p:nvGrpSpPr>
          <p:grpSpPr>
            <a:xfrm>
              <a:off x="1876305" y="4595959"/>
              <a:ext cx="3466824" cy="461789"/>
              <a:chOff x="1907629" y="3346741"/>
              <a:chExt cx="3466824" cy="504000"/>
            </a:xfrm>
          </p:grpSpPr>
          <p:grpSp>
            <p:nvGrpSpPr>
              <p:cNvPr id="318" name="Groupe 317">
                <a:extLst>
                  <a:ext uri="{FF2B5EF4-FFF2-40B4-BE49-F238E27FC236}">
                    <a16:creationId xmlns:a16="http://schemas.microsoft.com/office/drawing/2014/main" id="{6B8F85D9-F40D-4388-BDE6-97975A3A3500}"/>
                  </a:ext>
                </a:extLst>
              </p:cNvPr>
              <p:cNvGrpSpPr/>
              <p:nvPr/>
            </p:nvGrpSpPr>
            <p:grpSpPr>
              <a:xfrm>
                <a:off x="1907629" y="3346741"/>
                <a:ext cx="3405719" cy="504000"/>
                <a:chOff x="1907629" y="2782399"/>
                <a:chExt cx="3405719" cy="504000"/>
              </a:xfrm>
            </p:grpSpPr>
            <p:sp>
              <p:nvSpPr>
                <p:cNvPr id="320" name="Rectangle 319">
                  <a:extLst>
                    <a:ext uri="{FF2B5EF4-FFF2-40B4-BE49-F238E27FC236}">
                      <a16:creationId xmlns:a16="http://schemas.microsoft.com/office/drawing/2014/main" id="{03485179-627E-4283-A846-82F0921EEAC7}"/>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1" name="Groupe 320">
                  <a:extLst>
                    <a:ext uri="{FF2B5EF4-FFF2-40B4-BE49-F238E27FC236}">
                      <a16:creationId xmlns:a16="http://schemas.microsoft.com/office/drawing/2014/main" id="{046C2BBC-A045-420E-A38C-41183A6D851E}"/>
                    </a:ext>
                  </a:extLst>
                </p:cNvPr>
                <p:cNvGrpSpPr/>
                <p:nvPr/>
              </p:nvGrpSpPr>
              <p:grpSpPr>
                <a:xfrm>
                  <a:off x="1907629" y="2782399"/>
                  <a:ext cx="271472" cy="504000"/>
                  <a:chOff x="1903658" y="4015785"/>
                  <a:chExt cx="265051" cy="504000"/>
                </a:xfrm>
              </p:grpSpPr>
              <p:cxnSp>
                <p:nvCxnSpPr>
                  <p:cNvPr id="322" name="Connecteur droit 321">
                    <a:extLst>
                      <a:ext uri="{FF2B5EF4-FFF2-40B4-BE49-F238E27FC236}">
                        <a16:creationId xmlns:a16="http://schemas.microsoft.com/office/drawing/2014/main" id="{D4F39E2F-7FFA-456F-A9BE-01F9E391849F}"/>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3" name="Ellipse 322">
                    <a:extLst>
                      <a:ext uri="{FF2B5EF4-FFF2-40B4-BE49-F238E27FC236}">
                        <a16:creationId xmlns:a16="http://schemas.microsoft.com/office/drawing/2014/main" id="{DD8335B9-0997-45F7-B1E0-A471E5F9079C}"/>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19" name="Rectangle 318">
                <a:extLst>
                  <a:ext uri="{FF2B5EF4-FFF2-40B4-BE49-F238E27FC236}">
                    <a16:creationId xmlns:a16="http://schemas.microsoft.com/office/drawing/2014/main" id="{4636C23C-2D28-4EDC-9BD2-61470C60F0B9}"/>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et analyser les cas les plus complexes, mettre en place des améliorations méthodologiques</a:t>
                </a:r>
              </a:p>
            </p:txBody>
          </p:sp>
        </p:grpSp>
      </p:grpSp>
      <p:grpSp>
        <p:nvGrpSpPr>
          <p:cNvPr id="41" name="Groupe 40">
            <a:extLst>
              <a:ext uri="{FF2B5EF4-FFF2-40B4-BE49-F238E27FC236}">
                <a16:creationId xmlns:a16="http://schemas.microsoft.com/office/drawing/2014/main" id="{BF23860C-F892-4426-9DCA-F69F04EA4835}"/>
              </a:ext>
            </a:extLst>
          </p:cNvPr>
          <p:cNvGrpSpPr/>
          <p:nvPr/>
        </p:nvGrpSpPr>
        <p:grpSpPr>
          <a:xfrm>
            <a:off x="107429" y="5190710"/>
            <a:ext cx="7199105" cy="507600"/>
            <a:chOff x="107429" y="5190710"/>
            <a:chExt cx="7199105" cy="507600"/>
          </a:xfrm>
        </p:grpSpPr>
        <p:sp>
          <p:nvSpPr>
            <p:cNvPr id="175" name="ZoneTexte 174">
              <a:extLst>
                <a:ext uri="{FF2B5EF4-FFF2-40B4-BE49-F238E27FC236}">
                  <a16:creationId xmlns:a16="http://schemas.microsoft.com/office/drawing/2014/main" id="{4C8FDFAC-20A6-4F6D-BE59-A48049A7827B}"/>
                </a:ext>
              </a:extLst>
            </p:cNvPr>
            <p:cNvSpPr txBox="1"/>
            <p:nvPr/>
          </p:nvSpPr>
          <p:spPr>
            <a:xfrm>
              <a:off x="107429" y="5190710"/>
              <a:ext cx="2056920" cy="50760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de livrables répondant à une </a:t>
              </a:r>
              <a:br>
                <a:rPr lang="fr-FR" dirty="0"/>
              </a:br>
              <a:r>
                <a:rPr lang="fr-FR" dirty="0"/>
                <a:t>problématique client</a:t>
              </a:r>
            </a:p>
          </p:txBody>
        </p:sp>
        <p:sp>
          <p:nvSpPr>
            <p:cNvPr id="37" name="Rectangle 36"/>
            <p:cNvSpPr/>
            <p:nvPr/>
          </p:nvSpPr>
          <p:spPr>
            <a:xfrm>
              <a:off x="5335893" y="5211860"/>
              <a:ext cx="1970641" cy="465300"/>
            </a:xfrm>
            <a:prstGeom prst="rect">
              <a:avLst/>
            </a:prstGeom>
            <a:noFill/>
          </p:spPr>
          <p:txBody>
            <a:bodyPr wrap="square">
              <a:spAutoFit/>
            </a:bodyPr>
            <a:lstStyle/>
            <a:p>
              <a:r>
                <a:rPr lang="fr-FR" sz="900" i="1" dirty="0">
                  <a:solidFill>
                    <a:schemeClr val="tx2"/>
                  </a:solidFill>
                  <a:latin typeface="Univers Light" panose="020B0403020202020204" pitchFamily="34" charset="0"/>
                </a:rPr>
                <a:t>Envoyer aux clients concernés une note explicative sur l’impact fiscal de la suppression de l’ISF</a:t>
              </a:r>
            </a:p>
          </p:txBody>
        </p:sp>
        <p:grpSp>
          <p:nvGrpSpPr>
            <p:cNvPr id="324" name="Groupe 323">
              <a:extLst>
                <a:ext uri="{FF2B5EF4-FFF2-40B4-BE49-F238E27FC236}">
                  <a16:creationId xmlns:a16="http://schemas.microsoft.com/office/drawing/2014/main" id="{08634FE3-C551-4DED-B13B-253CB7D981F9}"/>
                </a:ext>
              </a:extLst>
            </p:cNvPr>
            <p:cNvGrpSpPr/>
            <p:nvPr/>
          </p:nvGrpSpPr>
          <p:grpSpPr>
            <a:xfrm>
              <a:off x="1876305" y="5190711"/>
              <a:ext cx="3466824" cy="507598"/>
              <a:chOff x="1835621" y="5429032"/>
              <a:chExt cx="3466824" cy="553998"/>
            </a:xfrm>
          </p:grpSpPr>
          <p:sp>
            <p:nvSpPr>
              <p:cNvPr id="325" name="Rectangle 324">
                <a:extLst>
                  <a:ext uri="{FF2B5EF4-FFF2-40B4-BE49-F238E27FC236}">
                    <a16:creationId xmlns:a16="http://schemas.microsoft.com/office/drawing/2014/main" id="{97E144DD-99C9-46FD-9C86-34EA07E16774}"/>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6" name="Groupe 325">
                <a:extLst>
                  <a:ext uri="{FF2B5EF4-FFF2-40B4-BE49-F238E27FC236}">
                    <a16:creationId xmlns:a16="http://schemas.microsoft.com/office/drawing/2014/main" id="{EF58278E-700E-4B7D-A226-F78E8EA3945B}"/>
                  </a:ext>
                </a:extLst>
              </p:cNvPr>
              <p:cNvGrpSpPr/>
              <p:nvPr/>
            </p:nvGrpSpPr>
            <p:grpSpPr>
              <a:xfrm>
                <a:off x="1835621" y="5429032"/>
                <a:ext cx="3466824" cy="553998"/>
                <a:chOff x="1835621" y="5429032"/>
                <a:chExt cx="3466824" cy="553998"/>
              </a:xfrm>
            </p:grpSpPr>
            <p:grpSp>
              <p:nvGrpSpPr>
                <p:cNvPr id="327" name="Groupe 326">
                  <a:extLst>
                    <a:ext uri="{FF2B5EF4-FFF2-40B4-BE49-F238E27FC236}">
                      <a16:creationId xmlns:a16="http://schemas.microsoft.com/office/drawing/2014/main" id="{A8E46824-5255-4509-A4C0-7FBD8E68CC27}"/>
                    </a:ext>
                  </a:extLst>
                </p:cNvPr>
                <p:cNvGrpSpPr/>
                <p:nvPr/>
              </p:nvGrpSpPr>
              <p:grpSpPr>
                <a:xfrm>
                  <a:off x="1835621" y="5464979"/>
                  <a:ext cx="271472" cy="504000"/>
                  <a:chOff x="1903658" y="4015785"/>
                  <a:chExt cx="265051" cy="504000"/>
                </a:xfrm>
              </p:grpSpPr>
              <p:cxnSp>
                <p:nvCxnSpPr>
                  <p:cNvPr id="329" name="Connecteur droit 328">
                    <a:extLst>
                      <a:ext uri="{FF2B5EF4-FFF2-40B4-BE49-F238E27FC236}">
                        <a16:creationId xmlns:a16="http://schemas.microsoft.com/office/drawing/2014/main" id="{7F043D04-7D7F-40E1-9551-4C4E73E589F6}"/>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2974969B-B7DE-4966-9AB6-6C037A0C1C07}"/>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28" name="Rectangle 327">
                  <a:extLst>
                    <a:ext uri="{FF2B5EF4-FFF2-40B4-BE49-F238E27FC236}">
                      <a16:creationId xmlns:a16="http://schemas.microsoft.com/office/drawing/2014/main" id="{EF982563-68A7-4575-952D-43400087ED1B}"/>
                    </a:ext>
                  </a:extLst>
                </p:cNvPr>
                <p:cNvSpPr/>
                <p:nvPr/>
              </p:nvSpPr>
              <p:spPr>
                <a:xfrm>
                  <a:off x="2062445" y="542903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grpSp>
      <p:grpSp>
        <p:nvGrpSpPr>
          <p:cNvPr id="61" name="Groupe 60">
            <a:extLst>
              <a:ext uri="{FF2B5EF4-FFF2-40B4-BE49-F238E27FC236}">
                <a16:creationId xmlns:a16="http://schemas.microsoft.com/office/drawing/2014/main" id="{29B0D668-EB23-4950-B6BF-5B6DEB5C8FF3}"/>
              </a:ext>
            </a:extLst>
          </p:cNvPr>
          <p:cNvGrpSpPr/>
          <p:nvPr/>
        </p:nvGrpSpPr>
        <p:grpSpPr>
          <a:xfrm>
            <a:off x="107429" y="5808367"/>
            <a:ext cx="7251886" cy="507600"/>
            <a:chOff x="107429" y="5808367"/>
            <a:chExt cx="7251886" cy="507600"/>
          </a:xfrm>
        </p:grpSpPr>
        <p:sp>
          <p:nvSpPr>
            <p:cNvPr id="257" name="ZoneTexte 256">
              <a:extLst>
                <a:ext uri="{FF2B5EF4-FFF2-40B4-BE49-F238E27FC236}">
                  <a16:creationId xmlns:a16="http://schemas.microsoft.com/office/drawing/2014/main" id="{4C8FDFAC-20A6-4F6D-BE59-A48049A7827B}"/>
                </a:ext>
              </a:extLst>
            </p:cNvPr>
            <p:cNvSpPr txBox="1"/>
            <p:nvPr/>
          </p:nvSpPr>
          <p:spPr>
            <a:xfrm>
              <a:off x="107429" y="5862203"/>
              <a:ext cx="2002942" cy="39992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Sécurité des échanges de données avec l'externe</a:t>
              </a:r>
            </a:p>
          </p:txBody>
        </p:sp>
        <p:sp>
          <p:nvSpPr>
            <p:cNvPr id="36" name="Rectangle 35"/>
            <p:cNvSpPr/>
            <p:nvPr/>
          </p:nvSpPr>
          <p:spPr>
            <a:xfrm>
              <a:off x="5335893" y="5808367"/>
              <a:ext cx="2023422" cy="507600"/>
            </a:xfrm>
            <a:prstGeom prst="rect">
              <a:avLst/>
            </a:prstGeom>
            <a:noFill/>
          </p:spPr>
          <p:txBody>
            <a:bodyPr wrap="square">
              <a:spAutoFit/>
            </a:bodyPr>
            <a:lstStyle/>
            <a:p>
              <a:r>
                <a:rPr lang="fr-FR" sz="900" i="1" dirty="0">
                  <a:solidFill>
                    <a:schemeClr val="tx2"/>
                  </a:solidFill>
                  <a:latin typeface="Univers Light" panose="020B0403020202020204" pitchFamily="34" charset="0"/>
                </a:rPr>
                <a:t>Dans le cadre d’un contrôle fiscal, rappeler au client la nécessité d’anonymiser les données salariés</a:t>
              </a:r>
            </a:p>
          </p:txBody>
        </p:sp>
        <p:grpSp>
          <p:nvGrpSpPr>
            <p:cNvPr id="332" name="Groupe 331">
              <a:extLst>
                <a:ext uri="{FF2B5EF4-FFF2-40B4-BE49-F238E27FC236}">
                  <a16:creationId xmlns:a16="http://schemas.microsoft.com/office/drawing/2014/main" id="{205D495A-8F8D-4500-8B3E-E7D5166B60D5}"/>
                </a:ext>
              </a:extLst>
            </p:cNvPr>
            <p:cNvGrpSpPr/>
            <p:nvPr/>
          </p:nvGrpSpPr>
          <p:grpSpPr>
            <a:xfrm>
              <a:off x="1876305" y="5831767"/>
              <a:ext cx="3405719" cy="460800"/>
              <a:chOff x="1907629" y="2828565"/>
              <a:chExt cx="3405719" cy="461009"/>
            </a:xfrm>
          </p:grpSpPr>
          <p:sp>
            <p:nvSpPr>
              <p:cNvPr id="334" name="Rectangle 333">
                <a:extLst>
                  <a:ext uri="{FF2B5EF4-FFF2-40B4-BE49-F238E27FC236}">
                    <a16:creationId xmlns:a16="http://schemas.microsoft.com/office/drawing/2014/main" id="{BD5773B9-8012-422B-9915-E3C9947AE4D3}"/>
                  </a:ext>
                </a:extLst>
              </p:cNvPr>
              <p:cNvSpPr/>
              <p:nvPr/>
            </p:nvSpPr>
            <p:spPr>
              <a:xfrm>
                <a:off x="2052761" y="2828565"/>
                <a:ext cx="3260587" cy="46100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5" name="Groupe 334">
                <a:extLst>
                  <a:ext uri="{FF2B5EF4-FFF2-40B4-BE49-F238E27FC236}">
                    <a16:creationId xmlns:a16="http://schemas.microsoft.com/office/drawing/2014/main" id="{5EF4C76E-1E88-4CC2-9873-E61B519D3B03}"/>
                  </a:ext>
                </a:extLst>
              </p:cNvPr>
              <p:cNvGrpSpPr/>
              <p:nvPr/>
            </p:nvGrpSpPr>
            <p:grpSpPr>
              <a:xfrm>
                <a:off x="1907629" y="2828565"/>
                <a:ext cx="271472" cy="461009"/>
                <a:chOff x="1903658" y="4061951"/>
                <a:chExt cx="265051" cy="461009"/>
              </a:xfrm>
            </p:grpSpPr>
            <p:cxnSp>
              <p:nvCxnSpPr>
                <p:cNvPr id="336" name="Connecteur droit 335">
                  <a:extLst>
                    <a:ext uri="{FF2B5EF4-FFF2-40B4-BE49-F238E27FC236}">
                      <a16:creationId xmlns:a16="http://schemas.microsoft.com/office/drawing/2014/main" id="{4C83BD25-E9BB-4F5F-86DD-1EDBA8416785}"/>
                    </a:ext>
                  </a:extLst>
                </p:cNvPr>
                <p:cNvCxnSpPr>
                  <a:cxnSpLocks/>
                </p:cNvCxnSpPr>
                <p:nvPr/>
              </p:nvCxnSpPr>
              <p:spPr>
                <a:xfrm>
                  <a:off x="2036183" y="4061951"/>
                  <a:ext cx="0" cy="461009"/>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7" name="Ellipse 336">
                  <a:extLst>
                    <a:ext uri="{FF2B5EF4-FFF2-40B4-BE49-F238E27FC236}">
                      <a16:creationId xmlns:a16="http://schemas.microsoft.com/office/drawing/2014/main" id="{D3689D94-D035-4500-93E5-9EB935472E41}"/>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33" name="Rectangle 332">
              <a:extLst>
                <a:ext uri="{FF2B5EF4-FFF2-40B4-BE49-F238E27FC236}">
                  <a16:creationId xmlns:a16="http://schemas.microsoft.com/office/drawing/2014/main" id="{7702A1C7-C1B1-4F14-AA59-E97360D3E133}"/>
                </a:ext>
              </a:extLst>
            </p:cNvPr>
            <p:cNvSpPr/>
            <p:nvPr/>
          </p:nvSpPr>
          <p:spPr>
            <a:xfrm>
              <a:off x="2103129" y="5862203"/>
              <a:ext cx="3240000" cy="39992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Sensibiliser ses interlocuteurs au respect des obligations en matière de sécurité des données</a:t>
              </a:r>
            </a:p>
          </p:txBody>
        </p:sp>
      </p:grpSp>
      <p:grpSp>
        <p:nvGrpSpPr>
          <p:cNvPr id="62" name="Groupe 61">
            <a:extLst>
              <a:ext uri="{FF2B5EF4-FFF2-40B4-BE49-F238E27FC236}">
                <a16:creationId xmlns:a16="http://schemas.microsoft.com/office/drawing/2014/main" id="{C0E22DC0-29C0-47D6-A92B-6749029D851E}"/>
              </a:ext>
            </a:extLst>
          </p:cNvPr>
          <p:cNvGrpSpPr/>
          <p:nvPr/>
        </p:nvGrpSpPr>
        <p:grpSpPr>
          <a:xfrm>
            <a:off x="107429" y="6426026"/>
            <a:ext cx="7361922" cy="507600"/>
            <a:chOff x="107429" y="6426026"/>
            <a:chExt cx="7361922" cy="507600"/>
          </a:xfrm>
        </p:grpSpPr>
        <p:sp>
          <p:nvSpPr>
            <p:cNvPr id="163" name="ZoneTexte 162">
              <a:extLst>
                <a:ext uri="{FF2B5EF4-FFF2-40B4-BE49-F238E27FC236}">
                  <a16:creationId xmlns:a16="http://schemas.microsoft.com/office/drawing/2014/main" id="{D76FB5CF-1BA0-4812-8C98-4D4F1BC672AA}"/>
                </a:ext>
              </a:extLst>
            </p:cNvPr>
            <p:cNvSpPr txBox="1"/>
            <p:nvPr/>
          </p:nvSpPr>
          <p:spPr>
            <a:xfrm>
              <a:off x="107429" y="6479862"/>
              <a:ext cx="2002942" cy="39992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Gestion et exploitation </a:t>
              </a:r>
              <a:br>
                <a:rPr lang="fr-FR" dirty="0"/>
              </a:br>
              <a:r>
                <a:rPr lang="fr-FR" dirty="0"/>
                <a:t>d’une base de données</a:t>
              </a:r>
            </a:p>
          </p:txBody>
        </p:sp>
        <p:sp>
          <p:nvSpPr>
            <p:cNvPr id="178" name="Rectangle 177">
              <a:extLst>
                <a:ext uri="{FF2B5EF4-FFF2-40B4-BE49-F238E27FC236}">
                  <a16:creationId xmlns:a16="http://schemas.microsoft.com/office/drawing/2014/main" id="{3E75EA69-8E96-4EAD-8186-4359348C4101}"/>
                </a:ext>
              </a:extLst>
            </p:cNvPr>
            <p:cNvSpPr/>
            <p:nvPr/>
          </p:nvSpPr>
          <p:spPr>
            <a:xfrm>
              <a:off x="5335893" y="6426026"/>
              <a:ext cx="2133458" cy="507600"/>
            </a:xfrm>
            <a:prstGeom prst="rect">
              <a:avLst/>
            </a:prstGeom>
            <a:noFill/>
          </p:spPr>
          <p:txBody>
            <a:bodyPr wrap="square">
              <a:spAutoFit/>
            </a:bodyPr>
            <a:lstStyle/>
            <a:p>
              <a:r>
                <a:rPr lang="fr-FR" sz="900" i="1" dirty="0">
                  <a:solidFill>
                    <a:schemeClr val="tx2"/>
                  </a:solidFill>
                  <a:latin typeface="Univers Light" panose="020B0403020202020204" pitchFamily="34" charset="0"/>
                </a:rPr>
                <a:t>Présenter au client sous forme de tableau synthétique les indicateurs clés de sa situation fiscale</a:t>
              </a:r>
            </a:p>
          </p:txBody>
        </p:sp>
        <p:grpSp>
          <p:nvGrpSpPr>
            <p:cNvPr id="339" name="Groupe 338">
              <a:extLst>
                <a:ext uri="{FF2B5EF4-FFF2-40B4-BE49-F238E27FC236}">
                  <a16:creationId xmlns:a16="http://schemas.microsoft.com/office/drawing/2014/main" id="{C6CDBF30-F7A5-42BA-B8A0-0B363A02D8B4}"/>
                </a:ext>
              </a:extLst>
            </p:cNvPr>
            <p:cNvGrpSpPr/>
            <p:nvPr/>
          </p:nvGrpSpPr>
          <p:grpSpPr>
            <a:xfrm>
              <a:off x="1876305" y="6449426"/>
              <a:ext cx="3405719" cy="460800"/>
              <a:chOff x="1907629" y="2828565"/>
              <a:chExt cx="3405719" cy="461009"/>
            </a:xfrm>
          </p:grpSpPr>
          <p:sp>
            <p:nvSpPr>
              <p:cNvPr id="341" name="Rectangle 340">
                <a:extLst>
                  <a:ext uri="{FF2B5EF4-FFF2-40B4-BE49-F238E27FC236}">
                    <a16:creationId xmlns:a16="http://schemas.microsoft.com/office/drawing/2014/main" id="{4601E086-E66D-4676-A702-68313D4095A8}"/>
                  </a:ext>
                </a:extLst>
              </p:cNvPr>
              <p:cNvSpPr/>
              <p:nvPr/>
            </p:nvSpPr>
            <p:spPr>
              <a:xfrm>
                <a:off x="2052761" y="2828565"/>
                <a:ext cx="3260587" cy="46100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2" name="Groupe 341">
                <a:extLst>
                  <a:ext uri="{FF2B5EF4-FFF2-40B4-BE49-F238E27FC236}">
                    <a16:creationId xmlns:a16="http://schemas.microsoft.com/office/drawing/2014/main" id="{CFDD8B0B-3367-4686-9717-F249EF58782E}"/>
                  </a:ext>
                </a:extLst>
              </p:cNvPr>
              <p:cNvGrpSpPr/>
              <p:nvPr/>
            </p:nvGrpSpPr>
            <p:grpSpPr>
              <a:xfrm>
                <a:off x="1907629" y="2828565"/>
                <a:ext cx="271472" cy="461009"/>
                <a:chOff x="1903658" y="4061951"/>
                <a:chExt cx="265051" cy="461009"/>
              </a:xfrm>
            </p:grpSpPr>
            <p:cxnSp>
              <p:nvCxnSpPr>
                <p:cNvPr id="343" name="Connecteur droit 342">
                  <a:extLst>
                    <a:ext uri="{FF2B5EF4-FFF2-40B4-BE49-F238E27FC236}">
                      <a16:creationId xmlns:a16="http://schemas.microsoft.com/office/drawing/2014/main" id="{8D9CE3C0-AAA2-4E37-970C-B4A326D9F2B0}"/>
                    </a:ext>
                  </a:extLst>
                </p:cNvPr>
                <p:cNvCxnSpPr>
                  <a:cxnSpLocks/>
                </p:cNvCxnSpPr>
                <p:nvPr/>
              </p:nvCxnSpPr>
              <p:spPr>
                <a:xfrm>
                  <a:off x="2036183" y="4061951"/>
                  <a:ext cx="0" cy="461009"/>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44" name="Ellipse 343">
                  <a:extLst>
                    <a:ext uri="{FF2B5EF4-FFF2-40B4-BE49-F238E27FC236}">
                      <a16:creationId xmlns:a16="http://schemas.microsoft.com/office/drawing/2014/main" id="{9FDF2706-8C3E-4E74-94E0-F687777398D9}"/>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40" name="Rectangle 339">
              <a:extLst>
                <a:ext uri="{FF2B5EF4-FFF2-40B4-BE49-F238E27FC236}">
                  <a16:creationId xmlns:a16="http://schemas.microsoft.com/office/drawing/2014/main" id="{1E2C229F-C184-480E-953A-472C728901FA}"/>
                </a:ext>
              </a:extLst>
            </p:cNvPr>
            <p:cNvSpPr/>
            <p:nvPr/>
          </p:nvSpPr>
          <p:spPr>
            <a:xfrm>
              <a:off x="2103129" y="6479862"/>
              <a:ext cx="3240000" cy="39992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Mettre en forme une base de données et conduire des analyses répondant aux objectifs du projet</a:t>
              </a:r>
            </a:p>
          </p:txBody>
        </p:sp>
      </p:grpSp>
      <p:grpSp>
        <p:nvGrpSpPr>
          <p:cNvPr id="50" name="Groupe 49">
            <a:extLst>
              <a:ext uri="{FF2B5EF4-FFF2-40B4-BE49-F238E27FC236}">
                <a16:creationId xmlns:a16="http://schemas.microsoft.com/office/drawing/2014/main" id="{1F2A62F6-F76A-4065-90D0-5715E1EA35BA}"/>
              </a:ext>
            </a:extLst>
          </p:cNvPr>
          <p:cNvGrpSpPr/>
          <p:nvPr/>
        </p:nvGrpSpPr>
        <p:grpSpPr>
          <a:xfrm>
            <a:off x="107429" y="7312188"/>
            <a:ext cx="7356644" cy="553998"/>
            <a:chOff x="107429" y="7312188"/>
            <a:chExt cx="7356644" cy="553998"/>
          </a:xfrm>
        </p:grpSpPr>
        <p:sp>
          <p:nvSpPr>
            <p:cNvPr id="280" name="ZoneTexte 279">
              <a:extLst>
                <a:ext uri="{FF2B5EF4-FFF2-40B4-BE49-F238E27FC236}">
                  <a16:creationId xmlns:a16="http://schemas.microsoft.com/office/drawing/2014/main" id="{4C8FDFAC-20A6-4F6D-BE59-A48049A7827B}"/>
                </a:ext>
              </a:extLst>
            </p:cNvPr>
            <p:cNvSpPr txBox="1"/>
            <p:nvPr/>
          </p:nvSpPr>
          <p:spPr>
            <a:xfrm>
              <a:off x="107429" y="7466077"/>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Posture conseil</a:t>
              </a:r>
            </a:p>
          </p:txBody>
        </p:sp>
        <p:sp>
          <p:nvSpPr>
            <p:cNvPr id="113" name="Rectangle 112">
              <a:extLst>
                <a:ext uri="{FF2B5EF4-FFF2-40B4-BE49-F238E27FC236}">
                  <a16:creationId xmlns:a16="http://schemas.microsoft.com/office/drawing/2014/main" id="{07B9A61A-5FE0-436F-AA8B-945C7BBB99D7}"/>
                </a:ext>
              </a:extLst>
            </p:cNvPr>
            <p:cNvSpPr/>
            <p:nvPr/>
          </p:nvSpPr>
          <p:spPr>
            <a:xfrm>
              <a:off x="5335892" y="7335272"/>
              <a:ext cx="212818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Conseiller un client sur les formes de donation adaptées à ses enjeux patrimoniaux et personnels</a:t>
              </a:r>
            </a:p>
          </p:txBody>
        </p:sp>
        <p:grpSp>
          <p:nvGrpSpPr>
            <p:cNvPr id="345" name="Groupe 344">
              <a:extLst>
                <a:ext uri="{FF2B5EF4-FFF2-40B4-BE49-F238E27FC236}">
                  <a16:creationId xmlns:a16="http://schemas.microsoft.com/office/drawing/2014/main" id="{B70F84C3-810A-4D9C-B531-FC81A6F27487}"/>
                </a:ext>
              </a:extLst>
            </p:cNvPr>
            <p:cNvGrpSpPr/>
            <p:nvPr/>
          </p:nvGrpSpPr>
          <p:grpSpPr>
            <a:xfrm>
              <a:off x="1876305" y="7312188"/>
              <a:ext cx="3466824" cy="553998"/>
              <a:chOff x="1835621" y="5439980"/>
              <a:chExt cx="3466824" cy="553998"/>
            </a:xfrm>
          </p:grpSpPr>
          <p:sp>
            <p:nvSpPr>
              <p:cNvPr id="346" name="Rectangle 345">
                <a:extLst>
                  <a:ext uri="{FF2B5EF4-FFF2-40B4-BE49-F238E27FC236}">
                    <a16:creationId xmlns:a16="http://schemas.microsoft.com/office/drawing/2014/main" id="{CA707414-DCD8-458D-A3D6-90D2CA4EA45B}"/>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7" name="Groupe 346">
                <a:extLst>
                  <a:ext uri="{FF2B5EF4-FFF2-40B4-BE49-F238E27FC236}">
                    <a16:creationId xmlns:a16="http://schemas.microsoft.com/office/drawing/2014/main" id="{6215FC7C-012B-4958-AFCE-C3D85456F923}"/>
                  </a:ext>
                </a:extLst>
              </p:cNvPr>
              <p:cNvGrpSpPr/>
              <p:nvPr/>
            </p:nvGrpSpPr>
            <p:grpSpPr>
              <a:xfrm>
                <a:off x="1835621" y="5439980"/>
                <a:ext cx="3466824" cy="553998"/>
                <a:chOff x="1835621" y="5439980"/>
                <a:chExt cx="3466824" cy="553998"/>
              </a:xfrm>
            </p:grpSpPr>
            <p:grpSp>
              <p:nvGrpSpPr>
                <p:cNvPr id="348" name="Groupe 347">
                  <a:extLst>
                    <a:ext uri="{FF2B5EF4-FFF2-40B4-BE49-F238E27FC236}">
                      <a16:creationId xmlns:a16="http://schemas.microsoft.com/office/drawing/2014/main" id="{487D6BDD-A3BF-4659-A7A3-9B7F6115240E}"/>
                    </a:ext>
                  </a:extLst>
                </p:cNvPr>
                <p:cNvGrpSpPr/>
                <p:nvPr/>
              </p:nvGrpSpPr>
              <p:grpSpPr>
                <a:xfrm>
                  <a:off x="1835621" y="5464979"/>
                  <a:ext cx="271472" cy="504000"/>
                  <a:chOff x="1903658" y="4015785"/>
                  <a:chExt cx="265051" cy="504000"/>
                </a:xfrm>
              </p:grpSpPr>
              <p:cxnSp>
                <p:nvCxnSpPr>
                  <p:cNvPr id="350" name="Connecteur droit 349">
                    <a:extLst>
                      <a:ext uri="{FF2B5EF4-FFF2-40B4-BE49-F238E27FC236}">
                        <a16:creationId xmlns:a16="http://schemas.microsoft.com/office/drawing/2014/main" id="{9D2C41C6-BDE6-4D2C-9041-AF3F2628741B}"/>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51" name="Ellipse 350">
                    <a:extLst>
                      <a:ext uri="{FF2B5EF4-FFF2-40B4-BE49-F238E27FC236}">
                        <a16:creationId xmlns:a16="http://schemas.microsoft.com/office/drawing/2014/main" id="{9E7ACF07-CB6C-42C1-962C-3BA9073FCEE8}"/>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49" name="Rectangle 348">
                  <a:extLst>
                    <a:ext uri="{FF2B5EF4-FFF2-40B4-BE49-F238E27FC236}">
                      <a16:creationId xmlns:a16="http://schemas.microsoft.com/office/drawing/2014/main" id="{3906CDEB-5F3F-4B78-BBE5-DC21BFBE5A77}"/>
                    </a:ext>
                  </a:extLst>
                </p:cNvPr>
                <p:cNvSpPr/>
                <p:nvPr/>
              </p:nvSpPr>
              <p:spPr>
                <a:xfrm>
                  <a:off x="2062445" y="543998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Engager son interlocuteur dans des prises de décision stratégiques à travers des recommandations d’actions argumentées </a:t>
                  </a:r>
                </a:p>
              </p:txBody>
            </p:sp>
          </p:grpSp>
        </p:grpSp>
      </p:grpSp>
      <p:grpSp>
        <p:nvGrpSpPr>
          <p:cNvPr id="51" name="Groupe 50">
            <a:extLst>
              <a:ext uri="{FF2B5EF4-FFF2-40B4-BE49-F238E27FC236}">
                <a16:creationId xmlns:a16="http://schemas.microsoft.com/office/drawing/2014/main" id="{79026ED8-FA65-4D32-92B3-E35D3EEE5C15}"/>
              </a:ext>
            </a:extLst>
          </p:cNvPr>
          <p:cNvGrpSpPr/>
          <p:nvPr/>
        </p:nvGrpSpPr>
        <p:grpSpPr>
          <a:xfrm>
            <a:off x="107429" y="7876358"/>
            <a:ext cx="7325288" cy="553998"/>
            <a:chOff x="107429" y="7894986"/>
            <a:chExt cx="7325288" cy="553998"/>
          </a:xfrm>
        </p:grpSpPr>
        <p:sp>
          <p:nvSpPr>
            <p:cNvPr id="285" name="ZoneTexte 284">
              <a:extLst>
                <a:ext uri="{FF2B5EF4-FFF2-40B4-BE49-F238E27FC236}">
                  <a16:creationId xmlns:a16="http://schemas.microsoft.com/office/drawing/2014/main" id="{4C8FDFAC-20A6-4F6D-BE59-A48049A7827B}"/>
                </a:ext>
              </a:extLst>
            </p:cNvPr>
            <p:cNvSpPr txBox="1"/>
            <p:nvPr/>
          </p:nvSpPr>
          <p:spPr>
            <a:xfrm>
              <a:off x="107429" y="8048875"/>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Sens commercial</a:t>
              </a:r>
            </a:p>
          </p:txBody>
        </p:sp>
        <p:sp>
          <p:nvSpPr>
            <p:cNvPr id="119" name="Rectangle 118">
              <a:extLst>
                <a:ext uri="{FF2B5EF4-FFF2-40B4-BE49-F238E27FC236}">
                  <a16:creationId xmlns:a16="http://schemas.microsoft.com/office/drawing/2014/main" id="{581A62BC-49EC-473D-923E-6C34F4FA26A0}"/>
                </a:ext>
              </a:extLst>
            </p:cNvPr>
            <p:cNvSpPr/>
            <p:nvPr/>
          </p:nvSpPr>
          <p:spPr>
            <a:xfrm>
              <a:off x="5335892" y="7918070"/>
              <a:ext cx="209682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Valoriser auprès d’un prospect qui souhaite créer son entreprise les services du pôle juridique</a:t>
              </a:r>
            </a:p>
          </p:txBody>
        </p:sp>
        <p:grpSp>
          <p:nvGrpSpPr>
            <p:cNvPr id="352" name="Groupe 351">
              <a:extLst>
                <a:ext uri="{FF2B5EF4-FFF2-40B4-BE49-F238E27FC236}">
                  <a16:creationId xmlns:a16="http://schemas.microsoft.com/office/drawing/2014/main" id="{F91E0F25-8227-4753-BBF6-5DFB87CE18DB}"/>
                </a:ext>
              </a:extLst>
            </p:cNvPr>
            <p:cNvGrpSpPr/>
            <p:nvPr/>
          </p:nvGrpSpPr>
          <p:grpSpPr>
            <a:xfrm>
              <a:off x="1876305" y="7894986"/>
              <a:ext cx="3456023" cy="553998"/>
              <a:chOff x="1942188" y="8413894"/>
              <a:chExt cx="3456023" cy="553998"/>
            </a:xfrm>
          </p:grpSpPr>
          <p:grpSp>
            <p:nvGrpSpPr>
              <p:cNvPr id="353" name="Groupe 352">
                <a:extLst>
                  <a:ext uri="{FF2B5EF4-FFF2-40B4-BE49-F238E27FC236}">
                    <a16:creationId xmlns:a16="http://schemas.microsoft.com/office/drawing/2014/main" id="{4B8BDC72-A17E-43E3-9238-5FE3EFDE2E50}"/>
                  </a:ext>
                </a:extLst>
              </p:cNvPr>
              <p:cNvGrpSpPr/>
              <p:nvPr/>
            </p:nvGrpSpPr>
            <p:grpSpPr>
              <a:xfrm>
                <a:off x="1942188" y="8438893"/>
                <a:ext cx="3405719" cy="504000"/>
                <a:chOff x="1907629" y="2848854"/>
                <a:chExt cx="3405719" cy="504000"/>
              </a:xfrm>
            </p:grpSpPr>
            <p:sp>
              <p:nvSpPr>
                <p:cNvPr id="355" name="Rectangle 354">
                  <a:extLst>
                    <a:ext uri="{FF2B5EF4-FFF2-40B4-BE49-F238E27FC236}">
                      <a16:creationId xmlns:a16="http://schemas.microsoft.com/office/drawing/2014/main" id="{5A160A39-3713-4F03-A8EC-6415F8309D41}"/>
                    </a:ext>
                  </a:extLst>
                </p:cNvPr>
                <p:cNvSpPr/>
                <p:nvPr/>
              </p:nvSpPr>
              <p:spPr>
                <a:xfrm>
                  <a:off x="2052761" y="28488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56" name="Groupe 355">
                  <a:extLst>
                    <a:ext uri="{FF2B5EF4-FFF2-40B4-BE49-F238E27FC236}">
                      <a16:creationId xmlns:a16="http://schemas.microsoft.com/office/drawing/2014/main" id="{DF50F697-6C33-4110-95DD-6D0881ED190D}"/>
                    </a:ext>
                  </a:extLst>
                </p:cNvPr>
                <p:cNvGrpSpPr/>
                <p:nvPr/>
              </p:nvGrpSpPr>
              <p:grpSpPr>
                <a:xfrm>
                  <a:off x="1907629" y="2848854"/>
                  <a:ext cx="271472" cy="504000"/>
                  <a:chOff x="1903658" y="4082240"/>
                  <a:chExt cx="265051" cy="504000"/>
                </a:xfrm>
              </p:grpSpPr>
              <p:cxnSp>
                <p:nvCxnSpPr>
                  <p:cNvPr id="357" name="Connecteur droit 356">
                    <a:extLst>
                      <a:ext uri="{FF2B5EF4-FFF2-40B4-BE49-F238E27FC236}">
                        <a16:creationId xmlns:a16="http://schemas.microsoft.com/office/drawing/2014/main" id="{26C8DC14-4CAD-4B8F-8164-0658D5B2F58D}"/>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58" name="Ellipse 357">
                    <a:extLst>
                      <a:ext uri="{FF2B5EF4-FFF2-40B4-BE49-F238E27FC236}">
                        <a16:creationId xmlns:a16="http://schemas.microsoft.com/office/drawing/2014/main" id="{802890D3-E58C-4D40-9D0F-F7DB3D6F7782}"/>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54" name="Rectangle 353">
                <a:extLst>
                  <a:ext uri="{FF2B5EF4-FFF2-40B4-BE49-F238E27FC236}">
                    <a16:creationId xmlns:a16="http://schemas.microsoft.com/office/drawing/2014/main" id="{6E5B0C10-47A9-4DC7-8310-1EF81C93DD2C}"/>
                  </a:ext>
                </a:extLst>
              </p:cNvPr>
              <p:cNvSpPr/>
              <p:nvPr/>
            </p:nvSpPr>
            <p:spPr>
              <a:xfrm>
                <a:off x="2158211" y="841389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Répondre directement au besoin du client, promouvoir l’offre du cabinet et intervenir sur des propositions commerciales</a:t>
                </a:r>
              </a:p>
            </p:txBody>
          </p:sp>
        </p:grpSp>
      </p:grpSp>
      <p:grpSp>
        <p:nvGrpSpPr>
          <p:cNvPr id="57" name="Groupe 56">
            <a:extLst>
              <a:ext uri="{FF2B5EF4-FFF2-40B4-BE49-F238E27FC236}">
                <a16:creationId xmlns:a16="http://schemas.microsoft.com/office/drawing/2014/main" id="{0D87B0D0-E8CA-434B-A000-8A0EF8F8E6C9}"/>
              </a:ext>
            </a:extLst>
          </p:cNvPr>
          <p:cNvGrpSpPr/>
          <p:nvPr/>
        </p:nvGrpSpPr>
        <p:grpSpPr>
          <a:xfrm>
            <a:off x="107429" y="8440528"/>
            <a:ext cx="7348853" cy="554400"/>
            <a:chOff x="107429" y="8440528"/>
            <a:chExt cx="7348853" cy="554400"/>
          </a:xfrm>
        </p:grpSpPr>
        <p:sp>
          <p:nvSpPr>
            <p:cNvPr id="281" name="ZoneTexte 280">
              <a:extLst>
                <a:ext uri="{FF2B5EF4-FFF2-40B4-BE49-F238E27FC236}">
                  <a16:creationId xmlns:a16="http://schemas.microsoft.com/office/drawing/2014/main" id="{4C8FDFAC-20A6-4F6D-BE59-A48049A7827B}"/>
                </a:ext>
              </a:extLst>
            </p:cNvPr>
            <p:cNvSpPr txBox="1"/>
            <p:nvPr/>
          </p:nvSpPr>
          <p:spPr>
            <a:xfrm>
              <a:off x="107429" y="8499328"/>
              <a:ext cx="1881125" cy="43680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Communication écrite et orale</a:t>
              </a:r>
            </a:p>
          </p:txBody>
        </p:sp>
        <p:sp>
          <p:nvSpPr>
            <p:cNvPr id="189" name="Rectangle 188">
              <a:extLst>
                <a:ext uri="{FF2B5EF4-FFF2-40B4-BE49-F238E27FC236}">
                  <a16:creationId xmlns:a16="http://schemas.microsoft.com/office/drawing/2014/main" id="{9117B142-3BA9-4CBE-A131-9195229ED0A7}"/>
                </a:ext>
              </a:extLst>
            </p:cNvPr>
            <p:cNvSpPr/>
            <p:nvPr/>
          </p:nvSpPr>
          <p:spPr>
            <a:xfrm>
              <a:off x="5335892" y="8440528"/>
              <a:ext cx="2120390" cy="554400"/>
            </a:xfrm>
            <a:prstGeom prst="rect">
              <a:avLst/>
            </a:prstGeom>
            <a:noFill/>
          </p:spPr>
          <p:txBody>
            <a:bodyPr wrap="square">
              <a:spAutoFit/>
            </a:bodyPr>
            <a:lstStyle/>
            <a:p>
              <a:r>
                <a:rPr lang="fr-FR" sz="900" i="1" dirty="0">
                  <a:solidFill>
                    <a:schemeClr val="tx2"/>
                  </a:solidFill>
                  <a:latin typeface="Univers Light" panose="020B0403020202020204" pitchFamily="34" charset="0"/>
                </a:rPr>
                <a:t>En formation, communiquer sur l’impact d’une restructuration sur la fiscalité de l’entreprise</a:t>
              </a:r>
            </a:p>
          </p:txBody>
        </p:sp>
        <p:grpSp>
          <p:nvGrpSpPr>
            <p:cNvPr id="359" name="Groupe 358">
              <a:extLst>
                <a:ext uri="{FF2B5EF4-FFF2-40B4-BE49-F238E27FC236}">
                  <a16:creationId xmlns:a16="http://schemas.microsoft.com/office/drawing/2014/main" id="{B7A6A91E-B18E-42AD-9BD5-CC1FFA2240EB}"/>
                </a:ext>
              </a:extLst>
            </p:cNvPr>
            <p:cNvGrpSpPr/>
            <p:nvPr/>
          </p:nvGrpSpPr>
          <p:grpSpPr>
            <a:xfrm>
              <a:off x="1876305" y="8465728"/>
              <a:ext cx="3466824" cy="504000"/>
              <a:chOff x="1907629" y="3346741"/>
              <a:chExt cx="3466824" cy="461664"/>
            </a:xfrm>
          </p:grpSpPr>
          <p:grpSp>
            <p:nvGrpSpPr>
              <p:cNvPr id="360" name="Groupe 359">
                <a:extLst>
                  <a:ext uri="{FF2B5EF4-FFF2-40B4-BE49-F238E27FC236}">
                    <a16:creationId xmlns:a16="http://schemas.microsoft.com/office/drawing/2014/main" id="{083EFE0F-CADE-4A19-B991-0E3A235345A1}"/>
                  </a:ext>
                </a:extLst>
              </p:cNvPr>
              <p:cNvGrpSpPr/>
              <p:nvPr/>
            </p:nvGrpSpPr>
            <p:grpSpPr>
              <a:xfrm>
                <a:off x="1907629" y="3346741"/>
                <a:ext cx="3405719" cy="461664"/>
                <a:chOff x="1907629" y="2782399"/>
                <a:chExt cx="3405719" cy="461664"/>
              </a:xfrm>
            </p:grpSpPr>
            <p:sp>
              <p:nvSpPr>
                <p:cNvPr id="362" name="Rectangle 361">
                  <a:extLst>
                    <a:ext uri="{FF2B5EF4-FFF2-40B4-BE49-F238E27FC236}">
                      <a16:creationId xmlns:a16="http://schemas.microsoft.com/office/drawing/2014/main" id="{C772ACFE-674E-4A8D-8FF3-47ED382C0652}"/>
                    </a:ext>
                  </a:extLst>
                </p:cNvPr>
                <p:cNvSpPr/>
                <p:nvPr/>
              </p:nvSpPr>
              <p:spPr>
                <a:xfrm>
                  <a:off x="2052761" y="2782399"/>
                  <a:ext cx="3260587" cy="46166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63" name="Groupe 362">
                  <a:extLst>
                    <a:ext uri="{FF2B5EF4-FFF2-40B4-BE49-F238E27FC236}">
                      <a16:creationId xmlns:a16="http://schemas.microsoft.com/office/drawing/2014/main" id="{4D2D1101-610D-4808-9F73-59029098ECA8}"/>
                    </a:ext>
                  </a:extLst>
                </p:cNvPr>
                <p:cNvGrpSpPr/>
                <p:nvPr/>
              </p:nvGrpSpPr>
              <p:grpSpPr>
                <a:xfrm>
                  <a:off x="1907629" y="2782399"/>
                  <a:ext cx="271472" cy="461664"/>
                  <a:chOff x="1903658" y="4015785"/>
                  <a:chExt cx="265051" cy="461664"/>
                </a:xfrm>
              </p:grpSpPr>
              <p:cxnSp>
                <p:nvCxnSpPr>
                  <p:cNvPr id="364" name="Connecteur droit 363">
                    <a:extLst>
                      <a:ext uri="{FF2B5EF4-FFF2-40B4-BE49-F238E27FC236}">
                        <a16:creationId xmlns:a16="http://schemas.microsoft.com/office/drawing/2014/main" id="{5FE989B3-70D0-4A26-84AA-0FC9AE9EB61F}"/>
                      </a:ext>
                    </a:extLst>
                  </p:cNvPr>
                  <p:cNvCxnSpPr>
                    <a:cxnSpLocks/>
                  </p:cNvCxnSpPr>
                  <p:nvPr/>
                </p:nvCxnSpPr>
                <p:spPr>
                  <a:xfrm>
                    <a:off x="2036183" y="4015785"/>
                    <a:ext cx="0" cy="461664"/>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65" name="Ellipse 364">
                    <a:extLst>
                      <a:ext uri="{FF2B5EF4-FFF2-40B4-BE49-F238E27FC236}">
                        <a16:creationId xmlns:a16="http://schemas.microsoft.com/office/drawing/2014/main" id="{F3DBD7E7-2F44-4FAE-B5BB-27B4FD60C26E}"/>
                      </a:ext>
                    </a:extLst>
                  </p:cNvPr>
                  <p:cNvSpPr/>
                  <p:nvPr/>
                </p:nvSpPr>
                <p:spPr>
                  <a:xfrm>
                    <a:off x="1903658" y="4132690"/>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61" name="Rectangle 360">
                <a:extLst>
                  <a:ext uri="{FF2B5EF4-FFF2-40B4-BE49-F238E27FC236}">
                    <a16:creationId xmlns:a16="http://schemas.microsoft.com/office/drawing/2014/main" id="{65107B37-1AD1-4C0E-A436-F26541F0FF6B}"/>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la dynamique collective d’un groupe de travail et adapter son mode d’animation</a:t>
                </a:r>
              </a:p>
            </p:txBody>
          </p:sp>
        </p:grpSp>
      </p:grpSp>
      <p:grpSp>
        <p:nvGrpSpPr>
          <p:cNvPr id="58" name="Groupe 57">
            <a:extLst>
              <a:ext uri="{FF2B5EF4-FFF2-40B4-BE49-F238E27FC236}">
                <a16:creationId xmlns:a16="http://schemas.microsoft.com/office/drawing/2014/main" id="{1E928D62-3145-4D84-BBB3-E545FC5D1D9B}"/>
              </a:ext>
            </a:extLst>
          </p:cNvPr>
          <p:cNvGrpSpPr/>
          <p:nvPr/>
        </p:nvGrpSpPr>
        <p:grpSpPr>
          <a:xfrm>
            <a:off x="107429" y="9005100"/>
            <a:ext cx="7416823" cy="554400"/>
            <a:chOff x="107429" y="9005100"/>
            <a:chExt cx="7416823" cy="554400"/>
          </a:xfrm>
        </p:grpSpPr>
        <p:sp>
          <p:nvSpPr>
            <p:cNvPr id="282" name="ZoneTexte 281">
              <a:extLst>
                <a:ext uri="{FF2B5EF4-FFF2-40B4-BE49-F238E27FC236}">
                  <a16:creationId xmlns:a16="http://schemas.microsoft.com/office/drawing/2014/main" id="{4C8FDFAC-20A6-4F6D-BE59-A48049A7827B}"/>
                </a:ext>
              </a:extLst>
            </p:cNvPr>
            <p:cNvSpPr txBox="1"/>
            <p:nvPr/>
          </p:nvSpPr>
          <p:spPr>
            <a:xfrm>
              <a:off x="107429" y="9063900"/>
              <a:ext cx="1973917" cy="43680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Organisation et </a:t>
              </a:r>
              <a:br>
                <a:rPr lang="fr-FR" dirty="0"/>
              </a:br>
              <a:r>
                <a:rPr lang="fr-FR" dirty="0"/>
                <a:t>planification du travail</a:t>
              </a:r>
            </a:p>
          </p:txBody>
        </p:sp>
        <p:sp>
          <p:nvSpPr>
            <p:cNvPr id="121" name="Rectangle 120">
              <a:extLst>
                <a:ext uri="{FF2B5EF4-FFF2-40B4-BE49-F238E27FC236}">
                  <a16:creationId xmlns:a16="http://schemas.microsoft.com/office/drawing/2014/main" id="{07ED02F7-D011-4234-B149-B5EA5B723F71}"/>
                </a:ext>
              </a:extLst>
            </p:cNvPr>
            <p:cNvSpPr/>
            <p:nvPr/>
          </p:nvSpPr>
          <p:spPr>
            <a:xfrm>
              <a:off x="5335892" y="9005100"/>
              <a:ext cx="2188360" cy="554400"/>
            </a:xfrm>
            <a:prstGeom prst="rect">
              <a:avLst/>
            </a:prstGeom>
            <a:noFill/>
          </p:spPr>
          <p:txBody>
            <a:bodyPr wrap="square">
              <a:spAutoFit/>
            </a:bodyPr>
            <a:lstStyle/>
            <a:p>
              <a:r>
                <a:rPr lang="fr-FR" sz="900" i="1" dirty="0">
                  <a:solidFill>
                    <a:schemeClr val="tx2"/>
                  </a:solidFill>
                  <a:latin typeface="Univers Light" panose="020B0403020202020204" pitchFamily="34" charset="0"/>
                </a:rPr>
                <a:t>Prioriser les demandes urgentes des clients et redéfinir en conséquence l’organisation de son travail</a:t>
              </a:r>
            </a:p>
          </p:txBody>
        </p:sp>
        <p:grpSp>
          <p:nvGrpSpPr>
            <p:cNvPr id="366" name="Groupe 365">
              <a:extLst>
                <a:ext uri="{FF2B5EF4-FFF2-40B4-BE49-F238E27FC236}">
                  <a16:creationId xmlns:a16="http://schemas.microsoft.com/office/drawing/2014/main" id="{87C87625-C535-4ED1-BFE2-5A5A0542A1CA}"/>
                </a:ext>
              </a:extLst>
            </p:cNvPr>
            <p:cNvGrpSpPr/>
            <p:nvPr/>
          </p:nvGrpSpPr>
          <p:grpSpPr>
            <a:xfrm>
              <a:off x="1876305" y="9030300"/>
              <a:ext cx="3446753" cy="504000"/>
              <a:chOff x="1835621" y="5464979"/>
              <a:chExt cx="3446753" cy="461664"/>
            </a:xfrm>
          </p:grpSpPr>
          <p:sp>
            <p:nvSpPr>
              <p:cNvPr id="367" name="Rectangle 366">
                <a:extLst>
                  <a:ext uri="{FF2B5EF4-FFF2-40B4-BE49-F238E27FC236}">
                    <a16:creationId xmlns:a16="http://schemas.microsoft.com/office/drawing/2014/main" id="{A9C195BE-17F1-4A3C-A7F0-51A08229E68A}"/>
                  </a:ext>
                </a:extLst>
              </p:cNvPr>
              <p:cNvSpPr/>
              <p:nvPr/>
            </p:nvSpPr>
            <p:spPr>
              <a:xfrm>
                <a:off x="1980753" y="5464979"/>
                <a:ext cx="3260587" cy="46166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68" name="Groupe 367">
                <a:extLst>
                  <a:ext uri="{FF2B5EF4-FFF2-40B4-BE49-F238E27FC236}">
                    <a16:creationId xmlns:a16="http://schemas.microsoft.com/office/drawing/2014/main" id="{CBD2912F-CF4C-4530-8326-715D11451F15}"/>
                  </a:ext>
                </a:extLst>
              </p:cNvPr>
              <p:cNvGrpSpPr/>
              <p:nvPr/>
            </p:nvGrpSpPr>
            <p:grpSpPr>
              <a:xfrm>
                <a:off x="1835621" y="5464979"/>
                <a:ext cx="3446753" cy="461664"/>
                <a:chOff x="1835621" y="5464979"/>
                <a:chExt cx="3446753" cy="461664"/>
              </a:xfrm>
            </p:grpSpPr>
            <p:grpSp>
              <p:nvGrpSpPr>
                <p:cNvPr id="369" name="Groupe 368">
                  <a:extLst>
                    <a:ext uri="{FF2B5EF4-FFF2-40B4-BE49-F238E27FC236}">
                      <a16:creationId xmlns:a16="http://schemas.microsoft.com/office/drawing/2014/main" id="{2CB8D777-C455-4F83-AD18-5721C4469CF1}"/>
                    </a:ext>
                  </a:extLst>
                </p:cNvPr>
                <p:cNvGrpSpPr/>
                <p:nvPr/>
              </p:nvGrpSpPr>
              <p:grpSpPr>
                <a:xfrm>
                  <a:off x="1835621" y="5464979"/>
                  <a:ext cx="271472" cy="461664"/>
                  <a:chOff x="1903658" y="4015785"/>
                  <a:chExt cx="265051" cy="461664"/>
                </a:xfrm>
              </p:grpSpPr>
              <p:cxnSp>
                <p:nvCxnSpPr>
                  <p:cNvPr id="371" name="Connecteur droit 370">
                    <a:extLst>
                      <a:ext uri="{FF2B5EF4-FFF2-40B4-BE49-F238E27FC236}">
                        <a16:creationId xmlns:a16="http://schemas.microsoft.com/office/drawing/2014/main" id="{C649EAE4-C294-4D18-A3DC-0A5CB2DBBA30}"/>
                      </a:ext>
                    </a:extLst>
                  </p:cNvPr>
                  <p:cNvCxnSpPr>
                    <a:cxnSpLocks/>
                  </p:cNvCxnSpPr>
                  <p:nvPr/>
                </p:nvCxnSpPr>
                <p:spPr>
                  <a:xfrm>
                    <a:off x="2036183" y="4015785"/>
                    <a:ext cx="0" cy="461664"/>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72" name="Ellipse 371">
                    <a:extLst>
                      <a:ext uri="{FF2B5EF4-FFF2-40B4-BE49-F238E27FC236}">
                        <a16:creationId xmlns:a16="http://schemas.microsoft.com/office/drawing/2014/main" id="{9E1BDC45-F923-4EEB-85DB-EA13CC03D026}"/>
                      </a:ext>
                    </a:extLst>
                  </p:cNvPr>
                  <p:cNvSpPr/>
                  <p:nvPr/>
                </p:nvSpPr>
                <p:spPr>
                  <a:xfrm>
                    <a:off x="1903658" y="4142414"/>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70" name="Rectangle 369">
                  <a:extLst>
                    <a:ext uri="{FF2B5EF4-FFF2-40B4-BE49-F238E27FC236}">
                      <a16:creationId xmlns:a16="http://schemas.microsoft.com/office/drawing/2014/main" id="{B38EA2F6-9EEC-4D6B-961C-AAAA9A3F7B23}"/>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des différents dossiers d’intervention</a:t>
                  </a:r>
                </a:p>
              </p:txBody>
            </p:sp>
          </p:grpSp>
        </p:grpSp>
      </p:grpSp>
      <p:grpSp>
        <p:nvGrpSpPr>
          <p:cNvPr id="54" name="Groupe 53">
            <a:extLst>
              <a:ext uri="{FF2B5EF4-FFF2-40B4-BE49-F238E27FC236}">
                <a16:creationId xmlns:a16="http://schemas.microsoft.com/office/drawing/2014/main" id="{EF462B2C-50CD-4E81-8BAB-E67132B9CEF6}"/>
              </a:ext>
            </a:extLst>
          </p:cNvPr>
          <p:cNvGrpSpPr/>
          <p:nvPr/>
        </p:nvGrpSpPr>
        <p:grpSpPr>
          <a:xfrm>
            <a:off x="107429" y="9569672"/>
            <a:ext cx="7348853" cy="553998"/>
            <a:chOff x="107429" y="9551046"/>
            <a:chExt cx="7348853" cy="553998"/>
          </a:xfrm>
        </p:grpSpPr>
        <p:sp>
          <p:nvSpPr>
            <p:cNvPr id="290" name="ZoneTexte 289">
              <a:extLst>
                <a:ext uri="{FF2B5EF4-FFF2-40B4-BE49-F238E27FC236}">
                  <a16:creationId xmlns:a16="http://schemas.microsoft.com/office/drawing/2014/main" id="{4C8FDFAC-20A6-4F6D-BE59-A48049A7827B}"/>
                </a:ext>
              </a:extLst>
            </p:cNvPr>
            <p:cNvSpPr txBox="1"/>
            <p:nvPr/>
          </p:nvSpPr>
          <p:spPr>
            <a:xfrm>
              <a:off x="107429" y="9551046"/>
              <a:ext cx="1970641"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Adaptation à une variété </a:t>
              </a:r>
              <a:br>
                <a:rPr lang="fr-FR" dirty="0"/>
              </a:br>
              <a:r>
                <a:rPr lang="fr-FR" dirty="0"/>
                <a:t>de situations et d’interlocuteurs</a:t>
              </a:r>
            </a:p>
          </p:txBody>
        </p:sp>
        <p:sp>
          <p:nvSpPr>
            <p:cNvPr id="166" name="Rectangle 165">
              <a:extLst>
                <a:ext uri="{FF2B5EF4-FFF2-40B4-BE49-F238E27FC236}">
                  <a16:creationId xmlns:a16="http://schemas.microsoft.com/office/drawing/2014/main" id="{6B7EB934-F43C-405B-9280-EF835AE02D2A}"/>
                </a:ext>
              </a:extLst>
            </p:cNvPr>
            <p:cNvSpPr/>
            <p:nvPr/>
          </p:nvSpPr>
          <p:spPr>
            <a:xfrm>
              <a:off x="5335892" y="9574130"/>
              <a:ext cx="212039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Adapter le décryptage des nouvelles modalités de calcul de l’IFI au profil et enjeu de chaque client</a:t>
              </a:r>
            </a:p>
          </p:txBody>
        </p:sp>
        <p:sp>
          <p:nvSpPr>
            <p:cNvPr id="374" name="Rectangle 373">
              <a:extLst>
                <a:ext uri="{FF2B5EF4-FFF2-40B4-BE49-F238E27FC236}">
                  <a16:creationId xmlns:a16="http://schemas.microsoft.com/office/drawing/2014/main" id="{728925A5-0BEE-4B61-BE1A-C5BE1FCB4455}"/>
                </a:ext>
              </a:extLst>
            </p:cNvPr>
            <p:cNvSpPr/>
            <p:nvPr/>
          </p:nvSpPr>
          <p:spPr>
            <a:xfrm>
              <a:off x="2021437" y="957604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75" name="Groupe 374">
              <a:extLst>
                <a:ext uri="{FF2B5EF4-FFF2-40B4-BE49-F238E27FC236}">
                  <a16:creationId xmlns:a16="http://schemas.microsoft.com/office/drawing/2014/main" id="{0F514C9E-BF93-4B11-8471-453EBB554397}"/>
                </a:ext>
              </a:extLst>
            </p:cNvPr>
            <p:cNvGrpSpPr/>
            <p:nvPr/>
          </p:nvGrpSpPr>
          <p:grpSpPr>
            <a:xfrm>
              <a:off x="1876305" y="9576045"/>
              <a:ext cx="3446753" cy="504000"/>
              <a:chOff x="1835621" y="5464979"/>
              <a:chExt cx="3446753" cy="504000"/>
            </a:xfrm>
          </p:grpSpPr>
          <p:grpSp>
            <p:nvGrpSpPr>
              <p:cNvPr id="376" name="Groupe 375">
                <a:extLst>
                  <a:ext uri="{FF2B5EF4-FFF2-40B4-BE49-F238E27FC236}">
                    <a16:creationId xmlns:a16="http://schemas.microsoft.com/office/drawing/2014/main" id="{F81CB9C0-9621-40B0-A194-94EBD9845DD4}"/>
                  </a:ext>
                </a:extLst>
              </p:cNvPr>
              <p:cNvGrpSpPr/>
              <p:nvPr/>
            </p:nvGrpSpPr>
            <p:grpSpPr>
              <a:xfrm>
                <a:off x="1835621" y="5464979"/>
                <a:ext cx="271472" cy="504000"/>
                <a:chOff x="1903658" y="4015785"/>
                <a:chExt cx="265051" cy="504000"/>
              </a:xfrm>
            </p:grpSpPr>
            <p:cxnSp>
              <p:nvCxnSpPr>
                <p:cNvPr id="378" name="Connecteur droit 377">
                  <a:extLst>
                    <a:ext uri="{FF2B5EF4-FFF2-40B4-BE49-F238E27FC236}">
                      <a16:creationId xmlns:a16="http://schemas.microsoft.com/office/drawing/2014/main" id="{5B910E61-6B1C-45FD-825E-D69C3E537490}"/>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79" name="Ellipse 378">
                  <a:extLst>
                    <a:ext uri="{FF2B5EF4-FFF2-40B4-BE49-F238E27FC236}">
                      <a16:creationId xmlns:a16="http://schemas.microsoft.com/office/drawing/2014/main" id="{BC7FBA64-95CA-447C-B34F-48B11FBDF01C}"/>
                    </a:ext>
                  </a:extLst>
                </p:cNvPr>
                <p:cNvSpPr/>
                <p:nvPr/>
              </p:nvSpPr>
              <p:spPr>
                <a:xfrm>
                  <a:off x="1903658" y="415642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77" name="Rectangle 376">
                <a:extLst>
                  <a:ext uri="{FF2B5EF4-FFF2-40B4-BE49-F238E27FC236}">
                    <a16:creationId xmlns:a16="http://schemas.microsoft.com/office/drawing/2014/main" id="{71C2C4B3-6B84-448F-8276-93307C71E094}"/>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la prestation délivrée aux spécificités de situations et d’interlocuteurs</a:t>
                </a:r>
              </a:p>
            </p:txBody>
          </p:sp>
        </p:grpSp>
      </p:grpSp>
      <p:grpSp>
        <p:nvGrpSpPr>
          <p:cNvPr id="59" name="Groupe 58">
            <a:extLst>
              <a:ext uri="{FF2B5EF4-FFF2-40B4-BE49-F238E27FC236}">
                <a16:creationId xmlns:a16="http://schemas.microsoft.com/office/drawing/2014/main" id="{D0C59EF7-1C6F-4852-A8E2-76AEDB43B476}"/>
              </a:ext>
            </a:extLst>
          </p:cNvPr>
          <p:cNvGrpSpPr/>
          <p:nvPr/>
        </p:nvGrpSpPr>
        <p:grpSpPr>
          <a:xfrm>
            <a:off x="107429" y="10133841"/>
            <a:ext cx="7356644" cy="554400"/>
            <a:chOff x="107429" y="10133841"/>
            <a:chExt cx="7356644" cy="554400"/>
          </a:xfrm>
        </p:grpSpPr>
        <p:sp>
          <p:nvSpPr>
            <p:cNvPr id="202" name="ZoneTexte 201">
              <a:extLst>
                <a:ext uri="{FF2B5EF4-FFF2-40B4-BE49-F238E27FC236}">
                  <a16:creationId xmlns:a16="http://schemas.microsoft.com/office/drawing/2014/main" id="{4C8FDFAC-20A6-4F6D-BE59-A48049A7827B}"/>
                </a:ext>
              </a:extLst>
            </p:cNvPr>
            <p:cNvSpPr txBox="1"/>
            <p:nvPr/>
          </p:nvSpPr>
          <p:spPr>
            <a:xfrm>
              <a:off x="107429" y="10192641"/>
              <a:ext cx="1958508" cy="43680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Confidentialité et </a:t>
              </a:r>
              <a:br>
                <a:rPr lang="fr-FR" dirty="0"/>
              </a:br>
              <a:r>
                <a:rPr lang="fr-FR" dirty="0"/>
                <a:t>déontologie</a:t>
              </a:r>
            </a:p>
          </p:txBody>
        </p:sp>
        <p:sp>
          <p:nvSpPr>
            <p:cNvPr id="167" name="Rectangle 166">
              <a:extLst>
                <a:ext uri="{FF2B5EF4-FFF2-40B4-BE49-F238E27FC236}">
                  <a16:creationId xmlns:a16="http://schemas.microsoft.com/office/drawing/2014/main" id="{A9F26C45-67B5-46B8-962E-0A1CCE92C2B6}"/>
                </a:ext>
              </a:extLst>
            </p:cNvPr>
            <p:cNvSpPr/>
            <p:nvPr/>
          </p:nvSpPr>
          <p:spPr>
            <a:xfrm>
              <a:off x="5335892" y="10133841"/>
              <a:ext cx="2128181" cy="554400"/>
            </a:xfrm>
            <a:prstGeom prst="rect">
              <a:avLst/>
            </a:prstGeom>
            <a:noFill/>
          </p:spPr>
          <p:txBody>
            <a:bodyPr wrap="square">
              <a:spAutoFit/>
            </a:bodyPr>
            <a:lstStyle/>
            <a:p>
              <a:r>
                <a:rPr lang="fr-FR" sz="900" i="1" dirty="0">
                  <a:solidFill>
                    <a:schemeClr val="tx2"/>
                  </a:solidFill>
                  <a:latin typeface="Univers Light" panose="020B0403020202020204" pitchFamily="34" charset="0"/>
                </a:rPr>
                <a:t>Garantir au client la confidentialité des opérations en sensibilisant et contrôlant le respect de la déontologie</a:t>
              </a:r>
            </a:p>
          </p:txBody>
        </p:sp>
        <p:grpSp>
          <p:nvGrpSpPr>
            <p:cNvPr id="380" name="Groupe 379">
              <a:extLst>
                <a:ext uri="{FF2B5EF4-FFF2-40B4-BE49-F238E27FC236}">
                  <a16:creationId xmlns:a16="http://schemas.microsoft.com/office/drawing/2014/main" id="{892345AC-8E95-4D38-A24E-B5DFD7C41775}"/>
                </a:ext>
              </a:extLst>
            </p:cNvPr>
            <p:cNvGrpSpPr/>
            <p:nvPr/>
          </p:nvGrpSpPr>
          <p:grpSpPr>
            <a:xfrm>
              <a:off x="1876305" y="10159041"/>
              <a:ext cx="3446753" cy="504000"/>
              <a:chOff x="1835621" y="5464979"/>
              <a:chExt cx="3446753" cy="461664"/>
            </a:xfrm>
          </p:grpSpPr>
          <p:sp>
            <p:nvSpPr>
              <p:cNvPr id="381" name="Rectangle 380">
                <a:extLst>
                  <a:ext uri="{FF2B5EF4-FFF2-40B4-BE49-F238E27FC236}">
                    <a16:creationId xmlns:a16="http://schemas.microsoft.com/office/drawing/2014/main" id="{A0B39A98-2299-4C89-A326-E25E93DA9B9F}"/>
                  </a:ext>
                </a:extLst>
              </p:cNvPr>
              <p:cNvSpPr/>
              <p:nvPr/>
            </p:nvSpPr>
            <p:spPr>
              <a:xfrm>
                <a:off x="1980753" y="5464979"/>
                <a:ext cx="3260587" cy="46166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82" name="Groupe 381">
                <a:extLst>
                  <a:ext uri="{FF2B5EF4-FFF2-40B4-BE49-F238E27FC236}">
                    <a16:creationId xmlns:a16="http://schemas.microsoft.com/office/drawing/2014/main" id="{20165C5A-300B-48E9-A793-7FA405749FC4}"/>
                  </a:ext>
                </a:extLst>
              </p:cNvPr>
              <p:cNvGrpSpPr/>
              <p:nvPr/>
            </p:nvGrpSpPr>
            <p:grpSpPr>
              <a:xfrm>
                <a:off x="1835621" y="5464979"/>
                <a:ext cx="3446753" cy="461664"/>
                <a:chOff x="1835621" y="5464979"/>
                <a:chExt cx="3446753" cy="461664"/>
              </a:xfrm>
            </p:grpSpPr>
            <p:grpSp>
              <p:nvGrpSpPr>
                <p:cNvPr id="383" name="Groupe 382">
                  <a:extLst>
                    <a:ext uri="{FF2B5EF4-FFF2-40B4-BE49-F238E27FC236}">
                      <a16:creationId xmlns:a16="http://schemas.microsoft.com/office/drawing/2014/main" id="{B68E09C3-C2B7-473E-AD1F-6002EC82FAE6}"/>
                    </a:ext>
                  </a:extLst>
                </p:cNvPr>
                <p:cNvGrpSpPr/>
                <p:nvPr/>
              </p:nvGrpSpPr>
              <p:grpSpPr>
                <a:xfrm>
                  <a:off x="1835621" y="5464979"/>
                  <a:ext cx="271472" cy="461664"/>
                  <a:chOff x="1903658" y="4015785"/>
                  <a:chExt cx="265051" cy="461664"/>
                </a:xfrm>
              </p:grpSpPr>
              <p:cxnSp>
                <p:nvCxnSpPr>
                  <p:cNvPr id="385" name="Connecteur droit 384">
                    <a:extLst>
                      <a:ext uri="{FF2B5EF4-FFF2-40B4-BE49-F238E27FC236}">
                        <a16:creationId xmlns:a16="http://schemas.microsoft.com/office/drawing/2014/main" id="{310FB85A-242F-4B01-97AF-349D24151F2F}"/>
                      </a:ext>
                    </a:extLst>
                  </p:cNvPr>
                  <p:cNvCxnSpPr>
                    <a:cxnSpLocks/>
                  </p:cNvCxnSpPr>
                  <p:nvPr/>
                </p:nvCxnSpPr>
                <p:spPr>
                  <a:xfrm>
                    <a:off x="2036183" y="4015785"/>
                    <a:ext cx="0" cy="461664"/>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86" name="Ellipse 385">
                    <a:extLst>
                      <a:ext uri="{FF2B5EF4-FFF2-40B4-BE49-F238E27FC236}">
                        <a16:creationId xmlns:a16="http://schemas.microsoft.com/office/drawing/2014/main" id="{D5C2DEE5-56BF-48B4-B0C9-0BADDF8B8944}"/>
                      </a:ext>
                    </a:extLst>
                  </p:cNvPr>
                  <p:cNvSpPr/>
                  <p:nvPr/>
                </p:nvSpPr>
                <p:spPr>
                  <a:xfrm>
                    <a:off x="1903658" y="4132106"/>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84" name="Rectangle 383">
                  <a:extLst>
                    <a:ext uri="{FF2B5EF4-FFF2-40B4-BE49-F238E27FC236}">
                      <a16:creationId xmlns:a16="http://schemas.microsoft.com/office/drawing/2014/main" id="{0F7A93CB-CC2B-40E1-B387-D70DB72195BD}"/>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Faire respecter les règles de confidentialité et de déontologie, prévenir les situations à risque</a:t>
                  </a:r>
                </a:p>
              </p:txBody>
            </p:sp>
          </p:grpSp>
        </p:grpSp>
      </p:grpSp>
      <p:pic>
        <p:nvPicPr>
          <p:cNvPr id="2" name="Image 1" descr="Une image contenant texte, Police, logo, Graphique&#10;&#10;Description générée automatiquement">
            <a:extLst>
              <a:ext uri="{FF2B5EF4-FFF2-40B4-BE49-F238E27FC236}">
                <a16:creationId xmlns:a16="http://schemas.microsoft.com/office/drawing/2014/main" id="{DA92BCC6-D7A4-DFE7-19A1-9E3730A22DE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1194" y="111529"/>
            <a:ext cx="1117053" cy="922337"/>
          </a:xfrm>
          <a:prstGeom prst="rect">
            <a:avLst/>
          </a:prstGeom>
        </p:spPr>
      </p:pic>
    </p:spTree>
    <p:extLst>
      <p:ext uri="{BB962C8B-B14F-4D97-AF65-F5344CB8AC3E}">
        <p14:creationId xmlns:p14="http://schemas.microsoft.com/office/powerpoint/2010/main" val="2508524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ZoneTexte 76">
            <a:extLst>
              <a:ext uri="{FF2B5EF4-FFF2-40B4-BE49-F238E27FC236}">
                <a16:creationId xmlns:a16="http://schemas.microsoft.com/office/drawing/2014/main" id="{D633C062-45D0-4004-9B8F-C073910A552E}"/>
              </a:ext>
            </a:extLst>
          </p:cNvPr>
          <p:cNvSpPr txBox="1"/>
          <p:nvPr/>
        </p:nvSpPr>
        <p:spPr>
          <a:xfrm>
            <a:off x="3921123" y="4755321"/>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sp>
        <p:nvSpPr>
          <p:cNvPr id="85" name="ZoneTexte 84">
            <a:extLst>
              <a:ext uri="{FF2B5EF4-FFF2-40B4-BE49-F238E27FC236}">
                <a16:creationId xmlns:a16="http://schemas.microsoft.com/office/drawing/2014/main" id="{A3DAED3C-D004-4A7C-9EC9-D69C4C89C860}"/>
              </a:ext>
            </a:extLst>
          </p:cNvPr>
          <p:cNvSpPr txBox="1"/>
          <p:nvPr/>
        </p:nvSpPr>
        <p:spPr>
          <a:xfrm>
            <a:off x="3935345" y="5020992"/>
            <a:ext cx="3240000" cy="1323439"/>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Actualités en droit fiscal</a:t>
            </a:r>
          </a:p>
          <a:p>
            <a:r>
              <a:rPr lang="fr-FR" dirty="0">
                <a:solidFill>
                  <a:schemeClr val="tx2"/>
                </a:solidFill>
              </a:rPr>
              <a:t>Connaissances en finance et comptabilité (normes comptables consolidées…)</a:t>
            </a:r>
          </a:p>
          <a:p>
            <a:r>
              <a:rPr lang="fr-FR" dirty="0">
                <a:solidFill>
                  <a:schemeClr val="tx2"/>
                </a:solidFill>
              </a:rPr>
              <a:t>Formations spécifiques pour le développement d’expertises en fiscalité et du droit fiscal (fiscalité internationale et intracommunautaire, ingénierie patrimoniale, opérations de restructuration, etc.)</a:t>
            </a:r>
          </a:p>
          <a:p>
            <a:r>
              <a:rPr lang="fr-FR" dirty="0">
                <a:solidFill>
                  <a:schemeClr val="tx2"/>
                </a:solidFill>
              </a:rPr>
              <a:t>Utilisation des logiciels métiers en droit fiscal</a:t>
            </a:r>
          </a:p>
        </p:txBody>
      </p:sp>
      <p:sp>
        <p:nvSpPr>
          <p:cNvPr id="82" name="ZoneTexte 81">
            <a:extLst>
              <a:ext uri="{FF2B5EF4-FFF2-40B4-BE49-F238E27FC236}">
                <a16:creationId xmlns:a16="http://schemas.microsoft.com/office/drawing/2014/main" id="{4790275F-7869-48AB-A01B-85061FA25347}"/>
              </a:ext>
            </a:extLst>
          </p:cNvPr>
          <p:cNvSpPr txBox="1"/>
          <p:nvPr/>
        </p:nvSpPr>
        <p:spPr>
          <a:xfrm>
            <a:off x="3921123" y="3531185"/>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109" name="ZoneTexte 108">
            <a:extLst>
              <a:ext uri="{FF2B5EF4-FFF2-40B4-BE49-F238E27FC236}">
                <a16:creationId xmlns:a16="http://schemas.microsoft.com/office/drawing/2014/main" id="{AF3D5513-BF9B-4E23-A5CD-D9F5CE73A3B1}"/>
              </a:ext>
            </a:extLst>
          </p:cNvPr>
          <p:cNvSpPr txBox="1"/>
          <p:nvPr/>
        </p:nvSpPr>
        <p:spPr>
          <a:xfrm>
            <a:off x="420574" y="7089186"/>
            <a:ext cx="3240000"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Possibilités d’encadrement des Juristes fiscalistes débutants après quelques années d’expérience</a:t>
            </a:r>
          </a:p>
          <a:p>
            <a:pPr algn="l"/>
            <a:r>
              <a:rPr lang="fr-FR" dirty="0"/>
              <a:t>Hausse des activités de formation auprès des clients et collaborateurs sur des thématiques fiscales plus diversifiées</a:t>
            </a:r>
          </a:p>
          <a:p>
            <a:pPr algn="l"/>
            <a:r>
              <a:rPr lang="fr-FR" dirty="0"/>
              <a:t>Augmentation des activités liées à la gestion de dossiers avec une forte dimension internationale, avec l’expérience et selon le niveau du professionnel en anglais</a:t>
            </a:r>
          </a:p>
        </p:txBody>
      </p:sp>
      <p:grpSp>
        <p:nvGrpSpPr>
          <p:cNvPr id="2" name="Groupe 1">
            <a:extLst>
              <a:ext uri="{FF2B5EF4-FFF2-40B4-BE49-F238E27FC236}">
                <a16:creationId xmlns:a16="http://schemas.microsoft.com/office/drawing/2014/main" id="{90E0D75C-C3FC-4B12-88DD-012A53797865}"/>
              </a:ext>
            </a:extLst>
          </p:cNvPr>
          <p:cNvGrpSpPr/>
          <p:nvPr/>
        </p:nvGrpSpPr>
        <p:grpSpPr>
          <a:xfrm>
            <a:off x="369971" y="1544413"/>
            <a:ext cx="3319555" cy="246221"/>
            <a:chOff x="400498" y="1663087"/>
            <a:chExt cx="3319555" cy="246221"/>
          </a:xfrm>
        </p:grpSpPr>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809690"/>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4321778"/>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594417"/>
            <a:ext cx="3240000"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proposant des prestations d’audit, le Juriste fiscaliste peut intervenir en support des missions du CAC, pour la prise en charge de la revue fiscale de l’entreprise auditée, en s’assurant de la bonne application des règles fiscales : taux d’imposition, calculs des retraitements de charges déductibles et non-déductibles... Il détecte les éventuelles erreurs dans les comptes des sociétés, afin de contrôler la cohérence du résultat fiscal.</a:t>
            </a:r>
          </a:p>
          <a:p>
            <a:pPr algn="l"/>
            <a:r>
              <a:rPr lang="fr-FR" dirty="0"/>
              <a:t>Il peut intervenir sur les missions de conseil en gestion de patrimoine dans les cabinets positionnés sur ces prestations (dispositifs fiscaux applicables selon les biens détenus, en cas de transmission de patrimoine, statut et rémunération du dirigeant…).</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1843936"/>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grpSp>
        <p:nvGrpSpPr>
          <p:cNvPr id="3" name="Groupe 2">
            <a:extLst>
              <a:ext uri="{FF2B5EF4-FFF2-40B4-BE49-F238E27FC236}">
                <a16:creationId xmlns:a16="http://schemas.microsoft.com/office/drawing/2014/main" id="{EBDB71DF-799F-46C4-B074-15A07BE8D63B}"/>
              </a:ext>
            </a:extLst>
          </p:cNvPr>
          <p:cNvGrpSpPr/>
          <p:nvPr/>
        </p:nvGrpSpPr>
        <p:grpSpPr>
          <a:xfrm>
            <a:off x="3921123" y="1544617"/>
            <a:ext cx="3515555" cy="246221"/>
            <a:chOff x="3936690" y="1663291"/>
            <a:chExt cx="3515555" cy="246221"/>
          </a:xfrm>
        </p:grpSpPr>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31021" y="181751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35344" y="2091025"/>
            <a:ext cx="3335865" cy="1477328"/>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Bac+5 minimum en droit fiscal, </a:t>
            </a:r>
            <a:r>
              <a:rPr lang="fr-FR"/>
              <a:t>par exemple : </a:t>
            </a:r>
            <a:endParaRPr lang="fr-FR" dirty="0"/>
          </a:p>
          <a:p>
            <a:pPr marL="171450" indent="-171450" algn="l">
              <a:buFont typeface="Wingdings" panose="05000000000000000000" pitchFamily="2" charset="2"/>
              <a:buChar char="§"/>
            </a:pPr>
            <a:r>
              <a:rPr lang="fr-FR" dirty="0"/>
              <a:t>Master 2 en droit fiscal, droit fiscal des affaires, droit du patrimoine, éventuellement en droit des affaires ou droit des sociétés, DJCE (Diplôme de Juriste Conseil d’Entreprise), etc. à l’université</a:t>
            </a:r>
          </a:p>
          <a:p>
            <a:pPr marL="171450" indent="-171450" algn="l">
              <a:buFont typeface="Wingdings" panose="05000000000000000000" pitchFamily="2" charset="2"/>
              <a:buChar char="§"/>
            </a:pPr>
            <a:r>
              <a:rPr lang="fr-FR" dirty="0"/>
              <a:t>Double diplôme niveau Master 2 : école de commerce (spécialité : finance) et droit fiscal à l’université</a:t>
            </a:r>
          </a:p>
          <a:p>
            <a:pPr marL="171450" indent="-171450" algn="l">
              <a:buFont typeface="Wingdings" panose="05000000000000000000" pitchFamily="2" charset="2"/>
              <a:buChar char="§"/>
            </a:pPr>
            <a:r>
              <a:rPr lang="fr-FR" dirty="0"/>
              <a:t>Certificat d’Aptitude à la Profession d’Avocat (CAPA)</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35345" y="3964394"/>
            <a:ext cx="3370454" cy="86177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Juriste fiscaliste ayant exercé dans le service juridique et/ou fiscal d’une entreprise, banque ou cabinet d’avocat </a:t>
            </a:r>
          </a:p>
          <a:p>
            <a:r>
              <a:rPr lang="fr-FR" dirty="0">
                <a:solidFill>
                  <a:schemeClr val="tx2"/>
                </a:solidFill>
              </a:rPr>
              <a:t>Avocat en droit fiscal </a:t>
            </a:r>
          </a:p>
          <a:p>
            <a:r>
              <a:rPr lang="fr-FR" dirty="0">
                <a:solidFill>
                  <a:schemeClr val="tx2"/>
                </a:solidFill>
              </a:rPr>
              <a:t>Auditeur souhaitant se spécialiser en droit fiscal </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21123" y="1843936"/>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31021" y="3938367"/>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31021" y="6577186"/>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31209" y="6305997"/>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887298" y="6392668"/>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sp>
        <p:nvSpPr>
          <p:cNvPr id="89" name="ZoneTexte 88">
            <a:extLst>
              <a:ext uri="{FF2B5EF4-FFF2-40B4-BE49-F238E27FC236}">
                <a16:creationId xmlns:a16="http://schemas.microsoft.com/office/drawing/2014/main" id="{9C680D0D-EADB-41EF-9406-79332806A869}"/>
              </a:ext>
            </a:extLst>
          </p:cNvPr>
          <p:cNvSpPr txBox="1"/>
          <p:nvPr/>
        </p:nvSpPr>
        <p:spPr>
          <a:xfrm>
            <a:off x="3935345" y="6590361"/>
            <a:ext cx="3370454"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en techniques fiscales du fait de la complexification des réglementations dans le cadre de la lutte contre l’optimisation fiscale et pour accompagner des missions de conseil patrimonial, fusions-acquisitions… </a:t>
            </a:r>
          </a:p>
          <a:p>
            <a:r>
              <a:rPr lang="fr-FR" dirty="0">
                <a:solidFill>
                  <a:schemeClr val="tx2"/>
                </a:solidFill>
              </a:rPr>
              <a:t>Renforcement des compétences informatiques du fait de l’utilisation croissante des logiciels métiers</a:t>
            </a:r>
          </a:p>
          <a:p>
            <a:r>
              <a:rPr lang="fr-FR" dirty="0">
                <a:solidFill>
                  <a:schemeClr val="tx2"/>
                </a:solidFill>
              </a:rPr>
              <a:t>Elévation du niveau de formation initiale au recrutement (niveau Master 2 a minima exigé)</a:t>
            </a:r>
          </a:p>
        </p:txBody>
      </p:sp>
      <p:grpSp>
        <p:nvGrpSpPr>
          <p:cNvPr id="105" name="Groupe 104">
            <a:extLst>
              <a:ext uri="{FF2B5EF4-FFF2-40B4-BE49-F238E27FC236}">
                <a16:creationId xmlns:a16="http://schemas.microsoft.com/office/drawing/2014/main" id="{6AFAE93F-8F73-42CD-A47D-A66B8B8C6458}"/>
              </a:ext>
            </a:extLst>
          </p:cNvPr>
          <p:cNvGrpSpPr/>
          <p:nvPr/>
        </p:nvGrpSpPr>
        <p:grpSpPr>
          <a:xfrm>
            <a:off x="3921123" y="8010202"/>
            <a:ext cx="3350087" cy="246221"/>
            <a:chOff x="433240" y="2512356"/>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512356"/>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622220"/>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31021" y="829823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4" name="ZoneTexte 103">
            <a:extLst>
              <a:ext uri="{FF2B5EF4-FFF2-40B4-BE49-F238E27FC236}">
                <a16:creationId xmlns:a16="http://schemas.microsoft.com/office/drawing/2014/main" id="{4A36D89B-A17D-4E79-AC81-666F9488D64F}"/>
              </a:ext>
            </a:extLst>
          </p:cNvPr>
          <p:cNvSpPr txBox="1"/>
          <p:nvPr/>
        </p:nvSpPr>
        <p:spPr>
          <a:xfrm>
            <a:off x="3935344" y="8355721"/>
            <a:ext cx="3367824" cy="2246769"/>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Collaborateur comptable spécialisé, Chef de mission comptable, Auditeur ou Responsable méthodes et veille (sous condition de formations complémentaires sur les processus et normes comptables) en cabinet d’expert-comptable</a:t>
            </a:r>
          </a:p>
          <a:p>
            <a:pPr marL="108000" indent="-108000" algn="l">
              <a:buFont typeface="Wingdings" panose="05000000000000000000" pitchFamily="2" charset="2"/>
              <a:buChar char="§"/>
            </a:pPr>
            <a:r>
              <a:rPr lang="fr-FR" dirty="0">
                <a:solidFill>
                  <a:schemeClr val="tx2"/>
                </a:solidFill>
              </a:rPr>
              <a:t>Directeur en droit des sociétés au sein d’un cabinet d’expert-comptable (selon le type de formation)</a:t>
            </a:r>
          </a:p>
          <a:p>
            <a:pPr marL="108000" indent="-108000" algn="l">
              <a:buFont typeface="Wingdings" panose="05000000000000000000" pitchFamily="2" charset="2"/>
              <a:buChar char="§"/>
            </a:pPr>
            <a:r>
              <a:rPr lang="fr-FR" dirty="0">
                <a:solidFill>
                  <a:schemeClr val="tx2"/>
                </a:solidFill>
              </a:rPr>
              <a:t>Directeur en droit fiscal au sein d’un grand cabinet d’expert-comptable ou dans une direction juridique d’une grande entreprise</a:t>
            </a:r>
          </a:p>
          <a:p>
            <a:pPr marL="108000" indent="-108000" algn="l">
              <a:buFont typeface="Wingdings" panose="05000000000000000000" pitchFamily="2" charset="2"/>
              <a:buChar char="§"/>
            </a:pPr>
            <a:r>
              <a:rPr lang="fr-FR" dirty="0">
                <a:solidFill>
                  <a:schemeClr val="tx2"/>
                </a:solidFill>
              </a:rPr>
              <a:t>Juriste fiscaliste en entreprise, en banque ou au sein d’un cabinet d’avocats</a:t>
            </a:r>
          </a:p>
          <a:p>
            <a:pPr marL="108000" indent="-108000" algn="l">
              <a:buFont typeface="Wingdings" panose="05000000000000000000" pitchFamily="2" charset="2"/>
              <a:buChar char="§"/>
            </a:pPr>
            <a:r>
              <a:rPr lang="fr-FR" dirty="0">
                <a:solidFill>
                  <a:schemeClr val="tx2"/>
                </a:solidFill>
              </a:rPr>
              <a:t>Pour les juristes titulaires du CAPA, associés au sein d’une Société Pluriprofessionnelle d’Exercice (SPE)</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369971" y="458338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369971" y="210404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6806183"/>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369971" y="706628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369971" y="8595874"/>
            <a:ext cx="3183234" cy="266677"/>
            <a:chOff x="433240" y="2440348"/>
            <a:chExt cx="1637506"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3395"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10396" y="8862551"/>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16" name="ZoneTexte 115">
            <a:extLst>
              <a:ext uri="{FF2B5EF4-FFF2-40B4-BE49-F238E27FC236}">
                <a16:creationId xmlns:a16="http://schemas.microsoft.com/office/drawing/2014/main" id="{12FA9338-88D2-4D5C-AA5C-39F8C3581043}"/>
              </a:ext>
            </a:extLst>
          </p:cNvPr>
          <p:cNvSpPr txBox="1"/>
          <p:nvPr/>
        </p:nvSpPr>
        <p:spPr>
          <a:xfrm>
            <a:off x="420574" y="8887519"/>
            <a:ext cx="3271793"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Expert-comptable dirigeant, Auditeur, Collaborateur comptable, Juriste en droit des sociétés, Directeur en droit des sociétés, Directeur en droit fiscal</a:t>
            </a:r>
          </a:p>
          <a:p>
            <a:pPr algn="l"/>
            <a:r>
              <a:rPr lang="fr-FR" i="1" dirty="0"/>
              <a:t>Relations professionnelles externes </a:t>
            </a:r>
            <a:r>
              <a:rPr lang="fr-FR" dirty="0"/>
              <a:t>: Dirigeants clients, Avocats, Notaires, administration fiscale…</a:t>
            </a:r>
          </a:p>
          <a:p>
            <a:pPr algn="l"/>
            <a:r>
              <a:rPr lang="fr-FR" i="1" dirty="0"/>
              <a:t>Télétravail </a:t>
            </a:r>
            <a:r>
              <a:rPr lang="fr-FR" dirty="0"/>
              <a:t>: possible pour la quasi-totalité des activités, mais variable selon l’accès aux outils métiers, la fréquence des rencontres avec les clients et les pratiques internes du cabinet</a:t>
            </a:r>
          </a:p>
        </p:txBody>
      </p:sp>
      <p:cxnSp>
        <p:nvCxnSpPr>
          <p:cNvPr id="124" name="Connecteur droit 123">
            <a:extLst>
              <a:ext uri="{FF2B5EF4-FFF2-40B4-BE49-F238E27FC236}">
                <a16:creationId xmlns:a16="http://schemas.microsoft.com/office/drawing/2014/main" id="{D7737158-7860-4C83-B81A-29E0B34D8CD5}"/>
              </a:ext>
            </a:extLst>
          </p:cNvPr>
          <p:cNvCxnSpPr>
            <a:cxnSpLocks/>
          </p:cNvCxnSpPr>
          <p:nvPr/>
        </p:nvCxnSpPr>
        <p:spPr>
          <a:xfrm>
            <a:off x="3931021" y="4996024"/>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31021" y="210404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52" name="ZoneTexte 51">
            <a:extLst>
              <a:ext uri="{FF2B5EF4-FFF2-40B4-BE49-F238E27FC236}">
                <a16:creationId xmlns:a16="http://schemas.microsoft.com/office/drawing/2014/main" id="{4B418287-C018-431E-8D6A-CC28A6807B1C}"/>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Juriste fiscaliste</a:t>
            </a:r>
          </a:p>
        </p:txBody>
      </p:sp>
      <p:cxnSp>
        <p:nvCxnSpPr>
          <p:cNvPr id="60" name="Connecteur droit 59">
            <a:extLst>
              <a:ext uri="{FF2B5EF4-FFF2-40B4-BE49-F238E27FC236}">
                <a16:creationId xmlns:a16="http://schemas.microsoft.com/office/drawing/2014/main" id="{7E6532B5-C213-4789-9C48-F443D0EA962D}"/>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C47D501D-6EFB-4C88-8559-4E38897A3BE8}"/>
              </a:ext>
            </a:extLst>
          </p:cNvPr>
          <p:cNvSpPr txBox="1"/>
          <p:nvPr/>
        </p:nvSpPr>
        <p:spPr>
          <a:xfrm>
            <a:off x="388653" y="2091025"/>
            <a:ext cx="3240000" cy="2246769"/>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petits cabinets, les Juristes fiscalistes peuvent avoir un champ d’intervention large, selon les problématiques fiscales rencontrées par les clients du cabinet : appui des Collaborateurs comptables sur les phases de clôture des comptes, participation aux missions d’audit…</a:t>
            </a:r>
          </a:p>
          <a:p>
            <a:pPr algn="l"/>
            <a:r>
              <a:rPr lang="fr-FR" dirty="0"/>
              <a:t>Dans les cabinets de grande et moyenne taille, le Juriste fiscaliste est plus fréquemment amené à travailler pour des Etablissements de Taille Intermédiaire (ETI) ou des groupes et donc à gérer des opérations de restructuration et de gestion fiscale des filiales. Pour ce faire, il peut être amené à travailler en anglais et à collaborer étroitement avec un Juriste en droit des sociétés.</a:t>
            </a:r>
          </a:p>
        </p:txBody>
      </p:sp>
      <p:pic>
        <p:nvPicPr>
          <p:cNvPr id="4" name="Image 3" descr="Une image contenant texte, Police, logo, Graphique&#10;&#10;Description générée automatiquement">
            <a:extLst>
              <a:ext uri="{FF2B5EF4-FFF2-40B4-BE49-F238E27FC236}">
                <a16:creationId xmlns:a16="http://schemas.microsoft.com/office/drawing/2014/main" id="{B69397A7-DF0E-A01E-B15B-C3ADC5286A8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1194" y="111529"/>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13376</TotalTime>
  <Words>1722</Words>
  <Application>Microsoft Office PowerPoint</Application>
  <PresentationFormat>Personnalisé</PresentationFormat>
  <Paragraphs>143</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1358</cp:revision>
  <dcterms:created xsi:type="dcterms:W3CDTF">2014-07-30T08:09:35Z</dcterms:created>
  <dcterms:modified xsi:type="dcterms:W3CDTF">2024-01-18T15:39:50Z</dcterms:modified>
</cp:coreProperties>
</file>