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1" r:id="rId2"/>
    <p:sldId id="268"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as LEVERT" initials="LL" lastIdx="7" clrIdx="0">
    <p:extLst>
      <p:ext uri="{19B8F6BF-5375-455C-9EA6-DF929625EA0E}">
        <p15:presenceInfo xmlns:p15="http://schemas.microsoft.com/office/powerpoint/2012/main" userId="6f717a20c60fe3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038" autoAdjust="0"/>
    <p:restoredTop sz="96173" autoAdjust="0"/>
  </p:normalViewPr>
  <p:slideViewPr>
    <p:cSldViewPr showGuides="1">
      <p:cViewPr varScale="1">
        <p:scale>
          <a:sx n="71" d="100"/>
          <a:sy n="71" d="100"/>
        </p:scale>
        <p:origin x="3522"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ZoneTexte 43">
            <a:extLst>
              <a:ext uri="{FF2B5EF4-FFF2-40B4-BE49-F238E27FC236}">
                <a16:creationId xmlns:a16="http://schemas.microsoft.com/office/drawing/2014/main" id="{AE51EBA2-7BC2-45DE-BCE1-94D178B53518}"/>
              </a:ext>
            </a:extLst>
          </p:cNvPr>
          <p:cNvSpPr txBox="1"/>
          <p:nvPr/>
        </p:nvSpPr>
        <p:spPr>
          <a:xfrm>
            <a:off x="271779" y="7904172"/>
            <a:ext cx="3420000" cy="270843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S’assure de la bonne application des process de travail et la bonne utilisation des outils, adapte les modes d’accompagnement en fonction (mode de diffusion des méthodologies internes, contenu des formations…)</a:t>
            </a:r>
          </a:p>
          <a:p>
            <a:pPr algn="l"/>
            <a:r>
              <a:rPr lang="fr-FR" dirty="0"/>
              <a:t>Fournit un appui technique aux collaborateurs pour l’utilisation des outils de production (paramétrage…) et de gestion des flux de données entre le cabinet et les clients, en particulier pour les cas complexes (consolidation, paramétrage sectoriel spécifique sur les plans comptables et fiscaux, mise en place d’un API spécifique avec le système client…)</a:t>
            </a:r>
          </a:p>
          <a:p>
            <a:pPr algn="l"/>
            <a:r>
              <a:rPr lang="fr-FR" dirty="0"/>
              <a:t>Evalue l’impact de l’évolution des méthodes et outils de travail sur l’activité : élaboration et suivi d’indicateurs clés (fréquence d’utilisation des nouvelles fonctionnalités, des erreurs, impact sur la vitesse de production…), identification des dysfonctionnements et mise en place d’actions correctives</a:t>
            </a:r>
            <a:endParaRPr lang="fr-FR" i="1" dirty="0"/>
          </a:p>
        </p:txBody>
      </p:sp>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1937461"/>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grpSp>
        <p:nvGrpSpPr>
          <p:cNvPr id="5" name="Groupe 4">
            <a:extLst>
              <a:ext uri="{FF2B5EF4-FFF2-40B4-BE49-F238E27FC236}">
                <a16:creationId xmlns:a16="http://schemas.microsoft.com/office/drawing/2014/main" id="{12D6F566-A875-47DA-BA20-7443337040D6}"/>
              </a:ext>
            </a:extLst>
          </p:cNvPr>
          <p:cNvGrpSpPr/>
          <p:nvPr/>
        </p:nvGrpSpPr>
        <p:grpSpPr>
          <a:xfrm>
            <a:off x="277738" y="1260000"/>
            <a:ext cx="6898037" cy="493200"/>
            <a:chOff x="277738" y="1260000"/>
            <a:chExt cx="6898037" cy="493200"/>
          </a:xfrm>
        </p:grpSpPr>
        <p:sp>
          <p:nvSpPr>
            <p:cNvPr id="21" name="ZoneTexte 20">
              <a:extLst>
                <a:ext uri="{FF2B5EF4-FFF2-40B4-BE49-F238E27FC236}">
                  <a16:creationId xmlns:a16="http://schemas.microsoft.com/office/drawing/2014/main" id="{BE063AF8-784F-4C2B-BE77-966FBA10C306}"/>
                </a:ext>
              </a:extLst>
            </p:cNvPr>
            <p:cNvSpPr txBox="1"/>
            <p:nvPr/>
          </p:nvSpPr>
          <p:spPr>
            <a:xfrm>
              <a:off x="277738" y="1260000"/>
              <a:ext cx="6873596" cy="493200"/>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Responsable méthodes et veille</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334534" y="1753200"/>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grpSp>
        <p:nvGrpSpPr>
          <p:cNvPr id="8" name="Groupe 7">
            <a:extLst>
              <a:ext uri="{FF2B5EF4-FFF2-40B4-BE49-F238E27FC236}">
                <a16:creationId xmlns:a16="http://schemas.microsoft.com/office/drawing/2014/main" id="{9B7DB975-DC43-4AE7-8C8A-5E58FB7A31BD}"/>
              </a:ext>
            </a:extLst>
          </p:cNvPr>
          <p:cNvGrpSpPr/>
          <p:nvPr/>
        </p:nvGrpSpPr>
        <p:grpSpPr>
          <a:xfrm>
            <a:off x="277738" y="1907926"/>
            <a:ext cx="6873596" cy="381173"/>
            <a:chOff x="277738" y="1907926"/>
            <a:chExt cx="6873596" cy="381173"/>
          </a:xfrm>
        </p:grpSpPr>
        <p:sp>
          <p:nvSpPr>
            <p:cNvPr id="26" name="ZoneTexte 25">
              <a:extLst>
                <a:ext uri="{FF2B5EF4-FFF2-40B4-BE49-F238E27FC236}">
                  <a16:creationId xmlns:a16="http://schemas.microsoft.com/office/drawing/2014/main" id="{D44D9155-530C-4A16-BA78-51AAB9EBDDD3}"/>
                </a:ext>
              </a:extLst>
            </p:cNvPr>
            <p:cNvSpPr txBox="1"/>
            <p:nvPr/>
          </p:nvSpPr>
          <p:spPr>
            <a:xfrm>
              <a:off x="4972537" y="2122449"/>
              <a:ext cx="2178797"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Chargé de missions méthodes</a:t>
              </a:r>
              <a:endParaRPr lang="fr-FR" sz="1200" dirty="0">
                <a:solidFill>
                  <a:schemeClr val="tx2"/>
                </a:solidFill>
                <a:latin typeface="Univers Light" panose="020B0403020202020204" pitchFamily="34" charset="0"/>
              </a:endParaRPr>
            </a:p>
          </p:txBody>
        </p:sp>
        <p:sp>
          <p:nvSpPr>
            <p:cNvPr id="28" name="ZoneTexte 27">
              <a:extLst>
                <a:ext uri="{FF2B5EF4-FFF2-40B4-BE49-F238E27FC236}">
                  <a16:creationId xmlns:a16="http://schemas.microsoft.com/office/drawing/2014/main" id="{49E01F44-7C4C-402F-BA36-C3A11B9967A8}"/>
                </a:ext>
              </a:extLst>
            </p:cNvPr>
            <p:cNvSpPr txBox="1"/>
            <p:nvPr/>
          </p:nvSpPr>
          <p:spPr>
            <a:xfrm>
              <a:off x="2625138" y="1907926"/>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72537"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77738" y="2127516"/>
              <a:ext cx="2124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Fonctions support</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77738"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25139" y="2127516"/>
              <a:ext cx="2160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Marketing et méthodes</a:t>
              </a:r>
              <a:endParaRPr lang="fr-FR" sz="1200" dirty="0">
                <a:solidFill>
                  <a:schemeClr val="tx2"/>
                </a:solidFill>
                <a:latin typeface="Univers Light" panose="020B0403020202020204" pitchFamily="34" charset="0"/>
              </a:endParaRPr>
            </a:p>
          </p:txBody>
        </p:sp>
      </p:grpSp>
      <p:grpSp>
        <p:nvGrpSpPr>
          <p:cNvPr id="6" name="Groupe 5">
            <a:extLst>
              <a:ext uri="{FF2B5EF4-FFF2-40B4-BE49-F238E27FC236}">
                <a16:creationId xmlns:a16="http://schemas.microsoft.com/office/drawing/2014/main" id="{3A42BAA9-6CCE-4D1B-90E0-227A80CD16DF}"/>
              </a:ext>
            </a:extLst>
          </p:cNvPr>
          <p:cNvGrpSpPr/>
          <p:nvPr/>
        </p:nvGrpSpPr>
        <p:grpSpPr>
          <a:xfrm>
            <a:off x="342234" y="3187841"/>
            <a:ext cx="6833541" cy="1509993"/>
            <a:chOff x="342234" y="2605299"/>
            <a:chExt cx="6833541" cy="1509993"/>
          </a:xfrm>
        </p:grpSpPr>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342234" y="2985693"/>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369034" y="3053463"/>
              <a:ext cx="6806741" cy="1061829"/>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pPr marL="0" indent="0">
                <a:buNone/>
              </a:pPr>
              <a:r>
                <a:rPr lang="fr-FR" sz="1050" dirty="0">
                  <a:solidFill>
                    <a:schemeClr val="accent2"/>
                  </a:solidFill>
                </a:rPr>
                <a:t>Le Responsable « méthodes et veille » est en charge de la formalisation, la mise en œuvre et l’évolution des méthodologies, process et outils de travail des collaborateurs, dans le but de garantir la qualité des prestations et de répondre aux orientations stratégiques du cabinet. Dans ce cadre, il est un acteur clé de la transformation digitale des cabinets, forme les équipes à l’utilisation de nouveaux outils métiers et à l’adoption de nouveaux modes de production. Il alimente l’ensemble de sa pratique par la réalisation d’une veille concurrentielle, technologique et réglementaire approfondie.</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342234" y="2605299"/>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p>
            </p:txBody>
          </p:sp>
        </p:gr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324652" y="5136079"/>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1" name="ZoneTexte 50">
            <a:extLst>
              <a:ext uri="{FF2B5EF4-FFF2-40B4-BE49-F238E27FC236}">
                <a16:creationId xmlns:a16="http://schemas.microsoft.com/office/drawing/2014/main" id="{54F5D85B-86B0-44CC-B995-FA0589610172}"/>
              </a:ext>
            </a:extLst>
          </p:cNvPr>
          <p:cNvSpPr txBox="1"/>
          <p:nvPr/>
        </p:nvSpPr>
        <p:spPr>
          <a:xfrm>
            <a:off x="3938900" y="7737872"/>
            <a:ext cx="3420000" cy="2862322"/>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Met en œuvre un processus de veille complet, en lien avec les orientations stratégiques du cabinet, sur les plans technologique, concurrentiel, réglementaire :</a:t>
            </a:r>
          </a:p>
          <a:p>
            <a:pPr marL="266700" indent="-85725" algn="l">
              <a:buFontTx/>
              <a:buChar char="-"/>
            </a:pPr>
            <a:r>
              <a:rPr lang="fr-FR" dirty="0"/>
              <a:t>décryptage de l’actualité des professions comptables, financières, juridiques et, plus largement, du conseil aux entreprises</a:t>
            </a:r>
          </a:p>
          <a:p>
            <a:pPr marL="266700" indent="-85725" algn="l">
              <a:buFontTx/>
              <a:buChar char="-"/>
            </a:pPr>
            <a:r>
              <a:rPr lang="fr-FR" dirty="0"/>
              <a:t>analyse des impacts sur l’activité des évolutions de la réglementation professionnelle (Ordre des experts-comptables, loi Pacte…)</a:t>
            </a:r>
          </a:p>
          <a:p>
            <a:pPr marL="266700" indent="-85725" algn="l">
              <a:buFontTx/>
              <a:buChar char="-"/>
            </a:pPr>
            <a:r>
              <a:rPr lang="fr-FR" dirty="0"/>
              <a:t>décryptage des évolutions techniques sur les plans des outils métiers, des pratiques et attentes clients</a:t>
            </a:r>
          </a:p>
          <a:p>
            <a:pPr marL="266700" indent="-85725" algn="l">
              <a:buFontTx/>
              <a:buChar char="-"/>
            </a:pPr>
            <a:r>
              <a:rPr lang="fr-FR" dirty="0"/>
              <a:t>appui sur un réseau professionnel élargi (confrères, partenaires technologiques, dirigeants, avocats…), participation à des salons… pour comprendre et anticiper les évolutions du marché</a:t>
            </a:r>
          </a:p>
          <a:p>
            <a:pPr algn="l"/>
            <a:r>
              <a:rPr lang="fr-FR" dirty="0"/>
              <a:t>Participe à la conception de nouvelles offres, notamment en s’appuyant sur les nouvelles possibilités offertes par les évolutions technologiques</a:t>
            </a:r>
            <a:endParaRPr lang="fr-FR" i="1" dirty="0"/>
          </a:p>
        </p:txBody>
      </p:sp>
      <p:sp>
        <p:nvSpPr>
          <p:cNvPr id="48" name="ZoneTexte 47">
            <a:extLst>
              <a:ext uri="{FF2B5EF4-FFF2-40B4-BE49-F238E27FC236}">
                <a16:creationId xmlns:a16="http://schemas.microsoft.com/office/drawing/2014/main" id="{BB29561A-BC65-4591-B614-AAEFCF332453}"/>
              </a:ext>
            </a:extLst>
          </p:cNvPr>
          <p:cNvSpPr txBox="1"/>
          <p:nvPr/>
        </p:nvSpPr>
        <p:spPr>
          <a:xfrm>
            <a:off x="3938901" y="7492356"/>
            <a:ext cx="3420000"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Veille et développement des offres du cabinet</a:t>
            </a:r>
          </a:p>
        </p:txBody>
      </p:sp>
      <p:grpSp>
        <p:nvGrpSpPr>
          <p:cNvPr id="64" name="Groupe 63">
            <a:extLst>
              <a:ext uri="{FF2B5EF4-FFF2-40B4-BE49-F238E27FC236}">
                <a16:creationId xmlns:a16="http://schemas.microsoft.com/office/drawing/2014/main" id="{65172FAD-C807-4855-9B49-F962647810C2}"/>
              </a:ext>
            </a:extLst>
          </p:cNvPr>
          <p:cNvGrpSpPr/>
          <p:nvPr/>
        </p:nvGrpSpPr>
        <p:grpSpPr>
          <a:xfrm>
            <a:off x="324652" y="4740982"/>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0" name="ZoneTexte 39">
            <a:extLst>
              <a:ext uri="{FF2B5EF4-FFF2-40B4-BE49-F238E27FC236}">
                <a16:creationId xmlns:a16="http://schemas.microsoft.com/office/drawing/2014/main" id="{EB6563C7-8B94-42B4-8DD8-6797EE263046}"/>
              </a:ext>
            </a:extLst>
          </p:cNvPr>
          <p:cNvSpPr txBox="1"/>
          <p:nvPr/>
        </p:nvSpPr>
        <p:spPr>
          <a:xfrm>
            <a:off x="2606164" y="2393578"/>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1" name="ZoneTexte 40">
            <a:extLst>
              <a:ext uri="{FF2B5EF4-FFF2-40B4-BE49-F238E27FC236}">
                <a16:creationId xmlns:a16="http://schemas.microsoft.com/office/drawing/2014/main" id="{D05AD890-B9BF-4920-93E9-74548A0A4048}"/>
              </a:ext>
            </a:extLst>
          </p:cNvPr>
          <p:cNvSpPr txBox="1"/>
          <p:nvPr/>
        </p:nvSpPr>
        <p:spPr>
          <a:xfrm>
            <a:off x="269328" y="2613169"/>
            <a:ext cx="2168410" cy="646331"/>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372b - Cadres de l'organisation ou du contrôle des services administratifs et financiers </a:t>
            </a:r>
          </a:p>
          <a:p>
            <a:endParaRPr lang="fr-FR" sz="1050" dirty="0"/>
          </a:p>
        </p:txBody>
      </p:sp>
      <p:sp>
        <p:nvSpPr>
          <p:cNvPr id="42" name="ZoneTexte 41">
            <a:extLst>
              <a:ext uri="{FF2B5EF4-FFF2-40B4-BE49-F238E27FC236}">
                <a16:creationId xmlns:a16="http://schemas.microsoft.com/office/drawing/2014/main" id="{B2F2BB43-843F-4B9E-A6D9-66BEB78EF82A}"/>
              </a:ext>
            </a:extLst>
          </p:cNvPr>
          <p:cNvSpPr txBox="1"/>
          <p:nvPr/>
        </p:nvSpPr>
        <p:spPr>
          <a:xfrm>
            <a:off x="258764" y="2393578"/>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43" name="ZoneTexte 42">
            <a:extLst>
              <a:ext uri="{FF2B5EF4-FFF2-40B4-BE49-F238E27FC236}">
                <a16:creationId xmlns:a16="http://schemas.microsoft.com/office/drawing/2014/main" id="{972DC699-D3D0-4DD9-9152-27FB2D3A7899}"/>
              </a:ext>
            </a:extLst>
          </p:cNvPr>
          <p:cNvSpPr txBox="1"/>
          <p:nvPr/>
        </p:nvSpPr>
        <p:spPr>
          <a:xfrm>
            <a:off x="2606163" y="2613168"/>
            <a:ext cx="2160001" cy="484748"/>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53111 - Cadre technique de méthodes, ordonnancement, planification</a:t>
            </a:r>
            <a:endParaRPr lang="fr-FR" sz="1100" dirty="0"/>
          </a:p>
        </p:txBody>
      </p:sp>
      <p:sp>
        <p:nvSpPr>
          <p:cNvPr id="54" name="ZoneTexte 53">
            <a:extLst>
              <a:ext uri="{FF2B5EF4-FFF2-40B4-BE49-F238E27FC236}">
                <a16:creationId xmlns:a16="http://schemas.microsoft.com/office/drawing/2014/main" id="{71B86F55-344E-4158-892F-89103147B6EE}"/>
              </a:ext>
            </a:extLst>
          </p:cNvPr>
          <p:cNvSpPr txBox="1"/>
          <p:nvPr/>
        </p:nvSpPr>
        <p:spPr>
          <a:xfrm>
            <a:off x="287339" y="5431492"/>
            <a:ext cx="6988577" cy="209288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Réalise un diagnostic des méthodologies et processus de travail existants : analyse de leur adéquation avec les orientations stratégiques du cabinet, difficultés rencontrées par les équipes dans leur mise en œuvre, degré d’adéquation avec les exigences de production et les attentes clients…</a:t>
            </a:r>
          </a:p>
          <a:p>
            <a:pPr algn="l"/>
            <a:r>
              <a:rPr lang="fr-FR" dirty="0"/>
              <a:t>Identifie les axes d’amélioration et les évolutions des outils métiers qui en découlent, en intégrant la contrainte financière (demande de devis aux éditeurs de logiciels métiers…)</a:t>
            </a:r>
          </a:p>
          <a:p>
            <a:pPr algn="l"/>
            <a:r>
              <a:rPr lang="fr-FR" dirty="0"/>
              <a:t>Propose de nouvelles méthodologies de travail et des évolutions d’outils métiers, en co-construction avec les équipes et dirigeants (animation de groupe de travail…)</a:t>
            </a:r>
          </a:p>
          <a:p>
            <a:pPr algn="l"/>
            <a:r>
              <a:rPr lang="fr-FR" dirty="0"/>
              <a:t>Formalise et diffuse les méthodes de travail auprès des équipes et managers : rédige la documentation technique, développe des modes de diffusion facilitant la prise en main des méthodes et outils, adaptés aux pratiques professionnelles des équipes (cas pratiques, vidéos de présentation, FAQ…)</a:t>
            </a:r>
          </a:p>
          <a:p>
            <a:pPr algn="l"/>
            <a:r>
              <a:rPr lang="fr-FR" dirty="0"/>
              <a:t>Élabore les programmes de formation nécessaires à la mise en place de nouveaux process de travail et l’utilisation efficiente des outils métiers</a:t>
            </a:r>
          </a:p>
          <a:p>
            <a:pPr algn="l"/>
            <a:r>
              <a:rPr lang="fr-FR" dirty="0"/>
              <a:t>Conduit les formations internes, sélectionne et suit les organismes de formation externes</a:t>
            </a:r>
          </a:p>
        </p:txBody>
      </p:sp>
      <p:sp>
        <p:nvSpPr>
          <p:cNvPr id="50" name="ZoneTexte 49">
            <a:extLst>
              <a:ext uri="{FF2B5EF4-FFF2-40B4-BE49-F238E27FC236}">
                <a16:creationId xmlns:a16="http://schemas.microsoft.com/office/drawing/2014/main" id="{8DB97F60-4AFA-42E9-8999-97919359C4A1}"/>
              </a:ext>
            </a:extLst>
          </p:cNvPr>
          <p:cNvSpPr txBox="1"/>
          <p:nvPr/>
        </p:nvSpPr>
        <p:spPr>
          <a:xfrm>
            <a:off x="287339" y="5209943"/>
            <a:ext cx="7015362"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Élaboration, formalisation et diffusion des process de travail internes</a:t>
            </a:r>
          </a:p>
        </p:txBody>
      </p:sp>
      <p:sp>
        <p:nvSpPr>
          <p:cNvPr id="52" name="ZoneTexte 51">
            <a:extLst>
              <a:ext uri="{FF2B5EF4-FFF2-40B4-BE49-F238E27FC236}">
                <a16:creationId xmlns:a16="http://schemas.microsoft.com/office/drawing/2014/main" id="{5300A270-CBE6-4A5C-9A1F-8B0F48BF6DCA}"/>
              </a:ext>
            </a:extLst>
          </p:cNvPr>
          <p:cNvSpPr txBox="1"/>
          <p:nvPr/>
        </p:nvSpPr>
        <p:spPr>
          <a:xfrm>
            <a:off x="324652" y="7492356"/>
            <a:ext cx="3692962" cy="461665"/>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3">
                    <a:lumMod val="75000"/>
                  </a:schemeClr>
                </a:solidFill>
                <a:latin typeface="Univers Light" panose="020B0403020202020204" pitchFamily="34" charset="0"/>
              </a:rPr>
              <a:t>Accompagnement des équipes sur les techniques et outils métiers, adaptation des process de travail</a:t>
            </a:r>
          </a:p>
        </p:txBody>
      </p:sp>
      <p:pic>
        <p:nvPicPr>
          <p:cNvPr id="7" name="Image 6"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4652" y="96751"/>
            <a:ext cx="1117053" cy="922337"/>
          </a:xfrm>
          <a:prstGeom prst="rect">
            <a:avLst/>
          </a:prstGeom>
        </p:spPr>
      </p:pic>
    </p:spTree>
    <p:extLst>
      <p:ext uri="{BB962C8B-B14F-4D97-AF65-F5344CB8AC3E}">
        <p14:creationId xmlns:p14="http://schemas.microsoft.com/office/powerpoint/2010/main" val="93840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555576"/>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1924908"/>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6808132"/>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grpSp>
        <p:nvGrpSpPr>
          <p:cNvPr id="11" name="Groupe 10">
            <a:extLst>
              <a:ext uri="{FF2B5EF4-FFF2-40B4-BE49-F238E27FC236}">
                <a16:creationId xmlns:a16="http://schemas.microsoft.com/office/drawing/2014/main" id="{8C2B5C28-AE8D-46EF-9AF1-F34BDFF2832B}"/>
              </a:ext>
            </a:extLst>
          </p:cNvPr>
          <p:cNvGrpSpPr/>
          <p:nvPr/>
        </p:nvGrpSpPr>
        <p:grpSpPr>
          <a:xfrm>
            <a:off x="1897189" y="5086792"/>
            <a:ext cx="3405719" cy="504000"/>
            <a:chOff x="1907629" y="2778316"/>
            <a:chExt cx="3405719" cy="504000"/>
          </a:xfrm>
        </p:grpSpPr>
        <p:sp>
          <p:nvSpPr>
            <p:cNvPr id="148" name="Rectangle 147">
              <a:extLst>
                <a:ext uri="{FF2B5EF4-FFF2-40B4-BE49-F238E27FC236}">
                  <a16:creationId xmlns:a16="http://schemas.microsoft.com/office/drawing/2014/main" id="{702BD9C8-060D-4CD4-83DD-580188485DAF}"/>
                </a:ext>
              </a:extLst>
            </p:cNvPr>
            <p:cNvSpPr/>
            <p:nvPr/>
          </p:nvSpPr>
          <p:spPr>
            <a:xfrm>
              <a:off x="2052761" y="2778316"/>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49" name="Groupe 148">
              <a:extLst>
                <a:ext uri="{FF2B5EF4-FFF2-40B4-BE49-F238E27FC236}">
                  <a16:creationId xmlns:a16="http://schemas.microsoft.com/office/drawing/2014/main" id="{52479227-BE61-47AE-B7D1-D071810B59D1}"/>
                </a:ext>
              </a:extLst>
            </p:cNvPr>
            <p:cNvGrpSpPr/>
            <p:nvPr/>
          </p:nvGrpSpPr>
          <p:grpSpPr>
            <a:xfrm>
              <a:off x="1907629" y="2778316"/>
              <a:ext cx="271472" cy="504000"/>
              <a:chOff x="1903658" y="4011702"/>
              <a:chExt cx="265051" cy="504000"/>
            </a:xfrm>
          </p:grpSpPr>
          <p:cxnSp>
            <p:nvCxnSpPr>
              <p:cNvPr id="153" name="Connecteur droit 152">
                <a:extLst>
                  <a:ext uri="{FF2B5EF4-FFF2-40B4-BE49-F238E27FC236}">
                    <a16:creationId xmlns:a16="http://schemas.microsoft.com/office/drawing/2014/main" id="{25B543B2-FBEF-4ED6-819C-49E1C77D8378}"/>
                  </a:ext>
                </a:extLst>
              </p:cNvPr>
              <p:cNvCxnSpPr>
                <a:cxnSpLocks/>
              </p:cNvCxnSpPr>
              <p:nvPr/>
            </p:nvCxnSpPr>
            <p:spPr>
              <a:xfrm>
                <a:off x="2036183" y="4011702"/>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55" name="Ellipse 154">
                <a:extLst>
                  <a:ext uri="{FF2B5EF4-FFF2-40B4-BE49-F238E27FC236}">
                    <a16:creationId xmlns:a16="http://schemas.microsoft.com/office/drawing/2014/main" id="{BEC38E8A-3BE6-47D3-B6C2-18047C6CC3B8}"/>
                  </a:ext>
                </a:extLst>
              </p:cNvPr>
              <p:cNvSpPr/>
              <p:nvPr/>
            </p:nvSpPr>
            <p:spPr>
              <a:xfrm>
                <a:off x="1903658" y="4145250"/>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51" name="Rectangle 450">
            <a:extLst>
              <a:ext uri="{FF2B5EF4-FFF2-40B4-BE49-F238E27FC236}">
                <a16:creationId xmlns:a16="http://schemas.microsoft.com/office/drawing/2014/main" id="{69581CF1-9A11-43B9-A7D7-1B0510B26B2B}"/>
              </a:ext>
            </a:extLst>
          </p:cNvPr>
          <p:cNvSpPr/>
          <p:nvPr/>
        </p:nvSpPr>
        <p:spPr>
          <a:xfrm>
            <a:off x="2124013" y="5138737"/>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Mettre en œuvre une démarche de sécurisation des échanges de données </a:t>
            </a:r>
          </a:p>
        </p:txBody>
      </p:sp>
      <p:sp>
        <p:nvSpPr>
          <p:cNvPr id="256" name="ZoneTexte 255">
            <a:extLst>
              <a:ext uri="{FF2B5EF4-FFF2-40B4-BE49-F238E27FC236}">
                <a16:creationId xmlns:a16="http://schemas.microsoft.com/office/drawing/2014/main" id="{15F29BC5-86A3-45F1-9106-C2C6C8C5E43A}"/>
              </a:ext>
            </a:extLst>
          </p:cNvPr>
          <p:cNvSpPr txBox="1"/>
          <p:nvPr/>
        </p:nvSpPr>
        <p:spPr>
          <a:xfrm>
            <a:off x="144851" y="5138737"/>
            <a:ext cx="1736779" cy="400110"/>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Sécurité des échanges de données avec l'externe</a:t>
            </a:r>
          </a:p>
        </p:txBody>
      </p:sp>
      <p:sp>
        <p:nvSpPr>
          <p:cNvPr id="352" name="Rectangle 351">
            <a:extLst>
              <a:ext uri="{FF2B5EF4-FFF2-40B4-BE49-F238E27FC236}">
                <a16:creationId xmlns:a16="http://schemas.microsoft.com/office/drawing/2014/main" id="{15AA151B-5055-476E-8C5B-88C3F518436A}"/>
              </a:ext>
            </a:extLst>
          </p:cNvPr>
          <p:cNvSpPr/>
          <p:nvPr/>
        </p:nvSpPr>
        <p:spPr>
          <a:xfrm>
            <a:off x="5266001" y="5084877"/>
            <a:ext cx="200882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Intégrer la dimension « sécurité » à un projet de refonte des processus de transmission des données</a:t>
            </a:r>
          </a:p>
        </p:txBody>
      </p:sp>
      <p:sp>
        <p:nvSpPr>
          <p:cNvPr id="132" name="ZoneTexte 131">
            <a:extLst>
              <a:ext uri="{FF2B5EF4-FFF2-40B4-BE49-F238E27FC236}">
                <a16:creationId xmlns:a16="http://schemas.microsoft.com/office/drawing/2014/main" id="{C6D215BB-1927-4A9E-81A9-AA44B45B6100}"/>
              </a:ext>
            </a:extLst>
          </p:cNvPr>
          <p:cNvSpPr txBox="1"/>
          <p:nvPr/>
        </p:nvSpPr>
        <p:spPr>
          <a:xfrm>
            <a:off x="233264" y="2003897"/>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sp>
        <p:nvSpPr>
          <p:cNvPr id="133" name="ZoneTexte 132">
            <a:extLst>
              <a:ext uri="{FF2B5EF4-FFF2-40B4-BE49-F238E27FC236}">
                <a16:creationId xmlns:a16="http://schemas.microsoft.com/office/drawing/2014/main" id="{F587C10D-AC6E-45B3-BF83-D6319499706F}"/>
              </a:ext>
            </a:extLst>
          </p:cNvPr>
          <p:cNvSpPr txBox="1"/>
          <p:nvPr/>
        </p:nvSpPr>
        <p:spPr>
          <a:xfrm>
            <a:off x="4692506" y="2311238"/>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34" name="ZoneTexte 133">
            <a:extLst>
              <a:ext uri="{FF2B5EF4-FFF2-40B4-BE49-F238E27FC236}">
                <a16:creationId xmlns:a16="http://schemas.microsoft.com/office/drawing/2014/main" id="{04F9E212-75A1-4AA9-9A73-906423549C68}"/>
              </a:ext>
            </a:extLst>
          </p:cNvPr>
          <p:cNvSpPr txBox="1"/>
          <p:nvPr/>
        </p:nvSpPr>
        <p:spPr>
          <a:xfrm>
            <a:off x="1693913" y="2227182"/>
            <a:ext cx="3956910"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36" name="ZoneTexte 135">
            <a:extLst>
              <a:ext uri="{FF2B5EF4-FFF2-40B4-BE49-F238E27FC236}">
                <a16:creationId xmlns:a16="http://schemas.microsoft.com/office/drawing/2014/main" id="{AB640B82-2EE7-4FF0-9657-1912AF3F122C}"/>
              </a:ext>
            </a:extLst>
          </p:cNvPr>
          <p:cNvSpPr txBox="1"/>
          <p:nvPr/>
        </p:nvSpPr>
        <p:spPr>
          <a:xfrm>
            <a:off x="-648" y="2311238"/>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cxnSp>
        <p:nvCxnSpPr>
          <p:cNvPr id="137" name="Connecteur droit 136">
            <a:extLst>
              <a:ext uri="{FF2B5EF4-FFF2-40B4-BE49-F238E27FC236}">
                <a16:creationId xmlns:a16="http://schemas.microsoft.com/office/drawing/2014/main" id="{35DDEFAF-CA16-4B2F-923E-EF9A0E56AB1C}"/>
              </a:ext>
            </a:extLst>
          </p:cNvPr>
          <p:cNvCxnSpPr/>
          <p:nvPr/>
        </p:nvCxnSpPr>
        <p:spPr>
          <a:xfrm flipV="1">
            <a:off x="238250" y="2609602"/>
            <a:ext cx="698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Connecteur droit 160">
            <a:extLst>
              <a:ext uri="{FF2B5EF4-FFF2-40B4-BE49-F238E27FC236}">
                <a16:creationId xmlns:a16="http://schemas.microsoft.com/office/drawing/2014/main" id="{4DD5C89A-6085-4ACB-9449-06A1A6E90BF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270" name="ZoneTexte 269">
            <a:extLst>
              <a:ext uri="{FF2B5EF4-FFF2-40B4-BE49-F238E27FC236}">
                <a16:creationId xmlns:a16="http://schemas.microsoft.com/office/drawing/2014/main" id="{DC12A47F-103E-414F-9AA7-B8FF2D3458AD}"/>
              </a:ext>
            </a:extLst>
          </p:cNvPr>
          <p:cNvSpPr txBox="1"/>
          <p:nvPr/>
        </p:nvSpPr>
        <p:spPr>
          <a:xfrm>
            <a:off x="144851" y="2703676"/>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Réglementations spécifiques au domaine de spécialité</a:t>
            </a:r>
          </a:p>
        </p:txBody>
      </p:sp>
      <p:sp>
        <p:nvSpPr>
          <p:cNvPr id="179" name="Rectangle 178">
            <a:extLst>
              <a:ext uri="{FF2B5EF4-FFF2-40B4-BE49-F238E27FC236}">
                <a16:creationId xmlns:a16="http://schemas.microsoft.com/office/drawing/2014/main" id="{397162A7-740A-4DEB-AEDD-3CA1E522418A}"/>
              </a:ext>
            </a:extLst>
          </p:cNvPr>
          <p:cNvSpPr/>
          <p:nvPr/>
        </p:nvSpPr>
        <p:spPr>
          <a:xfrm>
            <a:off x="5288001" y="2726760"/>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Analyser les effets des évolutions réglementaires sur les outils métiers à utiliser en interne</a:t>
            </a:r>
          </a:p>
        </p:txBody>
      </p:sp>
      <p:grpSp>
        <p:nvGrpSpPr>
          <p:cNvPr id="316" name="Groupe 315">
            <a:extLst>
              <a:ext uri="{FF2B5EF4-FFF2-40B4-BE49-F238E27FC236}">
                <a16:creationId xmlns:a16="http://schemas.microsoft.com/office/drawing/2014/main" id="{62F90DA3-73A2-4CDD-A8F2-94956A21F6BB}"/>
              </a:ext>
            </a:extLst>
          </p:cNvPr>
          <p:cNvGrpSpPr/>
          <p:nvPr/>
        </p:nvGrpSpPr>
        <p:grpSpPr>
          <a:xfrm>
            <a:off x="1897189" y="2728675"/>
            <a:ext cx="3405719" cy="504000"/>
            <a:chOff x="1907629" y="2820802"/>
            <a:chExt cx="3405719" cy="504000"/>
          </a:xfrm>
        </p:grpSpPr>
        <p:sp>
          <p:nvSpPr>
            <p:cNvPr id="317" name="Rectangle 316">
              <a:extLst>
                <a:ext uri="{FF2B5EF4-FFF2-40B4-BE49-F238E27FC236}">
                  <a16:creationId xmlns:a16="http://schemas.microsoft.com/office/drawing/2014/main" id="{F4BCBB37-1AF2-46E3-9EE5-A57F447D9303}"/>
                </a:ext>
              </a:extLst>
            </p:cNvPr>
            <p:cNvSpPr/>
            <p:nvPr/>
          </p:nvSpPr>
          <p:spPr>
            <a:xfrm>
              <a:off x="2052761" y="282080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8" name="Groupe 317">
              <a:extLst>
                <a:ext uri="{FF2B5EF4-FFF2-40B4-BE49-F238E27FC236}">
                  <a16:creationId xmlns:a16="http://schemas.microsoft.com/office/drawing/2014/main" id="{4017C23A-F150-4EB1-A404-88610AC7A2D9}"/>
                </a:ext>
              </a:extLst>
            </p:cNvPr>
            <p:cNvGrpSpPr/>
            <p:nvPr/>
          </p:nvGrpSpPr>
          <p:grpSpPr>
            <a:xfrm>
              <a:off x="1907629" y="2820802"/>
              <a:ext cx="271472" cy="504000"/>
              <a:chOff x="1903658" y="4054188"/>
              <a:chExt cx="265051" cy="504000"/>
            </a:xfrm>
          </p:grpSpPr>
          <p:cxnSp>
            <p:nvCxnSpPr>
              <p:cNvPr id="319" name="Connecteur droit 318">
                <a:extLst>
                  <a:ext uri="{FF2B5EF4-FFF2-40B4-BE49-F238E27FC236}">
                    <a16:creationId xmlns:a16="http://schemas.microsoft.com/office/drawing/2014/main" id="{13ACC1A3-98F7-4EA8-8FB7-27C692E7FF1E}"/>
                  </a:ext>
                </a:extLst>
              </p:cNvPr>
              <p:cNvCxnSpPr>
                <a:cxnSpLocks/>
              </p:cNvCxnSpPr>
              <p:nvPr/>
            </p:nvCxnSpPr>
            <p:spPr>
              <a:xfrm>
                <a:off x="2036183" y="4054188"/>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20" name="Ellipse 319">
                <a:extLst>
                  <a:ext uri="{FF2B5EF4-FFF2-40B4-BE49-F238E27FC236}">
                    <a16:creationId xmlns:a16="http://schemas.microsoft.com/office/drawing/2014/main" id="{70D86D9C-C209-4D0D-A3F8-BE28A5CA81EC}"/>
                  </a:ext>
                </a:extLst>
              </p:cNvPr>
              <p:cNvSpPr/>
              <p:nvPr/>
            </p:nvSpPr>
            <p:spPr>
              <a:xfrm>
                <a:off x="1903658" y="4187736"/>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439" name="Rectangle 438">
            <a:extLst>
              <a:ext uri="{FF2B5EF4-FFF2-40B4-BE49-F238E27FC236}">
                <a16:creationId xmlns:a16="http://schemas.microsoft.com/office/drawing/2014/main" id="{590FF08C-1FC4-4C64-8853-D724D5A9DAFE}"/>
              </a:ext>
            </a:extLst>
          </p:cNvPr>
          <p:cNvSpPr/>
          <p:nvPr/>
        </p:nvSpPr>
        <p:spPr>
          <a:xfrm>
            <a:off x="2124013" y="2780620"/>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les tendances réglementaires, faire évoluer les offres et process de travail en fonction</a:t>
            </a:r>
          </a:p>
        </p:txBody>
      </p:sp>
      <p:sp>
        <p:nvSpPr>
          <p:cNvPr id="271" name="ZoneTexte 270">
            <a:extLst>
              <a:ext uri="{FF2B5EF4-FFF2-40B4-BE49-F238E27FC236}">
                <a16:creationId xmlns:a16="http://schemas.microsoft.com/office/drawing/2014/main" id="{92F80A0A-6132-4690-B35E-8046D31A47AC}"/>
              </a:ext>
            </a:extLst>
          </p:cNvPr>
          <p:cNvSpPr txBox="1"/>
          <p:nvPr/>
        </p:nvSpPr>
        <p:spPr>
          <a:xfrm>
            <a:off x="144851" y="3991029"/>
            <a:ext cx="1820856" cy="360492"/>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Utilisation d'un logiciel métier</a:t>
            </a:r>
          </a:p>
        </p:txBody>
      </p:sp>
      <p:sp>
        <p:nvSpPr>
          <p:cNvPr id="180" name="Rectangle 179">
            <a:extLst>
              <a:ext uri="{FF2B5EF4-FFF2-40B4-BE49-F238E27FC236}">
                <a16:creationId xmlns:a16="http://schemas.microsoft.com/office/drawing/2014/main" id="{5AB6A684-C315-4F96-9F0C-DB71AC7E6F58}"/>
              </a:ext>
            </a:extLst>
          </p:cNvPr>
          <p:cNvSpPr/>
          <p:nvPr/>
        </p:nvSpPr>
        <p:spPr>
          <a:xfrm>
            <a:off x="5266001" y="3917360"/>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Apporter une expertise aux collaborateurs sur l’utilisation des logiciels métiers</a:t>
            </a:r>
          </a:p>
        </p:txBody>
      </p:sp>
      <p:grpSp>
        <p:nvGrpSpPr>
          <p:cNvPr id="336" name="Groupe 335">
            <a:extLst>
              <a:ext uri="{FF2B5EF4-FFF2-40B4-BE49-F238E27FC236}">
                <a16:creationId xmlns:a16="http://schemas.microsoft.com/office/drawing/2014/main" id="{57CAE57E-6EAB-402C-A1BB-7AB8BF723B5D}"/>
              </a:ext>
            </a:extLst>
          </p:cNvPr>
          <p:cNvGrpSpPr/>
          <p:nvPr/>
        </p:nvGrpSpPr>
        <p:grpSpPr>
          <a:xfrm>
            <a:off x="1897189" y="3919275"/>
            <a:ext cx="3405719" cy="504000"/>
            <a:chOff x="1907629" y="2769899"/>
            <a:chExt cx="3405719" cy="504000"/>
          </a:xfrm>
        </p:grpSpPr>
        <p:sp>
          <p:nvSpPr>
            <p:cNvPr id="337" name="Rectangle 336">
              <a:extLst>
                <a:ext uri="{FF2B5EF4-FFF2-40B4-BE49-F238E27FC236}">
                  <a16:creationId xmlns:a16="http://schemas.microsoft.com/office/drawing/2014/main" id="{C040753F-0786-4DB7-AFB8-FC245A3923C0}"/>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8" name="Groupe 337">
              <a:extLst>
                <a:ext uri="{FF2B5EF4-FFF2-40B4-BE49-F238E27FC236}">
                  <a16:creationId xmlns:a16="http://schemas.microsoft.com/office/drawing/2014/main" id="{F41CF2C2-82EC-4826-951B-B3FC69032768}"/>
                </a:ext>
              </a:extLst>
            </p:cNvPr>
            <p:cNvGrpSpPr/>
            <p:nvPr/>
          </p:nvGrpSpPr>
          <p:grpSpPr>
            <a:xfrm>
              <a:off x="1907629" y="2769899"/>
              <a:ext cx="271472" cy="504000"/>
              <a:chOff x="1903658" y="4003285"/>
              <a:chExt cx="265051" cy="504000"/>
            </a:xfrm>
          </p:grpSpPr>
          <p:cxnSp>
            <p:nvCxnSpPr>
              <p:cNvPr id="339" name="Connecteur droit 338">
                <a:extLst>
                  <a:ext uri="{FF2B5EF4-FFF2-40B4-BE49-F238E27FC236}">
                    <a16:creationId xmlns:a16="http://schemas.microsoft.com/office/drawing/2014/main" id="{A85466AC-360A-4FA8-8292-1E5C3AA0C1F5}"/>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40" name="Ellipse 339">
                <a:extLst>
                  <a:ext uri="{FF2B5EF4-FFF2-40B4-BE49-F238E27FC236}">
                    <a16:creationId xmlns:a16="http://schemas.microsoft.com/office/drawing/2014/main" id="{793B9EEC-802F-409C-9A61-46481D178DDB}"/>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0" name="Rectangle 439">
            <a:extLst>
              <a:ext uri="{FF2B5EF4-FFF2-40B4-BE49-F238E27FC236}">
                <a16:creationId xmlns:a16="http://schemas.microsoft.com/office/drawing/2014/main" id="{8C73D362-3378-4050-85D5-C819CCFE0280}"/>
              </a:ext>
            </a:extLst>
          </p:cNvPr>
          <p:cNvSpPr/>
          <p:nvPr/>
        </p:nvSpPr>
        <p:spPr>
          <a:xfrm>
            <a:off x="2124013" y="3971220"/>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Utiliser les fonctionnalités avancées et former à l'utilisation du logiciel</a:t>
            </a:r>
          </a:p>
        </p:txBody>
      </p:sp>
      <p:sp>
        <p:nvSpPr>
          <p:cNvPr id="269" name="ZoneTexte 268">
            <a:extLst>
              <a:ext uri="{FF2B5EF4-FFF2-40B4-BE49-F238E27FC236}">
                <a16:creationId xmlns:a16="http://schemas.microsoft.com/office/drawing/2014/main" id="{BE4A6FEA-CEE8-42CF-8D97-BD511FD0BB01}"/>
              </a:ext>
            </a:extLst>
          </p:cNvPr>
          <p:cNvSpPr txBox="1"/>
          <p:nvPr/>
        </p:nvSpPr>
        <p:spPr>
          <a:xfrm>
            <a:off x="144851" y="4478035"/>
            <a:ext cx="1675671"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Process et méthodologies de travail spécifiques au domaine de spécialité</a:t>
            </a:r>
          </a:p>
        </p:txBody>
      </p:sp>
      <p:sp>
        <p:nvSpPr>
          <p:cNvPr id="357" name="Rectangle 356">
            <a:extLst>
              <a:ext uri="{FF2B5EF4-FFF2-40B4-BE49-F238E27FC236}">
                <a16:creationId xmlns:a16="http://schemas.microsoft.com/office/drawing/2014/main" id="{B6A0A7A7-4DCE-4CB7-8EFF-BBD58C89DD5D}"/>
              </a:ext>
            </a:extLst>
          </p:cNvPr>
          <p:cNvSpPr/>
          <p:nvPr/>
        </p:nvSpPr>
        <p:spPr>
          <a:xfrm>
            <a:off x="5266001" y="4501119"/>
            <a:ext cx="202326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Construire un plan d’accompagnement aux nouvelles méthodes de production comptable</a:t>
            </a:r>
          </a:p>
        </p:txBody>
      </p:sp>
      <p:grpSp>
        <p:nvGrpSpPr>
          <p:cNvPr id="331" name="Groupe 330">
            <a:extLst>
              <a:ext uri="{FF2B5EF4-FFF2-40B4-BE49-F238E27FC236}">
                <a16:creationId xmlns:a16="http://schemas.microsoft.com/office/drawing/2014/main" id="{8DA7CB9C-FF53-4B24-86AB-53D119C6131B}"/>
              </a:ext>
            </a:extLst>
          </p:cNvPr>
          <p:cNvGrpSpPr/>
          <p:nvPr/>
        </p:nvGrpSpPr>
        <p:grpSpPr>
          <a:xfrm>
            <a:off x="1897189" y="4503034"/>
            <a:ext cx="3405719" cy="504000"/>
            <a:chOff x="1907629" y="2819913"/>
            <a:chExt cx="3405719" cy="504000"/>
          </a:xfrm>
        </p:grpSpPr>
        <p:sp>
          <p:nvSpPr>
            <p:cNvPr id="332" name="Rectangle 331">
              <a:extLst>
                <a:ext uri="{FF2B5EF4-FFF2-40B4-BE49-F238E27FC236}">
                  <a16:creationId xmlns:a16="http://schemas.microsoft.com/office/drawing/2014/main" id="{6D4CDBF9-31D6-4930-A2DF-0601844DD1AC}"/>
                </a:ext>
              </a:extLst>
            </p:cNvPr>
            <p:cNvSpPr/>
            <p:nvPr/>
          </p:nvSpPr>
          <p:spPr>
            <a:xfrm>
              <a:off x="2052761" y="2819913"/>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3" name="Groupe 332">
              <a:extLst>
                <a:ext uri="{FF2B5EF4-FFF2-40B4-BE49-F238E27FC236}">
                  <a16:creationId xmlns:a16="http://schemas.microsoft.com/office/drawing/2014/main" id="{CBA849EC-FEBA-4775-A747-DF4096F1A32B}"/>
                </a:ext>
              </a:extLst>
            </p:cNvPr>
            <p:cNvGrpSpPr/>
            <p:nvPr/>
          </p:nvGrpSpPr>
          <p:grpSpPr>
            <a:xfrm>
              <a:off x="1907629" y="2819913"/>
              <a:ext cx="271472" cy="504000"/>
              <a:chOff x="1903658" y="4053299"/>
              <a:chExt cx="265051" cy="504000"/>
            </a:xfrm>
          </p:grpSpPr>
          <p:cxnSp>
            <p:nvCxnSpPr>
              <p:cNvPr id="334" name="Connecteur droit 333">
                <a:extLst>
                  <a:ext uri="{FF2B5EF4-FFF2-40B4-BE49-F238E27FC236}">
                    <a16:creationId xmlns:a16="http://schemas.microsoft.com/office/drawing/2014/main" id="{C1AEB666-3357-4476-8A55-C3637A45BDC2}"/>
                  </a:ext>
                </a:extLst>
              </p:cNvPr>
              <p:cNvCxnSpPr>
                <a:cxnSpLocks/>
              </p:cNvCxnSpPr>
              <p:nvPr/>
            </p:nvCxnSpPr>
            <p:spPr>
              <a:xfrm>
                <a:off x="2036183" y="4053299"/>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35" name="Ellipse 334">
                <a:extLst>
                  <a:ext uri="{FF2B5EF4-FFF2-40B4-BE49-F238E27FC236}">
                    <a16:creationId xmlns:a16="http://schemas.microsoft.com/office/drawing/2014/main" id="{781AD12E-50B0-4AEB-9384-75B3566F6558}"/>
                  </a:ext>
                </a:extLst>
              </p:cNvPr>
              <p:cNvSpPr/>
              <p:nvPr/>
            </p:nvSpPr>
            <p:spPr>
              <a:xfrm>
                <a:off x="1903658" y="4186847"/>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441" name="Rectangle 440">
            <a:extLst>
              <a:ext uri="{FF2B5EF4-FFF2-40B4-BE49-F238E27FC236}">
                <a16:creationId xmlns:a16="http://schemas.microsoft.com/office/drawing/2014/main" id="{8040C9E9-C4B8-423C-A0E1-6BF6AFEC50AE}"/>
              </a:ext>
            </a:extLst>
          </p:cNvPr>
          <p:cNvSpPr/>
          <p:nvPr/>
        </p:nvSpPr>
        <p:spPr>
          <a:xfrm>
            <a:off x="2124013" y="4478035"/>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Intégrer les évolutions réglementaires, économiques et technologiques pour créer et diffuser de nouveaux process et modes de travail </a:t>
            </a:r>
          </a:p>
        </p:txBody>
      </p:sp>
      <p:sp>
        <p:nvSpPr>
          <p:cNvPr id="257" name="ZoneTexte 256">
            <a:extLst>
              <a:ext uri="{FF2B5EF4-FFF2-40B4-BE49-F238E27FC236}">
                <a16:creationId xmlns:a16="http://schemas.microsoft.com/office/drawing/2014/main" id="{53914EAE-EF9A-4430-B2A0-F5F68E9DED94}"/>
              </a:ext>
            </a:extLst>
          </p:cNvPr>
          <p:cNvSpPr txBox="1"/>
          <p:nvPr/>
        </p:nvSpPr>
        <p:spPr>
          <a:xfrm>
            <a:off x="144851" y="3310518"/>
            <a:ext cx="1736778"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Collecte des informations nécessaires à la production d'une mission</a:t>
            </a:r>
          </a:p>
        </p:txBody>
      </p:sp>
      <p:sp>
        <p:nvSpPr>
          <p:cNvPr id="354" name="Rectangle 353">
            <a:extLst>
              <a:ext uri="{FF2B5EF4-FFF2-40B4-BE49-F238E27FC236}">
                <a16:creationId xmlns:a16="http://schemas.microsoft.com/office/drawing/2014/main" id="{DB7EF706-8C78-4E32-931C-FB6F6E2B19DA}"/>
              </a:ext>
            </a:extLst>
          </p:cNvPr>
          <p:cNvSpPr/>
          <p:nvPr/>
        </p:nvSpPr>
        <p:spPr>
          <a:xfrm>
            <a:off x="5266001" y="3333602"/>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Analyser les axes d’optimisation de la collecte en tenant compte de l’ensemble des acteurs</a:t>
            </a:r>
          </a:p>
        </p:txBody>
      </p:sp>
      <p:grpSp>
        <p:nvGrpSpPr>
          <p:cNvPr id="321" name="Groupe 320">
            <a:extLst>
              <a:ext uri="{FF2B5EF4-FFF2-40B4-BE49-F238E27FC236}">
                <a16:creationId xmlns:a16="http://schemas.microsoft.com/office/drawing/2014/main" id="{55E5ACDD-7183-4578-B60A-FF98CF233577}"/>
              </a:ext>
            </a:extLst>
          </p:cNvPr>
          <p:cNvGrpSpPr/>
          <p:nvPr/>
        </p:nvGrpSpPr>
        <p:grpSpPr>
          <a:xfrm>
            <a:off x="1897189" y="3335517"/>
            <a:ext cx="3405719" cy="504000"/>
            <a:chOff x="1907629" y="2820871"/>
            <a:chExt cx="3405719" cy="504000"/>
          </a:xfrm>
        </p:grpSpPr>
        <p:sp>
          <p:nvSpPr>
            <p:cNvPr id="322" name="Rectangle 321">
              <a:extLst>
                <a:ext uri="{FF2B5EF4-FFF2-40B4-BE49-F238E27FC236}">
                  <a16:creationId xmlns:a16="http://schemas.microsoft.com/office/drawing/2014/main" id="{CB191A3C-EC4D-4967-98BE-4B8C913179DF}"/>
                </a:ext>
              </a:extLst>
            </p:cNvPr>
            <p:cNvSpPr/>
            <p:nvPr/>
          </p:nvSpPr>
          <p:spPr>
            <a:xfrm>
              <a:off x="2052761" y="282087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2829419E-A267-4219-865B-191D1F349738}"/>
                </a:ext>
              </a:extLst>
            </p:cNvPr>
            <p:cNvGrpSpPr/>
            <p:nvPr/>
          </p:nvGrpSpPr>
          <p:grpSpPr>
            <a:xfrm>
              <a:off x="1907629" y="2820871"/>
              <a:ext cx="271472" cy="504000"/>
              <a:chOff x="1903658" y="4054257"/>
              <a:chExt cx="265051" cy="504000"/>
            </a:xfrm>
          </p:grpSpPr>
          <p:cxnSp>
            <p:nvCxnSpPr>
              <p:cNvPr id="324" name="Connecteur droit 323">
                <a:extLst>
                  <a:ext uri="{FF2B5EF4-FFF2-40B4-BE49-F238E27FC236}">
                    <a16:creationId xmlns:a16="http://schemas.microsoft.com/office/drawing/2014/main" id="{A38ECAA5-9A5B-426D-8174-EC1E5F3CF91F}"/>
                  </a:ext>
                </a:extLst>
              </p:cNvPr>
              <p:cNvCxnSpPr>
                <a:cxnSpLocks/>
              </p:cNvCxnSpPr>
              <p:nvPr/>
            </p:nvCxnSpPr>
            <p:spPr>
              <a:xfrm>
                <a:off x="2036183" y="4054257"/>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5CF118CD-ECAD-412D-8D54-C398A1BDA78A}"/>
                  </a:ext>
                </a:extLst>
              </p:cNvPr>
              <p:cNvSpPr/>
              <p:nvPr/>
            </p:nvSpPr>
            <p:spPr>
              <a:xfrm>
                <a:off x="1903658" y="4187805"/>
                <a:ext cx="265051" cy="23690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449" name="Rectangle 448">
            <a:extLst>
              <a:ext uri="{FF2B5EF4-FFF2-40B4-BE49-F238E27FC236}">
                <a16:creationId xmlns:a16="http://schemas.microsoft.com/office/drawing/2014/main" id="{0293FA28-C73C-49BA-82F1-0C6E3CE37E01}"/>
              </a:ext>
            </a:extLst>
          </p:cNvPr>
          <p:cNvSpPr/>
          <p:nvPr/>
        </p:nvSpPr>
        <p:spPr>
          <a:xfrm>
            <a:off x="2124013" y="338746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Concevoir de nouvelles méthodes de collecte, classification et analyse des informations collectées</a:t>
            </a:r>
          </a:p>
        </p:txBody>
      </p:sp>
      <p:grpSp>
        <p:nvGrpSpPr>
          <p:cNvPr id="36" name="Groupe 35">
            <a:extLst>
              <a:ext uri="{FF2B5EF4-FFF2-40B4-BE49-F238E27FC236}">
                <a16:creationId xmlns:a16="http://schemas.microsoft.com/office/drawing/2014/main" id="{8B872722-149D-40CC-AFA1-C9A1FA5392BB}"/>
              </a:ext>
            </a:extLst>
          </p:cNvPr>
          <p:cNvGrpSpPr/>
          <p:nvPr/>
        </p:nvGrpSpPr>
        <p:grpSpPr>
          <a:xfrm>
            <a:off x="144851" y="7097182"/>
            <a:ext cx="7197747" cy="507831"/>
            <a:chOff x="144851" y="7097182"/>
            <a:chExt cx="7197747" cy="507831"/>
          </a:xfrm>
        </p:grpSpPr>
        <p:sp>
          <p:nvSpPr>
            <p:cNvPr id="199" name="ZoneTexte 198">
              <a:extLst>
                <a:ext uri="{FF2B5EF4-FFF2-40B4-BE49-F238E27FC236}">
                  <a16:creationId xmlns:a16="http://schemas.microsoft.com/office/drawing/2014/main" id="{63888419-8F27-4E06-BAF9-93A666E44B68}"/>
                </a:ext>
              </a:extLst>
            </p:cNvPr>
            <p:cNvSpPr txBox="1"/>
            <p:nvPr/>
          </p:nvSpPr>
          <p:spPr>
            <a:xfrm>
              <a:off x="144851" y="7227987"/>
              <a:ext cx="1845056"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Posture conseil</a:t>
              </a:r>
            </a:p>
          </p:txBody>
        </p:sp>
        <p:sp>
          <p:nvSpPr>
            <p:cNvPr id="204" name="Rectangle 203">
              <a:extLst>
                <a:ext uri="{FF2B5EF4-FFF2-40B4-BE49-F238E27FC236}">
                  <a16:creationId xmlns:a16="http://schemas.microsoft.com/office/drawing/2014/main" id="{A554381F-87AE-4F2C-9E94-EF419FDA560C}"/>
                </a:ext>
              </a:extLst>
            </p:cNvPr>
            <p:cNvSpPr/>
            <p:nvPr/>
          </p:nvSpPr>
          <p:spPr>
            <a:xfrm>
              <a:off x="5266000" y="7097182"/>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S’appuyer sur une veille et son réseau professionnel pour conseiller le dirigeant</a:t>
              </a:r>
            </a:p>
          </p:txBody>
        </p:sp>
        <p:grpSp>
          <p:nvGrpSpPr>
            <p:cNvPr id="299" name="Groupe 298">
              <a:extLst>
                <a:ext uri="{FF2B5EF4-FFF2-40B4-BE49-F238E27FC236}">
                  <a16:creationId xmlns:a16="http://schemas.microsoft.com/office/drawing/2014/main" id="{6D670E72-20C7-470C-8595-C295026BF1EC}"/>
                </a:ext>
              </a:extLst>
            </p:cNvPr>
            <p:cNvGrpSpPr/>
            <p:nvPr/>
          </p:nvGrpSpPr>
          <p:grpSpPr>
            <a:xfrm>
              <a:off x="1897189" y="7099097"/>
              <a:ext cx="3405719" cy="504000"/>
              <a:chOff x="1907629" y="2855496"/>
              <a:chExt cx="3405719" cy="504000"/>
            </a:xfrm>
          </p:grpSpPr>
          <p:sp>
            <p:nvSpPr>
              <p:cNvPr id="300" name="Rectangle 299">
                <a:extLst>
                  <a:ext uri="{FF2B5EF4-FFF2-40B4-BE49-F238E27FC236}">
                    <a16:creationId xmlns:a16="http://schemas.microsoft.com/office/drawing/2014/main" id="{70EE1117-E30E-4928-B4E6-5072D91CA748}"/>
                  </a:ext>
                </a:extLst>
              </p:cNvPr>
              <p:cNvSpPr/>
              <p:nvPr/>
            </p:nvSpPr>
            <p:spPr>
              <a:xfrm>
                <a:off x="2052761" y="2855496"/>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1" name="Groupe 300">
                <a:extLst>
                  <a:ext uri="{FF2B5EF4-FFF2-40B4-BE49-F238E27FC236}">
                    <a16:creationId xmlns:a16="http://schemas.microsoft.com/office/drawing/2014/main" id="{E177271E-CE78-49E7-802F-C69D626B0CE0}"/>
                  </a:ext>
                </a:extLst>
              </p:cNvPr>
              <p:cNvGrpSpPr/>
              <p:nvPr/>
            </p:nvGrpSpPr>
            <p:grpSpPr>
              <a:xfrm>
                <a:off x="1907629" y="2855496"/>
                <a:ext cx="271472" cy="504000"/>
                <a:chOff x="1903658" y="4088882"/>
                <a:chExt cx="265051" cy="504000"/>
              </a:xfrm>
            </p:grpSpPr>
            <p:cxnSp>
              <p:nvCxnSpPr>
                <p:cNvPr id="302" name="Connecteur droit 301">
                  <a:extLst>
                    <a:ext uri="{FF2B5EF4-FFF2-40B4-BE49-F238E27FC236}">
                      <a16:creationId xmlns:a16="http://schemas.microsoft.com/office/drawing/2014/main" id="{BC9853AB-814E-498D-B0FD-FCE302B9B639}"/>
                    </a:ext>
                  </a:extLst>
                </p:cNvPr>
                <p:cNvCxnSpPr>
                  <a:cxnSpLocks/>
                </p:cNvCxnSpPr>
                <p:nvPr/>
              </p:nvCxnSpPr>
              <p:spPr>
                <a:xfrm>
                  <a:off x="2036183" y="4088882"/>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03" name="Ellipse 302">
                  <a:extLst>
                    <a:ext uri="{FF2B5EF4-FFF2-40B4-BE49-F238E27FC236}">
                      <a16:creationId xmlns:a16="http://schemas.microsoft.com/office/drawing/2014/main" id="{91DC32A8-9F7A-4372-BAD3-F03BB01C8E65}"/>
                    </a:ext>
                  </a:extLst>
                </p:cNvPr>
                <p:cNvSpPr/>
                <p:nvPr/>
              </p:nvSpPr>
              <p:spPr>
                <a:xfrm>
                  <a:off x="1903658" y="4222430"/>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grpSp>
      <p:sp>
        <p:nvSpPr>
          <p:cNvPr id="314" name="Rectangle 313">
            <a:extLst>
              <a:ext uri="{FF2B5EF4-FFF2-40B4-BE49-F238E27FC236}">
                <a16:creationId xmlns:a16="http://schemas.microsoft.com/office/drawing/2014/main" id="{BC3DFF81-E5D2-46E9-BEA1-66DD508C5F06}"/>
              </a:ext>
            </a:extLst>
          </p:cNvPr>
          <p:cNvSpPr/>
          <p:nvPr/>
        </p:nvSpPr>
        <p:spPr>
          <a:xfrm>
            <a:off x="2124013" y="7074098"/>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Engager son interlocuteur dans des prises de décision stratégiques à travers des recommandations d'actions argumentées </a:t>
            </a:r>
          </a:p>
        </p:txBody>
      </p:sp>
      <p:sp>
        <p:nvSpPr>
          <p:cNvPr id="206" name="ZoneTexte 205">
            <a:extLst>
              <a:ext uri="{FF2B5EF4-FFF2-40B4-BE49-F238E27FC236}">
                <a16:creationId xmlns:a16="http://schemas.microsoft.com/office/drawing/2014/main" id="{2F0F39F0-3617-45CA-A410-E130D4762BB0}"/>
              </a:ext>
            </a:extLst>
          </p:cNvPr>
          <p:cNvSpPr txBox="1"/>
          <p:nvPr/>
        </p:nvSpPr>
        <p:spPr>
          <a:xfrm>
            <a:off x="144851" y="8967941"/>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Adaptation à une variété de situations et d'interlocuteurs</a:t>
            </a:r>
          </a:p>
        </p:txBody>
      </p:sp>
      <p:sp>
        <p:nvSpPr>
          <p:cNvPr id="215" name="Rectangle 214">
            <a:extLst>
              <a:ext uri="{FF2B5EF4-FFF2-40B4-BE49-F238E27FC236}">
                <a16:creationId xmlns:a16="http://schemas.microsoft.com/office/drawing/2014/main" id="{6981F2A9-4C9B-4727-8E9A-837C8D9BB937}"/>
              </a:ext>
            </a:extLst>
          </p:cNvPr>
          <p:cNvSpPr/>
          <p:nvPr/>
        </p:nvSpPr>
        <p:spPr>
          <a:xfrm>
            <a:off x="5266001" y="8914081"/>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Accompagner les équipes dans l’utilisation d’un nouveau logiciel en s’adaptant au niveau de chacun</a:t>
            </a:r>
          </a:p>
        </p:txBody>
      </p:sp>
      <p:sp>
        <p:nvSpPr>
          <p:cNvPr id="305" name="Rectangle 304">
            <a:extLst>
              <a:ext uri="{FF2B5EF4-FFF2-40B4-BE49-F238E27FC236}">
                <a16:creationId xmlns:a16="http://schemas.microsoft.com/office/drawing/2014/main" id="{03A9F112-8D7D-470B-8216-8E8121980673}"/>
              </a:ext>
            </a:extLst>
          </p:cNvPr>
          <p:cNvSpPr/>
          <p:nvPr/>
        </p:nvSpPr>
        <p:spPr>
          <a:xfrm>
            <a:off x="2042321" y="8915996"/>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6" name="Groupe 305">
            <a:extLst>
              <a:ext uri="{FF2B5EF4-FFF2-40B4-BE49-F238E27FC236}">
                <a16:creationId xmlns:a16="http://schemas.microsoft.com/office/drawing/2014/main" id="{8DDB2C01-0F02-401E-9BA2-9C9559BBCA82}"/>
              </a:ext>
            </a:extLst>
          </p:cNvPr>
          <p:cNvGrpSpPr/>
          <p:nvPr/>
        </p:nvGrpSpPr>
        <p:grpSpPr>
          <a:xfrm>
            <a:off x="1897189" y="8915996"/>
            <a:ext cx="271472" cy="504000"/>
            <a:chOff x="1903658" y="4038868"/>
            <a:chExt cx="265051" cy="504000"/>
          </a:xfrm>
        </p:grpSpPr>
        <p:cxnSp>
          <p:nvCxnSpPr>
            <p:cNvPr id="307" name="Connecteur droit 306">
              <a:extLst>
                <a:ext uri="{FF2B5EF4-FFF2-40B4-BE49-F238E27FC236}">
                  <a16:creationId xmlns:a16="http://schemas.microsoft.com/office/drawing/2014/main" id="{00DB3F7E-5295-4B24-AB05-0B5D1A3E72A0}"/>
                </a:ext>
              </a:extLst>
            </p:cNvPr>
            <p:cNvCxnSpPr>
              <a:cxnSpLocks/>
            </p:cNvCxnSpPr>
            <p:nvPr/>
          </p:nvCxnSpPr>
          <p:spPr>
            <a:xfrm>
              <a:off x="2036183" y="4038868"/>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08" name="Ellipse 307">
              <a:extLst>
                <a:ext uri="{FF2B5EF4-FFF2-40B4-BE49-F238E27FC236}">
                  <a16:creationId xmlns:a16="http://schemas.microsoft.com/office/drawing/2014/main" id="{7AE117B9-5083-4E4A-8F0C-245D41700E36}"/>
                </a:ext>
              </a:extLst>
            </p:cNvPr>
            <p:cNvSpPr/>
            <p:nvPr/>
          </p:nvSpPr>
          <p:spPr>
            <a:xfrm>
              <a:off x="1903658" y="4172416"/>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15" name="Rectangle 314">
            <a:extLst>
              <a:ext uri="{FF2B5EF4-FFF2-40B4-BE49-F238E27FC236}">
                <a16:creationId xmlns:a16="http://schemas.microsoft.com/office/drawing/2014/main" id="{5822B215-FA1A-45A4-BB6E-06DBB40EF555}"/>
              </a:ext>
            </a:extLst>
          </p:cNvPr>
          <p:cNvSpPr/>
          <p:nvPr/>
        </p:nvSpPr>
        <p:spPr>
          <a:xfrm>
            <a:off x="2124013" y="896794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la prestation délivrée aux spécificités de situations et d'interlocuteurs</a:t>
            </a:r>
          </a:p>
        </p:txBody>
      </p:sp>
      <p:sp>
        <p:nvSpPr>
          <p:cNvPr id="147" name="ZoneTexte 146">
            <a:extLst>
              <a:ext uri="{FF2B5EF4-FFF2-40B4-BE49-F238E27FC236}">
                <a16:creationId xmlns:a16="http://schemas.microsoft.com/office/drawing/2014/main" id="{BF821D23-0B1A-491A-B181-C478F631D262}"/>
              </a:ext>
            </a:extLst>
          </p:cNvPr>
          <p:cNvSpPr txBox="1"/>
          <p:nvPr/>
        </p:nvSpPr>
        <p:spPr>
          <a:xfrm>
            <a:off x="102704" y="1229469"/>
            <a:ext cx="3677134" cy="28236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1800" b="1" dirty="0">
                <a:solidFill>
                  <a:schemeClr val="bg1"/>
                </a:solidFill>
                <a:latin typeface="Univers Light" panose="020B0403020202020204" pitchFamily="34" charset="0"/>
              </a:rPr>
              <a:t>Responsable méthodes et veille</a:t>
            </a:r>
          </a:p>
        </p:txBody>
      </p:sp>
      <p:sp>
        <p:nvSpPr>
          <p:cNvPr id="154" name="ZoneTexte 153">
            <a:extLst>
              <a:ext uri="{FF2B5EF4-FFF2-40B4-BE49-F238E27FC236}">
                <a16:creationId xmlns:a16="http://schemas.microsoft.com/office/drawing/2014/main" id="{1BCF799A-F755-454C-B174-1E7AC15F88F8}"/>
              </a:ext>
            </a:extLst>
          </p:cNvPr>
          <p:cNvSpPr txBox="1"/>
          <p:nvPr/>
        </p:nvSpPr>
        <p:spPr>
          <a:xfrm>
            <a:off x="144851" y="8362308"/>
            <a:ext cx="1845056"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Communication écrite et orale</a:t>
            </a:r>
          </a:p>
        </p:txBody>
      </p:sp>
      <p:sp>
        <p:nvSpPr>
          <p:cNvPr id="156" name="Rectangle 155">
            <a:extLst>
              <a:ext uri="{FF2B5EF4-FFF2-40B4-BE49-F238E27FC236}">
                <a16:creationId xmlns:a16="http://schemas.microsoft.com/office/drawing/2014/main" id="{758B11AA-0C97-4B57-A7A9-FC51DC832D96}"/>
              </a:ext>
            </a:extLst>
          </p:cNvPr>
          <p:cNvSpPr/>
          <p:nvPr/>
        </p:nvSpPr>
        <p:spPr>
          <a:xfrm>
            <a:off x="5266000" y="8308448"/>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Agir sur les freins collectifs et individuels à un travail collaboratif sur l’amélioration d’un logiciel métier</a:t>
            </a:r>
          </a:p>
        </p:txBody>
      </p:sp>
      <p:sp>
        <p:nvSpPr>
          <p:cNvPr id="163" name="Rectangle 162">
            <a:extLst>
              <a:ext uri="{FF2B5EF4-FFF2-40B4-BE49-F238E27FC236}">
                <a16:creationId xmlns:a16="http://schemas.microsoft.com/office/drawing/2014/main" id="{D3DEB4F9-1489-4933-9D73-F39573632143}"/>
              </a:ext>
            </a:extLst>
          </p:cNvPr>
          <p:cNvSpPr/>
          <p:nvPr/>
        </p:nvSpPr>
        <p:spPr>
          <a:xfrm>
            <a:off x="2042321" y="8310363"/>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64" name="Groupe 163">
            <a:extLst>
              <a:ext uri="{FF2B5EF4-FFF2-40B4-BE49-F238E27FC236}">
                <a16:creationId xmlns:a16="http://schemas.microsoft.com/office/drawing/2014/main" id="{9E39E0AA-1F55-4934-8B50-A0D0EA97C339}"/>
              </a:ext>
            </a:extLst>
          </p:cNvPr>
          <p:cNvGrpSpPr/>
          <p:nvPr/>
        </p:nvGrpSpPr>
        <p:grpSpPr>
          <a:xfrm>
            <a:off x="1897189" y="8310363"/>
            <a:ext cx="271472" cy="504000"/>
            <a:chOff x="1903658" y="4050410"/>
            <a:chExt cx="265051" cy="504000"/>
          </a:xfrm>
        </p:grpSpPr>
        <p:cxnSp>
          <p:nvCxnSpPr>
            <p:cNvPr id="165" name="Connecteur droit 164">
              <a:extLst>
                <a:ext uri="{FF2B5EF4-FFF2-40B4-BE49-F238E27FC236}">
                  <a16:creationId xmlns:a16="http://schemas.microsoft.com/office/drawing/2014/main" id="{41CAA28D-B43F-4F42-8442-E90DFCF512AC}"/>
                </a:ext>
              </a:extLst>
            </p:cNvPr>
            <p:cNvCxnSpPr>
              <a:cxnSpLocks/>
            </p:cNvCxnSpPr>
            <p:nvPr/>
          </p:nvCxnSpPr>
          <p:spPr>
            <a:xfrm>
              <a:off x="2036183" y="4050410"/>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67" name="Ellipse 166">
              <a:extLst>
                <a:ext uri="{FF2B5EF4-FFF2-40B4-BE49-F238E27FC236}">
                  <a16:creationId xmlns:a16="http://schemas.microsoft.com/office/drawing/2014/main" id="{ECA842E8-4FF8-472C-A6DE-E4506F2F9BDF}"/>
                </a:ext>
              </a:extLst>
            </p:cNvPr>
            <p:cNvSpPr/>
            <p:nvPr/>
          </p:nvSpPr>
          <p:spPr>
            <a:xfrm>
              <a:off x="1903658" y="4183958"/>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160" name="Rectangle 159">
            <a:extLst>
              <a:ext uri="{FF2B5EF4-FFF2-40B4-BE49-F238E27FC236}">
                <a16:creationId xmlns:a16="http://schemas.microsoft.com/office/drawing/2014/main" id="{E97E9700-1135-46C6-8D70-8C6944C462D5}"/>
              </a:ext>
            </a:extLst>
          </p:cNvPr>
          <p:cNvSpPr/>
          <p:nvPr/>
        </p:nvSpPr>
        <p:spPr>
          <a:xfrm>
            <a:off x="2124013" y="8362308"/>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Décrypter la dynamique collective d'un groupe de travail et adapter son mode d'animation</a:t>
            </a:r>
          </a:p>
        </p:txBody>
      </p:sp>
      <p:grpSp>
        <p:nvGrpSpPr>
          <p:cNvPr id="32" name="Groupe 31">
            <a:extLst>
              <a:ext uri="{FF2B5EF4-FFF2-40B4-BE49-F238E27FC236}">
                <a16:creationId xmlns:a16="http://schemas.microsoft.com/office/drawing/2014/main" id="{3220334E-2341-4655-B4E9-67E8F42F14A9}"/>
              </a:ext>
            </a:extLst>
          </p:cNvPr>
          <p:cNvGrpSpPr/>
          <p:nvPr/>
        </p:nvGrpSpPr>
        <p:grpSpPr>
          <a:xfrm>
            <a:off x="144851" y="9519714"/>
            <a:ext cx="7091790" cy="504000"/>
            <a:chOff x="144851" y="9512226"/>
            <a:chExt cx="7091790" cy="504000"/>
          </a:xfrm>
        </p:grpSpPr>
        <p:sp>
          <p:nvSpPr>
            <p:cNvPr id="169" name="ZoneTexte 168">
              <a:extLst>
                <a:ext uri="{FF2B5EF4-FFF2-40B4-BE49-F238E27FC236}">
                  <a16:creationId xmlns:a16="http://schemas.microsoft.com/office/drawing/2014/main" id="{6B7081E5-E639-485E-91B8-EB7FB3297B30}"/>
                </a:ext>
              </a:extLst>
            </p:cNvPr>
            <p:cNvSpPr txBox="1"/>
            <p:nvPr/>
          </p:nvSpPr>
          <p:spPr>
            <a:xfrm>
              <a:off x="144851" y="9641116"/>
              <a:ext cx="1736778"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Anglais professionnel</a:t>
              </a:r>
            </a:p>
          </p:txBody>
        </p:sp>
        <p:sp>
          <p:nvSpPr>
            <p:cNvPr id="170" name="Rectangle 169">
              <a:extLst>
                <a:ext uri="{FF2B5EF4-FFF2-40B4-BE49-F238E27FC236}">
                  <a16:creationId xmlns:a16="http://schemas.microsoft.com/office/drawing/2014/main" id="{29D1F385-1E13-4937-AB4A-D24B8970CE76}"/>
                </a:ext>
              </a:extLst>
            </p:cNvPr>
            <p:cNvSpPr/>
            <p:nvPr/>
          </p:nvSpPr>
          <p:spPr>
            <a:xfrm>
              <a:off x="5266000" y="9579560"/>
              <a:ext cx="1970641"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Échanger en anglais avec le service support d’un logiciel métier</a:t>
              </a:r>
            </a:p>
          </p:txBody>
        </p:sp>
        <p:grpSp>
          <p:nvGrpSpPr>
            <p:cNvPr id="173" name="Groupe 172">
              <a:extLst>
                <a:ext uri="{FF2B5EF4-FFF2-40B4-BE49-F238E27FC236}">
                  <a16:creationId xmlns:a16="http://schemas.microsoft.com/office/drawing/2014/main" id="{7940904D-1D73-434D-B810-393AAC45B6A3}"/>
                </a:ext>
              </a:extLst>
            </p:cNvPr>
            <p:cNvGrpSpPr/>
            <p:nvPr/>
          </p:nvGrpSpPr>
          <p:grpSpPr>
            <a:xfrm>
              <a:off x="1897189" y="9512226"/>
              <a:ext cx="3405719" cy="504000"/>
              <a:chOff x="1907629" y="2845696"/>
              <a:chExt cx="3405719" cy="504000"/>
            </a:xfrm>
          </p:grpSpPr>
          <p:sp>
            <p:nvSpPr>
              <p:cNvPr id="175" name="Rectangle 174">
                <a:extLst>
                  <a:ext uri="{FF2B5EF4-FFF2-40B4-BE49-F238E27FC236}">
                    <a16:creationId xmlns:a16="http://schemas.microsoft.com/office/drawing/2014/main" id="{2390A3C2-1552-4326-A100-D818F16714EA}"/>
                  </a:ext>
                </a:extLst>
              </p:cNvPr>
              <p:cNvSpPr/>
              <p:nvPr/>
            </p:nvSpPr>
            <p:spPr>
              <a:xfrm>
                <a:off x="2052761" y="2845696"/>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76" name="Groupe 175">
                <a:extLst>
                  <a:ext uri="{FF2B5EF4-FFF2-40B4-BE49-F238E27FC236}">
                    <a16:creationId xmlns:a16="http://schemas.microsoft.com/office/drawing/2014/main" id="{05F1F8F7-D381-4E2C-ABE3-7B368D8A5EA0}"/>
                  </a:ext>
                </a:extLst>
              </p:cNvPr>
              <p:cNvGrpSpPr/>
              <p:nvPr/>
            </p:nvGrpSpPr>
            <p:grpSpPr>
              <a:xfrm>
                <a:off x="1907629" y="2845696"/>
                <a:ext cx="271472" cy="504000"/>
                <a:chOff x="1903658" y="4079082"/>
                <a:chExt cx="265051" cy="504000"/>
              </a:xfrm>
            </p:grpSpPr>
            <p:cxnSp>
              <p:nvCxnSpPr>
                <p:cNvPr id="177" name="Connecteur droit 176">
                  <a:extLst>
                    <a:ext uri="{FF2B5EF4-FFF2-40B4-BE49-F238E27FC236}">
                      <a16:creationId xmlns:a16="http://schemas.microsoft.com/office/drawing/2014/main" id="{89B95E7E-A3FA-4FE8-A670-683601C5F381}"/>
                    </a:ext>
                  </a:extLst>
                </p:cNvPr>
                <p:cNvCxnSpPr>
                  <a:cxnSpLocks/>
                </p:cNvCxnSpPr>
                <p:nvPr/>
              </p:nvCxnSpPr>
              <p:spPr>
                <a:xfrm>
                  <a:off x="2036183" y="4079082"/>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78" name="Ellipse 177">
                  <a:extLst>
                    <a:ext uri="{FF2B5EF4-FFF2-40B4-BE49-F238E27FC236}">
                      <a16:creationId xmlns:a16="http://schemas.microsoft.com/office/drawing/2014/main" id="{78F3F2D6-20BB-476B-9CDE-3537B3C1E767}"/>
                    </a:ext>
                  </a:extLst>
                </p:cNvPr>
                <p:cNvSpPr/>
                <p:nvPr/>
              </p:nvSpPr>
              <p:spPr>
                <a:xfrm>
                  <a:off x="1903658" y="4212630"/>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grpSp>
      <p:sp>
        <p:nvSpPr>
          <p:cNvPr id="174" name="Rectangle 173">
            <a:extLst>
              <a:ext uri="{FF2B5EF4-FFF2-40B4-BE49-F238E27FC236}">
                <a16:creationId xmlns:a16="http://schemas.microsoft.com/office/drawing/2014/main" id="{4C059078-E706-4152-8B40-07E466BAF9AB}"/>
              </a:ext>
            </a:extLst>
          </p:cNvPr>
          <p:cNvSpPr/>
          <p:nvPr/>
        </p:nvSpPr>
        <p:spPr>
          <a:xfrm>
            <a:off x="2124013" y="9565129"/>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Converser en anglais professionnel courant et écrire en anglais les livrables simples, notes, e-mails</a:t>
            </a:r>
          </a:p>
        </p:txBody>
      </p:sp>
      <p:grpSp>
        <p:nvGrpSpPr>
          <p:cNvPr id="183" name="Groupe 182">
            <a:extLst>
              <a:ext uri="{FF2B5EF4-FFF2-40B4-BE49-F238E27FC236}">
                <a16:creationId xmlns:a16="http://schemas.microsoft.com/office/drawing/2014/main" id="{6428451F-D1A3-42AD-B49E-BF1DE2266651}"/>
              </a:ext>
            </a:extLst>
          </p:cNvPr>
          <p:cNvGrpSpPr/>
          <p:nvPr/>
        </p:nvGrpSpPr>
        <p:grpSpPr>
          <a:xfrm>
            <a:off x="1897189" y="5647467"/>
            <a:ext cx="3405719" cy="504000"/>
            <a:chOff x="1907629" y="2778316"/>
            <a:chExt cx="3405719" cy="504000"/>
          </a:xfrm>
        </p:grpSpPr>
        <p:sp>
          <p:nvSpPr>
            <p:cNvPr id="188" name="Rectangle 187">
              <a:extLst>
                <a:ext uri="{FF2B5EF4-FFF2-40B4-BE49-F238E27FC236}">
                  <a16:creationId xmlns:a16="http://schemas.microsoft.com/office/drawing/2014/main" id="{3AF2877F-E24A-4EF1-8CBE-D7ADC068EA14}"/>
                </a:ext>
              </a:extLst>
            </p:cNvPr>
            <p:cNvSpPr/>
            <p:nvPr/>
          </p:nvSpPr>
          <p:spPr>
            <a:xfrm>
              <a:off x="2052761" y="2778316"/>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89" name="Groupe 188">
              <a:extLst>
                <a:ext uri="{FF2B5EF4-FFF2-40B4-BE49-F238E27FC236}">
                  <a16:creationId xmlns:a16="http://schemas.microsoft.com/office/drawing/2014/main" id="{D4D18A41-F1F6-4F1E-9FCD-1855F5FADE8A}"/>
                </a:ext>
              </a:extLst>
            </p:cNvPr>
            <p:cNvGrpSpPr/>
            <p:nvPr/>
          </p:nvGrpSpPr>
          <p:grpSpPr>
            <a:xfrm>
              <a:off x="1907629" y="2778316"/>
              <a:ext cx="271472" cy="504000"/>
              <a:chOff x="1903658" y="4011702"/>
              <a:chExt cx="265051" cy="504000"/>
            </a:xfrm>
          </p:grpSpPr>
          <p:cxnSp>
            <p:nvCxnSpPr>
              <p:cNvPr id="191" name="Connecteur droit 190">
                <a:extLst>
                  <a:ext uri="{FF2B5EF4-FFF2-40B4-BE49-F238E27FC236}">
                    <a16:creationId xmlns:a16="http://schemas.microsoft.com/office/drawing/2014/main" id="{EADF1816-DD79-4FA1-8A71-6C333AB20873}"/>
                  </a:ext>
                </a:extLst>
              </p:cNvPr>
              <p:cNvCxnSpPr>
                <a:cxnSpLocks/>
              </p:cNvCxnSpPr>
              <p:nvPr/>
            </p:nvCxnSpPr>
            <p:spPr>
              <a:xfrm>
                <a:off x="2036183" y="4011702"/>
                <a:ext cx="0" cy="50400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93" name="Ellipse 192">
                <a:extLst>
                  <a:ext uri="{FF2B5EF4-FFF2-40B4-BE49-F238E27FC236}">
                    <a16:creationId xmlns:a16="http://schemas.microsoft.com/office/drawing/2014/main" id="{36BF2DA4-F3EE-41BC-A6E7-E8DCDEC48CB7}"/>
                  </a:ext>
                </a:extLst>
              </p:cNvPr>
              <p:cNvSpPr/>
              <p:nvPr/>
            </p:nvSpPr>
            <p:spPr>
              <a:xfrm>
                <a:off x="1903658" y="4145250"/>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187" name="Rectangle 186">
            <a:extLst>
              <a:ext uri="{FF2B5EF4-FFF2-40B4-BE49-F238E27FC236}">
                <a16:creationId xmlns:a16="http://schemas.microsoft.com/office/drawing/2014/main" id="{FA379552-65B5-4761-AD6E-F0C5D94DCFE1}"/>
              </a:ext>
            </a:extLst>
          </p:cNvPr>
          <p:cNvSpPr/>
          <p:nvPr/>
        </p:nvSpPr>
        <p:spPr>
          <a:xfrm>
            <a:off x="2124013" y="569941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avancées, identifier et utiliser les outils d'exploitation adaptés</a:t>
            </a:r>
          </a:p>
        </p:txBody>
      </p:sp>
      <p:sp>
        <p:nvSpPr>
          <p:cNvPr id="157" name="ZoneTexte 156">
            <a:extLst>
              <a:ext uri="{FF2B5EF4-FFF2-40B4-BE49-F238E27FC236}">
                <a16:creationId xmlns:a16="http://schemas.microsoft.com/office/drawing/2014/main" id="{D80A3D52-F23C-48D5-99C4-F48966F1861E}"/>
              </a:ext>
            </a:extLst>
          </p:cNvPr>
          <p:cNvSpPr txBox="1"/>
          <p:nvPr/>
        </p:nvSpPr>
        <p:spPr>
          <a:xfrm>
            <a:off x="144851" y="5699412"/>
            <a:ext cx="1736779" cy="400110"/>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Gestion et exploitation d'une base de données</a:t>
            </a:r>
          </a:p>
        </p:txBody>
      </p:sp>
      <p:sp>
        <p:nvSpPr>
          <p:cNvPr id="182" name="Rectangle 181">
            <a:extLst>
              <a:ext uri="{FF2B5EF4-FFF2-40B4-BE49-F238E27FC236}">
                <a16:creationId xmlns:a16="http://schemas.microsoft.com/office/drawing/2014/main" id="{75E8DEA5-E1A2-4E73-943C-17010DF9F57F}"/>
              </a:ext>
            </a:extLst>
          </p:cNvPr>
          <p:cNvSpPr/>
          <p:nvPr/>
        </p:nvSpPr>
        <p:spPr>
          <a:xfrm>
            <a:off x="5266002" y="5645552"/>
            <a:ext cx="195624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Proposer des axes d’amélioration des indicateurs intégrés aux offres d’appui au pilotage d’entreprise</a:t>
            </a:r>
          </a:p>
        </p:txBody>
      </p:sp>
      <p:grpSp>
        <p:nvGrpSpPr>
          <p:cNvPr id="200" name="Groupe 199">
            <a:extLst>
              <a:ext uri="{FF2B5EF4-FFF2-40B4-BE49-F238E27FC236}">
                <a16:creationId xmlns:a16="http://schemas.microsoft.com/office/drawing/2014/main" id="{7D102D8E-778E-428D-B52B-9CF4CD7A45DA}"/>
              </a:ext>
            </a:extLst>
          </p:cNvPr>
          <p:cNvGrpSpPr/>
          <p:nvPr/>
        </p:nvGrpSpPr>
        <p:grpSpPr>
          <a:xfrm>
            <a:off x="1897189" y="6208142"/>
            <a:ext cx="3405719" cy="504000"/>
            <a:chOff x="1907629" y="2778316"/>
            <a:chExt cx="3405719" cy="504000"/>
          </a:xfrm>
        </p:grpSpPr>
        <p:sp>
          <p:nvSpPr>
            <p:cNvPr id="202" name="Rectangle 201">
              <a:extLst>
                <a:ext uri="{FF2B5EF4-FFF2-40B4-BE49-F238E27FC236}">
                  <a16:creationId xmlns:a16="http://schemas.microsoft.com/office/drawing/2014/main" id="{1F498DE7-22FD-43E4-9554-670863C0F040}"/>
                </a:ext>
              </a:extLst>
            </p:cNvPr>
            <p:cNvSpPr/>
            <p:nvPr/>
          </p:nvSpPr>
          <p:spPr>
            <a:xfrm>
              <a:off x="2052761" y="2778316"/>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03" name="Groupe 202">
              <a:extLst>
                <a:ext uri="{FF2B5EF4-FFF2-40B4-BE49-F238E27FC236}">
                  <a16:creationId xmlns:a16="http://schemas.microsoft.com/office/drawing/2014/main" id="{899D21F1-2743-460A-9981-D349FA1EC08E}"/>
                </a:ext>
              </a:extLst>
            </p:cNvPr>
            <p:cNvGrpSpPr/>
            <p:nvPr/>
          </p:nvGrpSpPr>
          <p:grpSpPr>
            <a:xfrm>
              <a:off x="1907629" y="2778316"/>
              <a:ext cx="271472" cy="504000"/>
              <a:chOff x="1903658" y="4011702"/>
              <a:chExt cx="265051" cy="504000"/>
            </a:xfrm>
          </p:grpSpPr>
          <p:cxnSp>
            <p:nvCxnSpPr>
              <p:cNvPr id="205" name="Connecteur droit 204">
                <a:extLst>
                  <a:ext uri="{FF2B5EF4-FFF2-40B4-BE49-F238E27FC236}">
                    <a16:creationId xmlns:a16="http://schemas.microsoft.com/office/drawing/2014/main" id="{66EC7481-3D61-47FB-A4F7-54AD98911556}"/>
                  </a:ext>
                </a:extLst>
              </p:cNvPr>
              <p:cNvCxnSpPr>
                <a:cxnSpLocks/>
              </p:cNvCxnSpPr>
              <p:nvPr/>
            </p:nvCxnSpPr>
            <p:spPr>
              <a:xfrm>
                <a:off x="2036183" y="4011702"/>
                <a:ext cx="0" cy="50400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07" name="Ellipse 206">
                <a:extLst>
                  <a:ext uri="{FF2B5EF4-FFF2-40B4-BE49-F238E27FC236}">
                    <a16:creationId xmlns:a16="http://schemas.microsoft.com/office/drawing/2014/main" id="{CD128641-CE12-4F3F-BD37-E2A11FBFBBCA}"/>
                  </a:ext>
                </a:extLst>
              </p:cNvPr>
              <p:cNvSpPr/>
              <p:nvPr/>
            </p:nvSpPr>
            <p:spPr>
              <a:xfrm>
                <a:off x="1903658" y="4145250"/>
                <a:ext cx="265051" cy="23690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201" name="Rectangle 200">
            <a:extLst>
              <a:ext uri="{FF2B5EF4-FFF2-40B4-BE49-F238E27FC236}">
                <a16:creationId xmlns:a16="http://schemas.microsoft.com/office/drawing/2014/main" id="{0763AFE3-8CD4-41D6-8F71-238E26A92C1F}"/>
              </a:ext>
            </a:extLst>
          </p:cNvPr>
          <p:cNvSpPr/>
          <p:nvPr/>
        </p:nvSpPr>
        <p:spPr>
          <a:xfrm>
            <a:off x="2124013" y="6260087"/>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Faire converger les acteurs autour de la finalité du projet et mettre en valeur les avancées</a:t>
            </a:r>
          </a:p>
        </p:txBody>
      </p:sp>
      <p:sp>
        <p:nvSpPr>
          <p:cNvPr id="196" name="ZoneTexte 195">
            <a:extLst>
              <a:ext uri="{FF2B5EF4-FFF2-40B4-BE49-F238E27FC236}">
                <a16:creationId xmlns:a16="http://schemas.microsoft.com/office/drawing/2014/main" id="{E75BB2CC-125F-4CE0-8944-0E0D0026B843}"/>
              </a:ext>
            </a:extLst>
          </p:cNvPr>
          <p:cNvSpPr txBox="1"/>
          <p:nvPr/>
        </p:nvSpPr>
        <p:spPr>
          <a:xfrm>
            <a:off x="144851" y="6260087"/>
            <a:ext cx="1736779" cy="400110"/>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Accompagnement des projets de transformation</a:t>
            </a:r>
          </a:p>
        </p:txBody>
      </p:sp>
      <p:sp>
        <p:nvSpPr>
          <p:cNvPr id="198" name="Rectangle 197">
            <a:extLst>
              <a:ext uri="{FF2B5EF4-FFF2-40B4-BE49-F238E27FC236}">
                <a16:creationId xmlns:a16="http://schemas.microsoft.com/office/drawing/2014/main" id="{A3E31018-5510-4345-87DE-27D4CA1C8BF7}"/>
              </a:ext>
            </a:extLst>
          </p:cNvPr>
          <p:cNvSpPr/>
          <p:nvPr/>
        </p:nvSpPr>
        <p:spPr>
          <a:xfrm>
            <a:off x="5266002" y="6206227"/>
            <a:ext cx="207659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Co-construire les méthodes de production comptable avec les équipes métiers</a:t>
            </a:r>
          </a:p>
        </p:txBody>
      </p:sp>
      <p:grpSp>
        <p:nvGrpSpPr>
          <p:cNvPr id="35" name="Groupe 34">
            <a:extLst>
              <a:ext uri="{FF2B5EF4-FFF2-40B4-BE49-F238E27FC236}">
                <a16:creationId xmlns:a16="http://schemas.microsoft.com/office/drawing/2014/main" id="{8AA29D7E-A255-4BE7-B692-6F08D25684A7}"/>
              </a:ext>
            </a:extLst>
          </p:cNvPr>
          <p:cNvGrpSpPr/>
          <p:nvPr/>
        </p:nvGrpSpPr>
        <p:grpSpPr>
          <a:xfrm>
            <a:off x="144851" y="7702815"/>
            <a:ext cx="7197747" cy="507831"/>
            <a:chOff x="144851" y="7730516"/>
            <a:chExt cx="7197747" cy="507831"/>
          </a:xfrm>
        </p:grpSpPr>
        <p:sp>
          <p:nvSpPr>
            <p:cNvPr id="224" name="ZoneTexte 223">
              <a:extLst>
                <a:ext uri="{FF2B5EF4-FFF2-40B4-BE49-F238E27FC236}">
                  <a16:creationId xmlns:a16="http://schemas.microsoft.com/office/drawing/2014/main" id="{32317336-2FA6-467B-ABAD-C6F703B8163C}"/>
                </a:ext>
              </a:extLst>
            </p:cNvPr>
            <p:cNvSpPr txBox="1"/>
            <p:nvPr/>
          </p:nvSpPr>
          <p:spPr>
            <a:xfrm>
              <a:off x="144851" y="7861321"/>
              <a:ext cx="1845056"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Sens commercial</a:t>
              </a:r>
            </a:p>
          </p:txBody>
        </p:sp>
        <p:sp>
          <p:nvSpPr>
            <p:cNvPr id="225" name="Rectangle 224">
              <a:extLst>
                <a:ext uri="{FF2B5EF4-FFF2-40B4-BE49-F238E27FC236}">
                  <a16:creationId xmlns:a16="http://schemas.microsoft.com/office/drawing/2014/main" id="{0019AE3A-65BB-4CDD-84F7-728DA99D49B5}"/>
                </a:ext>
              </a:extLst>
            </p:cNvPr>
            <p:cNvSpPr/>
            <p:nvPr/>
          </p:nvSpPr>
          <p:spPr>
            <a:xfrm>
              <a:off x="5266000" y="7730516"/>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Analyser les stratégies des concurrents pour mieux valoriser les axes de différenciation du cabinet</a:t>
              </a:r>
            </a:p>
          </p:txBody>
        </p:sp>
        <p:grpSp>
          <p:nvGrpSpPr>
            <p:cNvPr id="226" name="Groupe 225">
              <a:extLst>
                <a:ext uri="{FF2B5EF4-FFF2-40B4-BE49-F238E27FC236}">
                  <a16:creationId xmlns:a16="http://schemas.microsoft.com/office/drawing/2014/main" id="{8CA2718D-E8DF-4C53-9D09-6C8D40F0CC03}"/>
                </a:ext>
              </a:extLst>
            </p:cNvPr>
            <p:cNvGrpSpPr/>
            <p:nvPr/>
          </p:nvGrpSpPr>
          <p:grpSpPr>
            <a:xfrm>
              <a:off x="1897189" y="7732431"/>
              <a:ext cx="3405719" cy="504000"/>
              <a:chOff x="1907629" y="2855496"/>
              <a:chExt cx="3405719" cy="504000"/>
            </a:xfrm>
          </p:grpSpPr>
          <p:sp>
            <p:nvSpPr>
              <p:cNvPr id="228" name="Rectangle 227">
                <a:extLst>
                  <a:ext uri="{FF2B5EF4-FFF2-40B4-BE49-F238E27FC236}">
                    <a16:creationId xmlns:a16="http://schemas.microsoft.com/office/drawing/2014/main" id="{CEAE7273-552F-46F2-836B-E84EE220A63E}"/>
                  </a:ext>
                </a:extLst>
              </p:cNvPr>
              <p:cNvSpPr/>
              <p:nvPr/>
            </p:nvSpPr>
            <p:spPr>
              <a:xfrm>
                <a:off x="2052761" y="2855496"/>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29" name="Groupe 228">
                <a:extLst>
                  <a:ext uri="{FF2B5EF4-FFF2-40B4-BE49-F238E27FC236}">
                    <a16:creationId xmlns:a16="http://schemas.microsoft.com/office/drawing/2014/main" id="{461F39D4-6EF0-451C-B027-3BDC814F56AC}"/>
                  </a:ext>
                </a:extLst>
              </p:cNvPr>
              <p:cNvGrpSpPr/>
              <p:nvPr/>
            </p:nvGrpSpPr>
            <p:grpSpPr>
              <a:xfrm>
                <a:off x="1907629" y="2855496"/>
                <a:ext cx="271472" cy="504000"/>
                <a:chOff x="1903658" y="4088882"/>
                <a:chExt cx="265051" cy="504000"/>
              </a:xfrm>
            </p:grpSpPr>
            <p:cxnSp>
              <p:nvCxnSpPr>
                <p:cNvPr id="230" name="Connecteur droit 229">
                  <a:extLst>
                    <a:ext uri="{FF2B5EF4-FFF2-40B4-BE49-F238E27FC236}">
                      <a16:creationId xmlns:a16="http://schemas.microsoft.com/office/drawing/2014/main" id="{FF275C3A-8F88-49D2-BC46-CF16918BA36A}"/>
                    </a:ext>
                  </a:extLst>
                </p:cNvPr>
                <p:cNvCxnSpPr>
                  <a:cxnSpLocks/>
                </p:cNvCxnSpPr>
                <p:nvPr/>
              </p:nvCxnSpPr>
              <p:spPr>
                <a:xfrm>
                  <a:off x="2036183" y="4088882"/>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31" name="Ellipse 230">
                  <a:extLst>
                    <a:ext uri="{FF2B5EF4-FFF2-40B4-BE49-F238E27FC236}">
                      <a16:creationId xmlns:a16="http://schemas.microsoft.com/office/drawing/2014/main" id="{1286FA1C-7CDD-47CA-B21A-737730F37AE8}"/>
                    </a:ext>
                  </a:extLst>
                </p:cNvPr>
                <p:cNvSpPr/>
                <p:nvPr/>
              </p:nvSpPr>
              <p:spPr>
                <a:xfrm>
                  <a:off x="1903658" y="4222430"/>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27" name="Rectangle 226">
            <a:extLst>
              <a:ext uri="{FF2B5EF4-FFF2-40B4-BE49-F238E27FC236}">
                <a16:creationId xmlns:a16="http://schemas.microsoft.com/office/drawing/2014/main" id="{369363C8-8B71-4B8D-B0EE-534AB13D0201}"/>
              </a:ext>
            </a:extLst>
          </p:cNvPr>
          <p:cNvSpPr/>
          <p:nvPr/>
        </p:nvSpPr>
        <p:spPr>
          <a:xfrm>
            <a:off x="2124013" y="770743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Piloter la construction d'offres commerciales, entretenir un réseau de partenaires et apporteurs d'affaires </a:t>
            </a:r>
          </a:p>
        </p:txBody>
      </p:sp>
      <p:grpSp>
        <p:nvGrpSpPr>
          <p:cNvPr id="31" name="Groupe 30">
            <a:extLst>
              <a:ext uri="{FF2B5EF4-FFF2-40B4-BE49-F238E27FC236}">
                <a16:creationId xmlns:a16="http://schemas.microsoft.com/office/drawing/2014/main" id="{AD8C5E8D-98EB-4EFD-B717-A7832A635BCA}"/>
              </a:ext>
            </a:extLst>
          </p:cNvPr>
          <p:cNvGrpSpPr/>
          <p:nvPr/>
        </p:nvGrpSpPr>
        <p:grpSpPr>
          <a:xfrm>
            <a:off x="144851" y="10121518"/>
            <a:ext cx="7091790" cy="507831"/>
            <a:chOff x="144851" y="10121518"/>
            <a:chExt cx="7091790" cy="507831"/>
          </a:xfrm>
        </p:grpSpPr>
        <p:sp>
          <p:nvSpPr>
            <p:cNvPr id="233" name="ZoneTexte 232">
              <a:extLst>
                <a:ext uri="{FF2B5EF4-FFF2-40B4-BE49-F238E27FC236}">
                  <a16:creationId xmlns:a16="http://schemas.microsoft.com/office/drawing/2014/main" id="{FAF18A7D-8646-4980-A119-DC34FC02A883}"/>
                </a:ext>
              </a:extLst>
            </p:cNvPr>
            <p:cNvSpPr txBox="1"/>
            <p:nvPr/>
          </p:nvSpPr>
          <p:spPr>
            <a:xfrm>
              <a:off x="144851" y="10175378"/>
              <a:ext cx="1736778"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Confidentialité et déontologie</a:t>
              </a:r>
            </a:p>
          </p:txBody>
        </p:sp>
        <p:sp>
          <p:nvSpPr>
            <p:cNvPr id="234" name="Rectangle 233">
              <a:extLst>
                <a:ext uri="{FF2B5EF4-FFF2-40B4-BE49-F238E27FC236}">
                  <a16:creationId xmlns:a16="http://schemas.microsoft.com/office/drawing/2014/main" id="{15CA752E-6BEB-489E-91B2-D88D19CAA76A}"/>
                </a:ext>
              </a:extLst>
            </p:cNvPr>
            <p:cNvSpPr/>
            <p:nvPr/>
          </p:nvSpPr>
          <p:spPr>
            <a:xfrm>
              <a:off x="5266000" y="10121518"/>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Développer de nouveaux process de travail en tenant compte des impératifs déontologiques</a:t>
              </a:r>
            </a:p>
          </p:txBody>
        </p:sp>
        <p:grpSp>
          <p:nvGrpSpPr>
            <p:cNvPr id="235" name="Groupe 234">
              <a:extLst>
                <a:ext uri="{FF2B5EF4-FFF2-40B4-BE49-F238E27FC236}">
                  <a16:creationId xmlns:a16="http://schemas.microsoft.com/office/drawing/2014/main" id="{B1AAA374-E7E4-4656-9B43-49D88438C545}"/>
                </a:ext>
              </a:extLst>
            </p:cNvPr>
            <p:cNvGrpSpPr/>
            <p:nvPr/>
          </p:nvGrpSpPr>
          <p:grpSpPr>
            <a:xfrm>
              <a:off x="1897189" y="10123433"/>
              <a:ext cx="3405719" cy="504000"/>
              <a:chOff x="1907629" y="2857238"/>
              <a:chExt cx="3405719" cy="504000"/>
            </a:xfrm>
          </p:grpSpPr>
          <p:sp>
            <p:nvSpPr>
              <p:cNvPr id="237" name="Rectangle 236">
                <a:extLst>
                  <a:ext uri="{FF2B5EF4-FFF2-40B4-BE49-F238E27FC236}">
                    <a16:creationId xmlns:a16="http://schemas.microsoft.com/office/drawing/2014/main" id="{96722A9C-F84E-4CB5-B66F-7E12DFD495B7}"/>
                  </a:ext>
                </a:extLst>
              </p:cNvPr>
              <p:cNvSpPr/>
              <p:nvPr/>
            </p:nvSpPr>
            <p:spPr>
              <a:xfrm>
                <a:off x="2052761" y="2857238"/>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38" name="Groupe 237">
                <a:extLst>
                  <a:ext uri="{FF2B5EF4-FFF2-40B4-BE49-F238E27FC236}">
                    <a16:creationId xmlns:a16="http://schemas.microsoft.com/office/drawing/2014/main" id="{4C5FB7F6-C761-44E4-B8A2-D9530E978EE0}"/>
                  </a:ext>
                </a:extLst>
              </p:cNvPr>
              <p:cNvGrpSpPr/>
              <p:nvPr/>
            </p:nvGrpSpPr>
            <p:grpSpPr>
              <a:xfrm>
                <a:off x="1907629" y="2857238"/>
                <a:ext cx="271472" cy="504000"/>
                <a:chOff x="1903658" y="4090624"/>
                <a:chExt cx="265051" cy="504000"/>
              </a:xfrm>
            </p:grpSpPr>
            <p:cxnSp>
              <p:nvCxnSpPr>
                <p:cNvPr id="239" name="Connecteur droit 238">
                  <a:extLst>
                    <a:ext uri="{FF2B5EF4-FFF2-40B4-BE49-F238E27FC236}">
                      <a16:creationId xmlns:a16="http://schemas.microsoft.com/office/drawing/2014/main" id="{22E534E8-D102-4560-8980-6731B27BF640}"/>
                    </a:ext>
                  </a:extLst>
                </p:cNvPr>
                <p:cNvCxnSpPr>
                  <a:cxnSpLocks/>
                </p:cNvCxnSpPr>
                <p:nvPr/>
              </p:nvCxnSpPr>
              <p:spPr>
                <a:xfrm>
                  <a:off x="2036183" y="4090624"/>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0" name="Ellipse 239">
                  <a:extLst>
                    <a:ext uri="{FF2B5EF4-FFF2-40B4-BE49-F238E27FC236}">
                      <a16:creationId xmlns:a16="http://schemas.microsoft.com/office/drawing/2014/main" id="{B00EDC1E-1AFE-4D0E-984B-2E4AE2E1CF41}"/>
                    </a:ext>
                  </a:extLst>
                </p:cNvPr>
                <p:cNvSpPr/>
                <p:nvPr/>
              </p:nvSpPr>
              <p:spPr>
                <a:xfrm>
                  <a:off x="1903658" y="4224172"/>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grpSp>
      <p:sp>
        <p:nvSpPr>
          <p:cNvPr id="236" name="Rectangle 235">
            <a:extLst>
              <a:ext uri="{FF2B5EF4-FFF2-40B4-BE49-F238E27FC236}">
                <a16:creationId xmlns:a16="http://schemas.microsoft.com/office/drawing/2014/main" id="{C1B45BFB-A097-4138-BBB3-A072123AEB6A}"/>
              </a:ext>
            </a:extLst>
          </p:cNvPr>
          <p:cNvSpPr/>
          <p:nvPr/>
        </p:nvSpPr>
        <p:spPr>
          <a:xfrm>
            <a:off x="2124013" y="1009843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Garantir une organisation du travail respectant la confidentialité et les règles déontologiques à l'échelle du cabinet</a:t>
            </a:r>
          </a:p>
        </p:txBody>
      </p:sp>
      <p:grpSp>
        <p:nvGrpSpPr>
          <p:cNvPr id="127" name="Groupe 126">
            <a:extLst>
              <a:ext uri="{FF2B5EF4-FFF2-40B4-BE49-F238E27FC236}">
                <a16:creationId xmlns:a16="http://schemas.microsoft.com/office/drawing/2014/main" id="{959833B6-DBCD-4968-B534-87166213161D}"/>
              </a:ext>
            </a:extLst>
          </p:cNvPr>
          <p:cNvGrpSpPr/>
          <p:nvPr/>
        </p:nvGrpSpPr>
        <p:grpSpPr>
          <a:xfrm>
            <a:off x="3995753" y="1501255"/>
            <a:ext cx="3456384" cy="481018"/>
            <a:chOff x="3635821" y="1491960"/>
            <a:chExt cx="3456384" cy="481018"/>
          </a:xfrm>
        </p:grpSpPr>
        <p:grpSp>
          <p:nvGrpSpPr>
            <p:cNvPr id="128" name="Groupe 127">
              <a:extLst>
                <a:ext uri="{FF2B5EF4-FFF2-40B4-BE49-F238E27FC236}">
                  <a16:creationId xmlns:a16="http://schemas.microsoft.com/office/drawing/2014/main" id="{07A72017-9614-4518-A80D-30A1E71EB815}"/>
                </a:ext>
              </a:extLst>
            </p:cNvPr>
            <p:cNvGrpSpPr/>
            <p:nvPr/>
          </p:nvGrpSpPr>
          <p:grpSpPr>
            <a:xfrm>
              <a:off x="3747100" y="1491960"/>
              <a:ext cx="3129082" cy="451140"/>
              <a:chOff x="3747100" y="1491960"/>
              <a:chExt cx="3129082" cy="451140"/>
            </a:xfrm>
          </p:grpSpPr>
          <p:sp>
            <p:nvSpPr>
              <p:cNvPr id="146" name="Rectangle 145">
                <a:extLst>
                  <a:ext uri="{FF2B5EF4-FFF2-40B4-BE49-F238E27FC236}">
                    <a16:creationId xmlns:a16="http://schemas.microsoft.com/office/drawing/2014/main" id="{0E0FF8BB-99B4-4942-B044-10F3697E86A8}"/>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150" name="ZoneTexte 149">
                <a:extLst>
                  <a:ext uri="{FF2B5EF4-FFF2-40B4-BE49-F238E27FC236}">
                    <a16:creationId xmlns:a16="http://schemas.microsoft.com/office/drawing/2014/main" id="{1C447FFE-DC61-4744-855E-D8E756FD4DA5}"/>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29" name="Groupe 128">
              <a:extLst>
                <a:ext uri="{FF2B5EF4-FFF2-40B4-BE49-F238E27FC236}">
                  <a16:creationId xmlns:a16="http://schemas.microsoft.com/office/drawing/2014/main" id="{115798C7-17B6-476B-8BEA-D2A939F7147E}"/>
                </a:ext>
              </a:extLst>
            </p:cNvPr>
            <p:cNvGrpSpPr/>
            <p:nvPr/>
          </p:nvGrpSpPr>
          <p:grpSpPr>
            <a:xfrm>
              <a:off x="5145033" y="1669592"/>
              <a:ext cx="1192567" cy="303386"/>
              <a:chOff x="5501712" y="1669592"/>
              <a:chExt cx="1192567" cy="303386"/>
            </a:xfrm>
          </p:grpSpPr>
          <p:sp>
            <p:nvSpPr>
              <p:cNvPr id="144" name="ZoneTexte 143">
                <a:extLst>
                  <a:ext uri="{FF2B5EF4-FFF2-40B4-BE49-F238E27FC236}">
                    <a16:creationId xmlns:a16="http://schemas.microsoft.com/office/drawing/2014/main" id="{759BABF9-A646-4134-9BF6-4F6004A9A3B2}"/>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145" name="Ellipse 144">
                <a:extLst>
                  <a:ext uri="{FF2B5EF4-FFF2-40B4-BE49-F238E27FC236}">
                    <a16:creationId xmlns:a16="http://schemas.microsoft.com/office/drawing/2014/main" id="{0BE42130-F7BE-454B-BB8D-FDF4878BE0B3}"/>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30" name="Groupe 129">
              <a:extLst>
                <a:ext uri="{FF2B5EF4-FFF2-40B4-BE49-F238E27FC236}">
                  <a16:creationId xmlns:a16="http://schemas.microsoft.com/office/drawing/2014/main" id="{D90D85EA-3463-4DF7-B485-03AC43ADC6C4}"/>
                </a:ext>
              </a:extLst>
            </p:cNvPr>
            <p:cNvGrpSpPr/>
            <p:nvPr/>
          </p:nvGrpSpPr>
          <p:grpSpPr>
            <a:xfrm>
              <a:off x="5899638" y="1669592"/>
              <a:ext cx="1192567" cy="303386"/>
              <a:chOff x="6322879" y="1669592"/>
              <a:chExt cx="1192567" cy="303386"/>
            </a:xfrm>
          </p:grpSpPr>
          <p:sp>
            <p:nvSpPr>
              <p:cNvPr id="142" name="ZoneTexte 141">
                <a:extLst>
                  <a:ext uri="{FF2B5EF4-FFF2-40B4-BE49-F238E27FC236}">
                    <a16:creationId xmlns:a16="http://schemas.microsoft.com/office/drawing/2014/main" id="{236BAA2E-3039-432E-A517-4BA7DC3CC2BC}"/>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43" name="Ellipse 142">
                <a:extLst>
                  <a:ext uri="{FF2B5EF4-FFF2-40B4-BE49-F238E27FC236}">
                    <a16:creationId xmlns:a16="http://schemas.microsoft.com/office/drawing/2014/main" id="{CBC473B5-78E4-41AD-9412-8D342B17808C}"/>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31" name="Groupe 130">
              <a:extLst>
                <a:ext uri="{FF2B5EF4-FFF2-40B4-BE49-F238E27FC236}">
                  <a16:creationId xmlns:a16="http://schemas.microsoft.com/office/drawing/2014/main" id="{2E248AF6-6921-4E32-BCE2-5EE52460F581}"/>
                </a:ext>
              </a:extLst>
            </p:cNvPr>
            <p:cNvGrpSpPr/>
            <p:nvPr/>
          </p:nvGrpSpPr>
          <p:grpSpPr>
            <a:xfrm>
              <a:off x="4390427" y="1669592"/>
              <a:ext cx="1192567" cy="303386"/>
              <a:chOff x="4680545" y="1669592"/>
              <a:chExt cx="1192567" cy="303386"/>
            </a:xfrm>
          </p:grpSpPr>
          <p:sp>
            <p:nvSpPr>
              <p:cNvPr id="140" name="ZoneTexte 139">
                <a:extLst>
                  <a:ext uri="{FF2B5EF4-FFF2-40B4-BE49-F238E27FC236}">
                    <a16:creationId xmlns:a16="http://schemas.microsoft.com/office/drawing/2014/main" id="{6A7F55A9-1208-4D82-91FD-9C508E37E01E}"/>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41" name="Ellipse 140">
                <a:extLst>
                  <a:ext uri="{FF2B5EF4-FFF2-40B4-BE49-F238E27FC236}">
                    <a16:creationId xmlns:a16="http://schemas.microsoft.com/office/drawing/2014/main" id="{AF9676AD-BA22-4AA6-880C-B4458A807ABE}"/>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35" name="Groupe 134">
              <a:extLst>
                <a:ext uri="{FF2B5EF4-FFF2-40B4-BE49-F238E27FC236}">
                  <a16:creationId xmlns:a16="http://schemas.microsoft.com/office/drawing/2014/main" id="{38A14674-B9A6-45C8-97B6-D7BA128CBFD7}"/>
                </a:ext>
              </a:extLst>
            </p:cNvPr>
            <p:cNvGrpSpPr/>
            <p:nvPr/>
          </p:nvGrpSpPr>
          <p:grpSpPr>
            <a:xfrm>
              <a:off x="3635821" y="1669592"/>
              <a:ext cx="1192567" cy="303386"/>
              <a:chOff x="3859378" y="1669592"/>
              <a:chExt cx="1192567" cy="303386"/>
            </a:xfrm>
          </p:grpSpPr>
          <p:sp>
            <p:nvSpPr>
              <p:cNvPr id="138" name="ZoneTexte 137">
                <a:extLst>
                  <a:ext uri="{FF2B5EF4-FFF2-40B4-BE49-F238E27FC236}">
                    <a16:creationId xmlns:a16="http://schemas.microsoft.com/office/drawing/2014/main" id="{BE23258A-ABFF-4A6D-B8C5-5563BA1961A3}"/>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39" name="Ellipse 138">
                <a:extLst>
                  <a:ext uri="{FF2B5EF4-FFF2-40B4-BE49-F238E27FC236}">
                    <a16:creationId xmlns:a16="http://schemas.microsoft.com/office/drawing/2014/main" id="{AD805615-DBBB-4B8F-B17A-E31EEC3644C8}"/>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pic>
        <p:nvPicPr>
          <p:cNvPr id="2" name="Image 1" descr="Une image contenant texte, Police, logo, Graphique&#10;&#10;Description générée automatiquement">
            <a:extLst>
              <a:ext uri="{FF2B5EF4-FFF2-40B4-BE49-F238E27FC236}">
                <a16:creationId xmlns:a16="http://schemas.microsoft.com/office/drawing/2014/main" id="{3C2C957C-5B9D-6947-7636-8222FEBEAB7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4652" y="96751"/>
            <a:ext cx="1117053" cy="922337"/>
          </a:xfrm>
          <a:prstGeom prst="rect">
            <a:avLst/>
          </a:prstGeom>
        </p:spPr>
      </p:pic>
    </p:spTree>
    <p:extLst>
      <p:ext uri="{BB962C8B-B14F-4D97-AF65-F5344CB8AC3E}">
        <p14:creationId xmlns:p14="http://schemas.microsoft.com/office/powerpoint/2010/main" val="1753690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ZoneTexte 125">
            <a:extLst>
              <a:ext uri="{FF2B5EF4-FFF2-40B4-BE49-F238E27FC236}">
                <a16:creationId xmlns:a16="http://schemas.microsoft.com/office/drawing/2014/main" id="{B98F3625-1046-4D5F-ADD3-A4CAEFB445D3}"/>
              </a:ext>
            </a:extLst>
          </p:cNvPr>
          <p:cNvSpPr txBox="1"/>
          <p:nvPr/>
        </p:nvSpPr>
        <p:spPr>
          <a:xfrm>
            <a:off x="510584"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5" name="Groupe 4">
            <a:extLst>
              <a:ext uri="{FF2B5EF4-FFF2-40B4-BE49-F238E27FC236}">
                <a16:creationId xmlns:a16="http://schemas.microsoft.com/office/drawing/2014/main" id="{4AF6B947-E98F-453B-A849-82497C7F8686}"/>
              </a:ext>
            </a:extLst>
          </p:cNvPr>
          <p:cNvGrpSpPr/>
          <p:nvPr/>
        </p:nvGrpSpPr>
        <p:grpSpPr>
          <a:xfrm>
            <a:off x="3923853" y="7096554"/>
            <a:ext cx="3435355" cy="1135007"/>
            <a:chOff x="3973446" y="7162725"/>
            <a:chExt cx="3435355" cy="1135007"/>
          </a:xfrm>
        </p:grpSpPr>
        <p:sp>
          <p:nvSpPr>
            <p:cNvPr id="89" name="ZoneTexte 88">
              <a:extLst>
                <a:ext uri="{FF2B5EF4-FFF2-40B4-BE49-F238E27FC236}">
                  <a16:creationId xmlns:a16="http://schemas.microsoft.com/office/drawing/2014/main" id="{9C680D0D-EADB-41EF-9406-79332806A869}"/>
                </a:ext>
              </a:extLst>
            </p:cNvPr>
            <p:cNvSpPr txBox="1"/>
            <p:nvPr/>
          </p:nvSpPr>
          <p:spPr>
            <a:xfrm>
              <a:off x="3996220" y="7435958"/>
              <a:ext cx="3240000" cy="861774"/>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Hausse des compétences en matière d’accompagnement du changement : décryptage des enjeux, adaptation des démarches aux leviers et freins des différents acteurs internes et externes des cabinets…</a:t>
              </a: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742833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00" name="ZoneTexte 99">
              <a:extLst>
                <a:ext uri="{FF2B5EF4-FFF2-40B4-BE49-F238E27FC236}">
                  <a16:creationId xmlns:a16="http://schemas.microsoft.com/office/drawing/2014/main" id="{801D9D51-E8B0-4BA3-BA13-6383DD7D2674}"/>
                </a:ext>
              </a:extLst>
            </p:cNvPr>
            <p:cNvSpPr txBox="1"/>
            <p:nvPr/>
          </p:nvSpPr>
          <p:spPr>
            <a:xfrm>
              <a:off x="4083532" y="7162725"/>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7242040"/>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grpSp>
        <p:nvGrpSpPr>
          <p:cNvPr id="9" name="Groupe 8">
            <a:extLst>
              <a:ext uri="{FF2B5EF4-FFF2-40B4-BE49-F238E27FC236}">
                <a16:creationId xmlns:a16="http://schemas.microsoft.com/office/drawing/2014/main" id="{FFACAAFD-2002-4338-B74F-5AFA79067C9A}"/>
              </a:ext>
            </a:extLst>
          </p:cNvPr>
          <p:cNvGrpSpPr/>
          <p:nvPr/>
        </p:nvGrpSpPr>
        <p:grpSpPr>
          <a:xfrm>
            <a:off x="369971" y="4950809"/>
            <a:ext cx="3325269" cy="1752646"/>
            <a:chOff x="369971" y="4864247"/>
            <a:chExt cx="3325269" cy="1752646"/>
          </a:xfrm>
        </p:grpSpPr>
        <p:sp>
          <p:nvSpPr>
            <p:cNvPr id="54" name="ZoneTexte 53">
              <a:extLst>
                <a:ext uri="{FF2B5EF4-FFF2-40B4-BE49-F238E27FC236}">
                  <a16:creationId xmlns:a16="http://schemas.microsoft.com/office/drawing/2014/main" id="{D0B3E300-8CF5-42E1-BE4A-BDD2E0D57766}"/>
                </a:ext>
              </a:extLst>
            </p:cNvPr>
            <p:cNvSpPr txBox="1"/>
            <p:nvPr/>
          </p:nvSpPr>
          <p:spPr>
            <a:xfrm>
              <a:off x="369971" y="4864247"/>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395822" y="5139565"/>
              <a:ext cx="3240000" cy="1477328"/>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Le positionnement du cabinet (activités prépondérantes…) et les choix stratégiques de développement (forte automatisation des processus comptables, spécialisation des prestations, diversification…) impactent directement le périmètre d’intervention du Responsable méthodes : prépondérance des activités d’évolution des outils, d’accompagnement des équipes et clients, de veille…</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5133626"/>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10" name="Groupe 9">
            <a:extLst>
              <a:ext uri="{FF2B5EF4-FFF2-40B4-BE49-F238E27FC236}">
                <a16:creationId xmlns:a16="http://schemas.microsoft.com/office/drawing/2014/main" id="{5D0A90A3-A6EB-40ED-9228-23547D7CFB21}"/>
              </a:ext>
            </a:extLst>
          </p:cNvPr>
          <p:cNvGrpSpPr/>
          <p:nvPr/>
        </p:nvGrpSpPr>
        <p:grpSpPr>
          <a:xfrm>
            <a:off x="369971" y="1962279"/>
            <a:ext cx="3325269" cy="2984113"/>
            <a:chOff x="369971" y="1962279"/>
            <a:chExt cx="3325269" cy="2984113"/>
          </a:xfrm>
        </p:grpSpPr>
        <p:sp>
          <p:nvSpPr>
            <p:cNvPr id="64" name="ZoneTexte 63">
              <a:extLst>
                <a:ext uri="{FF2B5EF4-FFF2-40B4-BE49-F238E27FC236}">
                  <a16:creationId xmlns:a16="http://schemas.microsoft.com/office/drawing/2014/main" id="{2E310E27-268E-470D-83D4-450F7DE133F1}"/>
                </a:ext>
              </a:extLst>
            </p:cNvPr>
            <p:cNvSpPr txBox="1"/>
            <p:nvPr/>
          </p:nvSpPr>
          <p:spPr>
            <a:xfrm>
              <a:off x="369971" y="196227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420574" y="2237958"/>
              <a:ext cx="3240000" cy="270843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petits cabinets, le Responsable « méthodes et veille » intervient fréquemment en appui expert sur des dossiers d’expertise-comptable, d’audit, de conseil financier ou d’expertise juridique (selon sa formation et son expérience antérieure). Il peut prendre en charge directement certains dossiers complexes. La fonction de Responsable méthodes est fréquemment prise en charge par un Expert-comptable, un Chef de mission ou Collaborateur comptable expérimenté.</a:t>
              </a:r>
            </a:p>
            <a:p>
              <a:pPr algn="l"/>
              <a:r>
                <a:rPr lang="fr-FR" dirty="0"/>
                <a:t>Dans les cabinets de plus grande taille, il peut intervenir au sein d’une équipe « méthodes » étoffée, piloter des chargés de mission ou référents techniques spécialisés, ou intervenir sur un champ « méthodes » spécifique (processus comptables, processus d’audit…).</a:t>
              </a:r>
            </a:p>
          </p:txBody>
        </p: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2230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8" name="Groupe 7">
            <a:extLst>
              <a:ext uri="{FF2B5EF4-FFF2-40B4-BE49-F238E27FC236}">
                <a16:creationId xmlns:a16="http://schemas.microsoft.com/office/drawing/2014/main" id="{3E98E8ED-4097-4F74-99E3-09D6F478AD9D}"/>
              </a:ext>
            </a:extLst>
          </p:cNvPr>
          <p:cNvGrpSpPr/>
          <p:nvPr/>
        </p:nvGrpSpPr>
        <p:grpSpPr>
          <a:xfrm>
            <a:off x="369971" y="6707872"/>
            <a:ext cx="3325269" cy="1431306"/>
            <a:chOff x="369971" y="6707872"/>
            <a:chExt cx="3325269" cy="1431306"/>
          </a:xfrm>
        </p:grpSpPr>
        <p:sp>
          <p:nvSpPr>
            <p:cNvPr id="109" name="ZoneTexte 108">
              <a:extLst>
                <a:ext uri="{FF2B5EF4-FFF2-40B4-BE49-F238E27FC236}">
                  <a16:creationId xmlns:a16="http://schemas.microsoft.com/office/drawing/2014/main" id="{AF3D5513-BF9B-4E23-A5CD-D9F5CE73A3B1}"/>
                </a:ext>
              </a:extLst>
            </p:cNvPr>
            <p:cNvSpPr txBox="1"/>
            <p:nvPr/>
          </p:nvSpPr>
          <p:spPr>
            <a:xfrm>
              <a:off x="420574" y="6969627"/>
              <a:ext cx="3240000" cy="116955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Avec l’expérience, hausse de la dimension d’accompagnement au changement des équipes, de l’implication sur les aspects stratégiques de développement du cabinet (conception d’offres…), de l’implication sur des projets de R&amp;D internes (par exemple, développement de solutions numériques « maison », en lien avec des partenaires externes…)</a:t>
              </a:r>
            </a:p>
          </p:txBody>
        </p:sp>
        <p:sp>
          <p:nvSpPr>
            <p:cNvPr id="72" name="ZoneTexte 71">
              <a:extLst>
                <a:ext uri="{FF2B5EF4-FFF2-40B4-BE49-F238E27FC236}">
                  <a16:creationId xmlns:a16="http://schemas.microsoft.com/office/drawing/2014/main" id="{51ACCE7B-DD40-4144-93E6-9E286C1BAE9D}"/>
                </a:ext>
              </a:extLst>
            </p:cNvPr>
            <p:cNvSpPr txBox="1"/>
            <p:nvPr/>
          </p:nvSpPr>
          <p:spPr>
            <a:xfrm>
              <a:off x="369971" y="6707872"/>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6968674"/>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841949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110" name="Groupe 109">
            <a:extLst>
              <a:ext uri="{FF2B5EF4-FFF2-40B4-BE49-F238E27FC236}">
                <a16:creationId xmlns:a16="http://schemas.microsoft.com/office/drawing/2014/main" id="{D9A65EB5-DE36-4E09-8865-0C643FC0F140}"/>
              </a:ext>
            </a:extLst>
          </p:cNvPr>
          <p:cNvGrpSpPr/>
          <p:nvPr/>
        </p:nvGrpSpPr>
        <p:grpSpPr>
          <a:xfrm>
            <a:off x="454576" y="8154218"/>
            <a:ext cx="3195823" cy="246221"/>
            <a:chOff x="433240" y="2440348"/>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sp>
        <p:nvSpPr>
          <p:cNvPr id="116" name="ZoneTexte 115">
            <a:extLst>
              <a:ext uri="{FF2B5EF4-FFF2-40B4-BE49-F238E27FC236}">
                <a16:creationId xmlns:a16="http://schemas.microsoft.com/office/drawing/2014/main" id="{12FA9338-88D2-4D5C-AA5C-39F8C3581043}"/>
              </a:ext>
            </a:extLst>
          </p:cNvPr>
          <p:cNvSpPr txBox="1"/>
          <p:nvPr/>
        </p:nvSpPr>
        <p:spPr>
          <a:xfrm>
            <a:off x="420574" y="8451947"/>
            <a:ext cx="3271793" cy="224676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ensemble des Collaborateurs des différents pôles d’activité (Expertise-comptable, audit, métiers du juridique, du conseil), équipe informatique (DSI, Technicien SI), équipe RH (DRH, Chargé de projets RH...), Expert-comptable dirigeant, Responsable marketing…</a:t>
            </a:r>
          </a:p>
          <a:p>
            <a:pPr algn="l"/>
            <a:r>
              <a:rPr lang="fr-FR" i="1" dirty="0"/>
              <a:t>Relations professionnelles externes </a:t>
            </a:r>
            <a:r>
              <a:rPr lang="fr-FR" dirty="0"/>
              <a:t>: Dirigeants, DAF, Editeurs de logiciels, autres partenaires et prestataires (avocats, consultants, banquiers…)</a:t>
            </a:r>
          </a:p>
          <a:p>
            <a:pPr algn="l"/>
            <a:r>
              <a:rPr lang="fr-FR" i="1" dirty="0"/>
              <a:t>Télétravail</a:t>
            </a:r>
            <a:r>
              <a:rPr lang="fr-FR" dirty="0"/>
              <a:t> : possible sur la majorité des activités mais variable selon les règles de fonctionnement internes du cabinet. Présence nécessaire au cabinet pour l’organisation de formation, de groupes de travail sur l’évolution des process internes…</a:t>
            </a:r>
          </a:p>
        </p:txBody>
      </p:sp>
      <p:grpSp>
        <p:nvGrpSpPr>
          <p:cNvPr id="7" name="Groupe 6">
            <a:extLst>
              <a:ext uri="{FF2B5EF4-FFF2-40B4-BE49-F238E27FC236}">
                <a16:creationId xmlns:a16="http://schemas.microsoft.com/office/drawing/2014/main" id="{298A4146-D790-4992-953C-B624012C6F72}"/>
              </a:ext>
            </a:extLst>
          </p:cNvPr>
          <p:cNvGrpSpPr/>
          <p:nvPr/>
        </p:nvGrpSpPr>
        <p:grpSpPr>
          <a:xfrm>
            <a:off x="3923853" y="1663291"/>
            <a:ext cx="3528392" cy="5393081"/>
            <a:chOff x="3923853" y="1663291"/>
            <a:chExt cx="3528392" cy="5393081"/>
          </a:xfrm>
        </p:grpSpPr>
        <p:grpSp>
          <p:nvGrpSpPr>
            <p:cNvPr id="2" name="Groupe 1">
              <a:extLst>
                <a:ext uri="{FF2B5EF4-FFF2-40B4-BE49-F238E27FC236}">
                  <a16:creationId xmlns:a16="http://schemas.microsoft.com/office/drawing/2014/main" id="{D83BE459-513A-4A8C-8EB1-38C72C45327C}"/>
                </a:ext>
              </a:extLst>
            </p:cNvPr>
            <p:cNvGrpSpPr/>
            <p:nvPr/>
          </p:nvGrpSpPr>
          <p:grpSpPr>
            <a:xfrm>
              <a:off x="3935345" y="3730048"/>
              <a:ext cx="3300876" cy="1606084"/>
              <a:chOff x="3935345" y="4018297"/>
              <a:chExt cx="3300876" cy="1606084"/>
            </a:xfrm>
          </p:grpSpPr>
          <p:sp>
            <p:nvSpPr>
              <p:cNvPr id="82" name="ZoneTexte 81">
                <a:extLst>
                  <a:ext uri="{FF2B5EF4-FFF2-40B4-BE49-F238E27FC236}">
                    <a16:creationId xmlns:a16="http://schemas.microsoft.com/office/drawing/2014/main" id="{4790275F-7869-48AB-A01B-85061FA25347}"/>
                  </a:ext>
                </a:extLst>
              </p:cNvPr>
              <p:cNvSpPr txBox="1"/>
              <p:nvPr/>
            </p:nvSpPr>
            <p:spPr>
              <a:xfrm>
                <a:off x="3935345" y="4018297"/>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69" name="ZoneTexte 68">
                <a:extLst>
                  <a:ext uri="{FF2B5EF4-FFF2-40B4-BE49-F238E27FC236}">
                    <a16:creationId xmlns:a16="http://schemas.microsoft.com/office/drawing/2014/main" id="{0B70E29C-F493-49E2-9712-AAE863D973CE}"/>
                  </a:ext>
                </a:extLst>
              </p:cNvPr>
              <p:cNvSpPr txBox="1"/>
              <p:nvPr/>
            </p:nvSpPr>
            <p:spPr>
              <a:xfrm>
                <a:off x="3996221" y="4454830"/>
                <a:ext cx="3240000" cy="1169551"/>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Expérience précédente en cabinet d’expertise-comptable : Assistant comptable expérimenté, Collaborateur comptable, Chef de mission, métiers de l’audit, métiers de l’informatique…</a:t>
                </a:r>
              </a:p>
              <a:p>
                <a:r>
                  <a:rPr lang="fr-FR" dirty="0">
                    <a:solidFill>
                      <a:schemeClr val="tx2"/>
                    </a:solidFill>
                  </a:rPr>
                  <a:t>Parcours en direction financière d’entreprise</a:t>
                </a:r>
              </a:p>
              <a:p>
                <a:r>
                  <a:rPr lang="fr-FR" dirty="0">
                    <a:solidFill>
                      <a:schemeClr val="tx2"/>
                    </a:solidFill>
                  </a:rPr>
                  <a:t>Selon le contour du poste, parcours au sein d’un éditeur de logiciel métiers</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4444170"/>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sp>
          <p:nvSpPr>
            <p:cNvPr id="80" name="ZoneTexte 79">
              <a:extLst>
                <a:ext uri="{FF2B5EF4-FFF2-40B4-BE49-F238E27FC236}">
                  <a16:creationId xmlns:a16="http://schemas.microsoft.com/office/drawing/2014/main" id="{420D5275-41C2-49B9-920C-4D4B8D52F85B}"/>
                </a:ext>
              </a:extLst>
            </p:cNvPr>
            <p:cNvSpPr txBox="1"/>
            <p:nvPr/>
          </p:nvSpPr>
          <p:spPr>
            <a:xfrm>
              <a:off x="4046776" y="1663291"/>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74260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93618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4" name="Groupe 3">
              <a:extLst>
                <a:ext uri="{FF2B5EF4-FFF2-40B4-BE49-F238E27FC236}">
                  <a16:creationId xmlns:a16="http://schemas.microsoft.com/office/drawing/2014/main" id="{97F9F7C5-FB43-4F51-AFC7-0B820F3C2365}"/>
                </a:ext>
              </a:extLst>
            </p:cNvPr>
            <p:cNvGrpSpPr/>
            <p:nvPr/>
          </p:nvGrpSpPr>
          <p:grpSpPr>
            <a:xfrm>
              <a:off x="3937185" y="2001919"/>
              <a:ext cx="3177403" cy="1753577"/>
              <a:chOff x="3937185" y="2001919"/>
              <a:chExt cx="3177403" cy="1753577"/>
            </a:xfrm>
          </p:grpSpPr>
          <p:sp>
            <p:nvSpPr>
              <p:cNvPr id="68" name="ZoneTexte 67">
                <a:extLst>
                  <a:ext uri="{FF2B5EF4-FFF2-40B4-BE49-F238E27FC236}">
                    <a16:creationId xmlns:a16="http://schemas.microsoft.com/office/drawing/2014/main" id="{67A1A514-CA7F-49BE-8B7E-C9358E60BC8B}"/>
                  </a:ext>
                </a:extLst>
              </p:cNvPr>
              <p:cNvSpPr txBox="1"/>
              <p:nvPr/>
            </p:nvSpPr>
            <p:spPr>
              <a:xfrm>
                <a:off x="3996220" y="2278168"/>
                <a:ext cx="3118367" cy="1477328"/>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t>Bac+5 en comptabilité, gestion, audit, finance, </a:t>
                </a:r>
                <a:r>
                  <a:rPr lang="fr-FR"/>
                  <a:t>par exemple </a:t>
                </a:r>
                <a:r>
                  <a:rPr lang="fr-FR" dirty="0"/>
                  <a:t>:</a:t>
                </a:r>
              </a:p>
              <a:p>
                <a:pPr marL="108000" indent="-108000" algn="l">
                  <a:buFont typeface="Wingdings" panose="05000000000000000000" pitchFamily="2" charset="2"/>
                  <a:buChar char="§"/>
                </a:pPr>
                <a:r>
                  <a:rPr lang="fr-FR" dirty="0"/>
                  <a:t>DCG (Diplôme de Comptabilité et de Gestion) / Licence CCA (Licence Comptabilité Contrôle Audit)</a:t>
                </a:r>
              </a:p>
              <a:p>
                <a:pPr marL="108000" indent="-108000" algn="l">
                  <a:buFont typeface="Wingdings" panose="05000000000000000000" pitchFamily="2" charset="2"/>
                  <a:buChar char="§"/>
                </a:pPr>
                <a:r>
                  <a:rPr lang="fr-FR" dirty="0"/>
                  <a:t>BTS Comptabilité et Gestion</a:t>
                </a:r>
              </a:p>
              <a:p>
                <a:pPr marL="108000" indent="-108000" algn="l">
                  <a:buFont typeface="Wingdings" panose="05000000000000000000" pitchFamily="2" charset="2"/>
                  <a:buChar char="§"/>
                </a:pPr>
                <a:r>
                  <a:rPr lang="fr-FR" dirty="0"/>
                  <a:t>DSCG (Diplôme Supérieur de Comptabilité et de Gestion), Master CCA (Comptabilité Contrôle Audit)</a:t>
                </a:r>
              </a:p>
            </p:txBody>
          </p:sp>
          <p:sp>
            <p:nvSpPr>
              <p:cNvPr id="76" name="ZoneTexte 75">
                <a:extLst>
                  <a:ext uri="{FF2B5EF4-FFF2-40B4-BE49-F238E27FC236}">
                    <a16:creationId xmlns:a16="http://schemas.microsoft.com/office/drawing/2014/main" id="{3D850C6B-355F-4322-B402-7B64B857B006}"/>
                  </a:ext>
                </a:extLst>
              </p:cNvPr>
              <p:cNvSpPr txBox="1"/>
              <p:nvPr/>
            </p:nvSpPr>
            <p:spPr>
              <a:xfrm>
                <a:off x="3937185" y="2001919"/>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46588" y="226416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3" name="Groupe 2">
              <a:extLst>
                <a:ext uri="{FF2B5EF4-FFF2-40B4-BE49-F238E27FC236}">
                  <a16:creationId xmlns:a16="http://schemas.microsoft.com/office/drawing/2014/main" id="{90F29B4C-FE9D-4BE7-8559-BB302EE11622}"/>
                </a:ext>
              </a:extLst>
            </p:cNvPr>
            <p:cNvGrpSpPr/>
            <p:nvPr/>
          </p:nvGrpSpPr>
          <p:grpSpPr>
            <a:xfrm>
              <a:off x="3923853" y="5310684"/>
              <a:ext cx="3325269" cy="1745688"/>
              <a:chOff x="3923853" y="5588508"/>
              <a:chExt cx="3325269" cy="1745688"/>
            </a:xfrm>
          </p:grpSpPr>
          <p:sp>
            <p:nvSpPr>
              <p:cNvPr id="85" name="ZoneTexte 84">
                <a:extLst>
                  <a:ext uri="{FF2B5EF4-FFF2-40B4-BE49-F238E27FC236}">
                    <a16:creationId xmlns:a16="http://schemas.microsoft.com/office/drawing/2014/main" id="{A3DAED3C-D004-4A7C-9EC9-D69C4C89C860}"/>
                  </a:ext>
                </a:extLst>
              </p:cNvPr>
              <p:cNvSpPr txBox="1"/>
              <p:nvPr/>
            </p:nvSpPr>
            <p:spPr>
              <a:xfrm>
                <a:off x="3996221" y="5856868"/>
                <a:ext cx="3240000" cy="1477328"/>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Formations à l’ingénierie pédagogique, aux techniques d’animation de groupe…</a:t>
                </a:r>
              </a:p>
              <a:p>
                <a:r>
                  <a:rPr lang="fr-FR" dirty="0">
                    <a:solidFill>
                      <a:schemeClr val="tx2"/>
                    </a:solidFill>
                  </a:rPr>
                  <a:t>Formations au processus de formalisation des méthodes et process de travail</a:t>
                </a:r>
              </a:p>
              <a:p>
                <a:r>
                  <a:rPr lang="fr-FR" dirty="0">
                    <a:solidFill>
                      <a:schemeClr val="tx2"/>
                    </a:solidFill>
                  </a:rPr>
                  <a:t>Formations aux évolutions réglementaires et des normes comptables, fiscales et juridique (ex : Loi de finances) </a:t>
                </a:r>
              </a:p>
              <a:p>
                <a:r>
                  <a:rPr lang="fr-FR" dirty="0">
                    <a:solidFill>
                      <a:schemeClr val="tx2"/>
                    </a:solidFill>
                  </a:rPr>
                  <a:t>Formation aux logiciels de comptabilité et d’analyse de données (niveau expert)</a:t>
                </a:r>
              </a:p>
            </p:txBody>
          </p:sp>
          <p:sp>
            <p:nvSpPr>
              <p:cNvPr id="60" name="ZoneTexte 59">
                <a:extLst>
                  <a:ext uri="{FF2B5EF4-FFF2-40B4-BE49-F238E27FC236}">
                    <a16:creationId xmlns:a16="http://schemas.microsoft.com/office/drawing/2014/main" id="{08B6C823-A496-4C1D-94DF-B5130DDEF72A}"/>
                  </a:ext>
                </a:extLst>
              </p:cNvPr>
              <p:cNvSpPr txBox="1"/>
              <p:nvPr/>
            </p:nvSpPr>
            <p:spPr>
              <a:xfrm>
                <a:off x="3923853" y="5588508"/>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Formations prioritaires en cours de carrière</a:t>
                </a:r>
              </a:p>
            </p:txBody>
          </p:sp>
          <p:cxnSp>
            <p:nvCxnSpPr>
              <p:cNvPr id="61" name="Connecteur droit 60">
                <a:extLst>
                  <a:ext uri="{FF2B5EF4-FFF2-40B4-BE49-F238E27FC236}">
                    <a16:creationId xmlns:a16="http://schemas.microsoft.com/office/drawing/2014/main" id="{A375435E-0AFC-4372-835D-4C0AA1C8AFB0}"/>
                  </a:ext>
                </a:extLst>
              </p:cNvPr>
              <p:cNvCxnSpPr>
                <a:cxnSpLocks/>
              </p:cNvCxnSpPr>
              <p:nvPr/>
            </p:nvCxnSpPr>
            <p:spPr>
              <a:xfrm flipV="1">
                <a:off x="3964277" y="5849310"/>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sp>
        <p:nvSpPr>
          <p:cNvPr id="51" name="ZoneTexte 50">
            <a:extLst>
              <a:ext uri="{FF2B5EF4-FFF2-40B4-BE49-F238E27FC236}">
                <a16:creationId xmlns:a16="http://schemas.microsoft.com/office/drawing/2014/main" id="{38571B9C-9FE5-4EC9-941F-B02926C449C5}"/>
              </a:ext>
            </a:extLst>
          </p:cNvPr>
          <p:cNvSpPr txBox="1"/>
          <p:nvPr/>
        </p:nvSpPr>
        <p:spPr>
          <a:xfrm>
            <a:off x="240923" y="1220429"/>
            <a:ext cx="4258993"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Responsable méthodes et veille</a:t>
            </a:r>
          </a:p>
        </p:txBody>
      </p:sp>
      <p:grpSp>
        <p:nvGrpSpPr>
          <p:cNvPr id="6" name="Groupe 5">
            <a:extLst>
              <a:ext uri="{FF2B5EF4-FFF2-40B4-BE49-F238E27FC236}">
                <a16:creationId xmlns:a16="http://schemas.microsoft.com/office/drawing/2014/main" id="{5531B2EA-6420-491C-A266-681BC50CBC12}"/>
              </a:ext>
            </a:extLst>
          </p:cNvPr>
          <p:cNvGrpSpPr/>
          <p:nvPr/>
        </p:nvGrpSpPr>
        <p:grpSpPr>
          <a:xfrm>
            <a:off x="3923853" y="8399097"/>
            <a:ext cx="3350624" cy="1743534"/>
            <a:chOff x="3978345" y="8850196"/>
            <a:chExt cx="3350624" cy="1743534"/>
          </a:xfrm>
        </p:grpSpPr>
        <p:grpSp>
          <p:nvGrpSpPr>
            <p:cNvPr id="103" name="Groupe 102">
              <a:extLst>
                <a:ext uri="{FF2B5EF4-FFF2-40B4-BE49-F238E27FC236}">
                  <a16:creationId xmlns:a16="http://schemas.microsoft.com/office/drawing/2014/main" id="{77846408-1680-4BA6-957B-B4FD5CB99A56}"/>
                </a:ext>
              </a:extLst>
            </p:cNvPr>
            <p:cNvGrpSpPr/>
            <p:nvPr/>
          </p:nvGrpSpPr>
          <p:grpSpPr>
            <a:xfrm>
              <a:off x="3978882" y="8850196"/>
              <a:ext cx="3350087" cy="265276"/>
              <a:chOff x="380633" y="6115579"/>
              <a:chExt cx="3350087" cy="265276"/>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46221"/>
                <a:chOff x="433240" y="2440348"/>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50" name="ZoneTexte 49">
              <a:extLst>
                <a:ext uri="{FF2B5EF4-FFF2-40B4-BE49-F238E27FC236}">
                  <a16:creationId xmlns:a16="http://schemas.microsoft.com/office/drawing/2014/main" id="{8474EED5-0E6A-43AE-8ED4-77D4A3DDF4BF}"/>
                </a:ext>
              </a:extLst>
            </p:cNvPr>
            <p:cNvSpPr txBox="1"/>
            <p:nvPr/>
          </p:nvSpPr>
          <p:spPr>
            <a:xfrm>
              <a:off x="3978345" y="9116402"/>
              <a:ext cx="3240000" cy="1477328"/>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Autres métiers des cabinets comptables : Collaborateur comptable, Chef de mission, généraliste ou spécialisé, Expert-comptable (sous condition d’obtention du DEC), métiers de l’audit, Directeur marketing, DSI… </a:t>
              </a:r>
            </a:p>
            <a:p>
              <a:pPr marL="108000" indent="-108000" algn="l">
                <a:buFont typeface="Wingdings" panose="05000000000000000000" pitchFamily="2" charset="2"/>
                <a:buChar char="§"/>
              </a:pPr>
              <a:r>
                <a:rPr lang="fr-FR" dirty="0">
                  <a:solidFill>
                    <a:schemeClr val="tx2"/>
                  </a:solidFill>
                </a:rPr>
                <a:t>Métiers des directions financières : direction comptable, contrôle de gestion, contrôle interne…</a:t>
              </a:r>
            </a:p>
            <a:p>
              <a:pPr marL="108000" indent="-108000" algn="l">
                <a:buFont typeface="Wingdings" panose="05000000000000000000" pitchFamily="2" charset="2"/>
                <a:buChar char="§"/>
              </a:pPr>
              <a:r>
                <a:rPr lang="fr-FR" dirty="0">
                  <a:solidFill>
                    <a:schemeClr val="tx2"/>
                  </a:solidFill>
                </a:rPr>
                <a:t>Métiers du conseil : conseil en finance, conseil en management, conseil en conduite du changement…</a:t>
              </a:r>
            </a:p>
          </p:txBody>
        </p:sp>
      </p:grpSp>
      <p:cxnSp>
        <p:nvCxnSpPr>
          <p:cNvPr id="52" name="Connecteur droit 51">
            <a:extLst>
              <a:ext uri="{FF2B5EF4-FFF2-40B4-BE49-F238E27FC236}">
                <a16:creationId xmlns:a16="http://schemas.microsoft.com/office/drawing/2014/main" id="{C6D9C45F-0C63-49C5-8DE9-0DA539CF0B6D}"/>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11" name="Image 10" descr="Une image contenant texte, Police, logo, Graphique&#10;&#10;Description générée automatiquement">
            <a:extLst>
              <a:ext uri="{FF2B5EF4-FFF2-40B4-BE49-F238E27FC236}">
                <a16:creationId xmlns:a16="http://schemas.microsoft.com/office/drawing/2014/main" id="{5371A9E0-5700-20AB-CD9D-3609CDDB659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4652" y="96751"/>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6807</TotalTime>
  <Words>1747</Words>
  <Application>Microsoft Office PowerPoint</Application>
  <PresentationFormat>Personnalisé</PresentationFormat>
  <Paragraphs>137</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1103</cp:revision>
  <dcterms:created xsi:type="dcterms:W3CDTF">2014-07-30T08:09:35Z</dcterms:created>
  <dcterms:modified xsi:type="dcterms:W3CDTF">2024-01-18T15:59:42Z</dcterms:modified>
</cp:coreProperties>
</file>