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279" autoAdjust="0"/>
    <p:restoredTop sz="96173" autoAdjust="0"/>
  </p:normalViewPr>
  <p:slideViewPr>
    <p:cSldViewPr showGuides="1">
      <p:cViewPr varScale="1">
        <p:scale>
          <a:sx n="71" d="100"/>
          <a:sy n="71" d="100"/>
        </p:scale>
        <p:origin x="28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398085"/>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CONSULTANT CYBERSÉCURITÉ</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188952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D44D9155-530C-4A16-BA78-51AAB9EBDDD3}"/>
              </a:ext>
            </a:extLst>
          </p:cNvPr>
          <p:cNvSpPr txBox="1"/>
          <p:nvPr/>
        </p:nvSpPr>
        <p:spPr>
          <a:xfrm>
            <a:off x="4949186" y="2247183"/>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Consultant en sécurité des systèmes d’information</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06164" y="2027593"/>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53563" y="2027593"/>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58764" y="2247183"/>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conseil</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58764" y="2027593"/>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06164" y="2247183"/>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Conseil SI</a:t>
            </a:r>
          </a:p>
        </p:txBody>
      </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3710076"/>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63" name="Groupe 62">
            <a:extLst>
              <a:ext uri="{FF2B5EF4-FFF2-40B4-BE49-F238E27FC236}">
                <a16:creationId xmlns:a16="http://schemas.microsoft.com/office/drawing/2014/main" id="{23D3C553-143D-49B3-9B42-D10C4BCED1AD}"/>
              </a:ext>
            </a:extLst>
          </p:cNvPr>
          <p:cNvGrpSpPr/>
          <p:nvPr/>
        </p:nvGrpSpPr>
        <p:grpSpPr>
          <a:xfrm>
            <a:off x="269328" y="3329682"/>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5114015"/>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270527" y="4718918"/>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631334"/>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7" y="2850925"/>
            <a:ext cx="2149437"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388c - Chefs de projets informatiques, responsables informatiques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631334"/>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850925"/>
            <a:ext cx="2149437"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38834 - Expert / Experte en cybersécurité</a:t>
            </a:r>
          </a:p>
        </p:txBody>
      </p:sp>
      <p:grpSp>
        <p:nvGrpSpPr>
          <p:cNvPr id="54" name="Groupe 53">
            <a:extLst>
              <a:ext uri="{FF2B5EF4-FFF2-40B4-BE49-F238E27FC236}">
                <a16:creationId xmlns:a16="http://schemas.microsoft.com/office/drawing/2014/main" id="{99C3AAD9-BBD3-4357-84A9-0ABF43767063}"/>
              </a:ext>
            </a:extLst>
          </p:cNvPr>
          <p:cNvGrpSpPr/>
          <p:nvPr/>
        </p:nvGrpSpPr>
        <p:grpSpPr>
          <a:xfrm>
            <a:off x="233676" y="5218037"/>
            <a:ext cx="6858529" cy="1376148"/>
            <a:chOff x="233676" y="5417914"/>
            <a:chExt cx="6858529" cy="1376148"/>
          </a:xfrm>
        </p:grpSpPr>
        <p:sp>
          <p:nvSpPr>
            <p:cNvPr id="55" name="ZoneTexte 54">
              <a:extLst>
                <a:ext uri="{FF2B5EF4-FFF2-40B4-BE49-F238E27FC236}">
                  <a16:creationId xmlns:a16="http://schemas.microsoft.com/office/drawing/2014/main" id="{79D27989-FC53-497F-BD71-12B85BA501EB}"/>
                </a:ext>
              </a:extLst>
            </p:cNvPr>
            <p:cNvSpPr txBox="1"/>
            <p:nvPr/>
          </p:nvSpPr>
          <p:spPr>
            <a:xfrm>
              <a:off x="252205" y="5624511"/>
              <a:ext cx="68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aux réponses aux appels d’offre pour des projets de diagnostic et prévention des risques en matière de cybersécurité (élaboration de la méthodologie, tarification, soutenance...) et peut intervenir sur le volet « cybersécurité » d’une proposition d’intervention de conseil ou d’audit SI </a:t>
              </a:r>
              <a:endParaRPr lang="fr-FR" dirty="0">
                <a:highlight>
                  <a:srgbClr val="FFFF00"/>
                </a:highlight>
              </a:endParaRPr>
            </a:p>
            <a:p>
              <a:pPr algn="l"/>
              <a:r>
                <a:rPr lang="fr-FR" dirty="0"/>
                <a:t>Identifie les problématiques du client en matière de cybersécurité, analyse les données client à disposition et les processus de protection existants, formule les hypothèses de travail et limites d’analyse</a:t>
              </a:r>
            </a:p>
            <a:p>
              <a:pPr algn="l"/>
              <a:r>
                <a:rPr lang="fr-FR" dirty="0"/>
                <a:t>Adapte les objectifs et étapes de la mission à partir de sa compréhension des enjeux (stratégie d’entreprise, organisation du système d’information) selon le type de mission (mission de conseil ou audit SI…) </a:t>
              </a:r>
            </a:p>
          </p:txBody>
        </p:sp>
        <p:sp>
          <p:nvSpPr>
            <p:cNvPr id="56" name="ZoneTexte 55">
              <a:extLst>
                <a:ext uri="{FF2B5EF4-FFF2-40B4-BE49-F238E27FC236}">
                  <a16:creationId xmlns:a16="http://schemas.microsoft.com/office/drawing/2014/main" id="{284A40DB-8B6D-4E64-97D7-33F66107B6C6}"/>
                </a:ext>
              </a:extLst>
            </p:cNvPr>
            <p:cNvSpPr txBox="1"/>
            <p:nvPr/>
          </p:nvSpPr>
          <p:spPr>
            <a:xfrm>
              <a:off x="233676" y="5417914"/>
              <a:ext cx="643575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Proposition commerciale et cadrage des besoins client</a:t>
              </a:r>
            </a:p>
          </p:txBody>
        </p:sp>
      </p:grpSp>
      <p:grpSp>
        <p:nvGrpSpPr>
          <p:cNvPr id="57" name="Groupe 56">
            <a:extLst>
              <a:ext uri="{FF2B5EF4-FFF2-40B4-BE49-F238E27FC236}">
                <a16:creationId xmlns:a16="http://schemas.microsoft.com/office/drawing/2014/main" id="{3CB3B698-66D5-41E6-9605-6DFE1C3A3CA9}"/>
              </a:ext>
            </a:extLst>
          </p:cNvPr>
          <p:cNvGrpSpPr/>
          <p:nvPr/>
        </p:nvGrpSpPr>
        <p:grpSpPr>
          <a:xfrm>
            <a:off x="233676" y="6660708"/>
            <a:ext cx="6858529" cy="1696417"/>
            <a:chOff x="233676" y="6460704"/>
            <a:chExt cx="6858529" cy="1696417"/>
          </a:xfrm>
        </p:grpSpPr>
        <p:sp>
          <p:nvSpPr>
            <p:cNvPr id="58" name="ZoneTexte 57">
              <a:extLst>
                <a:ext uri="{FF2B5EF4-FFF2-40B4-BE49-F238E27FC236}">
                  <a16:creationId xmlns:a16="http://schemas.microsoft.com/office/drawing/2014/main" id="{0D1C5F3C-B59B-40DF-A722-A055D8000252}"/>
                </a:ext>
              </a:extLst>
            </p:cNvPr>
            <p:cNvSpPr txBox="1"/>
            <p:nvPr/>
          </p:nvSpPr>
          <p:spPr>
            <a:xfrm>
              <a:off x="233676" y="6460704"/>
              <a:ext cx="643575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Définition et mise en œuvre d’une stratégie de cybersécurité</a:t>
              </a:r>
            </a:p>
          </p:txBody>
        </p:sp>
        <p:sp>
          <p:nvSpPr>
            <p:cNvPr id="59" name="ZoneTexte 58">
              <a:extLst>
                <a:ext uri="{FF2B5EF4-FFF2-40B4-BE49-F238E27FC236}">
                  <a16:creationId xmlns:a16="http://schemas.microsoft.com/office/drawing/2014/main" id="{543C03FF-44D2-4E14-BBEA-232994E9A62F}"/>
                </a:ext>
              </a:extLst>
            </p:cNvPr>
            <p:cNvSpPr txBox="1"/>
            <p:nvPr/>
          </p:nvSpPr>
          <p:spPr>
            <a:xfrm>
              <a:off x="252205" y="6679793"/>
              <a:ext cx="68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des scénarios d’intrusion selon les activités et besoins spécifiques du client (banque, secteur public, numérique, défense…) afin de tester la vulnérabilité des systèmes</a:t>
              </a:r>
            </a:p>
            <a:p>
              <a:pPr algn="l"/>
              <a:r>
                <a:rPr lang="fr-FR" dirty="0"/>
                <a:t>Produit une cartographie des risques cyber des systèmes d’information</a:t>
              </a:r>
            </a:p>
            <a:p>
              <a:pPr algn="l"/>
              <a:r>
                <a:rPr lang="fr-FR" dirty="0"/>
                <a:t>À partir de l’identification des menaces, définit et met en œuvre selon le besoin du client les pistes d’amélioration des systèmes : amélioration des solutions et process en place, installation d’un logiciel de cybersécurité, définition de plans de continuité des activités, diffusion de bonnes pratiques digitales au sein de l’organisation, mise en place de tests de routines…</a:t>
              </a:r>
            </a:p>
            <a:p>
              <a:pPr algn="l"/>
              <a:r>
                <a:rPr lang="fr-FR" dirty="0"/>
                <a:t>Peut intervenir pour le compte de son propre cabinet afin de couvrir les enjeux de cybersécurité des différents pôles d’activité du cabinet d’expertise-comptable et des systèmes d’information internes</a:t>
              </a:r>
            </a:p>
          </p:txBody>
        </p:sp>
      </p:grpSp>
      <p:grpSp>
        <p:nvGrpSpPr>
          <p:cNvPr id="60" name="Groupe 59">
            <a:extLst>
              <a:ext uri="{FF2B5EF4-FFF2-40B4-BE49-F238E27FC236}">
                <a16:creationId xmlns:a16="http://schemas.microsoft.com/office/drawing/2014/main" id="{A7FF495F-ED59-4B1B-A553-B35E49C369BA}"/>
              </a:ext>
            </a:extLst>
          </p:cNvPr>
          <p:cNvGrpSpPr/>
          <p:nvPr/>
        </p:nvGrpSpPr>
        <p:grpSpPr>
          <a:xfrm>
            <a:off x="233676" y="8345941"/>
            <a:ext cx="6858529" cy="1401244"/>
            <a:chOff x="233676" y="9234338"/>
            <a:chExt cx="6858529" cy="1401244"/>
          </a:xfrm>
        </p:grpSpPr>
        <p:sp>
          <p:nvSpPr>
            <p:cNvPr id="62" name="ZoneTexte 61">
              <a:extLst>
                <a:ext uri="{FF2B5EF4-FFF2-40B4-BE49-F238E27FC236}">
                  <a16:creationId xmlns:a16="http://schemas.microsoft.com/office/drawing/2014/main" id="{890AFC43-0E4D-4871-B355-4BF44B76B37B}"/>
                </a:ext>
              </a:extLst>
            </p:cNvPr>
            <p:cNvSpPr txBox="1"/>
            <p:nvPr/>
          </p:nvSpPr>
          <p:spPr>
            <a:xfrm>
              <a:off x="233676" y="9234338"/>
              <a:ext cx="631792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 de l’activité, veille « métier » et technologique </a:t>
              </a:r>
            </a:p>
          </p:txBody>
        </p:sp>
        <p:sp>
          <p:nvSpPr>
            <p:cNvPr id="67" name="ZoneTexte 66">
              <a:extLst>
                <a:ext uri="{FF2B5EF4-FFF2-40B4-BE49-F238E27FC236}">
                  <a16:creationId xmlns:a16="http://schemas.microsoft.com/office/drawing/2014/main" id="{71D03EEE-45D4-4F47-A2C3-CCD49C1501D6}"/>
                </a:ext>
              </a:extLst>
            </p:cNvPr>
            <p:cNvSpPr txBox="1"/>
            <p:nvPr/>
          </p:nvSpPr>
          <p:spPr>
            <a:xfrm>
              <a:off x="252205" y="9466031"/>
              <a:ext cx="6840000" cy="1169551"/>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S’appuie sur un travail de veille régulier pour alimenter sa pratique : veille « métier » sur les évolutions des problématiques de ses clients particulièrement dans le domaine des systèmes d’information et veille technologique sur l’évolution des techniques de cybersécurité </a:t>
              </a:r>
            </a:p>
            <a:p>
              <a:pPr algn="l"/>
              <a:r>
                <a:rPr lang="fr-FR" dirty="0"/>
                <a:t>Participe au développement des prestations du cabinet en se positionnant comme expert cybersécurité auprès des pôles d’activité du cabinet (expertise comptable, audit, conseil)</a:t>
              </a:r>
            </a:p>
            <a:p>
              <a:pPr algn="l"/>
              <a:r>
                <a:rPr lang="fr-FR" dirty="0"/>
                <a:t>Entretient un réseau professionnel (dirigeants, consultants…) et met en valeur l’activité du cabinet en participant à des évènements et projets du cabinet (études, séminaires, rencontres professionnelles…)</a:t>
              </a:r>
            </a:p>
          </p:txBody>
        </p:sp>
      </p:grpSp>
      <p:sp>
        <p:nvSpPr>
          <p:cNvPr id="68" name="ZoneTexte 67">
            <a:extLst>
              <a:ext uri="{FF2B5EF4-FFF2-40B4-BE49-F238E27FC236}">
                <a16:creationId xmlns:a16="http://schemas.microsoft.com/office/drawing/2014/main" id="{EE630627-95BB-45CC-877D-7F7668E8CEB8}"/>
              </a:ext>
            </a:extLst>
          </p:cNvPr>
          <p:cNvSpPr txBox="1"/>
          <p:nvPr/>
        </p:nvSpPr>
        <p:spPr>
          <a:xfrm>
            <a:off x="296128" y="3777846"/>
            <a:ext cx="6774677" cy="938719"/>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Consultant en cybersécurité analyse les risques cyber d’une entreprise afin de proposer des solutions de protection adaptées à ses besoins et respectant la réglementation applicable en matière de protection des données (RGPD notamment). Il peut être sollicité pour des missions de prévention des risques mais peut également intervenir auprès d’entreprises ayant subi une cyberattaque ou fournir une expertise dans le cadre de missions de conseil ou d’audit. </a:t>
            </a:r>
            <a:endParaRPr lang="fr-FR" sz="1100" dirty="0">
              <a:solidFill>
                <a:schemeClr val="accent2"/>
              </a:solidFill>
              <a:highlight>
                <a:srgbClr val="FFFF00"/>
              </a:highlight>
              <a:latin typeface="Univers Light" panose="020B0403020202020204" pitchFamily="34" charset="0"/>
            </a:endParaRPr>
          </a:p>
        </p:txBody>
      </p:sp>
      <p:pic>
        <p:nvPicPr>
          <p:cNvPr id="5" name="Image 4"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3915" y="165322"/>
            <a:ext cx="1115541" cy="921089"/>
          </a:xfrm>
          <a:prstGeom prst="rect">
            <a:avLst/>
          </a:prstGeom>
        </p:spPr>
      </p:pic>
    </p:spTree>
    <p:extLst>
      <p:ext uri="{BB962C8B-B14F-4D97-AF65-F5344CB8AC3E}">
        <p14:creationId xmlns:p14="http://schemas.microsoft.com/office/powerpoint/2010/main" val="2682058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743413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29" name="Groupe 28">
            <a:extLst>
              <a:ext uri="{FF2B5EF4-FFF2-40B4-BE49-F238E27FC236}">
                <a16:creationId xmlns:a16="http://schemas.microsoft.com/office/drawing/2014/main" id="{19C6D838-0EA0-4947-A8D1-1C0793B57DA0}"/>
              </a:ext>
            </a:extLst>
          </p:cNvPr>
          <p:cNvGrpSpPr/>
          <p:nvPr/>
        </p:nvGrpSpPr>
        <p:grpSpPr>
          <a:xfrm>
            <a:off x="205409" y="5688480"/>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des données dans le cadre de tests de vulnérabilité et synthétiser les résultats obtenus</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205409" y="5080573"/>
            <a:ext cx="7069791" cy="553998"/>
            <a:chOff x="205409" y="513757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14519"/>
              <a:ext cx="184505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6065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une stratégie de protection des données basée sur  un diagnostic des vulnérabilités </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62574"/>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3757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de sécurisation des échanges de données à l'échelle du cabinet ou d'une structure cliente</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205409" y="3864759"/>
            <a:ext cx="7142579" cy="553998"/>
            <a:chOff x="205409" y="4044052"/>
            <a:chExt cx="7142579" cy="553998"/>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6713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Appliquer les étapes principales de stratégies d’intrusion dans un système d’information client </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69051"/>
              <a:ext cx="271472" cy="504000"/>
              <a:chOff x="1903658" y="408407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8407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1762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40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3" name="Groupe 2">
            <a:extLst>
              <a:ext uri="{FF2B5EF4-FFF2-40B4-BE49-F238E27FC236}">
                <a16:creationId xmlns:a16="http://schemas.microsoft.com/office/drawing/2014/main" id="{EF3FE933-8416-47B2-B765-99C92BA6A004}"/>
              </a:ext>
            </a:extLst>
          </p:cNvPr>
          <p:cNvGrpSpPr/>
          <p:nvPr/>
        </p:nvGrpSpPr>
        <p:grpSpPr>
          <a:xfrm>
            <a:off x="205409" y="4472666"/>
            <a:ext cx="7208162" cy="553998"/>
            <a:chOff x="205409" y="3833738"/>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38587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3833738"/>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3926071"/>
              <a:ext cx="2087013"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la cartographie des risques d’un système d’information client</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3858737"/>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383373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205409" y="6250220"/>
            <a:ext cx="7193991" cy="553998"/>
            <a:chOff x="98900" y="5861634"/>
            <a:chExt cx="7193991"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38578"/>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884718"/>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vulnérabilités d’un système d’information et formuler des mesures de gestion des risques </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61634"/>
              <a:ext cx="3466824" cy="553998"/>
              <a:chOff x="1835679" y="5861634"/>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86633"/>
                <a:ext cx="3405719" cy="504000"/>
                <a:chOff x="1907629" y="2842996"/>
                <a:chExt cx="3405719" cy="504000"/>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42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42996"/>
                  <a:ext cx="271472" cy="504000"/>
                  <a:chOff x="1903658" y="4076382"/>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7638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20993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616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et piloter la stratégie d'intégration d'un SI en tenant compte des besoins métiers, des contraintes techniques et de cybersécurité</a:t>
                </a:r>
              </a:p>
            </p:txBody>
          </p:sp>
        </p:grpSp>
      </p:grpSp>
      <p:grpSp>
        <p:nvGrpSpPr>
          <p:cNvPr id="194" name="Groupe 193">
            <a:extLst>
              <a:ext uri="{FF2B5EF4-FFF2-40B4-BE49-F238E27FC236}">
                <a16:creationId xmlns:a16="http://schemas.microsoft.com/office/drawing/2014/main" id="{622714A9-81A4-4085-8AB4-10700E28279B}"/>
              </a:ext>
            </a:extLst>
          </p:cNvPr>
          <p:cNvGrpSpPr/>
          <p:nvPr/>
        </p:nvGrpSpPr>
        <p:grpSpPr>
          <a:xfrm>
            <a:off x="205409" y="6858130"/>
            <a:ext cx="7193991" cy="504000"/>
            <a:chOff x="98900" y="5812578"/>
            <a:chExt cx="7193991" cy="504000"/>
          </a:xfrm>
        </p:grpSpPr>
        <p:sp>
          <p:nvSpPr>
            <p:cNvPr id="195" name="ZoneTexte 194">
              <a:extLst>
                <a:ext uri="{FF2B5EF4-FFF2-40B4-BE49-F238E27FC236}">
                  <a16:creationId xmlns:a16="http://schemas.microsoft.com/office/drawing/2014/main" id="{FE96C30D-5998-4394-9107-8B25BDC7445E}"/>
                </a:ext>
              </a:extLst>
            </p:cNvPr>
            <p:cNvSpPr txBox="1"/>
            <p:nvPr/>
          </p:nvSpPr>
          <p:spPr>
            <a:xfrm>
              <a:off x="98900" y="586452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196" name="Rectangle 195">
              <a:extLst>
                <a:ext uri="{FF2B5EF4-FFF2-40B4-BE49-F238E27FC236}">
                  <a16:creationId xmlns:a16="http://schemas.microsoft.com/office/drawing/2014/main" id="{41A70951-C5DC-44DC-96AA-240452C8F509}"/>
                </a:ext>
              </a:extLst>
            </p:cNvPr>
            <p:cNvSpPr/>
            <p:nvPr/>
          </p:nvSpPr>
          <p:spPr>
            <a:xfrm>
              <a:off x="5239404" y="5879912"/>
              <a:ext cx="2053487"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Faire converger un client autour d’une stratégie de cybersécurité </a:t>
              </a:r>
            </a:p>
          </p:txBody>
        </p:sp>
        <p:grpSp>
          <p:nvGrpSpPr>
            <p:cNvPr id="198" name="Groupe 197">
              <a:extLst>
                <a:ext uri="{FF2B5EF4-FFF2-40B4-BE49-F238E27FC236}">
                  <a16:creationId xmlns:a16="http://schemas.microsoft.com/office/drawing/2014/main" id="{FA06E781-7634-42B1-8C43-75CAA937DD1C}"/>
                </a:ext>
              </a:extLst>
            </p:cNvPr>
            <p:cNvGrpSpPr/>
            <p:nvPr/>
          </p:nvGrpSpPr>
          <p:grpSpPr>
            <a:xfrm>
              <a:off x="1835679" y="5812578"/>
              <a:ext cx="3466824" cy="504000"/>
              <a:chOff x="1835679" y="5812578"/>
              <a:chExt cx="3466824" cy="504000"/>
            </a:xfrm>
          </p:grpSpPr>
          <p:grpSp>
            <p:nvGrpSpPr>
              <p:cNvPr id="200" name="Groupe 199">
                <a:extLst>
                  <a:ext uri="{FF2B5EF4-FFF2-40B4-BE49-F238E27FC236}">
                    <a16:creationId xmlns:a16="http://schemas.microsoft.com/office/drawing/2014/main" id="{B6623272-E6DD-46C8-843A-492504E7AB87}"/>
                  </a:ext>
                </a:extLst>
              </p:cNvPr>
              <p:cNvGrpSpPr/>
              <p:nvPr/>
            </p:nvGrpSpPr>
            <p:grpSpPr>
              <a:xfrm>
                <a:off x="1835679" y="5812578"/>
                <a:ext cx="3405719" cy="504000"/>
                <a:chOff x="1907629" y="2768941"/>
                <a:chExt cx="3405719" cy="504000"/>
              </a:xfrm>
            </p:grpSpPr>
            <p:sp>
              <p:nvSpPr>
                <p:cNvPr id="202" name="Rectangle 201">
                  <a:extLst>
                    <a:ext uri="{FF2B5EF4-FFF2-40B4-BE49-F238E27FC236}">
                      <a16:creationId xmlns:a16="http://schemas.microsoft.com/office/drawing/2014/main" id="{9AF15941-118F-44CC-BB69-BEBC5528B69E}"/>
                    </a:ext>
                  </a:extLst>
                </p:cNvPr>
                <p:cNvSpPr/>
                <p:nvPr/>
              </p:nvSpPr>
              <p:spPr>
                <a:xfrm>
                  <a:off x="2052761" y="27689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03" name="Groupe 202">
                  <a:extLst>
                    <a:ext uri="{FF2B5EF4-FFF2-40B4-BE49-F238E27FC236}">
                      <a16:creationId xmlns:a16="http://schemas.microsoft.com/office/drawing/2014/main" id="{84ECD02D-5769-437F-8291-CDBA24938196}"/>
                    </a:ext>
                  </a:extLst>
                </p:cNvPr>
                <p:cNvGrpSpPr/>
                <p:nvPr/>
              </p:nvGrpSpPr>
              <p:grpSpPr>
                <a:xfrm>
                  <a:off x="1907629" y="2768941"/>
                  <a:ext cx="271472" cy="504000"/>
                  <a:chOff x="1903658" y="4002327"/>
                  <a:chExt cx="265051" cy="504000"/>
                </a:xfrm>
              </p:grpSpPr>
              <p:cxnSp>
                <p:nvCxnSpPr>
                  <p:cNvPr id="205" name="Connecteur droit 204">
                    <a:extLst>
                      <a:ext uri="{FF2B5EF4-FFF2-40B4-BE49-F238E27FC236}">
                        <a16:creationId xmlns:a16="http://schemas.microsoft.com/office/drawing/2014/main" id="{9907F0DB-C0F5-4F97-8098-7167DE79B53C}"/>
                      </a:ext>
                    </a:extLst>
                  </p:cNvPr>
                  <p:cNvCxnSpPr>
                    <a:cxnSpLocks/>
                  </p:cNvCxnSpPr>
                  <p:nvPr/>
                </p:nvCxnSpPr>
                <p:spPr>
                  <a:xfrm>
                    <a:off x="2036183" y="400232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Ellipse 206">
                    <a:extLst>
                      <a:ext uri="{FF2B5EF4-FFF2-40B4-BE49-F238E27FC236}">
                        <a16:creationId xmlns:a16="http://schemas.microsoft.com/office/drawing/2014/main" id="{74FD5670-FCF0-46FA-8D83-5CF1B6734248}"/>
                      </a:ext>
                    </a:extLst>
                  </p:cNvPr>
                  <p:cNvSpPr/>
                  <p:nvPr/>
                </p:nvSpPr>
                <p:spPr>
                  <a:xfrm>
                    <a:off x="1903658" y="413587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01" name="Rectangle 200">
                <a:extLst>
                  <a:ext uri="{FF2B5EF4-FFF2-40B4-BE49-F238E27FC236}">
                    <a16:creationId xmlns:a16="http://schemas.microsoft.com/office/drawing/2014/main" id="{E5244BC6-F596-4281-BFC5-03BB48FA23AF}"/>
                  </a:ext>
                </a:extLst>
              </p:cNvPr>
              <p:cNvSpPr/>
              <p:nvPr/>
            </p:nvSpPr>
            <p:spPr>
              <a:xfrm>
                <a:off x="2062503" y="5864523"/>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converger les acteurs autour de la finalité du projet et mettre en valeur les avancées</a:t>
                </a:r>
              </a:p>
            </p:txBody>
          </p:sp>
        </p:grpSp>
      </p:grpSp>
      <p:grpSp>
        <p:nvGrpSpPr>
          <p:cNvPr id="209" name="Groupe 208">
            <a:extLst>
              <a:ext uri="{FF2B5EF4-FFF2-40B4-BE49-F238E27FC236}">
                <a16:creationId xmlns:a16="http://schemas.microsoft.com/office/drawing/2014/main" id="{B340AE7B-5FE3-47F9-9A98-5A71A758EB41}"/>
              </a:ext>
            </a:extLst>
          </p:cNvPr>
          <p:cNvGrpSpPr/>
          <p:nvPr/>
        </p:nvGrpSpPr>
        <p:grpSpPr>
          <a:xfrm>
            <a:off x="205409" y="2695112"/>
            <a:ext cx="7246836" cy="507831"/>
            <a:chOff x="170850" y="7421982"/>
            <a:chExt cx="7246836" cy="507831"/>
          </a:xfrm>
        </p:grpSpPr>
        <p:grpSp>
          <p:nvGrpSpPr>
            <p:cNvPr id="210" name="Groupe 209">
              <a:extLst>
                <a:ext uri="{FF2B5EF4-FFF2-40B4-BE49-F238E27FC236}">
                  <a16:creationId xmlns:a16="http://schemas.microsoft.com/office/drawing/2014/main" id="{2553276C-ADC5-46DD-B927-98B606BFBE05}"/>
                </a:ext>
              </a:extLst>
            </p:cNvPr>
            <p:cNvGrpSpPr/>
            <p:nvPr/>
          </p:nvGrpSpPr>
          <p:grpSpPr>
            <a:xfrm>
              <a:off x="170850" y="7421982"/>
              <a:ext cx="7246836" cy="507831"/>
              <a:chOff x="170850" y="7421982"/>
              <a:chExt cx="7246836" cy="507831"/>
            </a:xfrm>
          </p:grpSpPr>
          <p:sp>
            <p:nvSpPr>
              <p:cNvPr id="212" name="ZoneTexte 211">
                <a:extLst>
                  <a:ext uri="{FF2B5EF4-FFF2-40B4-BE49-F238E27FC236}">
                    <a16:creationId xmlns:a16="http://schemas.microsoft.com/office/drawing/2014/main" id="{B4D36CB8-F6C4-49FA-BB3A-3096F8339817}"/>
                  </a:ext>
                </a:extLst>
              </p:cNvPr>
              <p:cNvSpPr txBox="1"/>
              <p:nvPr/>
            </p:nvSpPr>
            <p:spPr>
              <a:xfrm>
                <a:off x="170850" y="7475842"/>
                <a:ext cx="193933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Concepts spécifiques au domaine de spécialité</a:t>
                </a:r>
              </a:p>
            </p:txBody>
          </p:sp>
          <p:sp>
            <p:nvSpPr>
              <p:cNvPr id="213" name="Rectangle 212">
                <a:extLst>
                  <a:ext uri="{FF2B5EF4-FFF2-40B4-BE49-F238E27FC236}">
                    <a16:creationId xmlns:a16="http://schemas.microsoft.com/office/drawing/2014/main" id="{10ABC2B2-87FE-4C43-93DD-98CD95B1711E}"/>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Se former aux techniques de cybersécurité émergentes et faire les offres commerciales en fonction </a:t>
                </a:r>
              </a:p>
            </p:txBody>
          </p:sp>
          <p:grpSp>
            <p:nvGrpSpPr>
              <p:cNvPr id="214" name="Groupe 213">
                <a:extLst>
                  <a:ext uri="{FF2B5EF4-FFF2-40B4-BE49-F238E27FC236}">
                    <a16:creationId xmlns:a16="http://schemas.microsoft.com/office/drawing/2014/main" id="{AC5DF59D-69A6-46C2-AC16-DC0C9EFC4768}"/>
                  </a:ext>
                </a:extLst>
              </p:cNvPr>
              <p:cNvGrpSpPr/>
              <p:nvPr/>
            </p:nvGrpSpPr>
            <p:grpSpPr>
              <a:xfrm>
                <a:off x="1907629" y="7423897"/>
                <a:ext cx="3405719" cy="504000"/>
                <a:chOff x="1907629" y="2851649"/>
                <a:chExt cx="3405719" cy="504000"/>
              </a:xfrm>
            </p:grpSpPr>
            <p:sp>
              <p:nvSpPr>
                <p:cNvPr id="216" name="Rectangle 215">
                  <a:extLst>
                    <a:ext uri="{FF2B5EF4-FFF2-40B4-BE49-F238E27FC236}">
                      <a16:creationId xmlns:a16="http://schemas.microsoft.com/office/drawing/2014/main" id="{E52BEF5D-A379-4ACB-8F6C-E37415FBD5F2}"/>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7" name="Groupe 216">
                  <a:extLst>
                    <a:ext uri="{FF2B5EF4-FFF2-40B4-BE49-F238E27FC236}">
                      <a16:creationId xmlns:a16="http://schemas.microsoft.com/office/drawing/2014/main" id="{23880FA7-AC15-453E-B7EB-E85CD5DAA906}"/>
                    </a:ext>
                  </a:extLst>
                </p:cNvPr>
                <p:cNvGrpSpPr/>
                <p:nvPr/>
              </p:nvGrpSpPr>
              <p:grpSpPr>
                <a:xfrm>
                  <a:off x="1907629" y="2851649"/>
                  <a:ext cx="271472" cy="504000"/>
                  <a:chOff x="1903658" y="4085035"/>
                  <a:chExt cx="265051" cy="504000"/>
                </a:xfrm>
              </p:grpSpPr>
              <p:cxnSp>
                <p:nvCxnSpPr>
                  <p:cNvPr id="218" name="Connecteur droit 217">
                    <a:extLst>
                      <a:ext uri="{FF2B5EF4-FFF2-40B4-BE49-F238E27FC236}">
                        <a16:creationId xmlns:a16="http://schemas.microsoft.com/office/drawing/2014/main" id="{E6590009-DD13-4933-A15E-937C40054134}"/>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9" name="Ellipse 218">
                    <a:extLst>
                      <a:ext uri="{FF2B5EF4-FFF2-40B4-BE49-F238E27FC236}">
                        <a16:creationId xmlns:a16="http://schemas.microsoft.com/office/drawing/2014/main" id="{0B69413F-CCB1-41D6-B2F4-F97EB548E40B}"/>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11" name="Rectangle 210">
              <a:extLst>
                <a:ext uri="{FF2B5EF4-FFF2-40B4-BE49-F238E27FC236}">
                  <a16:creationId xmlns:a16="http://schemas.microsoft.com/office/drawing/2014/main" id="{D75B59BC-37BF-4B3F-994F-45C7A3E31832}"/>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Anticiper les tendances et faire évoluer les offres et process de travail en fonction</a:t>
              </a:r>
            </a:p>
          </p:txBody>
        </p:sp>
      </p:grpSp>
      <p:grpSp>
        <p:nvGrpSpPr>
          <p:cNvPr id="223" name="Groupe 222">
            <a:extLst>
              <a:ext uri="{FF2B5EF4-FFF2-40B4-BE49-F238E27FC236}">
                <a16:creationId xmlns:a16="http://schemas.microsoft.com/office/drawing/2014/main" id="{B10A67A8-BE7A-4519-94BD-9F9BE84736EF}"/>
              </a:ext>
            </a:extLst>
          </p:cNvPr>
          <p:cNvGrpSpPr/>
          <p:nvPr/>
        </p:nvGrpSpPr>
        <p:grpSpPr>
          <a:xfrm>
            <a:off x="205409" y="8324831"/>
            <a:ext cx="7246836" cy="553998"/>
            <a:chOff x="170850" y="7398898"/>
            <a:chExt cx="7246836" cy="553998"/>
          </a:xfrm>
        </p:grpSpPr>
        <p:grpSp>
          <p:nvGrpSpPr>
            <p:cNvPr id="224" name="Groupe 223">
              <a:extLst>
                <a:ext uri="{FF2B5EF4-FFF2-40B4-BE49-F238E27FC236}">
                  <a16:creationId xmlns:a16="http://schemas.microsoft.com/office/drawing/2014/main" id="{D0BEFF82-3D7F-4283-94BB-97EA2E133590}"/>
                </a:ext>
              </a:extLst>
            </p:cNvPr>
            <p:cNvGrpSpPr/>
            <p:nvPr/>
          </p:nvGrpSpPr>
          <p:grpSpPr>
            <a:xfrm>
              <a:off x="170850" y="7421982"/>
              <a:ext cx="7246836" cy="507831"/>
              <a:chOff x="170850" y="7421982"/>
              <a:chExt cx="7246836" cy="507831"/>
            </a:xfrm>
          </p:grpSpPr>
          <p:sp>
            <p:nvSpPr>
              <p:cNvPr id="226" name="ZoneTexte 225">
                <a:extLst>
                  <a:ext uri="{FF2B5EF4-FFF2-40B4-BE49-F238E27FC236}">
                    <a16:creationId xmlns:a16="http://schemas.microsoft.com/office/drawing/2014/main" id="{E591AF1A-87C9-4B3F-A288-386576D8596D}"/>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227" name="Rectangle 226">
                <a:extLst>
                  <a:ext uri="{FF2B5EF4-FFF2-40B4-BE49-F238E27FC236}">
                    <a16:creationId xmlns:a16="http://schemas.microsoft.com/office/drawing/2014/main" id="{4BBA9BF1-CBA6-4EF3-9AAE-4BEA92E81DBD}"/>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Construire une offre commerciale en cybersécurité en tenant compte de l’évolution des technologies </a:t>
                </a:r>
              </a:p>
            </p:txBody>
          </p:sp>
          <p:grpSp>
            <p:nvGrpSpPr>
              <p:cNvPr id="228" name="Groupe 227">
                <a:extLst>
                  <a:ext uri="{FF2B5EF4-FFF2-40B4-BE49-F238E27FC236}">
                    <a16:creationId xmlns:a16="http://schemas.microsoft.com/office/drawing/2014/main" id="{37555BF1-5BDD-44A4-9A90-B828EA068BFE}"/>
                  </a:ext>
                </a:extLst>
              </p:cNvPr>
              <p:cNvGrpSpPr/>
              <p:nvPr/>
            </p:nvGrpSpPr>
            <p:grpSpPr>
              <a:xfrm>
                <a:off x="1907629" y="7423897"/>
                <a:ext cx="3405719" cy="504000"/>
                <a:chOff x="1907629" y="2851649"/>
                <a:chExt cx="3405719" cy="504000"/>
              </a:xfrm>
            </p:grpSpPr>
            <p:sp>
              <p:nvSpPr>
                <p:cNvPr id="229" name="Rectangle 228">
                  <a:extLst>
                    <a:ext uri="{FF2B5EF4-FFF2-40B4-BE49-F238E27FC236}">
                      <a16:creationId xmlns:a16="http://schemas.microsoft.com/office/drawing/2014/main" id="{4498F3C7-862D-4191-8A9D-032B54AF0031}"/>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0" name="Groupe 229">
                  <a:extLst>
                    <a:ext uri="{FF2B5EF4-FFF2-40B4-BE49-F238E27FC236}">
                      <a16:creationId xmlns:a16="http://schemas.microsoft.com/office/drawing/2014/main" id="{4601933C-12AB-4C7E-86F8-743AD831022A}"/>
                    </a:ext>
                  </a:extLst>
                </p:cNvPr>
                <p:cNvGrpSpPr/>
                <p:nvPr/>
              </p:nvGrpSpPr>
              <p:grpSpPr>
                <a:xfrm>
                  <a:off x="1907629" y="2851649"/>
                  <a:ext cx="271472" cy="504000"/>
                  <a:chOff x="1903658" y="4085035"/>
                  <a:chExt cx="265051" cy="504000"/>
                </a:xfrm>
              </p:grpSpPr>
              <p:cxnSp>
                <p:nvCxnSpPr>
                  <p:cNvPr id="231" name="Connecteur droit 230">
                    <a:extLst>
                      <a:ext uri="{FF2B5EF4-FFF2-40B4-BE49-F238E27FC236}">
                        <a16:creationId xmlns:a16="http://schemas.microsoft.com/office/drawing/2014/main" id="{00B2CF8D-5EDE-4F21-B3FE-81B5406D08BE}"/>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2" name="Ellipse 231">
                    <a:extLst>
                      <a:ext uri="{FF2B5EF4-FFF2-40B4-BE49-F238E27FC236}">
                        <a16:creationId xmlns:a16="http://schemas.microsoft.com/office/drawing/2014/main" id="{CDD8E22C-D2F6-4EE1-B608-9E9405608290}"/>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25" name="Rectangle 224">
              <a:extLst>
                <a:ext uri="{FF2B5EF4-FFF2-40B4-BE49-F238E27FC236}">
                  <a16:creationId xmlns:a16="http://schemas.microsoft.com/office/drawing/2014/main" id="{7F7B0ACE-6E4C-408C-83AE-5243DC89FC85}"/>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la construction d'offres commerciales, entretenir un réseau de partenaires et apporteurs d'affaires </a:t>
              </a:r>
            </a:p>
          </p:txBody>
        </p:sp>
      </p:grpSp>
      <p:grpSp>
        <p:nvGrpSpPr>
          <p:cNvPr id="233" name="Groupe 232">
            <a:extLst>
              <a:ext uri="{FF2B5EF4-FFF2-40B4-BE49-F238E27FC236}">
                <a16:creationId xmlns:a16="http://schemas.microsoft.com/office/drawing/2014/main" id="{1C7B9A15-1ECA-4B49-AAF8-C101FBF46658}"/>
              </a:ext>
            </a:extLst>
          </p:cNvPr>
          <p:cNvGrpSpPr/>
          <p:nvPr/>
        </p:nvGrpSpPr>
        <p:grpSpPr>
          <a:xfrm>
            <a:off x="205409" y="8965948"/>
            <a:ext cx="7246836" cy="507831"/>
            <a:chOff x="170850" y="7421983"/>
            <a:chExt cx="7246836" cy="507831"/>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21983"/>
              <a:ext cx="7246836" cy="507831"/>
              <a:chOff x="170850" y="7421983"/>
              <a:chExt cx="7246836" cy="507831"/>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Expliciter des notions de cybersécurité complexes à l’oral et à travers des schémas </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23898"/>
                <a:ext cx="3405719" cy="504000"/>
                <a:chOff x="1907629" y="2851650"/>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851650"/>
                  <a:ext cx="271472" cy="504000"/>
                  <a:chOff x="1903658" y="4085036"/>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Développer des mises en forme écrites élaborées, schématiser des idées complexes</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205409" y="9560898"/>
            <a:ext cx="7246836" cy="507831"/>
            <a:chOff x="170850" y="7421983"/>
            <a:chExt cx="7246836" cy="507831"/>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21983"/>
              <a:ext cx="7246836" cy="507831"/>
              <a:chOff x="170850" y="7421983"/>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compte les spécificités du SI client pour établir un diagnostic de cybersécurité </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23898"/>
                <a:ext cx="3405719" cy="504000"/>
                <a:chOff x="1907629" y="2851650"/>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851650"/>
                  <a:ext cx="271472" cy="504000"/>
                  <a:chOff x="1903658" y="4085036"/>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Planifier son organisation du travail selon les priorités sur ses différents dossiers d'intervention</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205409" y="10155846"/>
            <a:ext cx="7246836" cy="507831"/>
            <a:chOff x="170850" y="7410440"/>
            <a:chExt cx="7246836" cy="507831"/>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10440"/>
              <a:ext cx="7246836" cy="507831"/>
              <a:chOff x="170850" y="7410440"/>
              <a:chExt cx="7246836" cy="507831"/>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541245"/>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mission de conseil en anglais auprès d’une clientèle internationale </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12355"/>
                <a:ext cx="3405719" cy="504000"/>
                <a:chOff x="1907629" y="2840107"/>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40107"/>
                  <a:ext cx="271472" cy="504000"/>
                  <a:chOff x="1903658" y="4073493"/>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7349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0704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Diriger des débats techniques et un projet en anglais</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205409" y="7729881"/>
            <a:ext cx="7246836" cy="507831"/>
            <a:chOff x="170850" y="7410440"/>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10440"/>
              <a:ext cx="7246836" cy="507831"/>
              <a:chOff x="170850" y="7410440"/>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4124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les étapes d’une mission de cybersécurité selon les contraintes budgétaires et les attentes du client</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12355"/>
                <a:ext cx="3405719" cy="504000"/>
                <a:chOff x="1907629" y="2840107"/>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40107"/>
                  <a:ext cx="271472" cy="504000"/>
                  <a:chOff x="1903658" y="4073493"/>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7349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une ou plusieurs phases et équipes projets</a:t>
              </a:r>
            </a:p>
          </p:txBody>
        </p:sp>
      </p:grpSp>
      <p:sp>
        <p:nvSpPr>
          <p:cNvPr id="165" name="ZoneTexte 164">
            <a:extLst>
              <a:ext uri="{FF2B5EF4-FFF2-40B4-BE49-F238E27FC236}">
                <a16:creationId xmlns:a16="http://schemas.microsoft.com/office/drawing/2014/main" id="{84DA3523-D17F-47B6-B9D4-DD6A925415C4}"/>
              </a:ext>
            </a:extLst>
          </p:cNvPr>
          <p:cNvSpPr txBox="1"/>
          <p:nvPr/>
        </p:nvSpPr>
        <p:spPr>
          <a:xfrm>
            <a:off x="102702" y="1229470"/>
            <a:ext cx="326519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cybersécurité</a:t>
            </a:r>
          </a:p>
        </p:txBody>
      </p:sp>
      <p:grpSp>
        <p:nvGrpSpPr>
          <p:cNvPr id="166" name="Groupe 165">
            <a:extLst>
              <a:ext uri="{FF2B5EF4-FFF2-40B4-BE49-F238E27FC236}">
                <a16:creationId xmlns:a16="http://schemas.microsoft.com/office/drawing/2014/main" id="{D964102A-A9C4-402B-9A9C-82B0E1524590}"/>
              </a:ext>
            </a:extLst>
          </p:cNvPr>
          <p:cNvGrpSpPr/>
          <p:nvPr/>
        </p:nvGrpSpPr>
        <p:grpSpPr>
          <a:xfrm>
            <a:off x="205409" y="3256852"/>
            <a:ext cx="7142579" cy="553998"/>
            <a:chOff x="205409" y="4082524"/>
            <a:chExt cx="7142579" cy="553998"/>
          </a:xfrm>
        </p:grpSpPr>
        <p:sp>
          <p:nvSpPr>
            <p:cNvPr id="167" name="ZoneTexte 166">
              <a:extLst>
                <a:ext uri="{FF2B5EF4-FFF2-40B4-BE49-F238E27FC236}">
                  <a16:creationId xmlns:a16="http://schemas.microsoft.com/office/drawing/2014/main" id="{B2EF5122-877D-4B07-B793-648136401273}"/>
                </a:ext>
              </a:extLst>
            </p:cNvPr>
            <p:cNvSpPr txBox="1"/>
            <p:nvPr/>
          </p:nvSpPr>
          <p:spPr>
            <a:xfrm>
              <a:off x="205409" y="4082524"/>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68" name="Rectangle 167">
              <a:extLst>
                <a:ext uri="{FF2B5EF4-FFF2-40B4-BE49-F238E27FC236}">
                  <a16:creationId xmlns:a16="http://schemas.microsoft.com/office/drawing/2014/main" id="{07527EA8-0E24-4FF3-819F-F65F79F8E7DB}"/>
                </a:ext>
              </a:extLst>
            </p:cNvPr>
            <p:cNvSpPr/>
            <p:nvPr/>
          </p:nvSpPr>
          <p:spPr>
            <a:xfrm>
              <a:off x="5377347" y="4105608"/>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les conditions d’accès aux systèmes client dans le cadre de tests de vulnérabilité </a:t>
              </a:r>
            </a:p>
          </p:txBody>
        </p:sp>
        <p:sp>
          <p:nvSpPr>
            <p:cNvPr id="169" name="Rectangle 168">
              <a:extLst>
                <a:ext uri="{FF2B5EF4-FFF2-40B4-BE49-F238E27FC236}">
                  <a16:creationId xmlns:a16="http://schemas.microsoft.com/office/drawing/2014/main" id="{6EA1C0D2-0F47-4317-B8F1-58F86AC59847}"/>
                </a:ext>
              </a:extLst>
            </p:cNvPr>
            <p:cNvSpPr/>
            <p:nvPr/>
          </p:nvSpPr>
          <p:spPr>
            <a:xfrm>
              <a:off x="2087320" y="41075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0" name="Groupe 169">
              <a:extLst>
                <a:ext uri="{FF2B5EF4-FFF2-40B4-BE49-F238E27FC236}">
                  <a16:creationId xmlns:a16="http://schemas.microsoft.com/office/drawing/2014/main" id="{CF380CD4-C328-4701-908E-4225759406AD}"/>
                </a:ext>
              </a:extLst>
            </p:cNvPr>
            <p:cNvGrpSpPr/>
            <p:nvPr/>
          </p:nvGrpSpPr>
          <p:grpSpPr>
            <a:xfrm>
              <a:off x="1942188" y="4107523"/>
              <a:ext cx="271472" cy="504000"/>
              <a:chOff x="1903658" y="4122549"/>
              <a:chExt cx="265051" cy="504000"/>
            </a:xfrm>
          </p:grpSpPr>
          <p:cxnSp>
            <p:nvCxnSpPr>
              <p:cNvPr id="197" name="Connecteur droit 196">
                <a:extLst>
                  <a:ext uri="{FF2B5EF4-FFF2-40B4-BE49-F238E27FC236}">
                    <a16:creationId xmlns:a16="http://schemas.microsoft.com/office/drawing/2014/main" id="{2D288EBF-EC68-4923-8182-F35A5105B383}"/>
                  </a:ext>
                </a:extLst>
              </p:cNvPr>
              <p:cNvCxnSpPr>
                <a:cxnSpLocks/>
              </p:cNvCxnSpPr>
              <p:nvPr/>
            </p:nvCxnSpPr>
            <p:spPr>
              <a:xfrm>
                <a:off x="2036183" y="4122549"/>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9" name="Ellipse 198">
                <a:extLst>
                  <a:ext uri="{FF2B5EF4-FFF2-40B4-BE49-F238E27FC236}">
                    <a16:creationId xmlns:a16="http://schemas.microsoft.com/office/drawing/2014/main" id="{F20B2143-7D74-4A4E-87A5-59888E1DBD55}"/>
                  </a:ext>
                </a:extLst>
              </p:cNvPr>
              <p:cNvSpPr/>
              <p:nvPr/>
            </p:nvSpPr>
            <p:spPr>
              <a:xfrm>
                <a:off x="1903658" y="4256097"/>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92" name="Rectangle 191">
              <a:extLst>
                <a:ext uri="{FF2B5EF4-FFF2-40B4-BE49-F238E27FC236}">
                  <a16:creationId xmlns:a16="http://schemas.microsoft.com/office/drawing/2014/main" id="{83DBC65C-D9E3-4079-B7F0-01348D54A7E5}"/>
                </a:ext>
              </a:extLst>
            </p:cNvPr>
            <p:cNvSpPr/>
            <p:nvPr/>
          </p:nvSpPr>
          <p:spPr>
            <a:xfrm>
              <a:off x="2169012" y="4082524"/>
              <a:ext cx="3095822"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pic>
        <p:nvPicPr>
          <p:cNvPr id="4" name="Image 3"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589" y="167022"/>
            <a:ext cx="1115541" cy="921089"/>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7" name="Groupe 6">
            <a:extLst>
              <a:ext uri="{FF2B5EF4-FFF2-40B4-BE49-F238E27FC236}">
                <a16:creationId xmlns:a16="http://schemas.microsoft.com/office/drawing/2014/main" id="{B9146ABD-4A63-4579-94DC-6DC8DE17E31C}"/>
              </a:ext>
            </a:extLst>
          </p:cNvPr>
          <p:cNvGrpSpPr/>
          <p:nvPr/>
        </p:nvGrpSpPr>
        <p:grpSpPr>
          <a:xfrm>
            <a:off x="3935345" y="5888886"/>
            <a:ext cx="3473456" cy="2083712"/>
            <a:chOff x="3935345" y="5705946"/>
            <a:chExt cx="3473456" cy="2083712"/>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5705946"/>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78526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971223"/>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5" y="6004554"/>
              <a:ext cx="3240000" cy="178510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Spécialisation croissante des consultants dans les différentes méthodes de cybersécurité en raison de l’évolution rapide des technologies et des besoins des clients </a:t>
              </a:r>
            </a:p>
            <a:p>
              <a:r>
                <a:rPr lang="fr-FR" dirty="0">
                  <a:solidFill>
                    <a:schemeClr val="tx2"/>
                  </a:solidFill>
                </a:rPr>
                <a:t>Développement des compétences d’animation, de communication et de facilitation de groupes de travail afin de développer la créativité dans l’identification des stratégies de piratage informatique, les stratégies de prévention des risques adaptées aux pratiques professionnelles d’un client…</a:t>
              </a:r>
            </a:p>
          </p:txBody>
        </p:sp>
      </p:grpSp>
      <p:grpSp>
        <p:nvGrpSpPr>
          <p:cNvPr id="6" name="Groupe 5">
            <a:extLst>
              <a:ext uri="{FF2B5EF4-FFF2-40B4-BE49-F238E27FC236}">
                <a16:creationId xmlns:a16="http://schemas.microsoft.com/office/drawing/2014/main" id="{A67AADA3-B9A3-48AF-AA67-134B323FA81E}"/>
              </a:ext>
            </a:extLst>
          </p:cNvPr>
          <p:cNvGrpSpPr/>
          <p:nvPr/>
        </p:nvGrpSpPr>
        <p:grpSpPr>
          <a:xfrm>
            <a:off x="3935345" y="8067030"/>
            <a:ext cx="3393624" cy="1311101"/>
            <a:chOff x="3935345" y="7722170"/>
            <a:chExt cx="3393624" cy="1311101"/>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7722170"/>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8017608"/>
              <a:ext cx="3240000" cy="1015663"/>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Responsable cybersécurité et autres métiers des SI (Directeur SI…) en entreprise</a:t>
              </a:r>
            </a:p>
            <a:p>
              <a:pPr marL="108000" indent="-108000" algn="l">
                <a:buFont typeface="Wingdings" panose="05000000000000000000" pitchFamily="2" charset="2"/>
                <a:buChar char="§"/>
              </a:pPr>
              <a:r>
                <a:rPr lang="fr-FR" dirty="0">
                  <a:solidFill>
                    <a:schemeClr val="tx2"/>
                  </a:solidFill>
                </a:rPr>
                <a:t>Métiers du conseil en systèmes d’information et de l’analyse de données (Data </a:t>
              </a:r>
              <a:r>
                <a:rPr lang="fr-FR" dirty="0" err="1">
                  <a:solidFill>
                    <a:schemeClr val="tx2"/>
                  </a:solidFill>
                </a:rPr>
                <a:t>Analyst</a:t>
              </a:r>
              <a:r>
                <a:rPr lang="fr-FR" dirty="0">
                  <a:solidFill>
                    <a:schemeClr val="tx2"/>
                  </a:solidFill>
                </a:rPr>
                <a:t>) sous condition de renforcement des compétences en techniques statistiques et logiciels de programmation adaptés</a:t>
              </a:r>
            </a:p>
          </p:txBody>
        </p:sp>
      </p:grpSp>
      <p:grpSp>
        <p:nvGrpSpPr>
          <p:cNvPr id="3" name="Groupe 2">
            <a:extLst>
              <a:ext uri="{FF2B5EF4-FFF2-40B4-BE49-F238E27FC236}">
                <a16:creationId xmlns:a16="http://schemas.microsoft.com/office/drawing/2014/main" id="{6836A9AB-4A57-43FF-A4CB-57DA55ABF42A}"/>
              </a:ext>
            </a:extLst>
          </p:cNvPr>
          <p:cNvGrpSpPr/>
          <p:nvPr/>
        </p:nvGrpSpPr>
        <p:grpSpPr>
          <a:xfrm>
            <a:off x="369971" y="4119197"/>
            <a:ext cx="3325269" cy="1252170"/>
            <a:chOff x="369971" y="3898519"/>
            <a:chExt cx="3325269" cy="1515125"/>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389851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184692"/>
              <a:ext cx="3240000" cy="122895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 degré de spécialisation des cabinets en cybersécurité, les missions de cybersécurité peuvent être ponctuelles, intégrées dans des missions de conseil en SI et plus ou moins poussées (pôle d’activité spécifique dans le cabinet, technologies variées et de pointe…).</a:t>
              </a:r>
              <a:endParaRPr lang="fr-FR" dirty="0">
                <a:highlight>
                  <a:srgbClr val="FFFF00"/>
                </a:highlight>
              </a:endParaRP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16789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4" name="Groupe 3">
            <a:extLst>
              <a:ext uri="{FF2B5EF4-FFF2-40B4-BE49-F238E27FC236}">
                <a16:creationId xmlns:a16="http://schemas.microsoft.com/office/drawing/2014/main" id="{5778BFED-7EB4-4680-A01E-984A2479DFC4}"/>
              </a:ext>
            </a:extLst>
          </p:cNvPr>
          <p:cNvGrpSpPr/>
          <p:nvPr/>
        </p:nvGrpSpPr>
        <p:grpSpPr>
          <a:xfrm>
            <a:off x="369971" y="2001919"/>
            <a:ext cx="3325269" cy="2320715"/>
            <a:chOff x="369971" y="2000379"/>
            <a:chExt cx="3325269" cy="2808064"/>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53238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 Consultant cybersécurité peut également intervenir fréquemment sur des missions de conseil SI, d’audit SI et en tant qu’expert en matière de SI et d’analyse des données sur des dossiers d’expertise-comptable, d’audit….</a:t>
              </a:r>
              <a:endParaRPr lang="fr-FR" dirty="0">
                <a:highlight>
                  <a:srgbClr val="FFFF00"/>
                </a:highlight>
              </a:endParaRPr>
            </a:p>
            <a:p>
              <a:pPr algn="l"/>
              <a:r>
                <a:rPr lang="fr-FR" dirty="0"/>
                <a:t>Dans les grands cabinets, il est le plus souvent rattaché à un pôle dédié spécialisé et intervient sur une variété de secteurs d’activités et de problématiques de cybersécurité : protection des données, gestion de crise, cartographie des risques…</a:t>
              </a:r>
            </a:p>
            <a:p>
              <a:pPr marL="0" indent="0" algn="l">
                <a:buNone/>
              </a:pPr>
              <a:endParaRPr lang="fr-FR" dirty="0"/>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5BC92F0F-F50C-4E54-8E80-683574147B6A}"/>
              </a:ext>
            </a:extLst>
          </p:cNvPr>
          <p:cNvGrpSpPr/>
          <p:nvPr/>
        </p:nvGrpSpPr>
        <p:grpSpPr>
          <a:xfrm>
            <a:off x="369971" y="5388294"/>
            <a:ext cx="3325269" cy="1407510"/>
            <a:chOff x="369971" y="5849962"/>
            <a:chExt cx="3325269" cy="1548261"/>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111717"/>
              <a:ext cx="3240000" cy="128650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Consultant en cybersécurité peut encadrer des collaborateurs juniors, piloter un périmètre plus large des missions (cadrage de la mission, négociation commerciale..), interagir davantage avec le client et intervenir sur des missions de cybersécurité de nature plus complexe.</a:t>
              </a:r>
              <a:endParaRPr lang="fr-FR" dirty="0">
                <a:highlight>
                  <a:srgbClr val="FFFF00"/>
                </a:highlight>
              </a:endParaRP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584996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11076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5" name="Groupe 4">
            <a:extLst>
              <a:ext uri="{FF2B5EF4-FFF2-40B4-BE49-F238E27FC236}">
                <a16:creationId xmlns:a16="http://schemas.microsoft.com/office/drawing/2014/main" id="{4A15624E-BE50-43C0-BB13-BF36EC6BB6E9}"/>
              </a:ext>
            </a:extLst>
          </p:cNvPr>
          <p:cNvGrpSpPr/>
          <p:nvPr/>
        </p:nvGrpSpPr>
        <p:grpSpPr>
          <a:xfrm>
            <a:off x="420574" y="6950885"/>
            <a:ext cx="3283900" cy="2390610"/>
            <a:chOff x="420574" y="7027233"/>
            <a:chExt cx="3283900" cy="2390610"/>
          </a:xfrm>
        </p:grpSpPr>
        <p:grpSp>
          <p:nvGrpSpPr>
            <p:cNvPr id="110" name="Groupe 109">
              <a:extLst>
                <a:ext uri="{FF2B5EF4-FFF2-40B4-BE49-F238E27FC236}">
                  <a16:creationId xmlns:a16="http://schemas.microsoft.com/office/drawing/2014/main" id="{D9A65EB5-DE36-4E09-8865-0C643FC0F140}"/>
                </a:ext>
              </a:extLst>
            </p:cNvPr>
            <p:cNvGrpSpPr/>
            <p:nvPr/>
          </p:nvGrpSpPr>
          <p:grpSpPr>
            <a:xfrm>
              <a:off x="454576" y="7027233"/>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29250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420574" y="7324962"/>
              <a:ext cx="3271793"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a:t>
              </a:r>
              <a:r>
                <a:rPr lang="fr-FR" i="1" dirty="0"/>
                <a:t> </a:t>
              </a:r>
              <a:r>
                <a:rPr lang="fr-FR" dirty="0"/>
                <a:t>Consultant d’autres spécialités (SI, Finance…) et autres métiers des cabinets si besoin d’une expertise particulière (Expert-comptable, Juriste fiscal…) </a:t>
              </a:r>
            </a:p>
            <a:p>
              <a:pPr algn="l"/>
              <a:r>
                <a:rPr lang="fr-FR" i="1" dirty="0"/>
                <a:t>Relations professionnelles externes </a:t>
              </a:r>
              <a:r>
                <a:rPr lang="fr-FR" dirty="0"/>
                <a:t>: dirigeants, Directeur des systèmes d’information, Chef de projet cybersécurité, prestataires informatiques des clients… </a:t>
              </a:r>
            </a:p>
            <a:p>
              <a:pPr algn="l"/>
              <a:r>
                <a:rPr lang="fr-FR" i="1" dirty="0"/>
                <a:t>Télétravail</a:t>
              </a:r>
              <a:r>
                <a:rPr lang="fr-FR" dirty="0"/>
                <a:t> : possible sur une partie significative des activités, mais variable selon la nécessité d’intervenir sur les outils clients ou dans des conditions sécurisées.</a:t>
              </a:r>
            </a:p>
            <a:p>
              <a:pPr algn="l"/>
              <a:endParaRPr lang="fr-FR" dirty="0"/>
            </a:p>
          </p:txBody>
        </p: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9" name="Groupe 8">
            <a:extLst>
              <a:ext uri="{FF2B5EF4-FFF2-40B4-BE49-F238E27FC236}">
                <a16:creationId xmlns:a16="http://schemas.microsoft.com/office/drawing/2014/main" id="{48422810-A81A-476E-9B6A-2083E2B3C458}"/>
              </a:ext>
            </a:extLst>
          </p:cNvPr>
          <p:cNvGrpSpPr/>
          <p:nvPr/>
        </p:nvGrpSpPr>
        <p:grpSpPr>
          <a:xfrm>
            <a:off x="3935345" y="2828112"/>
            <a:ext cx="3240000" cy="1452196"/>
            <a:chOff x="3935345" y="2888346"/>
            <a:chExt cx="3240000" cy="1452196"/>
          </a:xfrm>
        </p:grpSpPr>
        <p:sp>
          <p:nvSpPr>
            <p:cNvPr id="69" name="ZoneTexte 68">
              <a:extLst>
                <a:ext uri="{FF2B5EF4-FFF2-40B4-BE49-F238E27FC236}">
                  <a16:creationId xmlns:a16="http://schemas.microsoft.com/office/drawing/2014/main" id="{0B70E29C-F493-49E2-9712-AAE863D973CE}"/>
                </a:ext>
              </a:extLst>
            </p:cNvPr>
            <p:cNvSpPr txBox="1"/>
            <p:nvPr/>
          </p:nvSpPr>
          <p:spPr>
            <a:xfrm>
              <a:off x="3935345" y="3324879"/>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Consultant en SI en ESN (Entreprise de Services Numériques) ou cabinet avec spécialisation sur les enjeux de cybersécurité</a:t>
              </a:r>
            </a:p>
            <a:p>
              <a:r>
                <a:rPr lang="fr-FR" dirty="0">
                  <a:solidFill>
                    <a:schemeClr val="tx2"/>
                  </a:solidFill>
                </a:rPr>
                <a:t>Expert cybersécurité en entreprise</a:t>
              </a:r>
            </a:p>
            <a:p>
              <a:r>
                <a:rPr lang="fr-FR" dirty="0">
                  <a:solidFill>
                    <a:schemeClr val="tx2"/>
                  </a:solidFill>
                </a:rPr>
                <a:t>Responsable SI ou chargé de projet SI en entreprise avec spécialisation sur les enjeux de cybersécurité</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31421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2888346"/>
              <a:ext cx="3223183"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grpSp>
      <p:grpSp>
        <p:nvGrpSpPr>
          <p:cNvPr id="11" name="Groupe 10">
            <a:extLst>
              <a:ext uri="{FF2B5EF4-FFF2-40B4-BE49-F238E27FC236}">
                <a16:creationId xmlns:a16="http://schemas.microsoft.com/office/drawing/2014/main" id="{EE947E5A-FA29-4012-9CF7-AF8E67EA1F5E}"/>
              </a:ext>
            </a:extLst>
          </p:cNvPr>
          <p:cNvGrpSpPr/>
          <p:nvPr/>
        </p:nvGrpSpPr>
        <p:grpSpPr>
          <a:xfrm>
            <a:off x="3935345" y="2001919"/>
            <a:ext cx="3179243" cy="830247"/>
            <a:chOff x="3935345" y="2001919"/>
            <a:chExt cx="3179243" cy="830247"/>
          </a:xfrm>
        </p:grpSpPr>
        <p:grpSp>
          <p:nvGrpSpPr>
            <p:cNvPr id="10" name="Groupe 9">
              <a:extLst>
                <a:ext uri="{FF2B5EF4-FFF2-40B4-BE49-F238E27FC236}">
                  <a16:creationId xmlns:a16="http://schemas.microsoft.com/office/drawing/2014/main" id="{E285F057-2305-4F6F-AEC0-303F3A3DDA01}"/>
                </a:ext>
              </a:extLst>
            </p:cNvPr>
            <p:cNvGrpSpPr/>
            <p:nvPr/>
          </p:nvGrpSpPr>
          <p:grpSpPr>
            <a:xfrm>
              <a:off x="3935345" y="2001919"/>
              <a:ext cx="3168000" cy="830247"/>
              <a:chOff x="3935345" y="2001919"/>
              <a:chExt cx="3168000" cy="830247"/>
            </a:xfrm>
          </p:grpSpPr>
          <p:sp>
            <p:nvSpPr>
              <p:cNvPr id="68" name="ZoneTexte 67">
                <a:extLst>
                  <a:ext uri="{FF2B5EF4-FFF2-40B4-BE49-F238E27FC236}">
                    <a16:creationId xmlns:a16="http://schemas.microsoft.com/office/drawing/2014/main" id="{67A1A514-CA7F-49BE-8B7E-C9358E60BC8B}"/>
                  </a:ext>
                </a:extLst>
              </p:cNvPr>
              <p:cNvSpPr txBox="1"/>
              <p:nvPr/>
            </p:nvSpPr>
            <p:spPr>
              <a:xfrm>
                <a:off x="3935345" y="2278168"/>
                <a:ext cx="3168000" cy="55399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marL="171450" indent="-171450" algn="l">
                  <a:buFont typeface="Wingdings" panose="05000000000000000000" pitchFamily="2" charset="2"/>
                  <a:buChar char="§"/>
                </a:pPr>
                <a:r>
                  <a:rPr lang="fr-FR" dirty="0"/>
                  <a:t>Bac+5 en informatique, sécurité des réseaux ou cybersécurité obtenu à l’université ou en École d’ingénieur</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gr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FB813EFE-0F1D-4378-9457-07E316F7074D}"/>
              </a:ext>
            </a:extLst>
          </p:cNvPr>
          <p:cNvGrpSpPr/>
          <p:nvPr/>
        </p:nvGrpSpPr>
        <p:grpSpPr>
          <a:xfrm>
            <a:off x="3935345" y="4321974"/>
            <a:ext cx="3240000" cy="1463637"/>
            <a:chOff x="3935345" y="4265786"/>
            <a:chExt cx="3240000" cy="1463637"/>
          </a:xfrm>
        </p:grpSpPr>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540768"/>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7" name="ZoneTexte 76">
              <a:extLst>
                <a:ext uri="{FF2B5EF4-FFF2-40B4-BE49-F238E27FC236}">
                  <a16:creationId xmlns:a16="http://schemas.microsoft.com/office/drawing/2014/main" id="{D633C062-45D0-4004-9B8F-C073910A552E}"/>
                </a:ext>
              </a:extLst>
            </p:cNvPr>
            <p:cNvSpPr txBox="1"/>
            <p:nvPr/>
          </p:nvSpPr>
          <p:spPr>
            <a:xfrm>
              <a:off x="3940550" y="4265786"/>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5" y="4559872"/>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 à l’évolution des technologies de cybersécurité et des réglementations en matière de protection des données (RGPD…)</a:t>
              </a:r>
            </a:p>
            <a:p>
              <a:r>
                <a:rPr lang="fr-FR" dirty="0">
                  <a:solidFill>
                    <a:schemeClr val="tx2"/>
                  </a:solidFill>
                </a:rPr>
                <a:t>Formation aux méthodes et techniques de conseil et accompagnement du changement : méthode agile, matrices d’analyse, design </a:t>
              </a:r>
              <a:r>
                <a:rPr lang="fr-FR" dirty="0" err="1">
                  <a:solidFill>
                    <a:schemeClr val="tx2"/>
                  </a:solidFill>
                </a:rPr>
                <a:t>thinking</a:t>
              </a:r>
              <a:r>
                <a:rPr lang="fr-FR" dirty="0">
                  <a:solidFill>
                    <a:schemeClr val="tx2"/>
                  </a:solidFill>
                </a:rPr>
                <a:t>…</a:t>
              </a:r>
            </a:p>
            <a:p>
              <a:r>
                <a:rPr lang="fr-FR" dirty="0">
                  <a:solidFill>
                    <a:schemeClr val="tx2"/>
                  </a:solidFill>
                </a:rPr>
                <a:t>Formation aux logiciels d’analyse de données</a:t>
              </a:r>
            </a:p>
          </p:txBody>
        </p:sp>
      </p:grpSp>
      <p:sp>
        <p:nvSpPr>
          <p:cNvPr id="52" name="ZoneTexte 51">
            <a:extLst>
              <a:ext uri="{FF2B5EF4-FFF2-40B4-BE49-F238E27FC236}">
                <a16:creationId xmlns:a16="http://schemas.microsoft.com/office/drawing/2014/main" id="{CA60FE3F-B7A8-4395-AFDF-62CCD9D2B06B}"/>
              </a:ext>
            </a:extLst>
          </p:cNvPr>
          <p:cNvSpPr txBox="1"/>
          <p:nvPr/>
        </p:nvSpPr>
        <p:spPr>
          <a:xfrm>
            <a:off x="102702" y="1229470"/>
            <a:ext cx="326519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cybersécurité</a:t>
            </a:r>
          </a:p>
        </p:txBody>
      </p:sp>
      <p:cxnSp>
        <p:nvCxnSpPr>
          <p:cNvPr id="60" name="Connecteur droit 59">
            <a:extLst>
              <a:ext uri="{FF2B5EF4-FFF2-40B4-BE49-F238E27FC236}">
                <a16:creationId xmlns:a16="http://schemas.microsoft.com/office/drawing/2014/main" id="{7A528FEE-A65C-4FA4-BCBB-8B90794A4425}"/>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12" name="Image 11"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5166" y="153300"/>
            <a:ext cx="1115541" cy="921089"/>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8604</TotalTime>
  <Words>1490</Words>
  <Application>Microsoft Office PowerPoint</Application>
  <PresentationFormat>Personnalisé</PresentationFormat>
  <Paragraphs>128</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1378</cp:revision>
  <dcterms:created xsi:type="dcterms:W3CDTF">2014-07-30T08:09:35Z</dcterms:created>
  <dcterms:modified xsi:type="dcterms:W3CDTF">2024-01-18T11:19:56Z</dcterms:modified>
</cp:coreProperties>
</file>