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7" r:id="rId2"/>
    <p:sldId id="263"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3"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3FC"/>
    <a:srgbClr val="FFFFFF"/>
    <a:srgbClr val="1C92DA"/>
    <a:srgbClr val="146BA0"/>
    <a:srgbClr val="6F6F6F"/>
    <a:srgbClr val="717F1B"/>
    <a:srgbClr val="0E4B70"/>
    <a:srgbClr val="FDFDFD"/>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279" autoAdjust="0"/>
    <p:restoredTop sz="96173" autoAdjust="0"/>
  </p:normalViewPr>
  <p:slideViewPr>
    <p:cSldViewPr showGuides="1">
      <p:cViewPr varScale="1">
        <p:scale>
          <a:sx n="71" d="100"/>
          <a:sy n="71" d="100"/>
        </p:scale>
        <p:origin x="2814"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77504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169442"/>
            <a:ext cx="6898037" cy="493200"/>
            <a:chOff x="277738" y="1260000"/>
            <a:chExt cx="6898037" cy="493200"/>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493200"/>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CONSULTANT RH</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1753200"/>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77738" y="1745506"/>
            <a:ext cx="6854800" cy="860854"/>
            <a:chOff x="277738" y="1907926"/>
            <a:chExt cx="6854800" cy="860854"/>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8" y="2122449"/>
              <a:ext cx="2160000" cy="646331"/>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Variables selon les cabinets et spécialités : consultant en organisation, emploi-formation, conduite du changement… </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9" y="2127516"/>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du conseil</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Conseil RH</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3391397"/>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63" name="Groupe 62">
            <a:extLst>
              <a:ext uri="{FF2B5EF4-FFF2-40B4-BE49-F238E27FC236}">
                <a16:creationId xmlns:a16="http://schemas.microsoft.com/office/drawing/2014/main" id="{23D3C553-143D-49B3-9B42-D10C4BCED1AD}"/>
              </a:ext>
            </a:extLst>
          </p:cNvPr>
          <p:cNvGrpSpPr/>
          <p:nvPr/>
        </p:nvGrpSpPr>
        <p:grpSpPr>
          <a:xfrm>
            <a:off x="342234" y="3041650"/>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36808" y="5427956"/>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336808" y="5032859"/>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46510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2684693"/>
            <a:ext cx="2160000"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372d - Cadres spécialistes de </a:t>
            </a:r>
            <a:r>
              <a:rPr lang="fr-FR" sz="1050"/>
              <a:t>la formation</a:t>
            </a:r>
            <a:endParaRPr lang="fr-FR" sz="1050" dirty="0"/>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46510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2684692"/>
            <a:ext cx="2178975"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13533 - Consultant / Consultante en management</a:t>
            </a:r>
          </a:p>
        </p:txBody>
      </p:sp>
      <p:sp>
        <p:nvSpPr>
          <p:cNvPr id="47" name="ZoneTexte 46">
            <a:extLst>
              <a:ext uri="{FF2B5EF4-FFF2-40B4-BE49-F238E27FC236}">
                <a16:creationId xmlns:a16="http://schemas.microsoft.com/office/drawing/2014/main" id="{6F21A03C-C0CA-4DF7-B592-DACF6B582726}"/>
              </a:ext>
            </a:extLst>
          </p:cNvPr>
          <p:cNvSpPr txBox="1"/>
          <p:nvPr/>
        </p:nvSpPr>
        <p:spPr>
          <a:xfrm>
            <a:off x="396221" y="5644701"/>
            <a:ext cx="6840000" cy="86177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aux réponses aux appels d’offre : élaboration de la méthodologie, tarification, soutenance</a:t>
            </a:r>
            <a:endParaRPr lang="fr-FR" dirty="0">
              <a:highlight>
                <a:srgbClr val="FFFF00"/>
              </a:highlight>
            </a:endParaRPr>
          </a:p>
          <a:p>
            <a:pPr algn="l"/>
            <a:r>
              <a:rPr lang="fr-FR" dirty="0"/>
              <a:t>Précise les besoins du client et le diagnostic de sa situation, en réalisant des entretiens avec les personnes clés de l’organisation (dirigeant, DAF, responsables RH, DSI…)</a:t>
            </a:r>
          </a:p>
          <a:p>
            <a:pPr algn="l"/>
            <a:r>
              <a:rPr lang="fr-FR" dirty="0"/>
              <a:t>Adapte les objectifs et étapes de la mission à partir de sa compréhension des spécificités organisationnelles et stratégiques de l’entreprise, des enjeux RH qui en découlent et du positionnement de la DRH dans l’entreprise</a:t>
            </a:r>
          </a:p>
        </p:txBody>
      </p:sp>
      <p:sp>
        <p:nvSpPr>
          <p:cNvPr id="49" name="ZoneTexte 48">
            <a:extLst>
              <a:ext uri="{FF2B5EF4-FFF2-40B4-BE49-F238E27FC236}">
                <a16:creationId xmlns:a16="http://schemas.microsoft.com/office/drawing/2014/main" id="{0E8340F6-A40B-4BD3-A3CF-5F8B2F493F21}"/>
              </a:ext>
            </a:extLst>
          </p:cNvPr>
          <p:cNvSpPr txBox="1"/>
          <p:nvPr/>
        </p:nvSpPr>
        <p:spPr>
          <a:xfrm>
            <a:off x="372634" y="5417914"/>
            <a:ext cx="6435758"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Proposition commerciale et cadrage des besoins client</a:t>
            </a:r>
          </a:p>
        </p:txBody>
      </p:sp>
      <p:sp>
        <p:nvSpPr>
          <p:cNvPr id="50" name="ZoneTexte 49">
            <a:extLst>
              <a:ext uri="{FF2B5EF4-FFF2-40B4-BE49-F238E27FC236}">
                <a16:creationId xmlns:a16="http://schemas.microsoft.com/office/drawing/2014/main" id="{F6160CCF-F701-4F16-81FD-ECEFAF6E3EF7}"/>
              </a:ext>
            </a:extLst>
          </p:cNvPr>
          <p:cNvSpPr txBox="1"/>
          <p:nvPr/>
        </p:nvSpPr>
        <p:spPr>
          <a:xfrm>
            <a:off x="372634" y="6426026"/>
            <a:ext cx="6435757"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Réalisation des missions de conseil RH, élaboration des livrables et préconisations</a:t>
            </a:r>
          </a:p>
        </p:txBody>
      </p:sp>
      <p:sp>
        <p:nvSpPr>
          <p:cNvPr id="53" name="ZoneTexte 52">
            <a:extLst>
              <a:ext uri="{FF2B5EF4-FFF2-40B4-BE49-F238E27FC236}">
                <a16:creationId xmlns:a16="http://schemas.microsoft.com/office/drawing/2014/main" id="{CB18E36A-5D6F-446C-A66E-FB4C1B9FF90D}"/>
              </a:ext>
            </a:extLst>
          </p:cNvPr>
          <p:cNvSpPr txBox="1"/>
          <p:nvPr/>
        </p:nvSpPr>
        <p:spPr>
          <a:xfrm>
            <a:off x="396221" y="6631308"/>
            <a:ext cx="6840000" cy="286232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Mobilise la méthodologie et les moyens répondant aux objectifs de la mission, variables selon la problématique RH : </a:t>
            </a:r>
          </a:p>
          <a:p>
            <a:pPr marL="266700" indent="-85725" algn="l">
              <a:buFontTx/>
              <a:buChar char="-"/>
            </a:pPr>
            <a:r>
              <a:rPr lang="fr-FR" dirty="0"/>
              <a:t>analyse de la documentation interne (bilans sociaux, base de données économiques et sociales, plans de formation…) et externe (benchmark de pratiques RH innovantes, de SIRH, d’accords collectifs…)</a:t>
            </a:r>
          </a:p>
          <a:p>
            <a:pPr marL="266700" indent="-85725" algn="l">
              <a:buFontTx/>
              <a:buChar char="-"/>
            </a:pPr>
            <a:r>
              <a:rPr lang="fr-FR" dirty="0"/>
              <a:t>réalisation d’entretiens, de groupes d’échange (par exemple : managers sur les besoins en compétences dans le cadre de la refonte d’une politique GPEC, dirigeants sur l’accompagnement d’une restructuration et/ou dans le cadre d’un PSE, membres du CSE dans le cadre d’une expertise sur les RPS auprès des IRP…)</a:t>
            </a:r>
          </a:p>
          <a:p>
            <a:pPr marL="266700" indent="-85725" algn="l">
              <a:buFontTx/>
              <a:buChar char="-"/>
            </a:pPr>
            <a:r>
              <a:rPr lang="fr-FR" dirty="0"/>
              <a:t>mise en œuvre d’enquêtes internes (climat social…), analyse de données (données sur les flux d’emploi, données salariales, indice égalité hommes-femmes…)</a:t>
            </a:r>
          </a:p>
          <a:p>
            <a:pPr marL="266700" indent="-85725" algn="l">
              <a:buFontTx/>
              <a:buChar char="-"/>
            </a:pPr>
            <a:r>
              <a:rPr lang="fr-FR" dirty="0"/>
              <a:t>mobilisation d’autres experts du cabinet (Juriste social, Collaborateur comptable,…) et coordination avec les éventuels autres acteurs externes impliqués sur le projet (éditeur de SIRH, avocat en droit social…)</a:t>
            </a:r>
          </a:p>
          <a:p>
            <a:pPr algn="l"/>
            <a:r>
              <a:rPr lang="fr-FR" dirty="0"/>
              <a:t>Fait régulièrement un point sur l’avancement des travaux auprès du client, s’assure du respect du budget et des délais</a:t>
            </a:r>
          </a:p>
          <a:p>
            <a:pPr algn="l"/>
            <a:r>
              <a:rPr lang="fr-FR" dirty="0"/>
              <a:t>Formalise et présente les livrables intermédiaires et finaux demandés (audit des pratiques RH, refonte du plan de formation, rédaction d’une trame d’accord collectif…)</a:t>
            </a:r>
          </a:p>
          <a:p>
            <a:pPr algn="l"/>
            <a:r>
              <a:rPr lang="fr-FR" dirty="0"/>
              <a:t>Identifie les solutions envisageables et leviers d’action pour répondre aux enjeux RH, coconstruit le plan d’actions avec le client (par exemple : analyse comparative des atouts et faiblesses pour l’implémentation de solutions SIRH en collaboration avec le consultant SI, plan d’accompagnement des pratiques managériales, plan d’actions pour prévenir l’apparition des RPS…)</a:t>
            </a:r>
          </a:p>
        </p:txBody>
      </p:sp>
      <p:sp>
        <p:nvSpPr>
          <p:cNvPr id="54" name="ZoneTexte 53">
            <a:extLst>
              <a:ext uri="{FF2B5EF4-FFF2-40B4-BE49-F238E27FC236}">
                <a16:creationId xmlns:a16="http://schemas.microsoft.com/office/drawing/2014/main" id="{5C60680C-4573-41F9-97A9-4233F729896F}"/>
              </a:ext>
            </a:extLst>
          </p:cNvPr>
          <p:cNvSpPr txBox="1"/>
          <p:nvPr/>
        </p:nvSpPr>
        <p:spPr>
          <a:xfrm>
            <a:off x="372634" y="9450362"/>
            <a:ext cx="6317923"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Développement de l’activité, veille « métiers » et concurrentielle</a:t>
            </a:r>
          </a:p>
        </p:txBody>
      </p:sp>
      <p:sp>
        <p:nvSpPr>
          <p:cNvPr id="55" name="ZoneTexte 54">
            <a:extLst>
              <a:ext uri="{FF2B5EF4-FFF2-40B4-BE49-F238E27FC236}">
                <a16:creationId xmlns:a16="http://schemas.microsoft.com/office/drawing/2014/main" id="{8657A73A-99B4-49B9-B4F6-99F327EB0D0E}"/>
              </a:ext>
            </a:extLst>
          </p:cNvPr>
          <p:cNvSpPr txBox="1"/>
          <p:nvPr/>
        </p:nvSpPr>
        <p:spPr>
          <a:xfrm>
            <a:off x="396221" y="9666386"/>
            <a:ext cx="6840000" cy="1015663"/>
          </a:xfrm>
          <a:prstGeom prst="rect">
            <a:avLst/>
          </a:prstGeom>
          <a:noFill/>
        </p:spPr>
        <p:txBody>
          <a:bodyPr wrap="square" anchor="ctr">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S’appuie sur un travail de veille régulier pour alimenter sa pratique : veille concurrentielle, veille sur les enjeux de gestion des RH dans les entreprises, veille juridique (réglementation et jurisprudence en droit social)</a:t>
            </a:r>
          </a:p>
          <a:p>
            <a:pPr algn="l"/>
            <a:r>
              <a:rPr lang="fr-FR" dirty="0"/>
              <a:t>Participe au développement des prestations de conseil RH (nouvelles offres, identification de prospects…) en développant des synergies avec les autres pôle d’expertise du cabinet (expertise comptable, expertise sociale…)</a:t>
            </a:r>
          </a:p>
          <a:p>
            <a:pPr algn="l"/>
            <a:r>
              <a:rPr lang="fr-FR" dirty="0"/>
              <a:t>Entretient un réseau professionnel et met en valeur l’activité du cabinet en participant à des évènements et projets du cabinet (études, séminaires, rencontres professionnelles…)</a:t>
            </a:r>
          </a:p>
        </p:txBody>
      </p:sp>
      <p:sp>
        <p:nvSpPr>
          <p:cNvPr id="45" name="ZoneTexte 44">
            <a:extLst>
              <a:ext uri="{FF2B5EF4-FFF2-40B4-BE49-F238E27FC236}">
                <a16:creationId xmlns:a16="http://schemas.microsoft.com/office/drawing/2014/main" id="{9DCB5E38-B67E-47DF-8256-2C2D80CD1806}"/>
              </a:ext>
            </a:extLst>
          </p:cNvPr>
          <p:cNvSpPr txBox="1"/>
          <p:nvPr/>
        </p:nvSpPr>
        <p:spPr>
          <a:xfrm>
            <a:off x="369033" y="3411732"/>
            <a:ext cx="6840000" cy="1667123"/>
          </a:xfrm>
          <a:prstGeom prst="rect">
            <a:avLst/>
          </a:prstGeom>
          <a:noFill/>
        </p:spPr>
        <p:txBody>
          <a:bodyPr wrap="square">
            <a:spAutoFit/>
          </a:bodyPr>
          <a:lstStyle>
            <a:defPPr>
              <a:defRPr lang="fr-FR"/>
            </a:defPPr>
            <a:lvl1pPr indent="0" algn="just">
              <a:spcBef>
                <a:spcPts val="200"/>
              </a:spcBef>
              <a:spcAft>
                <a:spcPts val="200"/>
              </a:spcAft>
              <a:buFont typeface="Arial" panose="020B0604020202020204" pitchFamily="34" charset="0"/>
              <a:buNone/>
              <a:defRPr sz="1100">
                <a:solidFill>
                  <a:schemeClr val="accent2"/>
                </a:solidFill>
                <a:latin typeface="Univers Light" panose="020B0403020202020204" pitchFamily="34" charset="0"/>
              </a:defRPr>
            </a:lvl1pPr>
          </a:lstStyle>
          <a:p>
            <a:pPr algn="l"/>
            <a:r>
              <a:rPr lang="fr-FR" dirty="0"/>
              <a:t>Le Consultant RH réalise à la demande du client des prestations de conseil et d’accompagnement sur une variété d’enjeux RH : optimisation des processus de gestion RH (recrutement, paie, formation…), évolution des SIRH, gestion prévisionnelle des empois et compétences, accompagnement des transformations organisationnelles (restructuration d’entreprise, conduite du changement…), audit social, appui aux négociations collectives…</a:t>
            </a:r>
          </a:p>
          <a:p>
            <a:pPr algn="l"/>
            <a:r>
              <a:rPr lang="fr-FR" dirty="0"/>
              <a:t>En lien direct avec les dirigeants et/ou services RH des entreprises clientes et/ou représentants des salariés, ses missions visent à améliorer la pertinence des politiques RH dans le contexte économique et stratégique spécifique de l’entreprise, tout en s’assurant de la conformité avec la réglementation sociale en vigueur.</a:t>
            </a: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9902" y="124071"/>
            <a:ext cx="1117053" cy="922337"/>
          </a:xfrm>
          <a:prstGeom prst="rect">
            <a:avLst/>
          </a:prstGeom>
        </p:spPr>
      </p:pic>
    </p:spTree>
    <p:extLst>
      <p:ext uri="{BB962C8B-B14F-4D97-AF65-F5344CB8AC3E}">
        <p14:creationId xmlns:p14="http://schemas.microsoft.com/office/powerpoint/2010/main" val="1645047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ZoneTexte 103">
            <a:extLst>
              <a:ext uri="{FF2B5EF4-FFF2-40B4-BE49-F238E27FC236}">
                <a16:creationId xmlns:a16="http://schemas.microsoft.com/office/drawing/2014/main" id="{A5268032-D7FE-4ADA-9A2E-F82391ED6048}"/>
              </a:ext>
            </a:extLst>
          </p:cNvPr>
          <p:cNvSpPr txBox="1"/>
          <p:nvPr/>
        </p:nvSpPr>
        <p:spPr>
          <a:xfrm>
            <a:off x="240924" y="1220429"/>
            <a:ext cx="2267058"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Consultant RH</a:t>
            </a:r>
          </a:p>
        </p:txBody>
      </p: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63939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200872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3540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47" name="ZoneTexte 146">
            <a:extLst>
              <a:ext uri="{FF2B5EF4-FFF2-40B4-BE49-F238E27FC236}">
                <a16:creationId xmlns:a16="http://schemas.microsoft.com/office/drawing/2014/main" id="{510018EE-7416-49C6-8BB3-8CADFD55B7C3}"/>
              </a:ext>
            </a:extLst>
          </p:cNvPr>
          <p:cNvSpPr txBox="1"/>
          <p:nvPr/>
        </p:nvSpPr>
        <p:spPr>
          <a:xfrm>
            <a:off x="233264" y="208771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cxnSp>
        <p:nvCxnSpPr>
          <p:cNvPr id="160" name="Connecteur droit 159">
            <a:extLst>
              <a:ext uri="{FF2B5EF4-FFF2-40B4-BE49-F238E27FC236}">
                <a16:creationId xmlns:a16="http://schemas.microsoft.com/office/drawing/2014/main" id="{FE95DF22-3602-401C-B3BB-0479ABFDD69C}"/>
              </a:ext>
            </a:extLst>
          </p:cNvPr>
          <p:cNvCxnSpPr>
            <a:cxnSpLocks/>
          </p:cNvCxnSpPr>
          <p:nvPr/>
        </p:nvCxnSpPr>
        <p:spPr>
          <a:xfrm flipV="1">
            <a:off x="238250" y="2745007"/>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 name="Connecteur droit 154">
            <a:extLst>
              <a:ext uri="{FF2B5EF4-FFF2-40B4-BE49-F238E27FC236}">
                <a16:creationId xmlns:a16="http://schemas.microsoft.com/office/drawing/2014/main" id="{72E4B42A-9CD7-4BE1-8335-8E967E2E50E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156" name="Groupe 155">
            <a:extLst>
              <a:ext uri="{FF2B5EF4-FFF2-40B4-BE49-F238E27FC236}">
                <a16:creationId xmlns:a16="http://schemas.microsoft.com/office/drawing/2014/main" id="{FF2E2782-218B-411C-B48E-13C552BC2236}"/>
              </a:ext>
            </a:extLst>
          </p:cNvPr>
          <p:cNvGrpSpPr/>
          <p:nvPr/>
        </p:nvGrpSpPr>
        <p:grpSpPr>
          <a:xfrm>
            <a:off x="3995861" y="1457474"/>
            <a:ext cx="3456384" cy="481018"/>
            <a:chOff x="3635821" y="1491960"/>
            <a:chExt cx="3456384" cy="481018"/>
          </a:xfrm>
        </p:grpSpPr>
        <p:grpSp>
          <p:nvGrpSpPr>
            <p:cNvPr id="158" name="Groupe 157">
              <a:extLst>
                <a:ext uri="{FF2B5EF4-FFF2-40B4-BE49-F238E27FC236}">
                  <a16:creationId xmlns:a16="http://schemas.microsoft.com/office/drawing/2014/main" id="{4CAAFEEC-1D95-447D-97ED-82352C5A8D0F}"/>
                </a:ext>
              </a:extLst>
            </p:cNvPr>
            <p:cNvGrpSpPr/>
            <p:nvPr/>
          </p:nvGrpSpPr>
          <p:grpSpPr>
            <a:xfrm>
              <a:off x="3747100" y="1491960"/>
              <a:ext cx="3129082" cy="451140"/>
              <a:chOff x="3747100" y="1491960"/>
              <a:chExt cx="3129082" cy="451140"/>
            </a:xfrm>
          </p:grpSpPr>
          <p:sp>
            <p:nvSpPr>
              <p:cNvPr id="248" name="Rectangle 247">
                <a:extLst>
                  <a:ext uri="{FF2B5EF4-FFF2-40B4-BE49-F238E27FC236}">
                    <a16:creationId xmlns:a16="http://schemas.microsoft.com/office/drawing/2014/main" id="{362E3E9C-7FB1-403D-96C1-D1302B95BC83}"/>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49" name="ZoneTexte 248">
                <a:extLst>
                  <a:ext uri="{FF2B5EF4-FFF2-40B4-BE49-F238E27FC236}">
                    <a16:creationId xmlns:a16="http://schemas.microsoft.com/office/drawing/2014/main" id="{C0EEA175-0F16-43B8-A2D7-1C5C85847079}"/>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69" name="Groupe 168">
              <a:extLst>
                <a:ext uri="{FF2B5EF4-FFF2-40B4-BE49-F238E27FC236}">
                  <a16:creationId xmlns:a16="http://schemas.microsoft.com/office/drawing/2014/main" id="{A100E015-843A-46A5-B79E-83707E4CD535}"/>
                </a:ext>
              </a:extLst>
            </p:cNvPr>
            <p:cNvGrpSpPr/>
            <p:nvPr/>
          </p:nvGrpSpPr>
          <p:grpSpPr>
            <a:xfrm>
              <a:off x="5145033" y="1669592"/>
              <a:ext cx="1192567" cy="303386"/>
              <a:chOff x="5501712" y="1669592"/>
              <a:chExt cx="1192567" cy="303386"/>
            </a:xfrm>
          </p:grpSpPr>
          <p:sp>
            <p:nvSpPr>
              <p:cNvPr id="246" name="ZoneTexte 245">
                <a:extLst>
                  <a:ext uri="{FF2B5EF4-FFF2-40B4-BE49-F238E27FC236}">
                    <a16:creationId xmlns:a16="http://schemas.microsoft.com/office/drawing/2014/main" id="{A3FE87FA-A0C6-4727-84A6-0DC736AB71AD}"/>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247" name="Ellipse 246">
                <a:extLst>
                  <a:ext uri="{FF2B5EF4-FFF2-40B4-BE49-F238E27FC236}">
                    <a16:creationId xmlns:a16="http://schemas.microsoft.com/office/drawing/2014/main" id="{B33CA5E6-E907-479E-B628-661F6BB47A6F}"/>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70" name="Groupe 169">
              <a:extLst>
                <a:ext uri="{FF2B5EF4-FFF2-40B4-BE49-F238E27FC236}">
                  <a16:creationId xmlns:a16="http://schemas.microsoft.com/office/drawing/2014/main" id="{867AB531-4CC7-468F-8AEE-434681687304}"/>
                </a:ext>
              </a:extLst>
            </p:cNvPr>
            <p:cNvGrpSpPr/>
            <p:nvPr/>
          </p:nvGrpSpPr>
          <p:grpSpPr>
            <a:xfrm>
              <a:off x="5899638" y="1669592"/>
              <a:ext cx="1192567" cy="303386"/>
              <a:chOff x="6322879" y="1669592"/>
              <a:chExt cx="1192567" cy="303386"/>
            </a:xfrm>
          </p:grpSpPr>
          <p:sp>
            <p:nvSpPr>
              <p:cNvPr id="244" name="ZoneTexte 243">
                <a:extLst>
                  <a:ext uri="{FF2B5EF4-FFF2-40B4-BE49-F238E27FC236}">
                    <a16:creationId xmlns:a16="http://schemas.microsoft.com/office/drawing/2014/main" id="{7267C291-8CE3-49E3-BEFE-68BB47DDAFDD}"/>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245" name="Ellipse 244">
                <a:extLst>
                  <a:ext uri="{FF2B5EF4-FFF2-40B4-BE49-F238E27FC236}">
                    <a16:creationId xmlns:a16="http://schemas.microsoft.com/office/drawing/2014/main" id="{9C6B1C81-66EC-446A-A751-E8FA07361F3B}"/>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71" name="Groupe 170">
              <a:extLst>
                <a:ext uri="{FF2B5EF4-FFF2-40B4-BE49-F238E27FC236}">
                  <a16:creationId xmlns:a16="http://schemas.microsoft.com/office/drawing/2014/main" id="{DCF5FBFF-A8DD-41BF-AC06-7539F945E62E}"/>
                </a:ext>
              </a:extLst>
            </p:cNvPr>
            <p:cNvGrpSpPr/>
            <p:nvPr/>
          </p:nvGrpSpPr>
          <p:grpSpPr>
            <a:xfrm>
              <a:off x="4390427" y="1669592"/>
              <a:ext cx="1192567" cy="303386"/>
              <a:chOff x="4680545" y="1669592"/>
              <a:chExt cx="1192567" cy="303386"/>
            </a:xfrm>
          </p:grpSpPr>
          <p:sp>
            <p:nvSpPr>
              <p:cNvPr id="209" name="ZoneTexte 208">
                <a:extLst>
                  <a:ext uri="{FF2B5EF4-FFF2-40B4-BE49-F238E27FC236}">
                    <a16:creationId xmlns:a16="http://schemas.microsoft.com/office/drawing/2014/main" id="{BE3C8A4A-6B4C-4CF4-B593-B66BB1FAFCF8}"/>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210" name="Ellipse 209">
                <a:extLst>
                  <a:ext uri="{FF2B5EF4-FFF2-40B4-BE49-F238E27FC236}">
                    <a16:creationId xmlns:a16="http://schemas.microsoft.com/office/drawing/2014/main" id="{FDA90E99-3EDE-43CC-B51D-691D1EDD98D9}"/>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205" name="Groupe 204">
              <a:extLst>
                <a:ext uri="{FF2B5EF4-FFF2-40B4-BE49-F238E27FC236}">
                  <a16:creationId xmlns:a16="http://schemas.microsoft.com/office/drawing/2014/main" id="{E67DF7A6-223B-4418-90C7-57F64EFDB2E9}"/>
                </a:ext>
              </a:extLst>
            </p:cNvPr>
            <p:cNvGrpSpPr/>
            <p:nvPr/>
          </p:nvGrpSpPr>
          <p:grpSpPr>
            <a:xfrm>
              <a:off x="3635821" y="1669592"/>
              <a:ext cx="1192567" cy="303386"/>
              <a:chOff x="3859378" y="1669592"/>
              <a:chExt cx="1192567" cy="303386"/>
            </a:xfrm>
          </p:grpSpPr>
          <p:sp>
            <p:nvSpPr>
              <p:cNvPr id="206" name="ZoneTexte 205">
                <a:extLst>
                  <a:ext uri="{FF2B5EF4-FFF2-40B4-BE49-F238E27FC236}">
                    <a16:creationId xmlns:a16="http://schemas.microsoft.com/office/drawing/2014/main" id="{B19EE45B-ABC5-4C2F-B303-8704E5F233C9}"/>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207" name="Ellipse 206">
                <a:extLst>
                  <a:ext uri="{FF2B5EF4-FFF2-40B4-BE49-F238E27FC236}">
                    <a16:creationId xmlns:a16="http://schemas.microsoft.com/office/drawing/2014/main" id="{CF6125B4-390E-4650-B764-566A9393AC11}"/>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250" name="ZoneTexte 249">
            <a:extLst>
              <a:ext uri="{FF2B5EF4-FFF2-40B4-BE49-F238E27FC236}">
                <a16:creationId xmlns:a16="http://schemas.microsoft.com/office/drawing/2014/main" id="{B8A20DF5-775D-443F-B90F-D53D250F228F}"/>
              </a:ext>
            </a:extLst>
          </p:cNvPr>
          <p:cNvSpPr txBox="1"/>
          <p:nvPr/>
        </p:nvSpPr>
        <p:spPr>
          <a:xfrm>
            <a:off x="4692506" y="2398515"/>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251" name="ZoneTexte 250">
            <a:extLst>
              <a:ext uri="{FF2B5EF4-FFF2-40B4-BE49-F238E27FC236}">
                <a16:creationId xmlns:a16="http://schemas.microsoft.com/office/drawing/2014/main" id="{770F310E-28F5-4214-93A5-20C8A6AF021F}"/>
              </a:ext>
            </a:extLst>
          </p:cNvPr>
          <p:cNvSpPr txBox="1"/>
          <p:nvPr/>
        </p:nvSpPr>
        <p:spPr>
          <a:xfrm>
            <a:off x="1678364" y="2321570"/>
            <a:ext cx="3901673"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260" name="ZoneTexte 259">
            <a:extLst>
              <a:ext uri="{FF2B5EF4-FFF2-40B4-BE49-F238E27FC236}">
                <a16:creationId xmlns:a16="http://schemas.microsoft.com/office/drawing/2014/main" id="{391539F2-93B1-4F37-B294-555BFE897674}"/>
              </a:ext>
            </a:extLst>
          </p:cNvPr>
          <p:cNvSpPr txBox="1"/>
          <p:nvPr/>
        </p:nvSpPr>
        <p:spPr>
          <a:xfrm>
            <a:off x="-648" y="2398515"/>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grpSp>
        <p:nvGrpSpPr>
          <p:cNvPr id="19" name="Groupe 18">
            <a:extLst>
              <a:ext uri="{FF2B5EF4-FFF2-40B4-BE49-F238E27FC236}">
                <a16:creationId xmlns:a16="http://schemas.microsoft.com/office/drawing/2014/main" id="{585D3DDA-7921-44C0-9363-A0652002B43C}"/>
              </a:ext>
            </a:extLst>
          </p:cNvPr>
          <p:cNvGrpSpPr/>
          <p:nvPr/>
        </p:nvGrpSpPr>
        <p:grpSpPr>
          <a:xfrm>
            <a:off x="179437" y="2778442"/>
            <a:ext cx="6868335" cy="553998"/>
            <a:chOff x="179437" y="2778442"/>
            <a:chExt cx="6868335"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179437" y="2778442"/>
              <a:ext cx="1850066"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Collecte des informations </a:t>
              </a:r>
              <a:br>
                <a:rPr lang="fr-FR" dirty="0"/>
              </a:br>
              <a:r>
                <a:rPr lang="fr-FR" dirty="0"/>
                <a:t>nécessaires à la </a:t>
              </a:r>
              <a:br>
                <a:rPr lang="fr-FR" dirty="0"/>
              </a:br>
              <a:r>
                <a:rPr lang="fr-FR" dirty="0"/>
                <a:t>production d’une mission</a:t>
              </a:r>
            </a:p>
          </p:txBody>
        </p:sp>
        <p:sp>
          <p:nvSpPr>
            <p:cNvPr id="353" name="Rectangle 352">
              <a:extLst>
                <a:ext uri="{FF2B5EF4-FFF2-40B4-BE49-F238E27FC236}">
                  <a16:creationId xmlns:a16="http://schemas.microsoft.com/office/drawing/2014/main" id="{D4AEF475-95FE-44A4-9097-70BAD944AAE3}"/>
                </a:ext>
              </a:extLst>
            </p:cNvPr>
            <p:cNvSpPr/>
            <p:nvPr/>
          </p:nvSpPr>
          <p:spPr>
            <a:xfrm>
              <a:off x="5276280" y="2801526"/>
              <a:ext cx="177149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Evaluer avec le client les données salariés recueillies et les possibilités d’exploitation</a:t>
              </a:r>
            </a:p>
          </p:txBody>
        </p:sp>
        <p:sp>
          <p:nvSpPr>
            <p:cNvPr id="304" name="Rectangle 303">
              <a:extLst>
                <a:ext uri="{FF2B5EF4-FFF2-40B4-BE49-F238E27FC236}">
                  <a16:creationId xmlns:a16="http://schemas.microsoft.com/office/drawing/2014/main" id="{32466E96-6B82-4F9F-8FFF-4D7BF1E571E9}"/>
                </a:ext>
              </a:extLst>
            </p:cNvPr>
            <p:cNvSpPr/>
            <p:nvPr/>
          </p:nvSpPr>
          <p:spPr>
            <a:xfrm>
              <a:off x="1903163" y="280344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5" name="Groupe 304">
              <a:extLst>
                <a:ext uri="{FF2B5EF4-FFF2-40B4-BE49-F238E27FC236}">
                  <a16:creationId xmlns:a16="http://schemas.microsoft.com/office/drawing/2014/main" id="{274E0A79-CF60-420F-B3C7-BF8F9FAC46C4}"/>
                </a:ext>
              </a:extLst>
            </p:cNvPr>
            <p:cNvGrpSpPr/>
            <p:nvPr/>
          </p:nvGrpSpPr>
          <p:grpSpPr>
            <a:xfrm>
              <a:off x="1758031" y="2803441"/>
              <a:ext cx="271472" cy="504000"/>
              <a:chOff x="1903658" y="3992702"/>
              <a:chExt cx="265051" cy="504000"/>
            </a:xfrm>
          </p:grpSpPr>
          <p:cxnSp>
            <p:nvCxnSpPr>
              <p:cNvPr id="306" name="Connecteur droit 305">
                <a:extLst>
                  <a:ext uri="{FF2B5EF4-FFF2-40B4-BE49-F238E27FC236}">
                    <a16:creationId xmlns:a16="http://schemas.microsoft.com/office/drawing/2014/main" id="{1FA4A9EB-946F-4F12-8296-370F9947CF48}"/>
                  </a:ext>
                </a:extLst>
              </p:cNvPr>
              <p:cNvCxnSpPr>
                <a:cxnSpLocks/>
              </p:cNvCxnSpPr>
              <p:nvPr/>
            </p:nvCxnSpPr>
            <p:spPr>
              <a:xfrm>
                <a:off x="2036183" y="399270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7" name="Ellipse 306">
                <a:extLst>
                  <a:ext uri="{FF2B5EF4-FFF2-40B4-BE49-F238E27FC236}">
                    <a16:creationId xmlns:a16="http://schemas.microsoft.com/office/drawing/2014/main" id="{F9435C01-72B0-4FA6-B856-3C33BA430517}"/>
                  </a:ext>
                </a:extLst>
              </p:cNvPr>
              <p:cNvSpPr/>
              <p:nvPr/>
            </p:nvSpPr>
            <p:spPr>
              <a:xfrm>
                <a:off x="1903658" y="412625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03" name="Rectangle 302">
              <a:extLst>
                <a:ext uri="{FF2B5EF4-FFF2-40B4-BE49-F238E27FC236}">
                  <a16:creationId xmlns:a16="http://schemas.microsoft.com/office/drawing/2014/main" id="{EA23DC5F-711A-46FF-A9C6-237137FE6E95}"/>
                </a:ext>
              </a:extLst>
            </p:cNvPr>
            <p:cNvSpPr/>
            <p:nvPr/>
          </p:nvSpPr>
          <p:spPr>
            <a:xfrm>
              <a:off x="1984855" y="28553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nvGrpSpPr>
          <p:cNvPr id="20" name="Groupe 19">
            <a:extLst>
              <a:ext uri="{FF2B5EF4-FFF2-40B4-BE49-F238E27FC236}">
                <a16:creationId xmlns:a16="http://schemas.microsoft.com/office/drawing/2014/main" id="{91673D7E-0719-462D-97AE-A3324C2D0087}"/>
              </a:ext>
            </a:extLst>
          </p:cNvPr>
          <p:cNvGrpSpPr/>
          <p:nvPr/>
        </p:nvGrpSpPr>
        <p:grpSpPr>
          <a:xfrm>
            <a:off x="179437" y="3382677"/>
            <a:ext cx="7099096" cy="553998"/>
            <a:chOff x="179437" y="3391991"/>
            <a:chExt cx="7099096" cy="553998"/>
          </a:xfrm>
        </p:grpSpPr>
        <p:sp>
          <p:nvSpPr>
            <p:cNvPr id="256" name="ZoneTexte 255">
              <a:extLst>
                <a:ext uri="{FF2B5EF4-FFF2-40B4-BE49-F238E27FC236}">
                  <a16:creationId xmlns:a16="http://schemas.microsoft.com/office/drawing/2014/main" id="{15F29BC5-86A3-45F1-9106-C2C6C8C5E43A}"/>
                </a:ext>
              </a:extLst>
            </p:cNvPr>
            <p:cNvSpPr txBox="1"/>
            <p:nvPr/>
          </p:nvSpPr>
          <p:spPr>
            <a:xfrm>
              <a:off x="179437" y="3391991"/>
              <a:ext cx="1706316"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Process et méthodologies de travail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276280" y="3415075"/>
              <a:ext cx="200225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Développer et mettre en œuvre une offre de développement des compétences numériques</a:t>
              </a:r>
            </a:p>
          </p:txBody>
        </p:sp>
        <p:sp>
          <p:nvSpPr>
            <p:cNvPr id="311" name="Rectangle 310">
              <a:extLst>
                <a:ext uri="{FF2B5EF4-FFF2-40B4-BE49-F238E27FC236}">
                  <a16:creationId xmlns:a16="http://schemas.microsoft.com/office/drawing/2014/main" id="{668A3462-2019-4CA1-9755-C08F00213E36}"/>
                </a:ext>
              </a:extLst>
            </p:cNvPr>
            <p:cNvSpPr/>
            <p:nvPr/>
          </p:nvSpPr>
          <p:spPr>
            <a:xfrm>
              <a:off x="1903163" y="341699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2" name="Groupe 311">
              <a:extLst>
                <a:ext uri="{FF2B5EF4-FFF2-40B4-BE49-F238E27FC236}">
                  <a16:creationId xmlns:a16="http://schemas.microsoft.com/office/drawing/2014/main" id="{5E4E499A-9E7B-434C-A505-54D68CDA794D}"/>
                </a:ext>
              </a:extLst>
            </p:cNvPr>
            <p:cNvGrpSpPr/>
            <p:nvPr/>
          </p:nvGrpSpPr>
          <p:grpSpPr>
            <a:xfrm>
              <a:off x="1758031" y="3416990"/>
              <a:ext cx="271472" cy="504000"/>
              <a:chOff x="1903658" y="4038868"/>
              <a:chExt cx="265051" cy="504000"/>
            </a:xfrm>
          </p:grpSpPr>
          <p:cxnSp>
            <p:nvCxnSpPr>
              <p:cNvPr id="313" name="Connecteur droit 312">
                <a:extLst>
                  <a:ext uri="{FF2B5EF4-FFF2-40B4-BE49-F238E27FC236}">
                    <a16:creationId xmlns:a16="http://schemas.microsoft.com/office/drawing/2014/main" id="{BC50230E-F9ED-404E-9E72-C42876776C15}"/>
                  </a:ext>
                </a:extLst>
              </p:cNvPr>
              <p:cNvCxnSpPr>
                <a:cxnSpLocks/>
              </p:cNvCxnSpPr>
              <p:nvPr/>
            </p:nvCxnSpPr>
            <p:spPr>
              <a:xfrm>
                <a:off x="2036183" y="403886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14" name="Ellipse 313">
                <a:extLst>
                  <a:ext uri="{FF2B5EF4-FFF2-40B4-BE49-F238E27FC236}">
                    <a16:creationId xmlns:a16="http://schemas.microsoft.com/office/drawing/2014/main" id="{B8BE96FF-2AE6-45B4-95EA-5F126DEEDE62}"/>
                  </a:ext>
                </a:extLst>
              </p:cNvPr>
              <p:cNvSpPr/>
              <p:nvPr/>
            </p:nvSpPr>
            <p:spPr>
              <a:xfrm>
                <a:off x="1903658" y="417241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10" name="Rectangle 309">
              <a:extLst>
                <a:ext uri="{FF2B5EF4-FFF2-40B4-BE49-F238E27FC236}">
                  <a16:creationId xmlns:a16="http://schemas.microsoft.com/office/drawing/2014/main" id="{3E876CBD-C871-428B-85F2-09519B26B2CF}"/>
                </a:ext>
              </a:extLst>
            </p:cNvPr>
            <p:cNvSpPr/>
            <p:nvPr/>
          </p:nvSpPr>
          <p:spPr>
            <a:xfrm>
              <a:off x="1974054" y="3416990"/>
              <a:ext cx="3240000" cy="504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règlementaires, économiques et technologiques pour créer et diffuser de nouveaux process et modes de travail</a:t>
              </a:r>
            </a:p>
          </p:txBody>
        </p:sp>
      </p:grpSp>
      <p:grpSp>
        <p:nvGrpSpPr>
          <p:cNvPr id="21" name="Groupe 20">
            <a:extLst>
              <a:ext uri="{FF2B5EF4-FFF2-40B4-BE49-F238E27FC236}">
                <a16:creationId xmlns:a16="http://schemas.microsoft.com/office/drawing/2014/main" id="{F8BE7BD5-5AD1-4984-9CED-E9B3B520DFA7}"/>
              </a:ext>
            </a:extLst>
          </p:cNvPr>
          <p:cNvGrpSpPr/>
          <p:nvPr/>
        </p:nvGrpSpPr>
        <p:grpSpPr>
          <a:xfrm>
            <a:off x="179437" y="3986912"/>
            <a:ext cx="7045484" cy="553998"/>
            <a:chOff x="179437" y="4005540"/>
            <a:chExt cx="7045484"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179437" y="4005540"/>
              <a:ext cx="1674631"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276280" y="4028624"/>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un diagnostic des besoins en recrutements d’une entreprise et formaliser des plans d’actions</a:t>
              </a:r>
            </a:p>
          </p:txBody>
        </p:sp>
        <p:sp>
          <p:nvSpPr>
            <p:cNvPr id="316" name="Rectangle 315">
              <a:extLst>
                <a:ext uri="{FF2B5EF4-FFF2-40B4-BE49-F238E27FC236}">
                  <a16:creationId xmlns:a16="http://schemas.microsoft.com/office/drawing/2014/main" id="{7544D213-2FCE-4A18-805B-0C7A23F06D77}"/>
                </a:ext>
              </a:extLst>
            </p:cNvPr>
            <p:cNvSpPr/>
            <p:nvPr/>
          </p:nvSpPr>
          <p:spPr>
            <a:xfrm>
              <a:off x="1903163" y="403053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ABA91C6F-187F-48A0-96A0-E43590E08316}"/>
                </a:ext>
              </a:extLst>
            </p:cNvPr>
            <p:cNvGrpSpPr/>
            <p:nvPr/>
          </p:nvGrpSpPr>
          <p:grpSpPr>
            <a:xfrm>
              <a:off x="1758031" y="4030539"/>
              <a:ext cx="271472" cy="504000"/>
              <a:chOff x="1903658" y="3983790"/>
              <a:chExt cx="265051" cy="504000"/>
            </a:xfrm>
          </p:grpSpPr>
          <p:cxnSp>
            <p:nvCxnSpPr>
              <p:cNvPr id="320" name="Connecteur droit 319">
                <a:extLst>
                  <a:ext uri="{FF2B5EF4-FFF2-40B4-BE49-F238E27FC236}">
                    <a16:creationId xmlns:a16="http://schemas.microsoft.com/office/drawing/2014/main" id="{D694ECD1-18A2-40C5-A095-756FA4638DCD}"/>
                  </a:ext>
                </a:extLst>
              </p:cNvPr>
              <p:cNvCxnSpPr>
                <a:cxnSpLocks/>
              </p:cNvCxnSpPr>
              <p:nvPr/>
            </p:nvCxnSpPr>
            <p:spPr>
              <a:xfrm>
                <a:off x="2036183" y="3983790"/>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1" name="Ellipse 320">
                <a:extLst>
                  <a:ext uri="{FF2B5EF4-FFF2-40B4-BE49-F238E27FC236}">
                    <a16:creationId xmlns:a16="http://schemas.microsoft.com/office/drawing/2014/main" id="{DB370373-B270-4A9C-9BCC-6C6AEDAD2D53}"/>
                  </a:ext>
                </a:extLst>
              </p:cNvPr>
              <p:cNvSpPr/>
              <p:nvPr/>
            </p:nvSpPr>
            <p:spPr>
              <a:xfrm>
                <a:off x="1903658" y="4117338"/>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19" name="Rectangle 318">
              <a:extLst>
                <a:ext uri="{FF2B5EF4-FFF2-40B4-BE49-F238E27FC236}">
                  <a16:creationId xmlns:a16="http://schemas.microsoft.com/office/drawing/2014/main" id="{FF3853A8-9908-48B1-A7F1-559C9A37559D}"/>
                </a:ext>
              </a:extLst>
            </p:cNvPr>
            <p:cNvSpPr/>
            <p:nvPr/>
          </p:nvSpPr>
          <p:spPr>
            <a:xfrm>
              <a:off x="1984855" y="4030539"/>
              <a:ext cx="3240000" cy="504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nvGrpSpPr>
          <p:cNvPr id="41" name="Groupe 40">
            <a:extLst>
              <a:ext uri="{FF2B5EF4-FFF2-40B4-BE49-F238E27FC236}">
                <a16:creationId xmlns:a16="http://schemas.microsoft.com/office/drawing/2014/main" id="{04265DF3-72FF-43AD-85DC-D7BD535586F2}"/>
              </a:ext>
            </a:extLst>
          </p:cNvPr>
          <p:cNvGrpSpPr/>
          <p:nvPr/>
        </p:nvGrpSpPr>
        <p:grpSpPr>
          <a:xfrm>
            <a:off x="179437" y="4591147"/>
            <a:ext cx="6977827" cy="554400"/>
            <a:chOff x="179437" y="4591147"/>
            <a:chExt cx="6977827" cy="554400"/>
          </a:xfrm>
        </p:grpSpPr>
        <p:sp>
          <p:nvSpPr>
            <p:cNvPr id="257" name="ZoneTexte 256">
              <a:extLst>
                <a:ext uri="{FF2B5EF4-FFF2-40B4-BE49-F238E27FC236}">
                  <a16:creationId xmlns:a16="http://schemas.microsoft.com/office/drawing/2014/main" id="{53914EAE-EF9A-4430-B2A0-F5F68E9DED94}"/>
                </a:ext>
              </a:extLst>
            </p:cNvPr>
            <p:cNvSpPr txBox="1"/>
            <p:nvPr/>
          </p:nvSpPr>
          <p:spPr>
            <a:xfrm>
              <a:off x="179437" y="4649947"/>
              <a:ext cx="1622840" cy="43680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Gestion et exploitation d’une base de données</a:t>
              </a:r>
            </a:p>
          </p:txBody>
        </p:sp>
        <p:sp>
          <p:nvSpPr>
            <p:cNvPr id="354" name="Rectangle 353">
              <a:extLst>
                <a:ext uri="{FF2B5EF4-FFF2-40B4-BE49-F238E27FC236}">
                  <a16:creationId xmlns:a16="http://schemas.microsoft.com/office/drawing/2014/main" id="{DB7EF706-8C78-4E32-931C-FB6F6E2B19DA}"/>
                </a:ext>
              </a:extLst>
            </p:cNvPr>
            <p:cNvSpPr/>
            <p:nvPr/>
          </p:nvSpPr>
          <p:spPr>
            <a:xfrm>
              <a:off x="5276280" y="4591147"/>
              <a:ext cx="1880984" cy="554400"/>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une bases de données salariés afin d’établir un diagnostic et des préconisations</a:t>
              </a:r>
            </a:p>
          </p:txBody>
        </p:sp>
        <p:sp>
          <p:nvSpPr>
            <p:cNvPr id="325" name="Rectangle 324">
              <a:extLst>
                <a:ext uri="{FF2B5EF4-FFF2-40B4-BE49-F238E27FC236}">
                  <a16:creationId xmlns:a16="http://schemas.microsoft.com/office/drawing/2014/main" id="{FE02161B-2B19-481A-AA77-C001262656E1}"/>
                </a:ext>
              </a:extLst>
            </p:cNvPr>
            <p:cNvSpPr/>
            <p:nvPr/>
          </p:nvSpPr>
          <p:spPr>
            <a:xfrm>
              <a:off x="1903163" y="461634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6" name="Groupe 325">
              <a:extLst>
                <a:ext uri="{FF2B5EF4-FFF2-40B4-BE49-F238E27FC236}">
                  <a16:creationId xmlns:a16="http://schemas.microsoft.com/office/drawing/2014/main" id="{BC65FCD2-C1F6-4B34-892D-5E1330BA4B6D}"/>
                </a:ext>
              </a:extLst>
            </p:cNvPr>
            <p:cNvGrpSpPr/>
            <p:nvPr/>
          </p:nvGrpSpPr>
          <p:grpSpPr>
            <a:xfrm>
              <a:off x="1758031" y="4616347"/>
              <a:ext cx="271472" cy="504000"/>
              <a:chOff x="1903658" y="3980202"/>
              <a:chExt cx="265051" cy="461664"/>
            </a:xfrm>
          </p:grpSpPr>
          <p:cxnSp>
            <p:nvCxnSpPr>
              <p:cNvPr id="327" name="Connecteur droit 326">
                <a:extLst>
                  <a:ext uri="{FF2B5EF4-FFF2-40B4-BE49-F238E27FC236}">
                    <a16:creationId xmlns:a16="http://schemas.microsoft.com/office/drawing/2014/main" id="{874A4F5B-0A3C-44BD-AD7B-60D5F4314B73}"/>
                  </a:ext>
                </a:extLst>
              </p:cNvPr>
              <p:cNvCxnSpPr>
                <a:cxnSpLocks/>
              </p:cNvCxnSpPr>
              <p:nvPr/>
            </p:nvCxnSpPr>
            <p:spPr>
              <a:xfrm>
                <a:off x="2036183" y="3980202"/>
                <a:ext cx="0" cy="461664"/>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8" name="Ellipse 327">
                <a:extLst>
                  <a:ext uri="{FF2B5EF4-FFF2-40B4-BE49-F238E27FC236}">
                    <a16:creationId xmlns:a16="http://schemas.microsoft.com/office/drawing/2014/main" id="{60B9AFBA-4CCD-49FC-9EF7-17F556809FD9}"/>
                  </a:ext>
                </a:extLst>
              </p:cNvPr>
              <p:cNvSpPr/>
              <p:nvPr/>
            </p:nvSpPr>
            <p:spPr>
              <a:xfrm>
                <a:off x="1903658" y="409918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24" name="Rectangle 323">
              <a:extLst>
                <a:ext uri="{FF2B5EF4-FFF2-40B4-BE49-F238E27FC236}">
                  <a16:creationId xmlns:a16="http://schemas.microsoft.com/office/drawing/2014/main" id="{0D67C304-5527-43B2-BDFD-DC391532F635}"/>
                </a:ext>
              </a:extLst>
            </p:cNvPr>
            <p:cNvSpPr/>
            <p:nvPr/>
          </p:nvSpPr>
          <p:spPr>
            <a:xfrm>
              <a:off x="1984855" y="4649947"/>
              <a:ext cx="3240000" cy="43680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nvGrpSpPr>
          <p:cNvPr id="23" name="Groupe 22">
            <a:extLst>
              <a:ext uri="{FF2B5EF4-FFF2-40B4-BE49-F238E27FC236}">
                <a16:creationId xmlns:a16="http://schemas.microsoft.com/office/drawing/2014/main" id="{D7674A2B-13CE-4808-B0C4-F84EA18C9939}"/>
              </a:ext>
            </a:extLst>
          </p:cNvPr>
          <p:cNvGrpSpPr/>
          <p:nvPr/>
        </p:nvGrpSpPr>
        <p:grpSpPr>
          <a:xfrm>
            <a:off x="179437" y="5195784"/>
            <a:ext cx="7173441" cy="553998"/>
            <a:chOff x="179437" y="5186471"/>
            <a:chExt cx="7173441" cy="553998"/>
          </a:xfrm>
        </p:grpSpPr>
        <p:sp>
          <p:nvSpPr>
            <p:cNvPr id="272" name="ZoneTexte 271">
              <a:extLst>
                <a:ext uri="{FF2B5EF4-FFF2-40B4-BE49-F238E27FC236}">
                  <a16:creationId xmlns:a16="http://schemas.microsoft.com/office/drawing/2014/main" id="{92F80A0A-6132-4690-B35E-8046D31A47AC}"/>
                </a:ext>
              </a:extLst>
            </p:cNvPr>
            <p:cNvSpPr txBox="1"/>
            <p:nvPr/>
          </p:nvSpPr>
          <p:spPr>
            <a:xfrm>
              <a:off x="179437" y="5186471"/>
              <a:ext cx="1693182"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et promotion d’un contenu communicant </a:t>
              </a:r>
            </a:p>
          </p:txBody>
        </p:sp>
        <p:sp>
          <p:nvSpPr>
            <p:cNvPr id="285" name="Rectangle 284">
              <a:extLst>
                <a:ext uri="{FF2B5EF4-FFF2-40B4-BE49-F238E27FC236}">
                  <a16:creationId xmlns:a16="http://schemas.microsoft.com/office/drawing/2014/main" id="{A242F65A-879E-45EE-B512-EF374CB0B49A}"/>
                </a:ext>
              </a:extLst>
            </p:cNvPr>
            <p:cNvSpPr/>
            <p:nvPr/>
          </p:nvSpPr>
          <p:spPr>
            <a:xfrm>
              <a:off x="5276280" y="5209555"/>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Préparer une communication interne (mail, vidéo, newsletter…) dans le cadre de l’accompagnement RH</a:t>
              </a:r>
            </a:p>
          </p:txBody>
        </p:sp>
        <p:sp>
          <p:nvSpPr>
            <p:cNvPr id="332" name="Rectangle 331">
              <a:extLst>
                <a:ext uri="{FF2B5EF4-FFF2-40B4-BE49-F238E27FC236}">
                  <a16:creationId xmlns:a16="http://schemas.microsoft.com/office/drawing/2014/main" id="{4E6887A6-7F0B-43AF-9945-1BA09D915634}"/>
                </a:ext>
              </a:extLst>
            </p:cNvPr>
            <p:cNvSpPr/>
            <p:nvPr/>
          </p:nvSpPr>
          <p:spPr>
            <a:xfrm>
              <a:off x="1903163" y="521147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49A9CEB1-BF17-478B-86BA-6A3DFF1185AE}"/>
                </a:ext>
              </a:extLst>
            </p:cNvPr>
            <p:cNvGrpSpPr/>
            <p:nvPr/>
          </p:nvGrpSpPr>
          <p:grpSpPr>
            <a:xfrm>
              <a:off x="1758031" y="5211470"/>
              <a:ext cx="271472" cy="504000"/>
              <a:chOff x="1903658" y="4038868"/>
              <a:chExt cx="265051" cy="504000"/>
            </a:xfrm>
          </p:grpSpPr>
          <p:cxnSp>
            <p:nvCxnSpPr>
              <p:cNvPr id="334" name="Connecteur droit 333">
                <a:extLst>
                  <a:ext uri="{FF2B5EF4-FFF2-40B4-BE49-F238E27FC236}">
                    <a16:creationId xmlns:a16="http://schemas.microsoft.com/office/drawing/2014/main" id="{21020E41-B4C7-48AA-9C10-62B6CB64A278}"/>
                  </a:ext>
                </a:extLst>
              </p:cNvPr>
              <p:cNvCxnSpPr>
                <a:cxnSpLocks/>
              </p:cNvCxnSpPr>
              <p:nvPr/>
            </p:nvCxnSpPr>
            <p:spPr>
              <a:xfrm>
                <a:off x="2036183" y="4038868"/>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A28372F2-B77C-42D0-9088-A4F31A6AE821}"/>
                  </a:ext>
                </a:extLst>
              </p:cNvPr>
              <p:cNvSpPr/>
              <p:nvPr/>
            </p:nvSpPr>
            <p:spPr>
              <a:xfrm>
                <a:off x="1903658" y="4172416"/>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331" name="Rectangle 330">
              <a:extLst>
                <a:ext uri="{FF2B5EF4-FFF2-40B4-BE49-F238E27FC236}">
                  <a16:creationId xmlns:a16="http://schemas.microsoft.com/office/drawing/2014/main" id="{AA4E6E90-1084-44B6-9511-38036D79FAF7}"/>
                </a:ext>
              </a:extLst>
            </p:cNvPr>
            <p:cNvSpPr/>
            <p:nvPr/>
          </p:nvSpPr>
          <p:spPr>
            <a:xfrm>
              <a:off x="1984855" y="5263415"/>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Produire un support et préconiser des modalités de communication adaptées online/offline</a:t>
              </a:r>
            </a:p>
          </p:txBody>
        </p:sp>
      </p:grpSp>
      <p:grpSp>
        <p:nvGrpSpPr>
          <p:cNvPr id="24" name="Groupe 23">
            <a:extLst>
              <a:ext uri="{FF2B5EF4-FFF2-40B4-BE49-F238E27FC236}">
                <a16:creationId xmlns:a16="http://schemas.microsoft.com/office/drawing/2014/main" id="{C2279317-E7B7-42F3-8AE0-957FEA5444BE}"/>
              </a:ext>
            </a:extLst>
          </p:cNvPr>
          <p:cNvGrpSpPr/>
          <p:nvPr/>
        </p:nvGrpSpPr>
        <p:grpSpPr>
          <a:xfrm>
            <a:off x="179437" y="5800020"/>
            <a:ext cx="7035564" cy="553998"/>
            <a:chOff x="179437" y="5800020"/>
            <a:chExt cx="7035564" cy="553998"/>
          </a:xfrm>
        </p:grpSpPr>
        <p:sp>
          <p:nvSpPr>
            <p:cNvPr id="144" name="ZoneTexte 143">
              <a:extLst>
                <a:ext uri="{FF2B5EF4-FFF2-40B4-BE49-F238E27FC236}">
                  <a16:creationId xmlns:a16="http://schemas.microsoft.com/office/drawing/2014/main" id="{64C7B35A-50C2-4695-AD1B-19CB359437FB}"/>
                </a:ext>
              </a:extLst>
            </p:cNvPr>
            <p:cNvSpPr txBox="1"/>
            <p:nvPr/>
          </p:nvSpPr>
          <p:spPr>
            <a:xfrm>
              <a:off x="179437" y="5800020"/>
              <a:ext cx="134119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Accompagnement des projets de transformation</a:t>
              </a:r>
            </a:p>
          </p:txBody>
        </p:sp>
        <p:sp>
          <p:nvSpPr>
            <p:cNvPr id="149" name="Rectangle 148">
              <a:extLst>
                <a:ext uri="{FF2B5EF4-FFF2-40B4-BE49-F238E27FC236}">
                  <a16:creationId xmlns:a16="http://schemas.microsoft.com/office/drawing/2014/main" id="{487EEE4D-A107-4F0B-AAB8-A19F32C9BB14}"/>
                </a:ext>
              </a:extLst>
            </p:cNvPr>
            <p:cNvSpPr/>
            <p:nvPr/>
          </p:nvSpPr>
          <p:spPr>
            <a:xfrm>
              <a:off x="5276280" y="5823104"/>
              <a:ext cx="193872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Dans un projet de réorganisation, définir avec le client le modèle d’organisation cible</a:t>
              </a:r>
            </a:p>
          </p:txBody>
        </p:sp>
        <p:grpSp>
          <p:nvGrpSpPr>
            <p:cNvPr id="336" name="Groupe 335">
              <a:extLst>
                <a:ext uri="{FF2B5EF4-FFF2-40B4-BE49-F238E27FC236}">
                  <a16:creationId xmlns:a16="http://schemas.microsoft.com/office/drawing/2014/main" id="{611C0AE4-7FC0-4BE7-8BE3-FD93733CDE57}"/>
                </a:ext>
              </a:extLst>
            </p:cNvPr>
            <p:cNvGrpSpPr/>
            <p:nvPr/>
          </p:nvGrpSpPr>
          <p:grpSpPr>
            <a:xfrm>
              <a:off x="1758031" y="5825019"/>
              <a:ext cx="3466824" cy="504000"/>
              <a:chOff x="1907629" y="3346741"/>
              <a:chExt cx="3466824" cy="504000"/>
            </a:xfrm>
          </p:grpSpPr>
          <p:grpSp>
            <p:nvGrpSpPr>
              <p:cNvPr id="337" name="Groupe 336">
                <a:extLst>
                  <a:ext uri="{FF2B5EF4-FFF2-40B4-BE49-F238E27FC236}">
                    <a16:creationId xmlns:a16="http://schemas.microsoft.com/office/drawing/2014/main" id="{74BF5924-45F9-4391-984F-8D55741CA17A}"/>
                  </a:ext>
                </a:extLst>
              </p:cNvPr>
              <p:cNvGrpSpPr/>
              <p:nvPr/>
            </p:nvGrpSpPr>
            <p:grpSpPr>
              <a:xfrm>
                <a:off x="1907629" y="3346741"/>
                <a:ext cx="3405719" cy="504000"/>
                <a:chOff x="1907629" y="2782399"/>
                <a:chExt cx="3405719" cy="504000"/>
              </a:xfrm>
            </p:grpSpPr>
            <p:sp>
              <p:nvSpPr>
                <p:cNvPr id="339" name="Rectangle 338">
                  <a:extLst>
                    <a:ext uri="{FF2B5EF4-FFF2-40B4-BE49-F238E27FC236}">
                      <a16:creationId xmlns:a16="http://schemas.microsoft.com/office/drawing/2014/main" id="{6AEFC8C0-7E92-4FCC-B512-E69CB791E917}"/>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0" name="Groupe 339">
                  <a:extLst>
                    <a:ext uri="{FF2B5EF4-FFF2-40B4-BE49-F238E27FC236}">
                      <a16:creationId xmlns:a16="http://schemas.microsoft.com/office/drawing/2014/main" id="{40F131B9-E55C-40DD-B05D-8953B3298C01}"/>
                    </a:ext>
                  </a:extLst>
                </p:cNvPr>
                <p:cNvGrpSpPr/>
                <p:nvPr/>
              </p:nvGrpSpPr>
              <p:grpSpPr>
                <a:xfrm>
                  <a:off x="1907629" y="2782399"/>
                  <a:ext cx="271472" cy="504000"/>
                  <a:chOff x="1903658" y="4015785"/>
                  <a:chExt cx="265051" cy="504000"/>
                </a:xfrm>
              </p:grpSpPr>
              <p:cxnSp>
                <p:nvCxnSpPr>
                  <p:cNvPr id="341" name="Connecteur droit 340">
                    <a:extLst>
                      <a:ext uri="{FF2B5EF4-FFF2-40B4-BE49-F238E27FC236}">
                        <a16:creationId xmlns:a16="http://schemas.microsoft.com/office/drawing/2014/main" id="{1DAB1BD4-0B15-4647-8EE0-988F88FAF40F}"/>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42" name="Ellipse 341">
                    <a:extLst>
                      <a:ext uri="{FF2B5EF4-FFF2-40B4-BE49-F238E27FC236}">
                        <a16:creationId xmlns:a16="http://schemas.microsoft.com/office/drawing/2014/main" id="{AFFA6885-4201-481F-963C-68289B2FAE92}"/>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38" name="Rectangle 337">
                <a:extLst>
                  <a:ext uri="{FF2B5EF4-FFF2-40B4-BE49-F238E27FC236}">
                    <a16:creationId xmlns:a16="http://schemas.microsoft.com/office/drawing/2014/main" id="{17388174-A062-4292-AA87-370E88FB0A83}"/>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converger les acteurs autour de la finalité du projet et mettre en valeur les avancées</a:t>
                </a:r>
              </a:p>
            </p:txBody>
          </p:sp>
        </p:grpSp>
      </p:grpSp>
      <p:grpSp>
        <p:nvGrpSpPr>
          <p:cNvPr id="27" name="Groupe 26">
            <a:extLst>
              <a:ext uri="{FF2B5EF4-FFF2-40B4-BE49-F238E27FC236}">
                <a16:creationId xmlns:a16="http://schemas.microsoft.com/office/drawing/2014/main" id="{015D2607-61EB-45A0-9C60-E7E2C31A31BC}"/>
              </a:ext>
            </a:extLst>
          </p:cNvPr>
          <p:cNvGrpSpPr/>
          <p:nvPr/>
        </p:nvGrpSpPr>
        <p:grpSpPr>
          <a:xfrm>
            <a:off x="179437" y="6591706"/>
            <a:ext cx="7035564" cy="554400"/>
            <a:chOff x="179437" y="6605449"/>
            <a:chExt cx="7035564" cy="554400"/>
          </a:xfrm>
        </p:grpSpPr>
        <p:sp>
          <p:nvSpPr>
            <p:cNvPr id="164" name="ZoneTexte 163">
              <a:extLst>
                <a:ext uri="{FF2B5EF4-FFF2-40B4-BE49-F238E27FC236}">
                  <a16:creationId xmlns:a16="http://schemas.microsoft.com/office/drawing/2014/main" id="{B07FEEDE-1889-4638-BAEB-1B7704A5D9DA}"/>
                </a:ext>
              </a:extLst>
            </p:cNvPr>
            <p:cNvSpPr txBox="1"/>
            <p:nvPr/>
          </p:nvSpPr>
          <p:spPr>
            <a:xfrm>
              <a:off x="179437" y="6748249"/>
              <a:ext cx="1713656" cy="268800"/>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Pilotage de missions</a:t>
              </a:r>
            </a:p>
          </p:txBody>
        </p:sp>
        <p:sp>
          <p:nvSpPr>
            <p:cNvPr id="167" name="Rectangle 166">
              <a:extLst>
                <a:ext uri="{FF2B5EF4-FFF2-40B4-BE49-F238E27FC236}">
                  <a16:creationId xmlns:a16="http://schemas.microsoft.com/office/drawing/2014/main" id="{8EB8E3D4-A72E-484A-A23C-840F6C7CB7DE}"/>
                </a:ext>
              </a:extLst>
            </p:cNvPr>
            <p:cNvSpPr/>
            <p:nvPr/>
          </p:nvSpPr>
          <p:spPr>
            <a:xfrm>
              <a:off x="5276280" y="6605449"/>
              <a:ext cx="1938721" cy="554400"/>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les étapes d’une mission de conseil RH selon les contraintes budgétaires et les attentes client</a:t>
              </a:r>
            </a:p>
          </p:txBody>
        </p:sp>
        <p:sp>
          <p:nvSpPr>
            <p:cNvPr id="346" name="Rectangle 345">
              <a:extLst>
                <a:ext uri="{FF2B5EF4-FFF2-40B4-BE49-F238E27FC236}">
                  <a16:creationId xmlns:a16="http://schemas.microsoft.com/office/drawing/2014/main" id="{C3F3FED4-0ACC-4B1F-B3B6-2889AF9145AB}"/>
                </a:ext>
              </a:extLst>
            </p:cNvPr>
            <p:cNvSpPr/>
            <p:nvPr/>
          </p:nvSpPr>
          <p:spPr>
            <a:xfrm>
              <a:off x="1903163" y="6630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7" name="Groupe 346">
              <a:extLst>
                <a:ext uri="{FF2B5EF4-FFF2-40B4-BE49-F238E27FC236}">
                  <a16:creationId xmlns:a16="http://schemas.microsoft.com/office/drawing/2014/main" id="{B67A5386-B69A-458F-85AC-3F0C86966F2A}"/>
                </a:ext>
              </a:extLst>
            </p:cNvPr>
            <p:cNvGrpSpPr/>
            <p:nvPr/>
          </p:nvGrpSpPr>
          <p:grpSpPr>
            <a:xfrm>
              <a:off x="1758031" y="6630649"/>
              <a:ext cx="271472" cy="504000"/>
              <a:chOff x="1903658" y="4015785"/>
              <a:chExt cx="265051" cy="472664"/>
            </a:xfrm>
          </p:grpSpPr>
          <p:cxnSp>
            <p:nvCxnSpPr>
              <p:cNvPr id="348" name="Connecteur droit 347">
                <a:extLst>
                  <a:ext uri="{FF2B5EF4-FFF2-40B4-BE49-F238E27FC236}">
                    <a16:creationId xmlns:a16="http://schemas.microsoft.com/office/drawing/2014/main" id="{F51ECA8D-A726-41DE-9A06-D6429805AB31}"/>
                  </a:ext>
                </a:extLst>
              </p:cNvPr>
              <p:cNvCxnSpPr>
                <a:cxnSpLocks/>
              </p:cNvCxnSpPr>
              <p:nvPr/>
            </p:nvCxnSpPr>
            <p:spPr>
              <a:xfrm>
                <a:off x="2036183" y="4015785"/>
                <a:ext cx="0" cy="472664"/>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9" name="Ellipse 348">
                <a:extLst>
                  <a:ext uri="{FF2B5EF4-FFF2-40B4-BE49-F238E27FC236}">
                    <a16:creationId xmlns:a16="http://schemas.microsoft.com/office/drawing/2014/main" id="{930BB065-E40E-4CEC-8D20-92163BF0C4C1}"/>
                  </a:ext>
                </a:extLst>
              </p:cNvPr>
              <p:cNvSpPr/>
              <p:nvPr/>
            </p:nvSpPr>
            <p:spPr>
              <a:xfrm>
                <a:off x="1903658" y="413760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45" name="Rectangle 344">
              <a:extLst>
                <a:ext uri="{FF2B5EF4-FFF2-40B4-BE49-F238E27FC236}">
                  <a16:creationId xmlns:a16="http://schemas.microsoft.com/office/drawing/2014/main" id="{622A825A-72D9-40F8-B58F-37C814817598}"/>
                </a:ext>
              </a:extLst>
            </p:cNvPr>
            <p:cNvSpPr/>
            <p:nvPr/>
          </p:nvSpPr>
          <p:spPr>
            <a:xfrm>
              <a:off x="1984855" y="6748250"/>
              <a:ext cx="3240000" cy="268799"/>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une ou plusieurs phases et équipes projets</a:t>
              </a:r>
            </a:p>
          </p:txBody>
        </p:sp>
      </p:grpSp>
      <p:grpSp>
        <p:nvGrpSpPr>
          <p:cNvPr id="29" name="Groupe 28">
            <a:extLst>
              <a:ext uri="{FF2B5EF4-FFF2-40B4-BE49-F238E27FC236}">
                <a16:creationId xmlns:a16="http://schemas.microsoft.com/office/drawing/2014/main" id="{DAC0C65A-2A0B-427B-99A3-89498B73701E}"/>
              </a:ext>
            </a:extLst>
          </p:cNvPr>
          <p:cNvGrpSpPr/>
          <p:nvPr/>
        </p:nvGrpSpPr>
        <p:grpSpPr>
          <a:xfrm>
            <a:off x="179437" y="7179771"/>
            <a:ext cx="7200799" cy="554400"/>
            <a:chOff x="179437" y="7198704"/>
            <a:chExt cx="7200799" cy="554400"/>
          </a:xfrm>
        </p:grpSpPr>
        <p:sp>
          <p:nvSpPr>
            <p:cNvPr id="275" name="ZoneTexte 274">
              <a:extLst>
                <a:ext uri="{FF2B5EF4-FFF2-40B4-BE49-F238E27FC236}">
                  <a16:creationId xmlns:a16="http://schemas.microsoft.com/office/drawing/2014/main" id="{4D705067-8FD7-41AC-902A-1FA6FC377894}"/>
                </a:ext>
              </a:extLst>
            </p:cNvPr>
            <p:cNvSpPr txBox="1"/>
            <p:nvPr/>
          </p:nvSpPr>
          <p:spPr>
            <a:xfrm>
              <a:off x="179437" y="7341504"/>
              <a:ext cx="1204177" cy="26880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Sens commercial</a:t>
              </a:r>
            </a:p>
          </p:txBody>
        </p:sp>
        <p:sp>
          <p:nvSpPr>
            <p:cNvPr id="359" name="Rectangle 358">
              <a:extLst>
                <a:ext uri="{FF2B5EF4-FFF2-40B4-BE49-F238E27FC236}">
                  <a16:creationId xmlns:a16="http://schemas.microsoft.com/office/drawing/2014/main" id="{0E73DC5F-9059-4007-ACA7-AD89AF5A8198}"/>
                </a:ext>
              </a:extLst>
            </p:cNvPr>
            <p:cNvSpPr/>
            <p:nvPr/>
          </p:nvSpPr>
          <p:spPr>
            <a:xfrm>
              <a:off x="5276280" y="7198704"/>
              <a:ext cx="2103956" cy="554400"/>
            </a:xfrm>
            <a:prstGeom prst="rect">
              <a:avLst/>
            </a:prstGeom>
            <a:noFill/>
          </p:spPr>
          <p:txBody>
            <a:bodyPr wrap="square">
              <a:spAutoFit/>
            </a:bodyPr>
            <a:lstStyle/>
            <a:p>
              <a:r>
                <a:rPr lang="fr-FR" sz="900" i="1" dirty="0">
                  <a:solidFill>
                    <a:schemeClr val="tx2"/>
                  </a:solidFill>
                  <a:latin typeface="Univers Light" panose="020B0403020202020204" pitchFamily="34" charset="0"/>
                </a:rPr>
                <a:t>Articuler les compétences du cabinet et les enjeux du client dans le cadre de propositions commerciales</a:t>
              </a:r>
            </a:p>
          </p:txBody>
        </p:sp>
        <p:sp>
          <p:nvSpPr>
            <p:cNvPr id="376" name="Rectangle 375">
              <a:extLst>
                <a:ext uri="{FF2B5EF4-FFF2-40B4-BE49-F238E27FC236}">
                  <a16:creationId xmlns:a16="http://schemas.microsoft.com/office/drawing/2014/main" id="{D06BBD4B-ED49-496D-B72A-65B5D70856B4}"/>
                </a:ext>
              </a:extLst>
            </p:cNvPr>
            <p:cNvSpPr/>
            <p:nvPr/>
          </p:nvSpPr>
          <p:spPr>
            <a:xfrm>
              <a:off x="1903163" y="722390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78" name="Groupe 377">
              <a:extLst>
                <a:ext uri="{FF2B5EF4-FFF2-40B4-BE49-F238E27FC236}">
                  <a16:creationId xmlns:a16="http://schemas.microsoft.com/office/drawing/2014/main" id="{5661B3A7-E3B8-4FB6-9AAC-BCF66035410B}"/>
                </a:ext>
              </a:extLst>
            </p:cNvPr>
            <p:cNvGrpSpPr/>
            <p:nvPr/>
          </p:nvGrpSpPr>
          <p:grpSpPr>
            <a:xfrm>
              <a:off x="1758031" y="7223904"/>
              <a:ext cx="271472" cy="504000"/>
              <a:chOff x="1903658" y="4006873"/>
              <a:chExt cx="265051" cy="461663"/>
            </a:xfrm>
          </p:grpSpPr>
          <p:cxnSp>
            <p:nvCxnSpPr>
              <p:cNvPr id="380" name="Connecteur droit 379">
                <a:extLst>
                  <a:ext uri="{FF2B5EF4-FFF2-40B4-BE49-F238E27FC236}">
                    <a16:creationId xmlns:a16="http://schemas.microsoft.com/office/drawing/2014/main" id="{DDCB7D34-237C-4BC2-AC73-1313920E9D8A}"/>
                  </a:ext>
                </a:extLst>
              </p:cNvPr>
              <p:cNvCxnSpPr>
                <a:cxnSpLocks/>
              </p:cNvCxnSpPr>
              <p:nvPr/>
            </p:nvCxnSpPr>
            <p:spPr>
              <a:xfrm>
                <a:off x="2036183" y="4006873"/>
                <a:ext cx="0" cy="461663"/>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81" name="Ellipse 380">
                <a:extLst>
                  <a:ext uri="{FF2B5EF4-FFF2-40B4-BE49-F238E27FC236}">
                    <a16:creationId xmlns:a16="http://schemas.microsoft.com/office/drawing/2014/main" id="{2BA3ACFB-AFA1-4AF1-B3F4-39C9976B9496}"/>
                  </a:ext>
                </a:extLst>
              </p:cNvPr>
              <p:cNvSpPr/>
              <p:nvPr/>
            </p:nvSpPr>
            <p:spPr>
              <a:xfrm>
                <a:off x="1903658" y="4125855"/>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79" name="Rectangle 378">
              <a:extLst>
                <a:ext uri="{FF2B5EF4-FFF2-40B4-BE49-F238E27FC236}">
                  <a16:creationId xmlns:a16="http://schemas.microsoft.com/office/drawing/2014/main" id="{4945BD11-5517-44C5-A04D-E8F33D470364}"/>
                </a:ext>
              </a:extLst>
            </p:cNvPr>
            <p:cNvSpPr/>
            <p:nvPr/>
          </p:nvSpPr>
          <p:spPr>
            <a:xfrm>
              <a:off x="1984855" y="7223904"/>
              <a:ext cx="3240000" cy="504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construction d’offres commerciales, entretenir un réseau de partenaires et apporteurs d’affaires</a:t>
              </a:r>
            </a:p>
          </p:txBody>
        </p:sp>
      </p:grpSp>
      <p:grpSp>
        <p:nvGrpSpPr>
          <p:cNvPr id="44" name="Groupe 43">
            <a:extLst>
              <a:ext uri="{FF2B5EF4-FFF2-40B4-BE49-F238E27FC236}">
                <a16:creationId xmlns:a16="http://schemas.microsoft.com/office/drawing/2014/main" id="{794698AF-E2A9-4ED8-BD35-53AAF5AEB3A1}"/>
              </a:ext>
            </a:extLst>
          </p:cNvPr>
          <p:cNvGrpSpPr/>
          <p:nvPr/>
        </p:nvGrpSpPr>
        <p:grpSpPr>
          <a:xfrm>
            <a:off x="179437" y="7767836"/>
            <a:ext cx="7311263" cy="554400"/>
            <a:chOff x="179437" y="7767836"/>
            <a:chExt cx="7311263" cy="554400"/>
          </a:xfrm>
        </p:grpSpPr>
        <p:sp>
          <p:nvSpPr>
            <p:cNvPr id="273" name="ZoneTexte 272">
              <a:extLst>
                <a:ext uri="{FF2B5EF4-FFF2-40B4-BE49-F238E27FC236}">
                  <a16:creationId xmlns:a16="http://schemas.microsoft.com/office/drawing/2014/main" id="{380F4327-7DC3-45C9-8DA4-524F20138EDF}"/>
                </a:ext>
              </a:extLst>
            </p:cNvPr>
            <p:cNvSpPr txBox="1"/>
            <p:nvPr/>
          </p:nvSpPr>
          <p:spPr>
            <a:xfrm>
              <a:off x="179437" y="7806608"/>
              <a:ext cx="1693182" cy="476856"/>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Communication écrite et orale</a:t>
              </a:r>
            </a:p>
          </p:txBody>
        </p:sp>
        <p:sp>
          <p:nvSpPr>
            <p:cNvPr id="360" name="Rectangle 359">
              <a:extLst>
                <a:ext uri="{FF2B5EF4-FFF2-40B4-BE49-F238E27FC236}">
                  <a16:creationId xmlns:a16="http://schemas.microsoft.com/office/drawing/2014/main" id="{A87D298E-E849-4F0D-AD5F-4948E0A1D653}"/>
                </a:ext>
              </a:extLst>
            </p:cNvPr>
            <p:cNvSpPr/>
            <p:nvPr/>
          </p:nvSpPr>
          <p:spPr>
            <a:xfrm>
              <a:off x="5276279" y="7767836"/>
              <a:ext cx="2214421" cy="554400"/>
            </a:xfrm>
            <a:prstGeom prst="rect">
              <a:avLst/>
            </a:prstGeom>
            <a:noFill/>
          </p:spPr>
          <p:txBody>
            <a:bodyPr wrap="square">
              <a:spAutoFit/>
            </a:bodyPr>
            <a:lstStyle/>
            <a:p>
              <a:r>
                <a:rPr lang="fr-FR" sz="900" i="1" dirty="0">
                  <a:solidFill>
                    <a:schemeClr val="tx2"/>
                  </a:solidFill>
                  <a:latin typeface="Univers Light" panose="020B0403020202020204" pitchFamily="34" charset="0"/>
                </a:rPr>
                <a:t>Animer une session de brainstorming avec le client en faisant participer  l’ensemble des parties prenantes</a:t>
              </a:r>
            </a:p>
          </p:txBody>
        </p:sp>
        <p:sp>
          <p:nvSpPr>
            <p:cNvPr id="385" name="Rectangle 384">
              <a:extLst>
                <a:ext uri="{FF2B5EF4-FFF2-40B4-BE49-F238E27FC236}">
                  <a16:creationId xmlns:a16="http://schemas.microsoft.com/office/drawing/2014/main" id="{EC43DB29-1A39-4F2C-A960-13BE1808C918}"/>
                </a:ext>
              </a:extLst>
            </p:cNvPr>
            <p:cNvSpPr/>
            <p:nvPr/>
          </p:nvSpPr>
          <p:spPr>
            <a:xfrm>
              <a:off x="1903163" y="779303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86" name="Groupe 385">
              <a:extLst>
                <a:ext uri="{FF2B5EF4-FFF2-40B4-BE49-F238E27FC236}">
                  <a16:creationId xmlns:a16="http://schemas.microsoft.com/office/drawing/2014/main" id="{330AB410-3D67-465E-A1AC-366B16C49D01}"/>
                </a:ext>
              </a:extLst>
            </p:cNvPr>
            <p:cNvGrpSpPr/>
            <p:nvPr/>
          </p:nvGrpSpPr>
          <p:grpSpPr>
            <a:xfrm>
              <a:off x="1758031" y="7793036"/>
              <a:ext cx="271472" cy="504000"/>
              <a:chOff x="1903658" y="4015785"/>
              <a:chExt cx="265051" cy="450297"/>
            </a:xfrm>
          </p:grpSpPr>
          <p:cxnSp>
            <p:nvCxnSpPr>
              <p:cNvPr id="387" name="Connecteur droit 386">
                <a:extLst>
                  <a:ext uri="{FF2B5EF4-FFF2-40B4-BE49-F238E27FC236}">
                    <a16:creationId xmlns:a16="http://schemas.microsoft.com/office/drawing/2014/main" id="{33215AA5-B0E8-4EFF-B25C-062589673982}"/>
                  </a:ext>
                </a:extLst>
              </p:cNvPr>
              <p:cNvCxnSpPr>
                <a:cxnSpLocks/>
              </p:cNvCxnSpPr>
              <p:nvPr/>
            </p:nvCxnSpPr>
            <p:spPr>
              <a:xfrm>
                <a:off x="2036183" y="4015785"/>
                <a:ext cx="0" cy="450297"/>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88" name="Ellipse 387">
                <a:extLst>
                  <a:ext uri="{FF2B5EF4-FFF2-40B4-BE49-F238E27FC236}">
                    <a16:creationId xmlns:a16="http://schemas.microsoft.com/office/drawing/2014/main" id="{6464A62F-C325-43B6-88C2-EFE3EDFC36BD}"/>
                  </a:ext>
                </a:extLst>
              </p:cNvPr>
              <p:cNvSpPr/>
              <p:nvPr/>
            </p:nvSpPr>
            <p:spPr>
              <a:xfrm>
                <a:off x="1903658" y="4134527"/>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84" name="Rectangle 383">
              <a:extLst>
                <a:ext uri="{FF2B5EF4-FFF2-40B4-BE49-F238E27FC236}">
                  <a16:creationId xmlns:a16="http://schemas.microsoft.com/office/drawing/2014/main" id="{8A5F5302-B1D6-496D-BED4-E26452E26CA4}"/>
                </a:ext>
              </a:extLst>
            </p:cNvPr>
            <p:cNvSpPr/>
            <p:nvPr/>
          </p:nvSpPr>
          <p:spPr>
            <a:xfrm>
              <a:off x="1984855" y="7865036"/>
              <a:ext cx="3019118" cy="360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grpSp>
        <p:nvGrpSpPr>
          <p:cNvPr id="34" name="Groupe 33">
            <a:extLst>
              <a:ext uri="{FF2B5EF4-FFF2-40B4-BE49-F238E27FC236}">
                <a16:creationId xmlns:a16="http://schemas.microsoft.com/office/drawing/2014/main" id="{FD3EC071-EF31-47B1-B313-5EBC34DCF325}"/>
              </a:ext>
            </a:extLst>
          </p:cNvPr>
          <p:cNvGrpSpPr/>
          <p:nvPr/>
        </p:nvGrpSpPr>
        <p:grpSpPr>
          <a:xfrm>
            <a:off x="179437" y="8355901"/>
            <a:ext cx="7198737" cy="554400"/>
            <a:chOff x="179437" y="8396152"/>
            <a:chExt cx="7198737" cy="554400"/>
          </a:xfrm>
        </p:grpSpPr>
        <p:sp>
          <p:nvSpPr>
            <p:cNvPr id="274" name="ZoneTexte 273">
              <a:extLst>
                <a:ext uri="{FF2B5EF4-FFF2-40B4-BE49-F238E27FC236}">
                  <a16:creationId xmlns:a16="http://schemas.microsoft.com/office/drawing/2014/main" id="{4EDBF885-8A95-4084-8B0F-F06FFCB99EC4}"/>
                </a:ext>
              </a:extLst>
            </p:cNvPr>
            <p:cNvSpPr txBox="1"/>
            <p:nvPr/>
          </p:nvSpPr>
          <p:spPr>
            <a:xfrm>
              <a:off x="179437" y="8454952"/>
              <a:ext cx="1631336" cy="43680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Organisation et planification du travail</a:t>
              </a:r>
            </a:p>
          </p:txBody>
        </p:sp>
        <p:sp>
          <p:nvSpPr>
            <p:cNvPr id="161" name="Rectangle 160">
              <a:extLst>
                <a:ext uri="{FF2B5EF4-FFF2-40B4-BE49-F238E27FC236}">
                  <a16:creationId xmlns:a16="http://schemas.microsoft.com/office/drawing/2014/main" id="{55CD7B21-C9F4-4F14-ADA2-794B57666AF2}"/>
                </a:ext>
              </a:extLst>
            </p:cNvPr>
            <p:cNvSpPr/>
            <p:nvPr/>
          </p:nvSpPr>
          <p:spPr>
            <a:xfrm>
              <a:off x="5276280" y="8396152"/>
              <a:ext cx="2101894" cy="554400"/>
            </a:xfrm>
            <a:prstGeom prst="rect">
              <a:avLst/>
            </a:prstGeom>
            <a:noFill/>
          </p:spPr>
          <p:txBody>
            <a:bodyPr wrap="square">
              <a:spAutoFit/>
            </a:bodyPr>
            <a:ls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a:lstStyle>
            <a:p>
              <a:r>
                <a:rPr lang="fr-FR" sz="900" i="1" dirty="0">
                  <a:solidFill>
                    <a:schemeClr val="tx2"/>
                  </a:solidFill>
                  <a:latin typeface="Univers Light" panose="020B0403020202020204" pitchFamily="34" charset="0"/>
                </a:rPr>
                <a:t>Planifier son organisation du travail pour répondre aux exigences de plusieurs missions de conseil RH</a:t>
              </a:r>
            </a:p>
          </p:txBody>
        </p:sp>
        <p:sp>
          <p:nvSpPr>
            <p:cNvPr id="390" name="Rectangle 389">
              <a:extLst>
                <a:ext uri="{FF2B5EF4-FFF2-40B4-BE49-F238E27FC236}">
                  <a16:creationId xmlns:a16="http://schemas.microsoft.com/office/drawing/2014/main" id="{0D8712F6-AA7E-46AA-A616-89214A8125D1}"/>
                </a:ext>
              </a:extLst>
            </p:cNvPr>
            <p:cNvSpPr/>
            <p:nvPr/>
          </p:nvSpPr>
          <p:spPr>
            <a:xfrm>
              <a:off x="1903163" y="842135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92" name="Groupe 391">
              <a:extLst>
                <a:ext uri="{FF2B5EF4-FFF2-40B4-BE49-F238E27FC236}">
                  <a16:creationId xmlns:a16="http://schemas.microsoft.com/office/drawing/2014/main" id="{FAA94765-6FB8-46C1-8289-9AAC09547369}"/>
                </a:ext>
              </a:extLst>
            </p:cNvPr>
            <p:cNvGrpSpPr/>
            <p:nvPr/>
          </p:nvGrpSpPr>
          <p:grpSpPr>
            <a:xfrm>
              <a:off x="1758031" y="8421352"/>
              <a:ext cx="271472" cy="504000"/>
              <a:chOff x="1903658" y="4015785"/>
              <a:chExt cx="265051" cy="461665"/>
            </a:xfrm>
          </p:grpSpPr>
          <p:cxnSp>
            <p:nvCxnSpPr>
              <p:cNvPr id="394" name="Connecteur droit 393">
                <a:extLst>
                  <a:ext uri="{FF2B5EF4-FFF2-40B4-BE49-F238E27FC236}">
                    <a16:creationId xmlns:a16="http://schemas.microsoft.com/office/drawing/2014/main" id="{9AEC3B7E-EC75-40EC-8EEA-B0375BBA079C}"/>
                  </a:ext>
                </a:extLst>
              </p:cNvPr>
              <p:cNvCxnSpPr>
                <a:cxnSpLocks/>
              </p:cNvCxnSpPr>
              <p:nvPr/>
            </p:nvCxnSpPr>
            <p:spPr>
              <a:xfrm>
                <a:off x="2036183" y="4015785"/>
                <a:ext cx="0" cy="461665"/>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95" name="Ellipse 394">
                <a:extLst>
                  <a:ext uri="{FF2B5EF4-FFF2-40B4-BE49-F238E27FC236}">
                    <a16:creationId xmlns:a16="http://schemas.microsoft.com/office/drawing/2014/main" id="{32903DB2-5B93-4F9E-A7B0-B3BCC8034458}"/>
                  </a:ext>
                </a:extLst>
              </p:cNvPr>
              <p:cNvSpPr/>
              <p:nvPr/>
            </p:nvSpPr>
            <p:spPr>
              <a:xfrm>
                <a:off x="1903658" y="4137048"/>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93" name="Rectangle 392">
              <a:extLst>
                <a:ext uri="{FF2B5EF4-FFF2-40B4-BE49-F238E27FC236}">
                  <a16:creationId xmlns:a16="http://schemas.microsoft.com/office/drawing/2014/main" id="{E18A0DC7-B459-4F34-9036-32FBE77A00AD}"/>
                </a:ext>
              </a:extLst>
            </p:cNvPr>
            <p:cNvSpPr/>
            <p:nvPr/>
          </p:nvSpPr>
          <p:spPr>
            <a:xfrm>
              <a:off x="1984855" y="8473297"/>
              <a:ext cx="3178895"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des différents dossiers d’intervention</a:t>
              </a:r>
            </a:p>
          </p:txBody>
        </p:sp>
      </p:grpSp>
      <p:grpSp>
        <p:nvGrpSpPr>
          <p:cNvPr id="35" name="Groupe 34">
            <a:extLst>
              <a:ext uri="{FF2B5EF4-FFF2-40B4-BE49-F238E27FC236}">
                <a16:creationId xmlns:a16="http://schemas.microsoft.com/office/drawing/2014/main" id="{21714223-A7E4-49B5-8877-F02DD3AA3EC6}"/>
              </a:ext>
            </a:extLst>
          </p:cNvPr>
          <p:cNvGrpSpPr/>
          <p:nvPr/>
        </p:nvGrpSpPr>
        <p:grpSpPr>
          <a:xfrm>
            <a:off x="179437" y="8943966"/>
            <a:ext cx="6928695" cy="554400"/>
            <a:chOff x="179437" y="8977857"/>
            <a:chExt cx="6928695" cy="554400"/>
          </a:xfrm>
        </p:grpSpPr>
        <p:sp>
          <p:nvSpPr>
            <p:cNvPr id="276" name="ZoneTexte 275">
              <a:extLst>
                <a:ext uri="{FF2B5EF4-FFF2-40B4-BE49-F238E27FC236}">
                  <a16:creationId xmlns:a16="http://schemas.microsoft.com/office/drawing/2014/main" id="{4C4BC4D8-5232-4056-A4BA-4B984AEA7278}"/>
                </a:ext>
              </a:extLst>
            </p:cNvPr>
            <p:cNvSpPr txBox="1"/>
            <p:nvPr/>
          </p:nvSpPr>
          <p:spPr>
            <a:xfrm>
              <a:off x="179437" y="8977857"/>
              <a:ext cx="1791492" cy="55440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Adaptation à une </a:t>
              </a:r>
              <a:br>
                <a:rPr lang="fr-FR" dirty="0"/>
              </a:br>
              <a:r>
                <a:rPr lang="fr-FR" dirty="0"/>
                <a:t>variété de situations et d'interlocuteurs</a:t>
              </a:r>
            </a:p>
          </p:txBody>
        </p:sp>
        <p:sp>
          <p:nvSpPr>
            <p:cNvPr id="362" name="Rectangle 361">
              <a:extLst>
                <a:ext uri="{FF2B5EF4-FFF2-40B4-BE49-F238E27FC236}">
                  <a16:creationId xmlns:a16="http://schemas.microsoft.com/office/drawing/2014/main" id="{DA047574-3D63-417B-A18D-ECFD02735B54}"/>
                </a:ext>
              </a:extLst>
            </p:cNvPr>
            <p:cNvSpPr/>
            <p:nvPr/>
          </p:nvSpPr>
          <p:spPr>
            <a:xfrm>
              <a:off x="5276280" y="9000958"/>
              <a:ext cx="1831852" cy="508199"/>
            </a:xfrm>
            <a:prstGeom prst="rect">
              <a:avLst/>
            </a:prstGeom>
            <a:noFill/>
          </p:spPr>
          <p:txBody>
            <a:bodyPr wrap="square">
              <a:spAutoFit/>
            </a:bodyPr>
            <a:lstStyle/>
            <a:p>
              <a:r>
                <a:rPr lang="fr-FR" sz="900" i="1" dirty="0">
                  <a:solidFill>
                    <a:schemeClr val="tx2"/>
                  </a:solidFill>
                  <a:latin typeface="Univers Light" panose="020B0403020202020204" pitchFamily="34" charset="0"/>
                </a:rPr>
                <a:t>Adapter des méthodologies éprouvées aux spécificités du contexte client</a:t>
              </a:r>
            </a:p>
          </p:txBody>
        </p:sp>
        <p:sp>
          <p:nvSpPr>
            <p:cNvPr id="397" name="Rectangle 396">
              <a:extLst>
                <a:ext uri="{FF2B5EF4-FFF2-40B4-BE49-F238E27FC236}">
                  <a16:creationId xmlns:a16="http://schemas.microsoft.com/office/drawing/2014/main" id="{094CE079-5C13-498E-B776-314EDBB2C1A1}"/>
                </a:ext>
              </a:extLst>
            </p:cNvPr>
            <p:cNvSpPr/>
            <p:nvPr/>
          </p:nvSpPr>
          <p:spPr>
            <a:xfrm>
              <a:off x="1903163" y="9002874"/>
              <a:ext cx="3260587" cy="50436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99" name="Groupe 398">
              <a:extLst>
                <a:ext uri="{FF2B5EF4-FFF2-40B4-BE49-F238E27FC236}">
                  <a16:creationId xmlns:a16="http://schemas.microsoft.com/office/drawing/2014/main" id="{0FB1070A-7D6E-4A9C-AE97-69A889E5EDAE}"/>
                </a:ext>
              </a:extLst>
            </p:cNvPr>
            <p:cNvGrpSpPr/>
            <p:nvPr/>
          </p:nvGrpSpPr>
          <p:grpSpPr>
            <a:xfrm>
              <a:off x="1758031" y="9002874"/>
              <a:ext cx="271472" cy="504366"/>
              <a:chOff x="1903658" y="4015785"/>
              <a:chExt cx="265051" cy="504000"/>
            </a:xfrm>
          </p:grpSpPr>
          <p:cxnSp>
            <p:nvCxnSpPr>
              <p:cNvPr id="401" name="Connecteur droit 400">
                <a:extLst>
                  <a:ext uri="{FF2B5EF4-FFF2-40B4-BE49-F238E27FC236}">
                    <a16:creationId xmlns:a16="http://schemas.microsoft.com/office/drawing/2014/main" id="{DA5EFDE4-1711-4FBB-B7BA-62F59A9FD127}"/>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02" name="Ellipse 401">
                <a:extLst>
                  <a:ext uri="{FF2B5EF4-FFF2-40B4-BE49-F238E27FC236}">
                    <a16:creationId xmlns:a16="http://schemas.microsoft.com/office/drawing/2014/main" id="{BDC71428-15F1-46A0-BE11-3359E1ED27E7}"/>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00" name="Rectangle 399">
              <a:extLst>
                <a:ext uri="{FF2B5EF4-FFF2-40B4-BE49-F238E27FC236}">
                  <a16:creationId xmlns:a16="http://schemas.microsoft.com/office/drawing/2014/main" id="{DF953ABB-46D3-4421-ACAA-264F94219093}"/>
                </a:ext>
              </a:extLst>
            </p:cNvPr>
            <p:cNvSpPr/>
            <p:nvPr/>
          </p:nvSpPr>
          <p:spPr>
            <a:xfrm>
              <a:off x="1984855" y="9054857"/>
              <a:ext cx="3219929" cy="40040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grpSp>
      <p:grpSp>
        <p:nvGrpSpPr>
          <p:cNvPr id="37" name="Groupe 36">
            <a:extLst>
              <a:ext uri="{FF2B5EF4-FFF2-40B4-BE49-F238E27FC236}">
                <a16:creationId xmlns:a16="http://schemas.microsoft.com/office/drawing/2014/main" id="{AD7E81EB-E506-4C6F-B9C0-DE3BEDC7AD65}"/>
              </a:ext>
            </a:extLst>
          </p:cNvPr>
          <p:cNvGrpSpPr/>
          <p:nvPr/>
        </p:nvGrpSpPr>
        <p:grpSpPr>
          <a:xfrm>
            <a:off x="179437" y="9532031"/>
            <a:ext cx="6987405" cy="554400"/>
            <a:chOff x="179437" y="9572060"/>
            <a:chExt cx="6987405" cy="554400"/>
          </a:xfrm>
        </p:grpSpPr>
        <p:sp>
          <p:nvSpPr>
            <p:cNvPr id="277" name="ZoneTexte 276">
              <a:extLst>
                <a:ext uri="{FF2B5EF4-FFF2-40B4-BE49-F238E27FC236}">
                  <a16:creationId xmlns:a16="http://schemas.microsoft.com/office/drawing/2014/main" id="{D2E1DAE0-D337-4BE8-8618-5EAB0E858B4F}"/>
                </a:ext>
              </a:extLst>
            </p:cNvPr>
            <p:cNvSpPr txBox="1"/>
            <p:nvPr/>
          </p:nvSpPr>
          <p:spPr>
            <a:xfrm>
              <a:off x="179437" y="9714860"/>
              <a:ext cx="1791492" cy="26880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Anglais professionnel</a:t>
              </a:r>
            </a:p>
          </p:txBody>
        </p:sp>
        <p:sp>
          <p:nvSpPr>
            <p:cNvPr id="363" name="Rectangle 362">
              <a:extLst>
                <a:ext uri="{FF2B5EF4-FFF2-40B4-BE49-F238E27FC236}">
                  <a16:creationId xmlns:a16="http://schemas.microsoft.com/office/drawing/2014/main" id="{D9F70A43-82E8-4532-BB34-BFE7ED129BE7}"/>
                </a:ext>
              </a:extLst>
            </p:cNvPr>
            <p:cNvSpPr/>
            <p:nvPr/>
          </p:nvSpPr>
          <p:spPr>
            <a:xfrm>
              <a:off x="5276280" y="9572060"/>
              <a:ext cx="1890562" cy="554400"/>
            </a:xfrm>
            <a:prstGeom prst="rect">
              <a:avLst/>
            </a:prstGeom>
            <a:noFill/>
          </p:spPr>
          <p:txBody>
            <a:bodyPr wrap="square">
              <a:spAutoFit/>
            </a:bodyPr>
            <a:lstStyle/>
            <a:p>
              <a:r>
                <a:rPr lang="fr-FR" sz="900" i="1" dirty="0">
                  <a:solidFill>
                    <a:schemeClr val="tx2"/>
                  </a:solidFill>
                  <a:latin typeface="Univers Light" panose="020B0403020202020204" pitchFamily="34" charset="0"/>
                </a:rPr>
                <a:t>Conduire une mission de conseil en anglais auprès d’une clientèle internationale </a:t>
              </a:r>
            </a:p>
          </p:txBody>
        </p:sp>
        <p:sp>
          <p:nvSpPr>
            <p:cNvPr id="406" name="Rectangle 405">
              <a:extLst>
                <a:ext uri="{FF2B5EF4-FFF2-40B4-BE49-F238E27FC236}">
                  <a16:creationId xmlns:a16="http://schemas.microsoft.com/office/drawing/2014/main" id="{7AEC36B8-1F2D-4251-A35B-CE455695A4DC}"/>
                </a:ext>
              </a:extLst>
            </p:cNvPr>
            <p:cNvSpPr/>
            <p:nvPr/>
          </p:nvSpPr>
          <p:spPr>
            <a:xfrm>
              <a:off x="1903163" y="959726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07" name="Groupe 406">
              <a:extLst>
                <a:ext uri="{FF2B5EF4-FFF2-40B4-BE49-F238E27FC236}">
                  <a16:creationId xmlns:a16="http://schemas.microsoft.com/office/drawing/2014/main" id="{203E9DB6-0CD8-4B14-B4CB-30C6EA6148E1}"/>
                </a:ext>
              </a:extLst>
            </p:cNvPr>
            <p:cNvGrpSpPr/>
            <p:nvPr/>
          </p:nvGrpSpPr>
          <p:grpSpPr>
            <a:xfrm>
              <a:off x="1758031" y="9597260"/>
              <a:ext cx="271472" cy="504000"/>
              <a:chOff x="1903658" y="4015785"/>
              <a:chExt cx="265051" cy="461664"/>
            </a:xfrm>
          </p:grpSpPr>
          <p:cxnSp>
            <p:nvCxnSpPr>
              <p:cNvPr id="408" name="Connecteur droit 407">
                <a:extLst>
                  <a:ext uri="{FF2B5EF4-FFF2-40B4-BE49-F238E27FC236}">
                    <a16:creationId xmlns:a16="http://schemas.microsoft.com/office/drawing/2014/main" id="{A7AEC871-784E-44C0-AD50-4B8A4E2F4433}"/>
                  </a:ext>
                </a:extLst>
              </p:cNvPr>
              <p:cNvCxnSpPr>
                <a:cxnSpLocks/>
              </p:cNvCxnSpPr>
              <p:nvPr/>
            </p:nvCxnSpPr>
            <p:spPr>
              <a:xfrm>
                <a:off x="2036183" y="4015785"/>
                <a:ext cx="0" cy="461664"/>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409" name="Ellipse 408">
                <a:extLst>
                  <a:ext uri="{FF2B5EF4-FFF2-40B4-BE49-F238E27FC236}">
                    <a16:creationId xmlns:a16="http://schemas.microsoft.com/office/drawing/2014/main" id="{50863CB7-BE1B-4CE3-9379-5A1F48810880}"/>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05" name="Rectangle 404">
              <a:extLst>
                <a:ext uri="{FF2B5EF4-FFF2-40B4-BE49-F238E27FC236}">
                  <a16:creationId xmlns:a16="http://schemas.microsoft.com/office/drawing/2014/main" id="{D44F53A9-1FDE-4343-8FC4-7322A00AFE8A}"/>
                </a:ext>
              </a:extLst>
            </p:cNvPr>
            <p:cNvSpPr/>
            <p:nvPr/>
          </p:nvSpPr>
          <p:spPr>
            <a:xfrm>
              <a:off x="1984855" y="9726150"/>
              <a:ext cx="3178895" cy="24622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Diriger des débats techniques et un projet en anglais</a:t>
              </a:r>
            </a:p>
          </p:txBody>
        </p:sp>
      </p:grpSp>
      <p:grpSp>
        <p:nvGrpSpPr>
          <p:cNvPr id="40" name="Groupe 39">
            <a:extLst>
              <a:ext uri="{FF2B5EF4-FFF2-40B4-BE49-F238E27FC236}">
                <a16:creationId xmlns:a16="http://schemas.microsoft.com/office/drawing/2014/main" id="{04159EDD-8882-40E2-9069-401419D16107}"/>
              </a:ext>
            </a:extLst>
          </p:cNvPr>
          <p:cNvGrpSpPr/>
          <p:nvPr/>
        </p:nvGrpSpPr>
        <p:grpSpPr>
          <a:xfrm>
            <a:off x="179437" y="10120098"/>
            <a:ext cx="6952190" cy="554400"/>
            <a:chOff x="179437" y="10037258"/>
            <a:chExt cx="6952190" cy="554400"/>
          </a:xfrm>
        </p:grpSpPr>
        <p:sp>
          <p:nvSpPr>
            <p:cNvPr id="278" name="ZoneTexte 277">
              <a:extLst>
                <a:ext uri="{FF2B5EF4-FFF2-40B4-BE49-F238E27FC236}">
                  <a16:creationId xmlns:a16="http://schemas.microsoft.com/office/drawing/2014/main" id="{B95162F1-29B1-42FE-BB68-F18687067EFA}"/>
                </a:ext>
              </a:extLst>
            </p:cNvPr>
            <p:cNvSpPr txBox="1"/>
            <p:nvPr/>
          </p:nvSpPr>
          <p:spPr>
            <a:xfrm>
              <a:off x="179437" y="10096058"/>
              <a:ext cx="1791492" cy="43680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Confidentialité et déontologie</a:t>
              </a:r>
            </a:p>
          </p:txBody>
        </p:sp>
        <p:sp>
          <p:nvSpPr>
            <p:cNvPr id="364" name="Rectangle 363">
              <a:extLst>
                <a:ext uri="{FF2B5EF4-FFF2-40B4-BE49-F238E27FC236}">
                  <a16:creationId xmlns:a16="http://schemas.microsoft.com/office/drawing/2014/main" id="{78EC7870-C5C5-4ED1-9C01-FEA6B59388BF}"/>
                </a:ext>
              </a:extLst>
            </p:cNvPr>
            <p:cNvSpPr/>
            <p:nvPr/>
          </p:nvSpPr>
          <p:spPr>
            <a:xfrm>
              <a:off x="5276280" y="10037258"/>
              <a:ext cx="1855347" cy="554400"/>
            </a:xfrm>
            <a:prstGeom prst="rect">
              <a:avLst/>
            </a:prstGeom>
            <a:noFill/>
          </p:spPr>
          <p:txBody>
            <a:bodyPr wrap="square">
              <a:spAutoFit/>
            </a:bodyPr>
            <a:lstStyle/>
            <a:p>
              <a:r>
                <a:rPr lang="fr-FR" sz="900" i="1" dirty="0">
                  <a:solidFill>
                    <a:schemeClr val="tx2"/>
                  </a:solidFill>
                  <a:latin typeface="Univers Light" panose="020B0403020202020204" pitchFamily="34" charset="0"/>
                </a:rPr>
                <a:t>Sensibiliser ses interlocuteurs aux enjeux de confidentialité relatifs aux données sociales</a:t>
              </a:r>
            </a:p>
          </p:txBody>
        </p:sp>
        <p:sp>
          <p:nvSpPr>
            <p:cNvPr id="427" name="Rectangle 426">
              <a:extLst>
                <a:ext uri="{FF2B5EF4-FFF2-40B4-BE49-F238E27FC236}">
                  <a16:creationId xmlns:a16="http://schemas.microsoft.com/office/drawing/2014/main" id="{349384C1-9779-423C-B15A-C7E36FCE261E}"/>
                </a:ext>
              </a:extLst>
            </p:cNvPr>
            <p:cNvSpPr/>
            <p:nvPr/>
          </p:nvSpPr>
          <p:spPr>
            <a:xfrm>
              <a:off x="1903163" y="10062458"/>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28" name="Groupe 427">
              <a:extLst>
                <a:ext uri="{FF2B5EF4-FFF2-40B4-BE49-F238E27FC236}">
                  <a16:creationId xmlns:a16="http://schemas.microsoft.com/office/drawing/2014/main" id="{8D00AFFA-EC97-410C-8DF1-863E4853F961}"/>
                </a:ext>
              </a:extLst>
            </p:cNvPr>
            <p:cNvGrpSpPr/>
            <p:nvPr/>
          </p:nvGrpSpPr>
          <p:grpSpPr>
            <a:xfrm>
              <a:off x="1758031" y="10062458"/>
              <a:ext cx="271472" cy="504000"/>
              <a:chOff x="1903658" y="4059157"/>
              <a:chExt cx="265051" cy="461663"/>
            </a:xfrm>
          </p:grpSpPr>
          <p:cxnSp>
            <p:nvCxnSpPr>
              <p:cNvPr id="429" name="Connecteur droit 428">
                <a:extLst>
                  <a:ext uri="{FF2B5EF4-FFF2-40B4-BE49-F238E27FC236}">
                    <a16:creationId xmlns:a16="http://schemas.microsoft.com/office/drawing/2014/main" id="{BC74291C-89D6-4A85-B21B-C7572C8B664D}"/>
                  </a:ext>
                </a:extLst>
              </p:cNvPr>
              <p:cNvCxnSpPr>
                <a:cxnSpLocks/>
              </p:cNvCxnSpPr>
              <p:nvPr/>
            </p:nvCxnSpPr>
            <p:spPr>
              <a:xfrm>
                <a:off x="2036183" y="4059157"/>
                <a:ext cx="0" cy="461663"/>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30" name="Ellipse 429">
                <a:extLst>
                  <a:ext uri="{FF2B5EF4-FFF2-40B4-BE49-F238E27FC236}">
                    <a16:creationId xmlns:a16="http://schemas.microsoft.com/office/drawing/2014/main" id="{AF596CC4-DA34-4D22-A299-4776B42DDFDD}"/>
                  </a:ext>
                </a:extLst>
              </p:cNvPr>
              <p:cNvSpPr/>
              <p:nvPr/>
            </p:nvSpPr>
            <p:spPr>
              <a:xfrm>
                <a:off x="1903658" y="4170192"/>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426" name="Rectangle 425">
              <a:extLst>
                <a:ext uri="{FF2B5EF4-FFF2-40B4-BE49-F238E27FC236}">
                  <a16:creationId xmlns:a16="http://schemas.microsoft.com/office/drawing/2014/main" id="{3CABDCBB-7C96-4DBF-BC80-34E6A14C6988}"/>
                </a:ext>
              </a:extLst>
            </p:cNvPr>
            <p:cNvSpPr/>
            <p:nvPr/>
          </p:nvSpPr>
          <p:spPr>
            <a:xfrm>
              <a:off x="1974054" y="10062458"/>
              <a:ext cx="3240000" cy="504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Respecter les règles de confidentialité et de déontologie, sensibiliser ses interlocuteurs, repérer les situations à risque</a:t>
              </a:r>
            </a:p>
          </p:txBody>
        </p:sp>
      </p:grpSp>
      <p:pic>
        <p:nvPicPr>
          <p:cNvPr id="2" name="Image 1" descr="Une image contenant texte, Police, logo, Graphique&#10;&#10;Description générée automatiquement">
            <a:extLst>
              <a:ext uri="{FF2B5EF4-FFF2-40B4-BE49-F238E27FC236}">
                <a16:creationId xmlns:a16="http://schemas.microsoft.com/office/drawing/2014/main" id="{DA427B70-2109-161E-7E9A-703C5230AAE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9902" y="124071"/>
            <a:ext cx="1117053" cy="922337"/>
          </a:xfrm>
          <a:prstGeom prst="rect">
            <a:avLst/>
          </a:prstGeom>
        </p:spPr>
      </p:pic>
    </p:spTree>
    <p:extLst>
      <p:ext uri="{BB962C8B-B14F-4D97-AF65-F5344CB8AC3E}">
        <p14:creationId xmlns:p14="http://schemas.microsoft.com/office/powerpoint/2010/main" val="856267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2" name="Groupe 1"/>
          <p:cNvGrpSpPr/>
          <p:nvPr/>
        </p:nvGrpSpPr>
        <p:grpSpPr>
          <a:xfrm>
            <a:off x="3973446" y="6027587"/>
            <a:ext cx="3435355" cy="2530009"/>
            <a:chOff x="3973446" y="5362165"/>
            <a:chExt cx="3435355" cy="2300008"/>
          </a:xfrm>
        </p:grpSpPr>
        <p:grpSp>
          <p:nvGrpSpPr>
            <p:cNvPr id="4" name="Groupe 3">
              <a:extLst>
                <a:ext uri="{FF2B5EF4-FFF2-40B4-BE49-F238E27FC236}">
                  <a16:creationId xmlns:a16="http://schemas.microsoft.com/office/drawing/2014/main" id="{0017EB1A-2684-4435-84A1-1E71CBE31081}"/>
                </a:ext>
              </a:extLst>
            </p:cNvPr>
            <p:cNvGrpSpPr/>
            <p:nvPr/>
          </p:nvGrpSpPr>
          <p:grpSpPr>
            <a:xfrm>
              <a:off x="3973446" y="5362165"/>
              <a:ext cx="3435355" cy="2300008"/>
              <a:chOff x="3973446" y="6571660"/>
              <a:chExt cx="3435355" cy="2300008"/>
            </a:xfrm>
          </p:grpSpPr>
          <p:sp>
            <p:nvSpPr>
              <p:cNvPr id="100" name="ZoneTexte 99">
                <a:extLst>
                  <a:ext uri="{FF2B5EF4-FFF2-40B4-BE49-F238E27FC236}">
                    <a16:creationId xmlns:a16="http://schemas.microsoft.com/office/drawing/2014/main" id="{801D9D51-E8B0-4BA3-BA13-6383DD7D2674}"/>
                  </a:ext>
                </a:extLst>
              </p:cNvPr>
              <p:cNvSpPr txBox="1"/>
              <p:nvPr/>
            </p:nvSpPr>
            <p:spPr>
              <a:xfrm>
                <a:off x="4083532" y="6571660"/>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650975"/>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sp>
            <p:nvSpPr>
              <p:cNvPr id="89" name="ZoneTexte 88">
                <a:extLst>
                  <a:ext uri="{FF2B5EF4-FFF2-40B4-BE49-F238E27FC236}">
                    <a16:creationId xmlns:a16="http://schemas.microsoft.com/office/drawing/2014/main" id="{9C680D0D-EADB-41EF-9406-79332806A869}"/>
                  </a:ext>
                </a:extLst>
              </p:cNvPr>
              <p:cNvSpPr txBox="1"/>
              <p:nvPr/>
            </p:nvSpPr>
            <p:spPr>
              <a:xfrm>
                <a:off x="3978345" y="6829151"/>
                <a:ext cx="3240000" cy="2042517"/>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Développement de la capacité à articuler les politiques RH avec les enjeux économiques et financiers des entreprises</a:t>
                </a:r>
              </a:p>
              <a:p>
                <a:r>
                  <a:rPr lang="fr-FR" dirty="0">
                    <a:solidFill>
                      <a:schemeClr val="tx2"/>
                    </a:solidFill>
                  </a:rPr>
                  <a:t>Développement des compétences d’animation, de communication et de facilitation de groupes de travail…</a:t>
                </a:r>
              </a:p>
              <a:p>
                <a:r>
                  <a:rPr lang="fr-FR" dirty="0">
                    <a:solidFill>
                      <a:schemeClr val="tx2"/>
                    </a:solidFill>
                  </a:rPr>
                  <a:t>Développement des connaissances en matière de Responsabilité Sociale d’Entreprise pour accompagner les clients dans ce domaine : respect de la diversité, lutte contre les discriminations et le harcèlement, prise en compte des enjeux environnementaux…</a:t>
                </a:r>
              </a:p>
              <a:p>
                <a:r>
                  <a:rPr lang="fr-FR" dirty="0">
                    <a:solidFill>
                      <a:schemeClr val="tx2"/>
                    </a:solidFill>
                  </a:rPr>
                  <a:t>Renforcement des compétences d’analyse de données et de data visualisation</a:t>
                </a:r>
              </a:p>
            </p:txBody>
          </p:sp>
        </p:gr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5632776"/>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grpSp>
        <p:nvGrpSpPr>
          <p:cNvPr id="3" name="Groupe 2">
            <a:extLst>
              <a:ext uri="{FF2B5EF4-FFF2-40B4-BE49-F238E27FC236}">
                <a16:creationId xmlns:a16="http://schemas.microsoft.com/office/drawing/2014/main" id="{933A9AB5-ABCF-401E-8C41-5D2927E2177A}"/>
              </a:ext>
            </a:extLst>
          </p:cNvPr>
          <p:cNvGrpSpPr/>
          <p:nvPr/>
        </p:nvGrpSpPr>
        <p:grpSpPr>
          <a:xfrm>
            <a:off x="3978345" y="8542218"/>
            <a:ext cx="3350624" cy="1926654"/>
            <a:chOff x="3978345" y="7794178"/>
            <a:chExt cx="3350624" cy="1926654"/>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78882" y="7794178"/>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78345" y="8089616"/>
              <a:ext cx="3240000" cy="1631216"/>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Métiers des ressources humaines en entreprise : DRH, Responsable Recrutement, Responsable formation, Gestion des talents…</a:t>
              </a:r>
            </a:p>
            <a:p>
              <a:pPr marL="108000" indent="-108000" algn="l">
                <a:buFont typeface="Wingdings" panose="05000000000000000000" pitchFamily="2" charset="2"/>
                <a:buChar char="§"/>
              </a:pPr>
              <a:r>
                <a:rPr lang="fr-FR" dirty="0">
                  <a:solidFill>
                    <a:schemeClr val="tx2"/>
                  </a:solidFill>
                </a:rPr>
                <a:t>Juriste en droit social, selon la formation initiale ou sous condition de formation certifiante complémentaire</a:t>
              </a:r>
            </a:p>
            <a:p>
              <a:pPr marL="108000" indent="-108000" algn="l">
                <a:buFont typeface="Wingdings" panose="05000000000000000000" pitchFamily="2" charset="2"/>
                <a:buChar char="§"/>
              </a:pPr>
              <a:r>
                <a:rPr lang="fr-FR" dirty="0">
                  <a:solidFill>
                    <a:schemeClr val="tx2"/>
                  </a:solidFill>
                </a:rPr>
                <a:t>Autres métiers du conseil : conseil en management, conseil en stratégie, conseil en SI, conseil aux organisations syndicales, branches professionnelles et CSE…</a:t>
              </a:r>
            </a:p>
          </p:txBody>
        </p:sp>
      </p:grpSp>
      <p:grpSp>
        <p:nvGrpSpPr>
          <p:cNvPr id="9" name="Groupe 8">
            <a:extLst>
              <a:ext uri="{FF2B5EF4-FFF2-40B4-BE49-F238E27FC236}">
                <a16:creationId xmlns:a16="http://schemas.microsoft.com/office/drawing/2014/main" id="{E421884E-6035-4E0B-9100-933CCF4F716E}"/>
              </a:ext>
            </a:extLst>
          </p:cNvPr>
          <p:cNvGrpSpPr/>
          <p:nvPr/>
        </p:nvGrpSpPr>
        <p:grpSpPr>
          <a:xfrm>
            <a:off x="369971" y="3985334"/>
            <a:ext cx="3325269" cy="2379054"/>
            <a:chOff x="369971" y="4481810"/>
            <a:chExt cx="3325269" cy="2379054"/>
          </a:xfrm>
        </p:grpSpPr>
        <p:sp>
          <p:nvSpPr>
            <p:cNvPr id="54" name="ZoneTexte 53">
              <a:extLst>
                <a:ext uri="{FF2B5EF4-FFF2-40B4-BE49-F238E27FC236}">
                  <a16:creationId xmlns:a16="http://schemas.microsoft.com/office/drawing/2014/main" id="{D0B3E300-8CF5-42E1-BE4A-BDD2E0D57766}"/>
                </a:ext>
              </a:extLst>
            </p:cNvPr>
            <p:cNvSpPr txBox="1"/>
            <p:nvPr/>
          </p:nvSpPr>
          <p:spPr>
            <a:xfrm>
              <a:off x="369971" y="448181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767983"/>
              <a:ext cx="3217978"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Selon le positionnement du cabinet, le Consultant RH intervient sur : </a:t>
              </a:r>
            </a:p>
            <a:p>
              <a:pPr marL="266700" indent="-85725" algn="l">
                <a:buFontTx/>
                <a:buChar char="-"/>
              </a:pPr>
              <a:r>
                <a:rPr lang="fr-FR" dirty="0"/>
                <a:t>des prestations de conseil plus ou moins spécifiques (par exemple, spécialisation dans l’évolution des SIRH ou dans l’accompagnement des restructurations d’entreprise)</a:t>
              </a:r>
            </a:p>
            <a:p>
              <a:pPr marL="266700" indent="-85725" algn="l">
                <a:buFontTx/>
                <a:buChar char="-"/>
              </a:pPr>
              <a:r>
                <a:rPr lang="fr-FR" dirty="0"/>
                <a:t>la mise en œuvre des préconisations d’actions (par exemple : animation de formations, appui à la négociation d’un accord d’entreprise et au suivi de sa mise en œuvre…)</a:t>
              </a:r>
            </a:p>
            <a:p>
              <a:pPr algn="l"/>
              <a:r>
                <a:rPr lang="fr-FR" dirty="0"/>
                <a:t>Les Consultants RH peuvent se spécialiser selon le secteur d’activités de leur clientèle : banque-assurance, secteur public, distribution…</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75118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0" name="Groupe 9">
            <a:extLst>
              <a:ext uri="{FF2B5EF4-FFF2-40B4-BE49-F238E27FC236}">
                <a16:creationId xmlns:a16="http://schemas.microsoft.com/office/drawing/2014/main" id="{14025F53-1A18-4B3F-A6CF-4BC8D67A6C04}"/>
              </a:ext>
            </a:extLst>
          </p:cNvPr>
          <p:cNvGrpSpPr/>
          <p:nvPr/>
        </p:nvGrpSpPr>
        <p:grpSpPr>
          <a:xfrm>
            <a:off x="369971" y="1989047"/>
            <a:ext cx="3325269" cy="2060783"/>
            <a:chOff x="369971" y="2000379"/>
            <a:chExt cx="3325269" cy="2060783"/>
          </a:xfrm>
        </p:grpSpPr>
        <p:sp>
          <p:nvSpPr>
            <p:cNvPr id="66" name="ZoneTexte 65">
              <a:extLst>
                <a:ext uri="{FF2B5EF4-FFF2-40B4-BE49-F238E27FC236}">
                  <a16:creationId xmlns:a16="http://schemas.microsoft.com/office/drawing/2014/main" id="{FD824262-D8A8-4118-9609-69D47F0AE7AD}"/>
                </a:ext>
              </a:extLst>
            </p:cNvPr>
            <p:cNvSpPr txBox="1"/>
            <p:nvPr/>
          </p:nvSpPr>
          <p:spPr>
            <a:xfrm>
              <a:off x="420573" y="2276058"/>
              <a:ext cx="3249899"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à moyenne taille, les Consultants RH interviennent fréquemment sur des missions variées (des enjeux de gestion administrative du personnel à la stratégie RH ou l’ingénierie et l’animation de formations), en lien étroit avec les équipes d’expertise comptable et sociale du cabinet.</a:t>
              </a:r>
            </a:p>
            <a:p>
              <a:pPr algn="l"/>
              <a:r>
                <a:rPr lang="fr-FR" dirty="0"/>
                <a:t>Dans les grands cabinets, les domaines d’intervention RH sont davantage spécifiques et segmentés selon le grade et le type de besoin d’accompagnement des clients.</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5" name="Groupe 4">
            <a:extLst>
              <a:ext uri="{FF2B5EF4-FFF2-40B4-BE49-F238E27FC236}">
                <a16:creationId xmlns:a16="http://schemas.microsoft.com/office/drawing/2014/main" id="{B273A265-BBD6-4919-873F-6DA16D1612DD}"/>
              </a:ext>
            </a:extLst>
          </p:cNvPr>
          <p:cNvGrpSpPr/>
          <p:nvPr/>
        </p:nvGrpSpPr>
        <p:grpSpPr>
          <a:xfrm>
            <a:off x="369971" y="6315525"/>
            <a:ext cx="3325269" cy="1594743"/>
            <a:chOff x="369971" y="5921970"/>
            <a:chExt cx="3325269" cy="1594743"/>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6193274"/>
              <a:ext cx="3240000"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Après quelques années d’expérience, le Consultant RH peut encadrer des Consultants juniors, piloter un périmètre plus large de missions (cadrage de la mission, négociation commerciale..), intervenir sur des missions plus complexes (évolution de la stratégie RH…), interagir davantage avec le client et s’impliquer davantage sur les activités de développement commercial.</a:t>
              </a:r>
              <a:endParaRPr lang="fr-FR" dirty="0">
                <a:highlight>
                  <a:srgbClr val="FFFF00"/>
                </a:highlight>
              </a:endParaRPr>
            </a:p>
          </p:txBody>
        </p:sp>
        <p:sp>
          <p:nvSpPr>
            <p:cNvPr id="72" name="ZoneTexte 71">
              <a:extLst>
                <a:ext uri="{FF2B5EF4-FFF2-40B4-BE49-F238E27FC236}">
                  <a16:creationId xmlns:a16="http://schemas.microsoft.com/office/drawing/2014/main" id="{51ACCE7B-DD40-4144-93E6-9E286C1BAE9D}"/>
                </a:ext>
              </a:extLst>
            </p:cNvPr>
            <p:cNvSpPr txBox="1"/>
            <p:nvPr/>
          </p:nvSpPr>
          <p:spPr>
            <a:xfrm>
              <a:off x="369971" y="592197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18277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814078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7875508"/>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8135137"/>
            <a:ext cx="3271793" cy="270843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Consultant d’autres spécialités (Finance, SI…) et autres métiers des cabinets si besoin d’une expertise particulière (Expert-comptable, Juriste fiscaliste, </a:t>
            </a:r>
            <a:r>
              <a:rPr lang="fr-FR"/>
              <a:t>Technicien SI…), </a:t>
            </a:r>
            <a:r>
              <a:rPr lang="fr-FR" dirty="0"/>
              <a:t>Chef de projet et/ou Associé/dirigeant du cabinet d’expertise-comptable</a:t>
            </a:r>
          </a:p>
          <a:p>
            <a:pPr algn="l"/>
            <a:r>
              <a:rPr lang="fr-FR" i="1" dirty="0"/>
              <a:t>Relations professionnelles externes </a:t>
            </a:r>
            <a:r>
              <a:rPr lang="fr-FR" dirty="0"/>
              <a:t>: dirigeants, DRH, DAF, Responsable Recrutement, Responsable Formation, Chargé de RH, prestataires des clients (informatique, communication…)</a:t>
            </a:r>
          </a:p>
          <a:p>
            <a:pPr algn="l"/>
            <a:r>
              <a:rPr lang="fr-FR" i="1" dirty="0"/>
              <a:t>Télétravail</a:t>
            </a:r>
            <a:r>
              <a:rPr lang="fr-FR" dirty="0"/>
              <a:t> : possible sur une partie significative des activités, mais variable selon l’accès aux outils métiers et selon les pratiques internes du cabinet. Nécessité de travail en présentiel pour la réalisation d’entretiens, sessions de travail avec le client ou les membres de l’équipe projet</a:t>
            </a:r>
          </a:p>
          <a:p>
            <a:pPr algn="l"/>
            <a:endParaRPr lang="fr-FR" dirty="0"/>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2" name="Groupe 11">
            <a:extLst>
              <a:ext uri="{FF2B5EF4-FFF2-40B4-BE49-F238E27FC236}">
                <a16:creationId xmlns:a16="http://schemas.microsoft.com/office/drawing/2014/main" id="{CA11B3C3-9B40-4761-A108-AF7E433B6140}"/>
              </a:ext>
            </a:extLst>
          </p:cNvPr>
          <p:cNvGrpSpPr/>
          <p:nvPr/>
        </p:nvGrpSpPr>
        <p:grpSpPr>
          <a:xfrm>
            <a:off x="3935345" y="3379249"/>
            <a:ext cx="3283000" cy="977605"/>
            <a:chOff x="3935345" y="3006597"/>
            <a:chExt cx="3283000" cy="977605"/>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3006597"/>
              <a:ext cx="3249899" cy="52137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78345" y="3430204"/>
              <a:ext cx="3240000" cy="55399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Chargé de Ressources Humaines en entreprise</a:t>
              </a:r>
            </a:p>
            <a:p>
              <a:r>
                <a:rPr lang="fr-FR" dirty="0">
                  <a:solidFill>
                    <a:schemeClr val="tx2"/>
                  </a:solidFill>
                </a:rPr>
                <a:t>Assistant RH après 5 à 10 ans d’expérience</a:t>
              </a:r>
            </a:p>
            <a:p>
              <a:r>
                <a:rPr lang="fr-FR" dirty="0">
                  <a:solidFill>
                    <a:schemeClr val="tx2"/>
                  </a:solidFill>
                </a:rPr>
                <a:t>Juriste social </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438645"/>
              <a:ext cx="3168000" cy="1819"/>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1" name="Groupe 10">
            <a:extLst>
              <a:ext uri="{FF2B5EF4-FFF2-40B4-BE49-F238E27FC236}">
                <a16:creationId xmlns:a16="http://schemas.microsoft.com/office/drawing/2014/main" id="{309F04AA-CC97-4DF6-A812-E229CB89F061}"/>
              </a:ext>
            </a:extLst>
          </p:cNvPr>
          <p:cNvGrpSpPr/>
          <p:nvPr/>
        </p:nvGrpSpPr>
        <p:grpSpPr>
          <a:xfrm>
            <a:off x="3940550" y="4318754"/>
            <a:ext cx="3277795" cy="1693352"/>
            <a:chOff x="3940550" y="3977754"/>
            <a:chExt cx="3277795" cy="1693352"/>
          </a:xfrm>
        </p:grpSpPr>
        <p:sp>
          <p:nvSpPr>
            <p:cNvPr id="77" name="ZoneTexte 76">
              <a:extLst>
                <a:ext uri="{FF2B5EF4-FFF2-40B4-BE49-F238E27FC236}">
                  <a16:creationId xmlns:a16="http://schemas.microsoft.com/office/drawing/2014/main" id="{D633C062-45D0-4004-9B8F-C073910A552E}"/>
                </a:ext>
              </a:extLst>
            </p:cNvPr>
            <p:cNvSpPr txBox="1"/>
            <p:nvPr/>
          </p:nvSpPr>
          <p:spPr>
            <a:xfrm>
              <a:off x="3940550" y="3977754"/>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sp>
          <p:nvSpPr>
            <p:cNvPr id="85" name="ZoneTexte 84">
              <a:extLst>
                <a:ext uri="{FF2B5EF4-FFF2-40B4-BE49-F238E27FC236}">
                  <a16:creationId xmlns:a16="http://schemas.microsoft.com/office/drawing/2014/main" id="{A3DAED3C-D004-4A7C-9EC9-D69C4C89C860}"/>
                </a:ext>
              </a:extLst>
            </p:cNvPr>
            <p:cNvSpPr txBox="1"/>
            <p:nvPr/>
          </p:nvSpPr>
          <p:spPr>
            <a:xfrm>
              <a:off x="3978345" y="4193778"/>
              <a:ext cx="3240000"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aux outils et méthodes de conseil et accompagnement du changement (méthodes  agiles, matrices d’analyse, design thinking…)</a:t>
              </a:r>
            </a:p>
            <a:p>
              <a:r>
                <a:rPr lang="fr-FR" dirty="0">
                  <a:solidFill>
                    <a:schemeClr val="tx2"/>
                  </a:solidFill>
                </a:rPr>
                <a:t>Formation aux évolutions de la réglementation sociale : réforme du droit du travail, de la formation professionnelle, réglementation en matière de responsabilité sociale d’entreprise…</a:t>
              </a:r>
            </a:p>
            <a:p>
              <a:r>
                <a:rPr lang="fr-FR" dirty="0">
                  <a:solidFill>
                    <a:schemeClr val="tx2"/>
                  </a:solidFill>
                </a:rPr>
                <a:t>Formation aux logiciels d’analyse de données appliquées aux données RH</a:t>
              </a:r>
            </a:p>
          </p:txBody>
        </p:sp>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46588" y="4204205"/>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3" name="Groupe 12">
            <a:extLst>
              <a:ext uri="{FF2B5EF4-FFF2-40B4-BE49-F238E27FC236}">
                <a16:creationId xmlns:a16="http://schemas.microsoft.com/office/drawing/2014/main" id="{CF9D7565-13C8-46BD-B8CF-214F3CA8A329}"/>
              </a:ext>
            </a:extLst>
          </p:cNvPr>
          <p:cNvGrpSpPr/>
          <p:nvPr/>
        </p:nvGrpSpPr>
        <p:grpSpPr>
          <a:xfrm>
            <a:off x="3935344" y="1987851"/>
            <a:ext cx="3240000" cy="1445800"/>
            <a:chOff x="3935344" y="2001919"/>
            <a:chExt cx="3240000" cy="1445800"/>
          </a:xfrm>
        </p:grpSpPr>
        <p:sp>
          <p:nvSpPr>
            <p:cNvPr id="68" name="ZoneTexte 67">
              <a:extLst>
                <a:ext uri="{FF2B5EF4-FFF2-40B4-BE49-F238E27FC236}">
                  <a16:creationId xmlns:a16="http://schemas.microsoft.com/office/drawing/2014/main" id="{67A1A514-CA7F-49BE-8B7E-C9358E60BC8B}"/>
                </a:ext>
              </a:extLst>
            </p:cNvPr>
            <p:cNvSpPr txBox="1"/>
            <p:nvPr/>
          </p:nvSpPr>
          <p:spPr>
            <a:xfrm>
              <a:off x="3935344" y="2278168"/>
              <a:ext cx="3240000" cy="1169551"/>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solidFill>
                    <a:schemeClr val="tx2"/>
                  </a:solidFill>
                </a:rPr>
                <a:t>Formation de niveau Bac+5 en sciences humaines, par exemple </a:t>
              </a:r>
              <a:r>
                <a:rPr lang="fr-FR" dirty="0">
                  <a:latin typeface="Calibri" panose="020F0502020204030204" pitchFamily="34" charset="0"/>
                  <a:cs typeface="Calibri" panose="020F0502020204030204" pitchFamily="34" charset="0"/>
                </a:rPr>
                <a:t>:</a:t>
              </a:r>
            </a:p>
            <a:p>
              <a:pPr marL="171450" indent="-171450" algn="l">
                <a:buFont typeface="Wingdings" panose="05000000000000000000" pitchFamily="2" charset="2"/>
                <a:buChar char="§"/>
              </a:pPr>
              <a:r>
                <a:rPr lang="fr-FR" dirty="0"/>
                <a:t>Master 2 en GRH, droit du travail, économie et gestion, psychologie du travail, sociologie du travail, etc. à l’université</a:t>
              </a:r>
            </a:p>
            <a:p>
              <a:pPr marL="171450" indent="-171450" algn="l">
                <a:buFont typeface="Wingdings" panose="05000000000000000000" pitchFamily="2" charset="2"/>
                <a:buChar char="§"/>
              </a:pPr>
              <a:r>
                <a:rPr lang="fr-FR" dirty="0">
                  <a:solidFill>
                    <a:schemeClr val="tx2"/>
                  </a:solidFill>
                </a:rPr>
                <a:t>École de commerce</a:t>
              </a:r>
              <a:r>
                <a:rPr lang="fr-FR" dirty="0"/>
                <a:t> ou </a:t>
              </a:r>
              <a:r>
                <a:rPr lang="fr-FR" dirty="0">
                  <a:solidFill>
                    <a:schemeClr val="tx2"/>
                  </a:solidFill>
                </a:rPr>
                <a:t>IEP</a:t>
              </a:r>
              <a:r>
                <a:rPr lang="fr-FR" dirty="0"/>
                <a:t> (avec idéalement une spécialisation en GRH)</a:t>
              </a:r>
              <a:endParaRPr lang="fr-FR" dirty="0">
                <a:solidFill>
                  <a:schemeClr val="tx2"/>
                </a:solidFill>
              </a:endParaRP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sp>
        <p:nvSpPr>
          <p:cNvPr id="60" name="ZoneTexte 59">
            <a:extLst>
              <a:ext uri="{FF2B5EF4-FFF2-40B4-BE49-F238E27FC236}">
                <a16:creationId xmlns:a16="http://schemas.microsoft.com/office/drawing/2014/main" id="{9138FAC6-42BE-47DA-8F8F-B1E223170F84}"/>
              </a:ext>
            </a:extLst>
          </p:cNvPr>
          <p:cNvSpPr txBox="1"/>
          <p:nvPr/>
        </p:nvSpPr>
        <p:spPr>
          <a:xfrm>
            <a:off x="240924" y="1220429"/>
            <a:ext cx="2267058"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Consultant RH</a:t>
            </a:r>
          </a:p>
        </p:txBody>
      </p:sp>
      <p:cxnSp>
        <p:nvCxnSpPr>
          <p:cNvPr id="61" name="Connecteur droit 60">
            <a:extLst>
              <a:ext uri="{FF2B5EF4-FFF2-40B4-BE49-F238E27FC236}">
                <a16:creationId xmlns:a16="http://schemas.microsoft.com/office/drawing/2014/main" id="{BAC6BCFD-A716-4927-91AB-9E12DAC73ADC}"/>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6" name="Image 5" descr="Une image contenant texte, Police, logo, Graphique&#10;&#10;Description générée automatiquement">
            <a:extLst>
              <a:ext uri="{FF2B5EF4-FFF2-40B4-BE49-F238E27FC236}">
                <a16:creationId xmlns:a16="http://schemas.microsoft.com/office/drawing/2014/main" id="{70C4622F-1DF4-2C5E-1F9A-099137BA9AD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9902" y="124071"/>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7515</TotalTime>
  <Words>1804</Words>
  <Application>Microsoft Office PowerPoint</Application>
  <PresentationFormat>Personnalisé</PresentationFormat>
  <Paragraphs>141</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1102</cp:revision>
  <dcterms:created xsi:type="dcterms:W3CDTF">2014-07-30T08:09:35Z</dcterms:created>
  <dcterms:modified xsi:type="dcterms:W3CDTF">2024-01-18T14:59:31Z</dcterms:modified>
</cp:coreProperties>
</file>