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61" r:id="rId2"/>
    <p:sldId id="265" r:id="rId3"/>
    <p:sldId id="266" r:id="rId4"/>
  </p:sldIdLst>
  <p:sldSz cx="7559675" cy="10691813"/>
  <p:notesSz cx="6858000" cy="9144000"/>
  <p:defaultTextStyle>
    <a:defPPr>
      <a:defRPr lang="fr-FR"/>
    </a:defPPr>
    <a:lvl1pPr marL="0" algn="l" defTabSz="1003381" rtl="0" eaLnBrk="1" latinLnBrk="0" hangingPunct="1">
      <a:defRPr sz="1936" kern="1200">
        <a:solidFill>
          <a:schemeClr val="tx1"/>
        </a:solidFill>
        <a:latin typeface="+mn-lt"/>
        <a:ea typeface="+mn-ea"/>
        <a:cs typeface="+mn-cs"/>
      </a:defRPr>
    </a:lvl1pPr>
    <a:lvl2pPr marL="501691" algn="l" defTabSz="1003381" rtl="0" eaLnBrk="1" latinLnBrk="0" hangingPunct="1">
      <a:defRPr sz="1936" kern="1200">
        <a:solidFill>
          <a:schemeClr val="tx1"/>
        </a:solidFill>
        <a:latin typeface="+mn-lt"/>
        <a:ea typeface="+mn-ea"/>
        <a:cs typeface="+mn-cs"/>
      </a:defRPr>
    </a:lvl2pPr>
    <a:lvl3pPr marL="1003381" algn="l" defTabSz="1003381" rtl="0" eaLnBrk="1" latinLnBrk="0" hangingPunct="1">
      <a:defRPr sz="1936" kern="1200">
        <a:solidFill>
          <a:schemeClr val="tx1"/>
        </a:solidFill>
        <a:latin typeface="+mn-lt"/>
        <a:ea typeface="+mn-ea"/>
        <a:cs typeface="+mn-cs"/>
      </a:defRPr>
    </a:lvl3pPr>
    <a:lvl4pPr marL="1505072" algn="l" defTabSz="1003381" rtl="0" eaLnBrk="1" latinLnBrk="0" hangingPunct="1">
      <a:defRPr sz="1936" kern="1200">
        <a:solidFill>
          <a:schemeClr val="tx1"/>
        </a:solidFill>
        <a:latin typeface="+mn-lt"/>
        <a:ea typeface="+mn-ea"/>
        <a:cs typeface="+mn-cs"/>
      </a:defRPr>
    </a:lvl4pPr>
    <a:lvl5pPr marL="2006762" algn="l" defTabSz="1003381" rtl="0" eaLnBrk="1" latinLnBrk="0" hangingPunct="1">
      <a:defRPr sz="1936" kern="1200">
        <a:solidFill>
          <a:schemeClr val="tx1"/>
        </a:solidFill>
        <a:latin typeface="+mn-lt"/>
        <a:ea typeface="+mn-ea"/>
        <a:cs typeface="+mn-cs"/>
      </a:defRPr>
    </a:lvl5pPr>
    <a:lvl6pPr marL="2508452" algn="l" defTabSz="1003381" rtl="0" eaLnBrk="1" latinLnBrk="0" hangingPunct="1">
      <a:defRPr sz="1936" kern="1200">
        <a:solidFill>
          <a:schemeClr val="tx1"/>
        </a:solidFill>
        <a:latin typeface="+mn-lt"/>
        <a:ea typeface="+mn-ea"/>
        <a:cs typeface="+mn-cs"/>
      </a:defRPr>
    </a:lvl6pPr>
    <a:lvl7pPr marL="3010143" algn="l" defTabSz="1003381" rtl="0" eaLnBrk="1" latinLnBrk="0" hangingPunct="1">
      <a:defRPr sz="1936" kern="1200">
        <a:solidFill>
          <a:schemeClr val="tx1"/>
        </a:solidFill>
        <a:latin typeface="+mn-lt"/>
        <a:ea typeface="+mn-ea"/>
        <a:cs typeface="+mn-cs"/>
      </a:defRPr>
    </a:lvl7pPr>
    <a:lvl8pPr marL="3511833" algn="l" defTabSz="1003381" rtl="0" eaLnBrk="1" latinLnBrk="0" hangingPunct="1">
      <a:defRPr sz="1936" kern="1200">
        <a:solidFill>
          <a:schemeClr val="tx1"/>
        </a:solidFill>
        <a:latin typeface="+mn-lt"/>
        <a:ea typeface="+mn-ea"/>
        <a:cs typeface="+mn-cs"/>
      </a:defRPr>
    </a:lvl8pPr>
    <a:lvl9pPr marL="4013524" algn="l" defTabSz="1003381" rtl="0" eaLnBrk="1" latinLnBrk="0" hangingPunct="1">
      <a:defRPr sz="193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53" userDrawn="1">
          <p15:clr>
            <a:srgbClr val="A4A3A4"/>
          </p15:clr>
        </p15:guide>
        <p15:guide id="2" pos="2381" userDrawn="1">
          <p15:clr>
            <a:srgbClr val="A4A3A4"/>
          </p15:clr>
        </p15:guide>
        <p15:guide id="3" userDrawn="1">
          <p15:clr>
            <a:srgbClr val="A4A3A4"/>
          </p15:clr>
        </p15:guide>
        <p15:guide id="4" pos="4593"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F3FC"/>
    <a:srgbClr val="FFFFFF"/>
    <a:srgbClr val="1C92DA"/>
    <a:srgbClr val="146BA0"/>
    <a:srgbClr val="6F6F6F"/>
    <a:srgbClr val="717F1B"/>
    <a:srgbClr val="0E4B70"/>
    <a:srgbClr val="FDFDFD"/>
    <a:srgbClr val="F2F2F3"/>
    <a:srgbClr val="1159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353" autoAdjust="0"/>
    <p:restoredTop sz="96173" autoAdjust="0"/>
  </p:normalViewPr>
  <p:slideViewPr>
    <p:cSldViewPr showGuides="1">
      <p:cViewPr varScale="1">
        <p:scale>
          <a:sx n="71" d="100"/>
          <a:sy n="71" d="100"/>
        </p:scale>
        <p:origin x="2928" y="90"/>
      </p:cViewPr>
      <p:guideLst>
        <p:guide orient="horz" pos="1953"/>
        <p:guide pos="2381"/>
        <p:guide/>
        <p:guide pos="4593"/>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2" d="100"/>
          <a:sy n="52" d="100"/>
        </p:scale>
        <p:origin x="2862"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5433AA28-2258-425B-A8ED-AF8F62972EF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a:extLst>
              <a:ext uri="{FF2B5EF4-FFF2-40B4-BE49-F238E27FC236}">
                <a16:creationId xmlns:a16="http://schemas.microsoft.com/office/drawing/2014/main" id="{996C5241-BE5A-41CE-A622-2B375CAAE09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B9389FE-260E-40F4-96F9-A6ECF292D6C5}" type="datetimeFigureOut">
              <a:rPr lang="fr-FR" smtClean="0"/>
              <a:t>18/01/2024</a:t>
            </a:fld>
            <a:endParaRPr lang="fr-FR"/>
          </a:p>
        </p:txBody>
      </p:sp>
      <p:sp>
        <p:nvSpPr>
          <p:cNvPr id="4" name="Espace réservé du pied de page 3">
            <a:extLst>
              <a:ext uri="{FF2B5EF4-FFF2-40B4-BE49-F238E27FC236}">
                <a16:creationId xmlns:a16="http://schemas.microsoft.com/office/drawing/2014/main" id="{3ED76639-AA0C-4EAD-BD90-CE92B7F0567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12E7E219-A53C-4420-AF71-172BF067C40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EBD8EF-F367-4C88-8DA3-5C57DE93BCD1}" type="slidenum">
              <a:rPr lang="fr-FR" smtClean="0"/>
              <a:t>‹N°›</a:t>
            </a:fld>
            <a:endParaRPr lang="fr-FR"/>
          </a:p>
        </p:txBody>
      </p:sp>
    </p:spTree>
    <p:extLst>
      <p:ext uri="{BB962C8B-B14F-4D97-AF65-F5344CB8AC3E}">
        <p14:creationId xmlns:p14="http://schemas.microsoft.com/office/powerpoint/2010/main" val="1956369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FDEADC-A468-401D-8355-8F6456D25F9F}" type="datetimeFigureOut">
              <a:rPr lang="fr-FR" smtClean="0"/>
              <a:t>18/01/2024</a:t>
            </a:fld>
            <a:endParaRPr lang="fr-FR"/>
          </a:p>
        </p:txBody>
      </p:sp>
      <p:sp>
        <p:nvSpPr>
          <p:cNvPr id="4" name="Espace réservé de l'image des diapositives 3"/>
          <p:cNvSpPr>
            <a:spLocks noGrp="1" noRot="1" noChangeAspect="1"/>
          </p:cNvSpPr>
          <p:nvPr>
            <p:ph type="sldImg" idx="2"/>
          </p:nvPr>
        </p:nvSpPr>
        <p:spPr>
          <a:xfrm>
            <a:off x="2216150" y="685800"/>
            <a:ext cx="24257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12A834-838F-44AA-8AB8-3A1A38E474C7}" type="slidenum">
              <a:rPr lang="fr-FR" smtClean="0"/>
              <a:t>‹N°›</a:t>
            </a:fld>
            <a:endParaRPr lang="fr-FR"/>
          </a:p>
        </p:txBody>
      </p:sp>
    </p:spTree>
    <p:extLst>
      <p:ext uri="{BB962C8B-B14F-4D97-AF65-F5344CB8AC3E}">
        <p14:creationId xmlns:p14="http://schemas.microsoft.com/office/powerpoint/2010/main" val="319709284"/>
      </p:ext>
    </p:extLst>
  </p:cSld>
  <p:clrMap bg1="lt1" tx1="dk1" bg2="lt2" tx2="dk2" accent1="accent1" accent2="accent2" accent3="accent3" accent4="accent4" accent5="accent5" accent6="accent6" hlink="hlink" folHlink="folHlink"/>
  <p:notesStyle>
    <a:lvl1pPr marL="0" algn="l" defTabSz="1003381" rtl="0" eaLnBrk="1" latinLnBrk="0" hangingPunct="1">
      <a:defRPr sz="1291" kern="1200">
        <a:solidFill>
          <a:schemeClr val="tx1"/>
        </a:solidFill>
        <a:latin typeface="+mn-lt"/>
        <a:ea typeface="+mn-ea"/>
        <a:cs typeface="+mn-cs"/>
      </a:defRPr>
    </a:lvl1pPr>
    <a:lvl2pPr marL="501691" algn="l" defTabSz="1003381" rtl="0" eaLnBrk="1" latinLnBrk="0" hangingPunct="1">
      <a:defRPr sz="1291" kern="1200">
        <a:solidFill>
          <a:schemeClr val="tx1"/>
        </a:solidFill>
        <a:latin typeface="+mn-lt"/>
        <a:ea typeface="+mn-ea"/>
        <a:cs typeface="+mn-cs"/>
      </a:defRPr>
    </a:lvl2pPr>
    <a:lvl3pPr marL="1003381" algn="l" defTabSz="1003381" rtl="0" eaLnBrk="1" latinLnBrk="0" hangingPunct="1">
      <a:defRPr sz="1291" kern="1200">
        <a:solidFill>
          <a:schemeClr val="tx1"/>
        </a:solidFill>
        <a:latin typeface="+mn-lt"/>
        <a:ea typeface="+mn-ea"/>
        <a:cs typeface="+mn-cs"/>
      </a:defRPr>
    </a:lvl3pPr>
    <a:lvl4pPr marL="1505072" algn="l" defTabSz="1003381" rtl="0" eaLnBrk="1" latinLnBrk="0" hangingPunct="1">
      <a:defRPr sz="1291" kern="1200">
        <a:solidFill>
          <a:schemeClr val="tx1"/>
        </a:solidFill>
        <a:latin typeface="+mn-lt"/>
        <a:ea typeface="+mn-ea"/>
        <a:cs typeface="+mn-cs"/>
      </a:defRPr>
    </a:lvl4pPr>
    <a:lvl5pPr marL="2006762" algn="l" defTabSz="1003381" rtl="0" eaLnBrk="1" latinLnBrk="0" hangingPunct="1">
      <a:defRPr sz="1291" kern="1200">
        <a:solidFill>
          <a:schemeClr val="tx1"/>
        </a:solidFill>
        <a:latin typeface="+mn-lt"/>
        <a:ea typeface="+mn-ea"/>
        <a:cs typeface="+mn-cs"/>
      </a:defRPr>
    </a:lvl5pPr>
    <a:lvl6pPr marL="2508452" algn="l" defTabSz="1003381" rtl="0" eaLnBrk="1" latinLnBrk="0" hangingPunct="1">
      <a:defRPr sz="1291" kern="1200">
        <a:solidFill>
          <a:schemeClr val="tx1"/>
        </a:solidFill>
        <a:latin typeface="+mn-lt"/>
        <a:ea typeface="+mn-ea"/>
        <a:cs typeface="+mn-cs"/>
      </a:defRPr>
    </a:lvl6pPr>
    <a:lvl7pPr marL="3010143" algn="l" defTabSz="1003381" rtl="0" eaLnBrk="1" latinLnBrk="0" hangingPunct="1">
      <a:defRPr sz="1291" kern="1200">
        <a:solidFill>
          <a:schemeClr val="tx1"/>
        </a:solidFill>
        <a:latin typeface="+mn-lt"/>
        <a:ea typeface="+mn-ea"/>
        <a:cs typeface="+mn-cs"/>
      </a:defRPr>
    </a:lvl7pPr>
    <a:lvl8pPr marL="3511833" algn="l" defTabSz="1003381" rtl="0" eaLnBrk="1" latinLnBrk="0" hangingPunct="1">
      <a:defRPr sz="1291" kern="1200">
        <a:solidFill>
          <a:schemeClr val="tx1"/>
        </a:solidFill>
        <a:latin typeface="+mn-lt"/>
        <a:ea typeface="+mn-ea"/>
        <a:cs typeface="+mn-cs"/>
      </a:defRPr>
    </a:lvl8pPr>
    <a:lvl9pPr marL="4013524" algn="l" defTabSz="1003381" rtl="0" eaLnBrk="1" latinLnBrk="0" hangingPunct="1">
      <a:defRPr sz="1291"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uverture">
    <p:bg>
      <p:bgRef idx="1001">
        <a:schemeClr val="bg1"/>
      </p:bgRef>
    </p:bg>
    <p:spTree>
      <p:nvGrpSpPr>
        <p:cNvPr id="1" name=""/>
        <p:cNvGrpSpPr/>
        <p:nvPr/>
      </p:nvGrpSpPr>
      <p:grpSpPr>
        <a:xfrm>
          <a:off x="0" y="0"/>
          <a:ext cx="0" cy="0"/>
          <a:chOff x="0" y="0"/>
          <a:chExt cx="0" cy="0"/>
        </a:xfrm>
      </p:grpSpPr>
      <p:sp>
        <p:nvSpPr>
          <p:cNvPr id="2" name="Rectangle 1"/>
          <p:cNvSpPr/>
          <p:nvPr userDrawn="1"/>
        </p:nvSpPr>
        <p:spPr>
          <a:xfrm>
            <a:off x="4979911" y="2838787"/>
            <a:ext cx="2574165" cy="112237"/>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3" name="Rectangle 2"/>
          <p:cNvSpPr/>
          <p:nvPr userDrawn="1"/>
        </p:nvSpPr>
        <p:spPr>
          <a:xfrm>
            <a:off x="5560418" y="2692722"/>
            <a:ext cx="1993657" cy="112237"/>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4" name="Rectangle 3"/>
          <p:cNvSpPr/>
          <p:nvPr userDrawn="1"/>
        </p:nvSpPr>
        <p:spPr>
          <a:xfrm>
            <a:off x="6251854" y="2539994"/>
            <a:ext cx="1302223" cy="112237"/>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6" name="Rectangle 5"/>
          <p:cNvSpPr/>
          <p:nvPr userDrawn="1"/>
        </p:nvSpPr>
        <p:spPr>
          <a:xfrm>
            <a:off x="-10698" y="2988557"/>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7" name="Rectangle 6"/>
          <p:cNvSpPr/>
          <p:nvPr userDrawn="1"/>
        </p:nvSpPr>
        <p:spPr>
          <a:xfrm>
            <a:off x="-15797" y="6400663"/>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9" name="Image 8"/>
          <p:cNvPicPr>
            <a:picLocks noChangeAspect="1"/>
          </p:cNvPicPr>
          <p:nvPr userDrawn="1"/>
        </p:nvPicPr>
        <p:blipFill rotWithShape="1">
          <a:blip r:embed="rId2">
            <a:extLst>
              <a:ext uri="{28A0092B-C50C-407E-A947-70E740481C1C}">
                <a14:useLocalDpi xmlns:a14="http://schemas.microsoft.com/office/drawing/2010/main" val="0"/>
              </a:ext>
            </a:extLst>
          </a:blip>
          <a:srcRect l="7373" t="20189" b="20189"/>
          <a:stretch/>
        </p:blipFill>
        <p:spPr>
          <a:xfrm>
            <a:off x="3247162" y="3100793"/>
            <a:ext cx="4315759" cy="3299870"/>
          </a:xfrm>
          <a:prstGeom prst="rect">
            <a:avLst/>
          </a:prstGeom>
        </p:spPr>
      </p:pic>
      <p:sp>
        <p:nvSpPr>
          <p:cNvPr id="8" name="Rectangle 7"/>
          <p:cNvSpPr/>
          <p:nvPr userDrawn="1"/>
        </p:nvSpPr>
        <p:spPr>
          <a:xfrm>
            <a:off x="2" y="3100793"/>
            <a:ext cx="4137073" cy="329987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10" name="Imag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668" y="631977"/>
            <a:ext cx="2362705" cy="1410399"/>
          </a:xfrm>
          <a:prstGeom prst="rect">
            <a:avLst/>
          </a:prstGeom>
        </p:spPr>
      </p:pic>
    </p:spTree>
    <p:extLst>
      <p:ext uri="{BB962C8B-B14F-4D97-AF65-F5344CB8AC3E}">
        <p14:creationId xmlns:p14="http://schemas.microsoft.com/office/powerpoint/2010/main" val="47671121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p:bg>
      <p:bgPr>
        <a:solidFill>
          <a:schemeClr val="bg1"/>
        </a:solidFill>
        <a:effectLst/>
      </p:bgPr>
    </p:bg>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pic>
        <p:nvPicPr>
          <p:cNvPr id="7" name="Imag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194" y="3075526"/>
            <a:ext cx="416675" cy="895158"/>
          </a:xfrm>
          <a:prstGeom prst="rect">
            <a:avLst/>
          </a:prstGeom>
        </p:spPr>
      </p:pic>
      <p:sp>
        <p:nvSpPr>
          <p:cNvPr id="6" name="Espace réservé du texte 5"/>
          <p:cNvSpPr>
            <a:spLocks noGrp="1"/>
          </p:cNvSpPr>
          <p:nvPr>
            <p:ph type="body" sz="quarter" idx="12"/>
          </p:nvPr>
        </p:nvSpPr>
        <p:spPr>
          <a:xfrm>
            <a:off x="1137052" y="3101178"/>
            <a:ext cx="6154849" cy="3142621"/>
          </a:xfrm>
          <a:prstGeom prst="rect">
            <a:avLst/>
          </a:prstGeom>
        </p:spPr>
        <p:txBody>
          <a:bodyPr/>
          <a:lstStyle>
            <a:lvl1pPr>
              <a:defRPr sz="2193"/>
            </a:lvl1pPr>
            <a:lvl2pPr marL="182009" indent="0">
              <a:tabLst/>
              <a:defRPr sz="1596"/>
            </a:lvl2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3215860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Page Intermédiaire">
    <p:spTree>
      <p:nvGrpSpPr>
        <p:cNvPr id="1" name=""/>
        <p:cNvGrpSpPr/>
        <p:nvPr/>
      </p:nvGrpSpPr>
      <p:grpSpPr>
        <a:xfrm>
          <a:off x="0" y="0"/>
          <a:ext cx="0" cy="0"/>
          <a:chOff x="0" y="0"/>
          <a:chExt cx="0" cy="0"/>
        </a:xfrm>
      </p:grpSpPr>
      <p:sp>
        <p:nvSpPr>
          <p:cNvPr id="2" name="Titre 1"/>
          <p:cNvSpPr>
            <a:spLocks noGrp="1"/>
          </p:cNvSpPr>
          <p:nvPr>
            <p:ph type="title"/>
          </p:nvPr>
        </p:nvSpPr>
        <p:spPr>
          <a:xfrm>
            <a:off x="590579" y="4789040"/>
            <a:ext cx="1004027" cy="2227476"/>
          </a:xfrm>
          <a:prstGeom prst="rect">
            <a:avLst/>
          </a:prstGeom>
          <a:solidFill>
            <a:srgbClr val="B9557B"/>
          </a:solidFill>
        </p:spPr>
        <p:txBody>
          <a:bodyPr anchor="ctr">
            <a:noAutofit/>
          </a:bodyPr>
          <a:lstStyle>
            <a:lvl1pPr algn="ctr">
              <a:defRPr sz="6530" b="1" cap="all">
                <a:solidFill>
                  <a:schemeClr val="bg1"/>
                </a:solidFill>
                <a:latin typeface="Arial" pitchFamily="34" charset="0"/>
                <a:cs typeface="Arial" pitchFamily="34" charset="0"/>
              </a:defRPr>
            </a:lvl1pPr>
          </a:lstStyle>
          <a:p>
            <a:r>
              <a:rPr lang="fr-FR" dirty="0"/>
              <a:t>Modifiez le style du titre</a:t>
            </a:r>
          </a:p>
        </p:txBody>
      </p:sp>
      <p:sp>
        <p:nvSpPr>
          <p:cNvPr id="3" name="Espace réservé du texte 2"/>
          <p:cNvSpPr>
            <a:spLocks noGrp="1"/>
          </p:cNvSpPr>
          <p:nvPr>
            <p:ph type="body" idx="1"/>
          </p:nvPr>
        </p:nvSpPr>
        <p:spPr>
          <a:xfrm>
            <a:off x="1712724" y="4789040"/>
            <a:ext cx="5374493" cy="2244123"/>
          </a:xfrm>
          <a:prstGeom prst="rect">
            <a:avLst/>
          </a:prstGeom>
        </p:spPr>
        <p:txBody>
          <a:bodyPr anchor="b">
            <a:noAutofit/>
          </a:bodyPr>
          <a:lstStyle>
            <a:lvl1pPr marL="0" indent="0">
              <a:buNone/>
              <a:defRPr sz="2841">
                <a:solidFill>
                  <a:schemeClr val="tx1"/>
                </a:solidFill>
                <a:latin typeface="Arial Narrow" pitchFamily="34" charset="0"/>
              </a:defRPr>
            </a:lvl1pPr>
            <a:lvl2pPr marL="271300" indent="0">
              <a:buNone/>
              <a:defRPr sz="1047">
                <a:solidFill>
                  <a:schemeClr val="tx1">
                    <a:tint val="75000"/>
                  </a:schemeClr>
                </a:solidFill>
              </a:defRPr>
            </a:lvl2pPr>
            <a:lvl3pPr marL="542600" indent="0">
              <a:buNone/>
              <a:defRPr sz="947">
                <a:solidFill>
                  <a:schemeClr val="tx1">
                    <a:tint val="75000"/>
                  </a:schemeClr>
                </a:solidFill>
              </a:defRPr>
            </a:lvl3pPr>
            <a:lvl4pPr marL="813899" indent="0">
              <a:buNone/>
              <a:defRPr sz="848">
                <a:solidFill>
                  <a:schemeClr val="tx1">
                    <a:tint val="75000"/>
                  </a:schemeClr>
                </a:solidFill>
              </a:defRPr>
            </a:lvl4pPr>
            <a:lvl5pPr marL="1085200" indent="0">
              <a:buNone/>
              <a:defRPr sz="848">
                <a:solidFill>
                  <a:schemeClr val="tx1">
                    <a:tint val="75000"/>
                  </a:schemeClr>
                </a:solidFill>
              </a:defRPr>
            </a:lvl5pPr>
            <a:lvl6pPr marL="1356499" indent="0">
              <a:buNone/>
              <a:defRPr sz="848">
                <a:solidFill>
                  <a:schemeClr val="tx1">
                    <a:tint val="75000"/>
                  </a:schemeClr>
                </a:solidFill>
              </a:defRPr>
            </a:lvl6pPr>
            <a:lvl7pPr marL="1627799" indent="0">
              <a:buNone/>
              <a:defRPr sz="848">
                <a:solidFill>
                  <a:schemeClr val="tx1">
                    <a:tint val="75000"/>
                  </a:schemeClr>
                </a:solidFill>
              </a:defRPr>
            </a:lvl7pPr>
            <a:lvl8pPr marL="1899099" indent="0">
              <a:buNone/>
              <a:defRPr sz="848">
                <a:solidFill>
                  <a:schemeClr val="tx1">
                    <a:tint val="75000"/>
                  </a:schemeClr>
                </a:solidFill>
              </a:defRPr>
            </a:lvl8pPr>
            <a:lvl9pPr marL="2170399" indent="0">
              <a:buNone/>
              <a:defRPr sz="848">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b="1"/>
            </a:lvl1pPr>
          </a:lstStyle>
          <a:p>
            <a:r>
              <a:rPr lang="fr-FR" dirty="0"/>
              <a:t>2021</a:t>
            </a:r>
          </a:p>
        </p:txBody>
      </p:sp>
      <p:sp>
        <p:nvSpPr>
          <p:cNvPr id="5" name="Espace réservé du pied de page 4"/>
          <p:cNvSpPr>
            <a:spLocks noGrp="1"/>
          </p:cNvSpPr>
          <p:nvPr>
            <p:ph type="ftr" sz="quarter" idx="11"/>
          </p:nvPr>
        </p:nvSpPr>
        <p:spPr>
          <a:xfrm>
            <a:off x="1417424" y="10134987"/>
            <a:ext cx="4902010" cy="334121"/>
          </a:xfrm>
          <a:prstGeom prst="rect">
            <a:avLst/>
          </a:prstGeom>
        </p:spPr>
        <p:txBody>
          <a:bodyPr/>
          <a:lstStyle>
            <a:lvl1pPr>
              <a:defRPr b="1"/>
            </a:lvl1p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55717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u">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u contenu 2"/>
          <p:cNvSpPr>
            <a:spLocks noGrp="1"/>
          </p:cNvSpPr>
          <p:nvPr>
            <p:ph idx="1"/>
          </p:nvPr>
        </p:nvSpPr>
        <p:spPr>
          <a:xfrm>
            <a:off x="252131" y="2090299"/>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
        <p:nvSpPr>
          <p:cNvPr id="7" name="Espace réservé du contenu 2">
            <a:extLst>
              <a:ext uri="{FF2B5EF4-FFF2-40B4-BE49-F238E27FC236}">
                <a16:creationId xmlns:a16="http://schemas.microsoft.com/office/drawing/2014/main" id="{25C80989-4695-4A06-B28D-2DB07A2490F5}"/>
              </a:ext>
            </a:extLst>
          </p:cNvPr>
          <p:cNvSpPr>
            <a:spLocks noGrp="1"/>
          </p:cNvSpPr>
          <p:nvPr>
            <p:ph idx="12"/>
          </p:nvPr>
        </p:nvSpPr>
        <p:spPr>
          <a:xfrm>
            <a:off x="3958455" y="2090298"/>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449676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254865" y="3324"/>
            <a:ext cx="6304810" cy="1428209"/>
          </a:xfrm>
          <a:prstGeom prst="rect">
            <a:avLst/>
          </a:prstGeom>
        </p:spPr>
        <p:txBody>
          <a:bodyPr/>
          <a:lstStyle>
            <a:lvl1pPr>
              <a:defRPr/>
            </a:lvl1pPr>
          </a:lstStyle>
          <a:p>
            <a:r>
              <a:rPr lang="fr-FR" dirty="0"/>
              <a:t>SOMMAIRE</a:t>
            </a:r>
          </a:p>
        </p:txBody>
      </p:sp>
      <p:sp>
        <p:nvSpPr>
          <p:cNvPr id="3" name="Espace réservé du contenu 2"/>
          <p:cNvSpPr>
            <a:spLocks noGrp="1"/>
          </p:cNvSpPr>
          <p:nvPr>
            <p:ph idx="1"/>
          </p:nvPr>
        </p:nvSpPr>
        <p:spPr>
          <a:xfrm>
            <a:off x="1234530" y="2090299"/>
            <a:ext cx="6236267" cy="7858373"/>
          </a:xfrm>
          <a:prstGeom prst="rect">
            <a:avLst/>
          </a:prstGeom>
        </p:spPr>
        <p:txBody>
          <a:bodyPr/>
          <a:lstStyle>
            <a:lvl1pPr>
              <a:defRPr sz="1396"/>
            </a:lvl1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223335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e la date 2"/>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4" name="Espace réservé du pied de page 3"/>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994894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011295"/>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4" r:id="rId3"/>
    <p:sldLayoutId id="2147483650" r:id="rId4"/>
    <p:sldLayoutId id="2147483653" r:id="rId5"/>
    <p:sldLayoutId id="2147483652" r:id="rId6"/>
  </p:sldLayoutIdLst>
  <p:hf sldNum="0" hdr="0"/>
  <p:txStyles>
    <p:titleStyle>
      <a:lvl1pPr algn="l" defTabSz="542600" rtl="0" eaLnBrk="1" latinLnBrk="0" hangingPunct="1">
        <a:spcBef>
          <a:spcPct val="0"/>
        </a:spcBef>
        <a:buNone/>
        <a:defRPr sz="1196" b="1" kern="1200">
          <a:solidFill>
            <a:schemeClr val="tx2"/>
          </a:solidFill>
          <a:latin typeface="+mj-lt"/>
          <a:ea typeface="+mj-ea"/>
          <a:cs typeface="+mj-cs"/>
        </a:defRPr>
      </a:lvl1pPr>
    </p:titleStyle>
    <p:bodyStyle>
      <a:lvl1pPr marL="0" indent="0" algn="l" defTabSz="542600" rtl="0" eaLnBrk="1" latinLnBrk="0" hangingPunct="1">
        <a:spcBef>
          <a:spcPct val="20000"/>
        </a:spcBef>
        <a:buFontTx/>
        <a:buNone/>
        <a:defRPr sz="997"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p:bodyStyle>
    <p:otherStyle>
      <a:defPPr>
        <a:defRPr lang="fr-FR"/>
      </a:defPPr>
      <a:lvl1pPr marL="0" algn="l" defTabSz="542600" rtl="0" eaLnBrk="1" latinLnBrk="0" hangingPunct="1">
        <a:defRPr sz="1047" kern="1200">
          <a:solidFill>
            <a:schemeClr val="tx1"/>
          </a:solidFill>
          <a:latin typeface="+mn-lt"/>
          <a:ea typeface="+mn-ea"/>
          <a:cs typeface="+mn-cs"/>
        </a:defRPr>
      </a:lvl1pPr>
      <a:lvl2pPr marL="271300" algn="l" defTabSz="542600" rtl="0" eaLnBrk="1" latinLnBrk="0" hangingPunct="1">
        <a:defRPr sz="1047" kern="1200">
          <a:solidFill>
            <a:schemeClr val="tx1"/>
          </a:solidFill>
          <a:latin typeface="+mn-lt"/>
          <a:ea typeface="+mn-ea"/>
          <a:cs typeface="+mn-cs"/>
        </a:defRPr>
      </a:lvl2pPr>
      <a:lvl3pPr marL="542600" algn="l" defTabSz="542600" rtl="0" eaLnBrk="1" latinLnBrk="0" hangingPunct="1">
        <a:defRPr sz="1047" kern="1200">
          <a:solidFill>
            <a:schemeClr val="tx1"/>
          </a:solidFill>
          <a:latin typeface="+mn-lt"/>
          <a:ea typeface="+mn-ea"/>
          <a:cs typeface="+mn-cs"/>
        </a:defRPr>
      </a:lvl3pPr>
      <a:lvl4pPr marL="813899" algn="l" defTabSz="542600" rtl="0" eaLnBrk="1" latinLnBrk="0" hangingPunct="1">
        <a:defRPr sz="1047" kern="1200">
          <a:solidFill>
            <a:schemeClr val="tx1"/>
          </a:solidFill>
          <a:latin typeface="+mn-lt"/>
          <a:ea typeface="+mn-ea"/>
          <a:cs typeface="+mn-cs"/>
        </a:defRPr>
      </a:lvl4pPr>
      <a:lvl5pPr marL="1085200" algn="l" defTabSz="542600" rtl="0" eaLnBrk="1" latinLnBrk="0" hangingPunct="1">
        <a:defRPr sz="1047" kern="1200">
          <a:solidFill>
            <a:schemeClr val="tx1"/>
          </a:solidFill>
          <a:latin typeface="+mn-lt"/>
          <a:ea typeface="+mn-ea"/>
          <a:cs typeface="+mn-cs"/>
        </a:defRPr>
      </a:lvl5pPr>
      <a:lvl6pPr marL="1356499" algn="l" defTabSz="542600" rtl="0" eaLnBrk="1" latinLnBrk="0" hangingPunct="1">
        <a:defRPr sz="1047" kern="1200">
          <a:solidFill>
            <a:schemeClr val="tx1"/>
          </a:solidFill>
          <a:latin typeface="+mn-lt"/>
          <a:ea typeface="+mn-ea"/>
          <a:cs typeface="+mn-cs"/>
        </a:defRPr>
      </a:lvl6pPr>
      <a:lvl7pPr marL="1627799" algn="l" defTabSz="542600" rtl="0" eaLnBrk="1" latinLnBrk="0" hangingPunct="1">
        <a:defRPr sz="1047" kern="1200">
          <a:solidFill>
            <a:schemeClr val="tx1"/>
          </a:solidFill>
          <a:latin typeface="+mn-lt"/>
          <a:ea typeface="+mn-ea"/>
          <a:cs typeface="+mn-cs"/>
        </a:defRPr>
      </a:lvl7pPr>
      <a:lvl8pPr marL="1899099" algn="l" defTabSz="542600" rtl="0" eaLnBrk="1" latinLnBrk="0" hangingPunct="1">
        <a:defRPr sz="1047" kern="1200">
          <a:solidFill>
            <a:schemeClr val="tx1"/>
          </a:solidFill>
          <a:latin typeface="+mn-lt"/>
          <a:ea typeface="+mn-ea"/>
          <a:cs typeface="+mn-cs"/>
        </a:defRPr>
      </a:lvl8pPr>
      <a:lvl9pPr marL="2170399" algn="l" defTabSz="542600" rtl="0" eaLnBrk="1" latinLnBrk="0" hangingPunct="1">
        <a:defRPr sz="104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Connecteur droit 13">
            <a:extLst>
              <a:ext uri="{FF2B5EF4-FFF2-40B4-BE49-F238E27FC236}">
                <a16:creationId xmlns:a16="http://schemas.microsoft.com/office/drawing/2014/main" id="{862D5F01-2D95-412E-91CA-358B5C7BE321}"/>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sp>
        <p:nvSpPr>
          <p:cNvPr id="16" name="Espace réservé du texte 2">
            <a:extLst>
              <a:ext uri="{FF2B5EF4-FFF2-40B4-BE49-F238E27FC236}">
                <a16:creationId xmlns:a16="http://schemas.microsoft.com/office/drawing/2014/main" id="{09119508-B25A-4516-9C78-2052A6D7427B}"/>
              </a:ext>
            </a:extLst>
          </p:cNvPr>
          <p:cNvSpPr txBox="1">
            <a:spLocks/>
          </p:cNvSpPr>
          <p:nvPr/>
        </p:nvSpPr>
        <p:spPr>
          <a:xfrm>
            <a:off x="124308" y="1780826"/>
            <a:ext cx="7261695" cy="815597"/>
          </a:xfrm>
          <a:prstGeom prst="rect">
            <a:avLst/>
          </a:prstGeom>
        </p:spPr>
        <p:txBody>
          <a:bodyPr vert="horz" lIns="42854" tIns="0" rIns="42854" bIns="0" rtlCol="0">
            <a:normAutofit/>
          </a:bodyPr>
          <a:lstStyle>
            <a:lvl1pPr marL="0" indent="0" algn="l" defTabSz="542600" rtl="0" eaLnBrk="1" latinLnBrk="0" hangingPunct="1">
              <a:spcBef>
                <a:spcPct val="20000"/>
              </a:spcBef>
              <a:buFontTx/>
              <a:buNone/>
              <a:defRPr sz="1396"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a:lstStyle>
          <a:p>
            <a:endParaRPr lang="fr-FR" dirty="0"/>
          </a:p>
        </p:txBody>
      </p:sp>
      <p:sp>
        <p:nvSpPr>
          <p:cNvPr id="21" name="ZoneTexte 20">
            <a:extLst>
              <a:ext uri="{FF2B5EF4-FFF2-40B4-BE49-F238E27FC236}">
                <a16:creationId xmlns:a16="http://schemas.microsoft.com/office/drawing/2014/main" id="{BE063AF8-784F-4C2B-BE77-966FBA10C306}"/>
              </a:ext>
            </a:extLst>
          </p:cNvPr>
          <p:cNvSpPr txBox="1"/>
          <p:nvPr/>
        </p:nvSpPr>
        <p:spPr>
          <a:xfrm>
            <a:off x="277738" y="1241450"/>
            <a:ext cx="6873596" cy="984885"/>
          </a:xfrm>
          <a:prstGeom prst="rect">
            <a:avLst/>
          </a:prstGeom>
          <a:noFill/>
        </p:spPr>
        <p:txBody>
          <a:bodyPr wrap="square" lIns="36000" tIns="0" rIns="36000" bIns="0" rtlCol="0">
            <a:spAutoFit/>
          </a:bodyPr>
          <a:lstStyle/>
          <a:p>
            <a:r>
              <a:rPr lang="fr-FR" sz="3200" b="1" dirty="0">
                <a:solidFill>
                  <a:schemeClr val="accent2"/>
                </a:solidFill>
                <a:latin typeface="Univers Light" panose="020B0403020202020204" pitchFamily="34" charset="0"/>
              </a:rPr>
              <a:t>GESTIONNAIRE PAIE ET ADMINISTRATION DU PERSONNEL</a:t>
            </a:r>
          </a:p>
        </p:txBody>
      </p:sp>
      <p:cxnSp>
        <p:nvCxnSpPr>
          <p:cNvPr id="23" name="Connecteur droit 22">
            <a:extLst>
              <a:ext uri="{FF2B5EF4-FFF2-40B4-BE49-F238E27FC236}">
                <a16:creationId xmlns:a16="http://schemas.microsoft.com/office/drawing/2014/main" id="{2D08BE87-0D57-41DE-8A1F-F94DB73A1B70}"/>
              </a:ext>
            </a:extLst>
          </p:cNvPr>
          <p:cNvCxnSpPr>
            <a:cxnSpLocks/>
          </p:cNvCxnSpPr>
          <p:nvPr/>
        </p:nvCxnSpPr>
        <p:spPr>
          <a:xfrm>
            <a:off x="293915" y="2237580"/>
            <a:ext cx="6841241"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grpSp>
        <p:nvGrpSpPr>
          <p:cNvPr id="5" name="Groupe 4">
            <a:extLst>
              <a:ext uri="{FF2B5EF4-FFF2-40B4-BE49-F238E27FC236}">
                <a16:creationId xmlns:a16="http://schemas.microsoft.com/office/drawing/2014/main" id="{34287746-A4AA-4E11-83C1-B825D4B0960F}"/>
              </a:ext>
            </a:extLst>
          </p:cNvPr>
          <p:cNvGrpSpPr/>
          <p:nvPr/>
        </p:nvGrpSpPr>
        <p:grpSpPr>
          <a:xfrm>
            <a:off x="258764" y="2375651"/>
            <a:ext cx="6854799" cy="542755"/>
            <a:chOff x="288912" y="2049262"/>
            <a:chExt cx="6854799" cy="542755"/>
          </a:xfrm>
        </p:grpSpPr>
        <p:sp>
          <p:nvSpPr>
            <p:cNvPr id="26" name="ZoneTexte 25">
              <a:extLst>
                <a:ext uri="{FF2B5EF4-FFF2-40B4-BE49-F238E27FC236}">
                  <a16:creationId xmlns:a16="http://schemas.microsoft.com/office/drawing/2014/main" id="{D44D9155-530C-4A16-BA78-51AAB9EBDDD3}"/>
                </a:ext>
              </a:extLst>
            </p:cNvPr>
            <p:cNvSpPr txBox="1"/>
            <p:nvPr/>
          </p:nvSpPr>
          <p:spPr>
            <a:xfrm>
              <a:off x="4983711" y="2268852"/>
              <a:ext cx="2136910" cy="323165"/>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Technicien / Collaborateur / Responsable paie, social</a:t>
              </a:r>
            </a:p>
          </p:txBody>
        </p:sp>
        <p:sp>
          <p:nvSpPr>
            <p:cNvPr id="28" name="ZoneTexte 27">
              <a:extLst>
                <a:ext uri="{FF2B5EF4-FFF2-40B4-BE49-F238E27FC236}">
                  <a16:creationId xmlns:a16="http://schemas.microsoft.com/office/drawing/2014/main" id="{49E01F44-7C4C-402F-BA36-C3A11B9967A8}"/>
                </a:ext>
              </a:extLst>
            </p:cNvPr>
            <p:cNvSpPr txBox="1"/>
            <p:nvPr/>
          </p:nvSpPr>
          <p:spPr>
            <a:xfrm>
              <a:off x="2636312" y="2049262"/>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Famille de métiers</a:t>
              </a:r>
            </a:p>
          </p:txBody>
        </p:sp>
        <p:sp>
          <p:nvSpPr>
            <p:cNvPr id="29" name="ZoneTexte 28">
              <a:extLst>
                <a:ext uri="{FF2B5EF4-FFF2-40B4-BE49-F238E27FC236}">
                  <a16:creationId xmlns:a16="http://schemas.microsoft.com/office/drawing/2014/main" id="{A5C23891-01DC-4864-BA15-5DBC24453121}"/>
                </a:ext>
              </a:extLst>
            </p:cNvPr>
            <p:cNvSpPr txBox="1"/>
            <p:nvPr/>
          </p:nvSpPr>
          <p:spPr>
            <a:xfrm>
              <a:off x="4983711" y="2049262"/>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Autres appellations du métier</a:t>
              </a:r>
            </a:p>
          </p:txBody>
        </p:sp>
        <p:sp>
          <p:nvSpPr>
            <p:cNvPr id="30" name="ZoneTexte 29">
              <a:extLst>
                <a:ext uri="{FF2B5EF4-FFF2-40B4-BE49-F238E27FC236}">
                  <a16:creationId xmlns:a16="http://schemas.microsoft.com/office/drawing/2014/main" id="{7486B2F1-34BE-4AA8-B035-D675D4BBB386}"/>
                </a:ext>
              </a:extLst>
            </p:cNvPr>
            <p:cNvSpPr txBox="1"/>
            <p:nvPr/>
          </p:nvSpPr>
          <p:spPr>
            <a:xfrm>
              <a:off x="288912" y="2268852"/>
              <a:ext cx="3049635"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Métiers du juridique</a:t>
              </a:r>
            </a:p>
          </p:txBody>
        </p:sp>
        <p:sp>
          <p:nvSpPr>
            <p:cNvPr id="31" name="ZoneTexte 30">
              <a:extLst>
                <a:ext uri="{FF2B5EF4-FFF2-40B4-BE49-F238E27FC236}">
                  <a16:creationId xmlns:a16="http://schemas.microsoft.com/office/drawing/2014/main" id="{9786F244-02DF-41F5-A756-09ABD1E7B70B}"/>
                </a:ext>
              </a:extLst>
            </p:cNvPr>
            <p:cNvSpPr txBox="1"/>
            <p:nvPr/>
          </p:nvSpPr>
          <p:spPr>
            <a:xfrm>
              <a:off x="288912" y="2049262"/>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Domaine d’activité </a:t>
              </a:r>
            </a:p>
          </p:txBody>
        </p:sp>
        <p:sp>
          <p:nvSpPr>
            <p:cNvPr id="36" name="ZoneTexte 35">
              <a:extLst>
                <a:ext uri="{FF2B5EF4-FFF2-40B4-BE49-F238E27FC236}">
                  <a16:creationId xmlns:a16="http://schemas.microsoft.com/office/drawing/2014/main" id="{EDCCFDB8-D7F2-4BFD-8023-934C44939E0D}"/>
                </a:ext>
              </a:extLst>
            </p:cNvPr>
            <p:cNvSpPr txBox="1"/>
            <p:nvPr/>
          </p:nvSpPr>
          <p:spPr>
            <a:xfrm>
              <a:off x="2636312" y="2268852"/>
              <a:ext cx="3049635"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Social</a:t>
              </a:r>
            </a:p>
          </p:txBody>
        </p:sp>
      </p:grpSp>
      <p:cxnSp>
        <p:nvCxnSpPr>
          <p:cNvPr id="37" name="Connecteur droit 36">
            <a:extLst>
              <a:ext uri="{FF2B5EF4-FFF2-40B4-BE49-F238E27FC236}">
                <a16:creationId xmlns:a16="http://schemas.microsoft.com/office/drawing/2014/main" id="{DF5F2E8D-8F6A-49EA-9E92-F8DC8FB82426}"/>
              </a:ext>
            </a:extLst>
          </p:cNvPr>
          <p:cNvCxnSpPr>
            <a:cxnSpLocks/>
          </p:cNvCxnSpPr>
          <p:nvPr/>
        </p:nvCxnSpPr>
        <p:spPr>
          <a:xfrm>
            <a:off x="269328" y="4148655"/>
            <a:ext cx="3265587"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sp>
        <p:nvSpPr>
          <p:cNvPr id="45" name="ZoneTexte 44">
            <a:extLst>
              <a:ext uri="{FF2B5EF4-FFF2-40B4-BE49-F238E27FC236}">
                <a16:creationId xmlns:a16="http://schemas.microsoft.com/office/drawing/2014/main" id="{9DCB5E38-B67E-47DF-8256-2C2D80CD1806}"/>
              </a:ext>
            </a:extLst>
          </p:cNvPr>
          <p:cNvSpPr txBox="1"/>
          <p:nvPr/>
        </p:nvSpPr>
        <p:spPr>
          <a:xfrm>
            <a:off x="296128" y="4216425"/>
            <a:ext cx="6774677" cy="769441"/>
          </a:xfrm>
          <a:prstGeom prst="rect">
            <a:avLst/>
          </a:prstGeom>
          <a:noFill/>
        </p:spPr>
        <p:txBody>
          <a:bodyPr wrap="square">
            <a:spAutoFit/>
          </a:bodyPr>
          <a:lstStyle/>
          <a:p>
            <a:pPr>
              <a:spcBef>
                <a:spcPts val="200"/>
              </a:spcBef>
              <a:spcAft>
                <a:spcPts val="200"/>
              </a:spcAft>
            </a:pPr>
            <a:r>
              <a:rPr lang="fr-FR" sz="1100" dirty="0">
                <a:solidFill>
                  <a:schemeClr val="accent2"/>
                </a:solidFill>
                <a:latin typeface="Univers Light" panose="020B0403020202020204" pitchFamily="34" charset="0"/>
              </a:rPr>
              <a:t>Le Gestionnaire de paie et d’administration du personnel a la responsabilité de la production de dossiers de paie et d’expertise sociale. Il intervient principalement dans le domaine de la paie mais prend également en charge la gestion administrative du personnel liée aux entrées et sorties des salariés et le conseil en expertise sociale auprès des clients.</a:t>
            </a:r>
          </a:p>
        </p:txBody>
      </p:sp>
      <p:grpSp>
        <p:nvGrpSpPr>
          <p:cNvPr id="63" name="Groupe 62">
            <a:extLst>
              <a:ext uri="{FF2B5EF4-FFF2-40B4-BE49-F238E27FC236}">
                <a16:creationId xmlns:a16="http://schemas.microsoft.com/office/drawing/2014/main" id="{23D3C553-143D-49B3-9B42-D10C4BCED1AD}"/>
              </a:ext>
            </a:extLst>
          </p:cNvPr>
          <p:cNvGrpSpPr/>
          <p:nvPr/>
        </p:nvGrpSpPr>
        <p:grpSpPr>
          <a:xfrm>
            <a:off x="269328" y="3768261"/>
            <a:ext cx="2842800" cy="369332"/>
            <a:chOff x="350572" y="2377258"/>
            <a:chExt cx="2842800" cy="369332"/>
          </a:xfrm>
        </p:grpSpPr>
        <p:sp>
          <p:nvSpPr>
            <p:cNvPr id="39" name="ZoneTexte 38">
              <a:extLst>
                <a:ext uri="{FF2B5EF4-FFF2-40B4-BE49-F238E27FC236}">
                  <a16:creationId xmlns:a16="http://schemas.microsoft.com/office/drawing/2014/main" id="{4613F512-E58A-4070-9B99-DCEC12BDEEF6}"/>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2"/>
                  </a:solidFill>
                  <a:latin typeface="Univers Light" panose="020B0403020202020204" pitchFamily="34" charset="0"/>
                </a:rPr>
                <a:t>Mission</a:t>
              </a:r>
            </a:p>
          </p:txBody>
        </p:sp>
        <p:sp>
          <p:nvSpPr>
            <p:cNvPr id="61" name="Triangle isocèle 60">
              <a:extLst>
                <a:ext uri="{FF2B5EF4-FFF2-40B4-BE49-F238E27FC236}">
                  <a16:creationId xmlns:a16="http://schemas.microsoft.com/office/drawing/2014/main" id="{BDE5DB59-1510-4DA5-A08B-3698BD8C92E5}"/>
                </a:ext>
              </a:extLst>
            </p:cNvPr>
            <p:cNvSpPr/>
            <p:nvPr/>
          </p:nvSpPr>
          <p:spPr>
            <a:xfrm rot="5400000">
              <a:off x="307540" y="2493322"/>
              <a:ext cx="215384" cy="129320"/>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sp>
        <p:nvSpPr>
          <p:cNvPr id="51" name="ZoneTexte 50">
            <a:extLst>
              <a:ext uri="{FF2B5EF4-FFF2-40B4-BE49-F238E27FC236}">
                <a16:creationId xmlns:a16="http://schemas.microsoft.com/office/drawing/2014/main" id="{54F5D85B-86B0-44CC-B995-FA0589610172}"/>
              </a:ext>
            </a:extLst>
          </p:cNvPr>
          <p:cNvSpPr txBox="1"/>
          <p:nvPr/>
        </p:nvSpPr>
        <p:spPr>
          <a:xfrm>
            <a:off x="286741" y="5890607"/>
            <a:ext cx="3420000" cy="3631763"/>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Produit les bulletins de salaire : collecte et saisit les données individuelles des salariés (données personnelles, temps de travail, éléments variables de paie…) et envoie les fiches de paie au client chaque mois. </a:t>
            </a:r>
          </a:p>
          <a:p>
            <a:pPr algn="l"/>
            <a:r>
              <a:rPr lang="fr-FR" dirty="0"/>
              <a:t>Établit les déclarations sociales associées (N4DS, déclarations d’embauche, …)</a:t>
            </a:r>
          </a:p>
          <a:p>
            <a:pPr algn="l"/>
            <a:r>
              <a:rPr lang="fr-FR" dirty="0"/>
              <a:t>Assure la gestion des cotisations sociales et effectue la déclaration sociale nominative (DSN) : édite et contrôle les tableaux des charges sociales, calcule les reversements de cotisations (taxe d’apprentissage, …), renseigne les bordereaux de cotisation et les envoie au client pour règlement ou effectue directement la télétransmission sur Internet (mandat). </a:t>
            </a:r>
          </a:p>
          <a:p>
            <a:pPr algn="l"/>
            <a:r>
              <a:rPr lang="fr-FR" dirty="0"/>
              <a:t>Paramètre le logiciel de paie interne (ou client le cas échéant) pour chaque dossier et effectue régulièrement les mises à jour relatives aux données des salariés. </a:t>
            </a:r>
          </a:p>
          <a:p>
            <a:pPr algn="l"/>
            <a:r>
              <a:rPr lang="fr-FR" dirty="0"/>
              <a:t>S’informe des évolutions liées au secteur d’activité des clients (CCN, obligations légales et conventionnelles,…) et les applique lorsque nécessaire (taux du SMIC, …). </a:t>
            </a:r>
          </a:p>
          <a:p>
            <a:pPr algn="l"/>
            <a:r>
              <a:rPr lang="fr-FR" dirty="0"/>
              <a:t>Peut assister aux contrôles URSSAF et des Caisses de congés payés le cas échéant. </a:t>
            </a:r>
          </a:p>
        </p:txBody>
      </p:sp>
      <p:cxnSp>
        <p:nvCxnSpPr>
          <p:cNvPr id="46" name="Connecteur droit 45">
            <a:extLst>
              <a:ext uri="{FF2B5EF4-FFF2-40B4-BE49-F238E27FC236}">
                <a16:creationId xmlns:a16="http://schemas.microsoft.com/office/drawing/2014/main" id="{DBD66A00-7942-483B-AA52-942609A1487D}"/>
              </a:ext>
            </a:extLst>
          </p:cNvPr>
          <p:cNvCxnSpPr>
            <a:cxnSpLocks/>
          </p:cNvCxnSpPr>
          <p:nvPr/>
        </p:nvCxnSpPr>
        <p:spPr>
          <a:xfrm>
            <a:off x="270527" y="5380963"/>
            <a:ext cx="3265587" cy="0"/>
          </a:xfrm>
          <a:prstGeom prst="line">
            <a:avLst/>
          </a:prstGeom>
          <a:ln w="25400">
            <a:solidFill>
              <a:schemeClr val="accent3">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48" name="ZoneTexte 47">
            <a:extLst>
              <a:ext uri="{FF2B5EF4-FFF2-40B4-BE49-F238E27FC236}">
                <a16:creationId xmlns:a16="http://schemas.microsoft.com/office/drawing/2014/main" id="{BB29561A-BC65-4591-B614-AAEFCF332453}"/>
              </a:ext>
            </a:extLst>
          </p:cNvPr>
          <p:cNvSpPr txBox="1"/>
          <p:nvPr/>
        </p:nvSpPr>
        <p:spPr>
          <a:xfrm>
            <a:off x="269328" y="5455212"/>
            <a:ext cx="3042725" cy="461665"/>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Production des bulletins de salaire et établissement des déclarations sociales</a:t>
            </a:r>
          </a:p>
        </p:txBody>
      </p:sp>
      <p:sp>
        <p:nvSpPr>
          <p:cNvPr id="44" name="ZoneTexte 43">
            <a:extLst>
              <a:ext uri="{FF2B5EF4-FFF2-40B4-BE49-F238E27FC236}">
                <a16:creationId xmlns:a16="http://schemas.microsoft.com/office/drawing/2014/main" id="{A1CCA42B-469F-4172-9EFC-060A6D243655}"/>
              </a:ext>
            </a:extLst>
          </p:cNvPr>
          <p:cNvSpPr txBox="1"/>
          <p:nvPr/>
        </p:nvSpPr>
        <p:spPr>
          <a:xfrm>
            <a:off x="3670473" y="5455212"/>
            <a:ext cx="2933833" cy="461665"/>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Assistance et conseil en expertise sociale, gestion de la relation client</a:t>
            </a:r>
          </a:p>
        </p:txBody>
      </p:sp>
      <p:sp>
        <p:nvSpPr>
          <p:cNvPr id="52" name="ZoneTexte 51">
            <a:extLst>
              <a:ext uri="{FF2B5EF4-FFF2-40B4-BE49-F238E27FC236}">
                <a16:creationId xmlns:a16="http://schemas.microsoft.com/office/drawing/2014/main" id="{3AE4DAB0-F3CB-4D54-9478-5D84043FE10D}"/>
              </a:ext>
            </a:extLst>
          </p:cNvPr>
          <p:cNvSpPr txBox="1"/>
          <p:nvPr/>
        </p:nvSpPr>
        <p:spPr>
          <a:xfrm>
            <a:off x="3670473" y="5890607"/>
            <a:ext cx="3420000" cy="30162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Effectue les démarches administratives liées à l’entrée/ sortie de salariés, collecte les données auprès des clients, calcule les aides le cas échéant, établit les documents et/ou effectue les télédéclarations auprès des organismes concernés (DUE, accident du travail, arrêt maladie, …), rédige, pour les dossiers ne présentant pas de problématiques spécifiques, la documentation juridique liée à l’entrée/sortie des salariés (contrat de travail, rupture de contrat de travail, etc.)</a:t>
            </a:r>
          </a:p>
          <a:p>
            <a:pPr algn="l"/>
            <a:r>
              <a:rPr lang="fr-FR" dirty="0"/>
              <a:t>Conseille et assiste les clients sur les thématiques liées à la vie des salariés</a:t>
            </a:r>
            <a:r>
              <a:rPr lang="fr-FR" dirty="0">
                <a:latin typeface="Calibri" panose="020F0502020204030204" pitchFamily="34" charset="0"/>
                <a:cs typeface="Calibri" panose="020F0502020204030204" pitchFamily="34" charset="0"/>
              </a:rPr>
              <a:t> - </a:t>
            </a:r>
            <a:r>
              <a:rPr lang="fr-FR" dirty="0"/>
              <a:t>simulations de coûts chargés, rémunération - et, pour les dossiers ne présentant pas de problématiques spécifiques</a:t>
            </a:r>
            <a:r>
              <a:rPr lang="fr-FR" dirty="0">
                <a:latin typeface="Calibri" panose="020F0502020204030204" pitchFamily="34" charset="0"/>
                <a:cs typeface="Calibri" panose="020F0502020204030204" pitchFamily="34" charset="0"/>
              </a:rPr>
              <a:t> : </a:t>
            </a:r>
            <a:r>
              <a:rPr lang="fr-FR" dirty="0"/>
              <a:t>procédures disciplinaires, licenciements, accords d’entreprise, d’intéressement et de participation, etc.</a:t>
            </a:r>
          </a:p>
          <a:p>
            <a:pPr algn="l"/>
            <a:r>
              <a:rPr lang="fr-FR" dirty="0"/>
              <a:t>Intervient en appui sur les missions sociales ponctuelles</a:t>
            </a:r>
            <a:r>
              <a:rPr lang="fr-FR" dirty="0">
                <a:latin typeface="Calibri" panose="020F0502020204030204" pitchFamily="34" charset="0"/>
                <a:cs typeface="Calibri" panose="020F0502020204030204" pitchFamily="34" charset="0"/>
              </a:rPr>
              <a:t> </a:t>
            </a:r>
            <a:r>
              <a:rPr lang="fr-FR" dirty="0"/>
              <a:t>: audit social ou audit de conformité, élections des représentants du personnel… </a:t>
            </a:r>
          </a:p>
        </p:txBody>
      </p:sp>
      <p:sp>
        <p:nvSpPr>
          <p:cNvPr id="54" name="ZoneTexte 53">
            <a:extLst>
              <a:ext uri="{FF2B5EF4-FFF2-40B4-BE49-F238E27FC236}">
                <a16:creationId xmlns:a16="http://schemas.microsoft.com/office/drawing/2014/main" id="{C8FF9315-F5FA-4EDC-9A31-2A05FA8152A0}"/>
              </a:ext>
            </a:extLst>
          </p:cNvPr>
          <p:cNvSpPr txBox="1"/>
          <p:nvPr/>
        </p:nvSpPr>
        <p:spPr>
          <a:xfrm>
            <a:off x="3670473" y="8947536"/>
            <a:ext cx="3321751" cy="461665"/>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Supervision, planification, suivi administratif et reporting des dossiers sociaux</a:t>
            </a:r>
          </a:p>
        </p:txBody>
      </p:sp>
      <p:sp>
        <p:nvSpPr>
          <p:cNvPr id="56" name="ZoneTexte 55">
            <a:extLst>
              <a:ext uri="{FF2B5EF4-FFF2-40B4-BE49-F238E27FC236}">
                <a16:creationId xmlns:a16="http://schemas.microsoft.com/office/drawing/2014/main" id="{D8DABB9C-EF6C-4DE6-8759-ED25ECF7D137}"/>
              </a:ext>
            </a:extLst>
          </p:cNvPr>
          <p:cNvSpPr txBox="1"/>
          <p:nvPr/>
        </p:nvSpPr>
        <p:spPr>
          <a:xfrm>
            <a:off x="3670473" y="9351059"/>
            <a:ext cx="3262453" cy="1323439"/>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Organise ses dossiers : définit les plans de missions, les plannings et suit l’avancée des travaux</a:t>
            </a:r>
          </a:p>
          <a:p>
            <a:pPr algn="l"/>
            <a:r>
              <a:rPr lang="fr-FR" dirty="0"/>
              <a:t>Remonte à la Direction du cabinet les informations relatives à l’avancement des dossiers sociaux, la sollicite si besoin pour solutionner les points bloquants. </a:t>
            </a:r>
          </a:p>
          <a:p>
            <a:pPr algn="l"/>
            <a:r>
              <a:rPr lang="fr-FR" dirty="0"/>
              <a:t>Actualise la configuration des dossiers clients sur le logiciel de paie. </a:t>
            </a:r>
          </a:p>
        </p:txBody>
      </p:sp>
      <p:grpSp>
        <p:nvGrpSpPr>
          <p:cNvPr id="64" name="Groupe 63">
            <a:extLst>
              <a:ext uri="{FF2B5EF4-FFF2-40B4-BE49-F238E27FC236}">
                <a16:creationId xmlns:a16="http://schemas.microsoft.com/office/drawing/2014/main" id="{65172FAD-C807-4855-9B49-F962647810C2}"/>
              </a:ext>
            </a:extLst>
          </p:cNvPr>
          <p:cNvGrpSpPr/>
          <p:nvPr/>
        </p:nvGrpSpPr>
        <p:grpSpPr>
          <a:xfrm>
            <a:off x="270527" y="4985866"/>
            <a:ext cx="2842800" cy="369332"/>
            <a:chOff x="350572" y="2377258"/>
            <a:chExt cx="2842800" cy="369332"/>
          </a:xfrm>
        </p:grpSpPr>
        <p:sp>
          <p:nvSpPr>
            <p:cNvPr id="65" name="ZoneTexte 64">
              <a:extLst>
                <a:ext uri="{FF2B5EF4-FFF2-40B4-BE49-F238E27FC236}">
                  <a16:creationId xmlns:a16="http://schemas.microsoft.com/office/drawing/2014/main" id="{5251234B-2DB0-44E7-A294-1C7F83CDF513}"/>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3"/>
                  </a:solidFill>
                  <a:latin typeface="Univers Light" panose="020B0403020202020204" pitchFamily="34" charset="0"/>
                </a:rPr>
                <a:t>Activités</a:t>
              </a:r>
            </a:p>
          </p:txBody>
        </p:sp>
        <p:sp>
          <p:nvSpPr>
            <p:cNvPr id="66" name="Triangle isocèle 65">
              <a:extLst>
                <a:ext uri="{FF2B5EF4-FFF2-40B4-BE49-F238E27FC236}">
                  <a16:creationId xmlns:a16="http://schemas.microsoft.com/office/drawing/2014/main" id="{BF01ACAA-5E59-4530-A12C-2C4345C65A0D}"/>
                </a:ext>
              </a:extLst>
            </p:cNvPr>
            <p:cNvSpPr/>
            <p:nvPr/>
          </p:nvSpPr>
          <p:spPr>
            <a:xfrm rot="5400000">
              <a:off x="307540" y="2493322"/>
              <a:ext cx="215384" cy="129320"/>
            </a:xfrm>
            <a:prstGeom prst="triangle">
              <a:avLst/>
            </a:prstGeom>
            <a:solidFill>
              <a:schemeClr val="accent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endParaRPr lang="fr-FR" sz="1400" dirty="0" err="1">
                <a:solidFill>
                  <a:schemeClr val="accent3"/>
                </a:solidFill>
              </a:endParaRPr>
            </a:p>
          </p:txBody>
        </p:sp>
      </p:grpSp>
      <p:grpSp>
        <p:nvGrpSpPr>
          <p:cNvPr id="2" name="Groupe 1">
            <a:extLst>
              <a:ext uri="{FF2B5EF4-FFF2-40B4-BE49-F238E27FC236}">
                <a16:creationId xmlns:a16="http://schemas.microsoft.com/office/drawing/2014/main" id="{B57FE634-8CE5-45F8-82CD-E34903F86355}"/>
              </a:ext>
            </a:extLst>
          </p:cNvPr>
          <p:cNvGrpSpPr/>
          <p:nvPr/>
        </p:nvGrpSpPr>
        <p:grpSpPr>
          <a:xfrm>
            <a:off x="4093843" y="155684"/>
            <a:ext cx="3214638" cy="970644"/>
            <a:chOff x="4093843" y="155684"/>
            <a:chExt cx="3214638" cy="970644"/>
          </a:xfrm>
        </p:grpSpPr>
        <p:pic>
          <p:nvPicPr>
            <p:cNvPr id="3" name="Graphique 2" descr="Loupe avec un remplissage uni">
              <a:extLst>
                <a:ext uri="{FF2B5EF4-FFF2-40B4-BE49-F238E27FC236}">
                  <a16:creationId xmlns:a16="http://schemas.microsoft.com/office/drawing/2014/main" id="{3F9D836E-6975-47DB-B068-9A613DB5E664}"/>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4" name="ZoneTexte 3">
              <a:extLst>
                <a:ext uri="{FF2B5EF4-FFF2-40B4-BE49-F238E27FC236}">
                  <a16:creationId xmlns:a16="http://schemas.microsoft.com/office/drawing/2014/main" id="{CE7ACD1D-6151-4DAA-BFA5-4E40A30862FE}"/>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43" name="ZoneTexte 42">
            <a:extLst>
              <a:ext uri="{FF2B5EF4-FFF2-40B4-BE49-F238E27FC236}">
                <a16:creationId xmlns:a16="http://schemas.microsoft.com/office/drawing/2014/main" id="{4715D762-A123-43B7-975B-FDC16D27C87A}"/>
              </a:ext>
            </a:extLst>
          </p:cNvPr>
          <p:cNvSpPr txBox="1"/>
          <p:nvPr/>
        </p:nvSpPr>
        <p:spPr>
          <a:xfrm>
            <a:off x="2606164" y="2979392"/>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ROME</a:t>
            </a:r>
          </a:p>
        </p:txBody>
      </p:sp>
      <p:sp>
        <p:nvSpPr>
          <p:cNvPr id="47" name="ZoneTexte 46">
            <a:extLst>
              <a:ext uri="{FF2B5EF4-FFF2-40B4-BE49-F238E27FC236}">
                <a16:creationId xmlns:a16="http://schemas.microsoft.com/office/drawing/2014/main" id="{4B7EC84C-86BF-4A21-BBCE-80D40A4FBC7C}"/>
              </a:ext>
            </a:extLst>
          </p:cNvPr>
          <p:cNvSpPr txBox="1"/>
          <p:nvPr/>
        </p:nvSpPr>
        <p:spPr>
          <a:xfrm>
            <a:off x="269328" y="3198983"/>
            <a:ext cx="2143672" cy="484748"/>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543g - Employés administratifs qualifiés des autres services des entreprises</a:t>
            </a:r>
          </a:p>
        </p:txBody>
      </p:sp>
      <p:sp>
        <p:nvSpPr>
          <p:cNvPr id="49" name="ZoneTexte 48">
            <a:extLst>
              <a:ext uri="{FF2B5EF4-FFF2-40B4-BE49-F238E27FC236}">
                <a16:creationId xmlns:a16="http://schemas.microsoft.com/office/drawing/2014/main" id="{1898A06D-A47D-4424-B013-E850C30E5C8D}"/>
              </a:ext>
            </a:extLst>
          </p:cNvPr>
          <p:cNvSpPr txBox="1"/>
          <p:nvPr/>
        </p:nvSpPr>
        <p:spPr>
          <a:xfrm>
            <a:off x="258764" y="2979392"/>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PCS</a:t>
            </a:r>
          </a:p>
        </p:txBody>
      </p:sp>
      <p:sp>
        <p:nvSpPr>
          <p:cNvPr id="50" name="ZoneTexte 49">
            <a:extLst>
              <a:ext uri="{FF2B5EF4-FFF2-40B4-BE49-F238E27FC236}">
                <a16:creationId xmlns:a16="http://schemas.microsoft.com/office/drawing/2014/main" id="{FAE0209F-3372-48ED-A9FD-4134E11E59EA}"/>
              </a:ext>
            </a:extLst>
          </p:cNvPr>
          <p:cNvSpPr txBox="1"/>
          <p:nvPr/>
        </p:nvSpPr>
        <p:spPr>
          <a:xfrm>
            <a:off x="2606163" y="3198982"/>
            <a:ext cx="2160001" cy="161583"/>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15368 - Gestionnaire paie </a:t>
            </a:r>
          </a:p>
        </p:txBody>
      </p:sp>
      <p:pic>
        <p:nvPicPr>
          <p:cNvPr id="6" name="Image 5" descr="Une image contenant texte, Police, logo, Graphique&#10;&#10;Description générée automatiquement">
            <a:extLst>
              <a:ext uri="{FF2B5EF4-FFF2-40B4-BE49-F238E27FC236}">
                <a16:creationId xmlns:a16="http://schemas.microsoft.com/office/drawing/2014/main" id="{53519870-EF86-A39F-6F7C-DD3707281AB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9874" y="113396"/>
            <a:ext cx="1117053" cy="922337"/>
          </a:xfrm>
          <a:prstGeom prst="rect">
            <a:avLst/>
          </a:prstGeom>
        </p:spPr>
      </p:pic>
    </p:spTree>
    <p:extLst>
      <p:ext uri="{BB962C8B-B14F-4D97-AF65-F5344CB8AC3E}">
        <p14:creationId xmlns:p14="http://schemas.microsoft.com/office/powerpoint/2010/main" val="938408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ZoneTexte 103">
            <a:extLst>
              <a:ext uri="{FF2B5EF4-FFF2-40B4-BE49-F238E27FC236}">
                <a16:creationId xmlns:a16="http://schemas.microsoft.com/office/drawing/2014/main" id="{A5268032-D7FE-4ADA-9A2E-F82391ED6048}"/>
              </a:ext>
            </a:extLst>
          </p:cNvPr>
          <p:cNvSpPr txBox="1"/>
          <p:nvPr/>
        </p:nvSpPr>
        <p:spPr>
          <a:xfrm>
            <a:off x="102703" y="1229469"/>
            <a:ext cx="2520000" cy="313200"/>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Gestionnaire de paie </a:t>
            </a:r>
          </a:p>
        </p:txBody>
      </p:sp>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grpSp>
        <p:nvGrpSpPr>
          <p:cNvPr id="136" name="Groupe 135">
            <a:extLst>
              <a:ext uri="{FF2B5EF4-FFF2-40B4-BE49-F238E27FC236}">
                <a16:creationId xmlns:a16="http://schemas.microsoft.com/office/drawing/2014/main" id="{E5D17491-E1CD-49BE-AF3B-7183C6D31751}"/>
              </a:ext>
            </a:extLst>
          </p:cNvPr>
          <p:cNvGrpSpPr/>
          <p:nvPr/>
        </p:nvGrpSpPr>
        <p:grpSpPr>
          <a:xfrm>
            <a:off x="149688" y="1639396"/>
            <a:ext cx="2842800" cy="369332"/>
            <a:chOff x="350572" y="2377258"/>
            <a:chExt cx="2842800" cy="369332"/>
          </a:xfrm>
        </p:grpSpPr>
        <p:sp>
          <p:nvSpPr>
            <p:cNvPr id="137" name="ZoneTexte 136">
              <a:extLst>
                <a:ext uri="{FF2B5EF4-FFF2-40B4-BE49-F238E27FC236}">
                  <a16:creationId xmlns:a16="http://schemas.microsoft.com/office/drawing/2014/main" id="{ABD8AB45-2891-4CDE-9D33-FB36C462AAE3}"/>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1"/>
                  </a:solidFill>
                  <a:latin typeface="Univers Light" panose="020B0403020202020204" pitchFamily="34" charset="0"/>
                </a:rPr>
                <a:t>Compétences</a:t>
              </a:r>
            </a:p>
          </p:txBody>
        </p:sp>
        <p:sp>
          <p:nvSpPr>
            <p:cNvPr id="138" name="Triangle isocèle 137">
              <a:extLst>
                <a:ext uri="{FF2B5EF4-FFF2-40B4-BE49-F238E27FC236}">
                  <a16:creationId xmlns:a16="http://schemas.microsoft.com/office/drawing/2014/main" id="{FE5B1C35-88DB-4A44-8EB3-3103E500636D}"/>
                </a:ext>
              </a:extLst>
            </p:cNvPr>
            <p:cNvSpPr/>
            <p:nvPr/>
          </p:nvSpPr>
          <p:spPr>
            <a:xfrm rot="5400000">
              <a:off x="307540" y="2493322"/>
              <a:ext cx="215384" cy="129320"/>
            </a:xfrm>
            <a:prstGeom prst="triangle">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1"/>
                </a:solidFill>
              </a:endParaRPr>
            </a:p>
          </p:txBody>
        </p:sp>
      </p:grpSp>
      <p:cxnSp>
        <p:nvCxnSpPr>
          <p:cNvPr id="148" name="Connecteur droit 147">
            <a:extLst>
              <a:ext uri="{FF2B5EF4-FFF2-40B4-BE49-F238E27FC236}">
                <a16:creationId xmlns:a16="http://schemas.microsoft.com/office/drawing/2014/main" id="{2D08BE87-0D57-41DE-8A1F-F94DB73A1B70}"/>
              </a:ext>
            </a:extLst>
          </p:cNvPr>
          <p:cNvCxnSpPr>
            <a:cxnSpLocks/>
          </p:cNvCxnSpPr>
          <p:nvPr/>
        </p:nvCxnSpPr>
        <p:spPr>
          <a:xfrm>
            <a:off x="298723" y="2008728"/>
            <a:ext cx="3265200" cy="0"/>
          </a:xfrm>
          <a:prstGeom prst="line">
            <a:avLst/>
          </a:prstGeom>
          <a:ln w="25400">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134" name="ZoneTexte 133">
            <a:extLst>
              <a:ext uri="{FF2B5EF4-FFF2-40B4-BE49-F238E27FC236}">
                <a16:creationId xmlns:a16="http://schemas.microsoft.com/office/drawing/2014/main" id="{7C29DF29-A118-4809-9E26-6930ACCDCD54}"/>
              </a:ext>
            </a:extLst>
          </p:cNvPr>
          <p:cNvSpPr txBox="1"/>
          <p:nvPr/>
        </p:nvSpPr>
        <p:spPr>
          <a:xfrm>
            <a:off x="233264" y="7002090"/>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 compétences transverses</a:t>
            </a:r>
          </a:p>
        </p:txBody>
      </p:sp>
      <p:grpSp>
        <p:nvGrpSpPr>
          <p:cNvPr id="115" name="Groupe 114">
            <a:extLst>
              <a:ext uri="{FF2B5EF4-FFF2-40B4-BE49-F238E27FC236}">
                <a16:creationId xmlns:a16="http://schemas.microsoft.com/office/drawing/2014/main" id="{EFCED91E-F65C-4BB8-B74A-3DB66192CD00}"/>
              </a:ext>
            </a:extLst>
          </p:cNvPr>
          <p:cNvGrpSpPr/>
          <p:nvPr/>
        </p:nvGrpSpPr>
        <p:grpSpPr>
          <a:xfrm>
            <a:off x="233264" y="2087717"/>
            <a:ext cx="7056000" cy="657290"/>
            <a:chOff x="119163" y="2062518"/>
            <a:chExt cx="7056000" cy="657290"/>
          </a:xfrm>
        </p:grpSpPr>
        <p:sp>
          <p:nvSpPr>
            <p:cNvPr id="116" name="ZoneTexte 115">
              <a:extLst>
                <a:ext uri="{FF2B5EF4-FFF2-40B4-BE49-F238E27FC236}">
                  <a16:creationId xmlns:a16="http://schemas.microsoft.com/office/drawing/2014/main" id="{91B53FAF-22BC-4DB9-951D-9C92D8B68A28}"/>
                </a:ext>
              </a:extLst>
            </p:cNvPr>
            <p:cNvSpPr txBox="1"/>
            <p:nvPr/>
          </p:nvSpPr>
          <p:spPr>
            <a:xfrm>
              <a:off x="119163" y="2062518"/>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Macro-compétences spécifiques</a:t>
              </a:r>
            </a:p>
          </p:txBody>
        </p:sp>
        <p:cxnSp>
          <p:nvCxnSpPr>
            <p:cNvPr id="139" name="Connecteur droit 138">
              <a:extLst>
                <a:ext uri="{FF2B5EF4-FFF2-40B4-BE49-F238E27FC236}">
                  <a16:creationId xmlns:a16="http://schemas.microsoft.com/office/drawing/2014/main" id="{EC779CC9-9DCB-4740-8383-220453B985DB}"/>
                </a:ext>
              </a:extLst>
            </p:cNvPr>
            <p:cNvCxnSpPr/>
            <p:nvPr/>
          </p:nvCxnSpPr>
          <p:spPr>
            <a:xfrm flipV="1">
              <a:off x="124149" y="2719808"/>
              <a:ext cx="6984000" cy="0"/>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168" name="Connecteur droit 167">
            <a:extLst>
              <a:ext uri="{FF2B5EF4-FFF2-40B4-BE49-F238E27FC236}">
                <a16:creationId xmlns:a16="http://schemas.microsoft.com/office/drawing/2014/main" id="{C75665A3-C827-46C8-A775-C75A20AAF81A}"/>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grpSp>
        <p:nvGrpSpPr>
          <p:cNvPr id="4" name="Groupe 3">
            <a:extLst>
              <a:ext uri="{FF2B5EF4-FFF2-40B4-BE49-F238E27FC236}">
                <a16:creationId xmlns:a16="http://schemas.microsoft.com/office/drawing/2014/main" id="{B6E6757C-2EB8-49B8-AEEF-5A37D1DF45DC}"/>
              </a:ext>
            </a:extLst>
          </p:cNvPr>
          <p:cNvGrpSpPr/>
          <p:nvPr/>
        </p:nvGrpSpPr>
        <p:grpSpPr>
          <a:xfrm>
            <a:off x="170850" y="3954913"/>
            <a:ext cx="7288492" cy="646331"/>
            <a:chOff x="170850" y="3905746"/>
            <a:chExt cx="7288492" cy="646331"/>
          </a:xfrm>
        </p:grpSpPr>
        <p:sp>
          <p:nvSpPr>
            <p:cNvPr id="164" name="ZoneTexte 163">
              <a:extLst>
                <a:ext uri="{FF2B5EF4-FFF2-40B4-BE49-F238E27FC236}">
                  <a16:creationId xmlns:a16="http://schemas.microsoft.com/office/drawing/2014/main" id="{4C8FDFAC-20A6-4F6D-BE59-A48049A7827B}"/>
                </a:ext>
              </a:extLst>
            </p:cNvPr>
            <p:cNvSpPr txBox="1"/>
            <p:nvPr/>
          </p:nvSpPr>
          <p:spPr>
            <a:xfrm>
              <a:off x="170850" y="4028856"/>
              <a:ext cx="2160000"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Utilisation d’un logiciel </a:t>
              </a:r>
              <a:br>
                <a:rPr lang="fr-FR" dirty="0"/>
              </a:br>
              <a:r>
                <a:rPr lang="fr-FR" dirty="0"/>
                <a:t>métier</a:t>
              </a:r>
            </a:p>
          </p:txBody>
        </p:sp>
        <p:sp>
          <p:nvSpPr>
            <p:cNvPr id="33" name="Rectangle 32"/>
            <p:cNvSpPr/>
            <p:nvPr/>
          </p:nvSpPr>
          <p:spPr>
            <a:xfrm>
              <a:off x="5371355" y="3905746"/>
              <a:ext cx="2087987" cy="646331"/>
            </a:xfrm>
            <a:prstGeom prst="rect">
              <a:avLst/>
            </a:prstGeom>
            <a:noFill/>
          </p:spPr>
          <p:txBody>
            <a:bodyPr wrap="square">
              <a:spAutoFit/>
            </a:bodyPr>
            <a:lstStyle/>
            <a:p>
              <a:r>
                <a:rPr lang="fr-FR" sz="900" i="1" dirty="0">
                  <a:solidFill>
                    <a:schemeClr val="tx2"/>
                  </a:solidFill>
                  <a:latin typeface="Univers Light" panose="020B0403020202020204" pitchFamily="34" charset="0"/>
                </a:rPr>
                <a:t>Former à la prise en main d’un logiciel de paie chez les clients et assurer un suivi des éventuels problèmes rencontrés</a:t>
              </a:r>
            </a:p>
          </p:txBody>
        </p:sp>
        <p:grpSp>
          <p:nvGrpSpPr>
            <p:cNvPr id="212" name="Groupe 211">
              <a:extLst>
                <a:ext uri="{FF2B5EF4-FFF2-40B4-BE49-F238E27FC236}">
                  <a16:creationId xmlns:a16="http://schemas.microsoft.com/office/drawing/2014/main" id="{8BF6F747-9E38-432A-A7B2-606B26B7AD03}"/>
                </a:ext>
              </a:extLst>
            </p:cNvPr>
            <p:cNvGrpSpPr/>
            <p:nvPr/>
          </p:nvGrpSpPr>
          <p:grpSpPr>
            <a:xfrm>
              <a:off x="1894127" y="3976911"/>
              <a:ext cx="3466824" cy="504000"/>
              <a:chOff x="1907629" y="3346741"/>
              <a:chExt cx="3466824" cy="504000"/>
            </a:xfrm>
          </p:grpSpPr>
          <p:grpSp>
            <p:nvGrpSpPr>
              <p:cNvPr id="231" name="Groupe 230">
                <a:extLst>
                  <a:ext uri="{FF2B5EF4-FFF2-40B4-BE49-F238E27FC236}">
                    <a16:creationId xmlns:a16="http://schemas.microsoft.com/office/drawing/2014/main" id="{D23ADC69-77F7-43AE-A94D-4D852C2A414E}"/>
                  </a:ext>
                </a:extLst>
              </p:cNvPr>
              <p:cNvGrpSpPr/>
              <p:nvPr/>
            </p:nvGrpSpPr>
            <p:grpSpPr>
              <a:xfrm>
                <a:off x="1907629" y="3346741"/>
                <a:ext cx="3405719" cy="504000"/>
                <a:chOff x="1907629" y="2782399"/>
                <a:chExt cx="3405719" cy="504000"/>
              </a:xfrm>
            </p:grpSpPr>
            <p:sp>
              <p:nvSpPr>
                <p:cNvPr id="248" name="Rectangle 247">
                  <a:extLst>
                    <a:ext uri="{FF2B5EF4-FFF2-40B4-BE49-F238E27FC236}">
                      <a16:creationId xmlns:a16="http://schemas.microsoft.com/office/drawing/2014/main" id="{F65F1C48-E295-494D-85EF-E5C0A7A5E444}"/>
                    </a:ext>
                  </a:extLst>
                </p:cNvPr>
                <p:cNvSpPr/>
                <p:nvPr/>
              </p:nvSpPr>
              <p:spPr>
                <a:xfrm>
                  <a:off x="2052761" y="27823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49" name="Groupe 248">
                  <a:extLst>
                    <a:ext uri="{FF2B5EF4-FFF2-40B4-BE49-F238E27FC236}">
                      <a16:creationId xmlns:a16="http://schemas.microsoft.com/office/drawing/2014/main" id="{F1472DF1-CA6E-451A-9FD7-655D52104565}"/>
                    </a:ext>
                  </a:extLst>
                </p:cNvPr>
                <p:cNvGrpSpPr/>
                <p:nvPr/>
              </p:nvGrpSpPr>
              <p:grpSpPr>
                <a:xfrm>
                  <a:off x="1907629" y="2782399"/>
                  <a:ext cx="271472" cy="504000"/>
                  <a:chOff x="1903658" y="4015785"/>
                  <a:chExt cx="265051" cy="504000"/>
                </a:xfrm>
              </p:grpSpPr>
              <p:cxnSp>
                <p:nvCxnSpPr>
                  <p:cNvPr id="252" name="Connecteur droit 251">
                    <a:extLst>
                      <a:ext uri="{FF2B5EF4-FFF2-40B4-BE49-F238E27FC236}">
                        <a16:creationId xmlns:a16="http://schemas.microsoft.com/office/drawing/2014/main" id="{A933F534-649F-4CFB-BA83-0786D8B4E736}"/>
                      </a:ext>
                    </a:extLst>
                  </p:cNvPr>
                  <p:cNvCxnSpPr>
                    <a:cxnSpLocks/>
                  </p:cNvCxnSpPr>
                  <p:nvPr/>
                </p:nvCxnSpPr>
                <p:spPr>
                  <a:xfrm>
                    <a:off x="2036183" y="40157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53" name="Ellipse 252">
                    <a:extLst>
                      <a:ext uri="{FF2B5EF4-FFF2-40B4-BE49-F238E27FC236}">
                        <a16:creationId xmlns:a16="http://schemas.microsoft.com/office/drawing/2014/main" id="{3C8D585D-FC99-4D30-AC4F-D0C1F21ABCE8}"/>
                      </a:ext>
                    </a:extLst>
                  </p:cNvPr>
                  <p:cNvSpPr/>
                  <p:nvPr/>
                </p:nvSpPr>
                <p:spPr>
                  <a:xfrm>
                    <a:off x="1903658" y="41493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232" name="Rectangle 231">
                <a:extLst>
                  <a:ext uri="{FF2B5EF4-FFF2-40B4-BE49-F238E27FC236}">
                    <a16:creationId xmlns:a16="http://schemas.microsoft.com/office/drawing/2014/main" id="{373C96E1-496A-4445-B328-712887A54342}"/>
                  </a:ext>
                </a:extLst>
              </p:cNvPr>
              <p:cNvSpPr/>
              <p:nvPr/>
            </p:nvSpPr>
            <p:spPr>
              <a:xfrm>
                <a:off x="2134453" y="339868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Utiliser les fonctionnalités avancées et former à l’utilisation du logiciel</a:t>
                </a:r>
              </a:p>
            </p:txBody>
          </p:sp>
        </p:grpSp>
      </p:grpSp>
      <p:grpSp>
        <p:nvGrpSpPr>
          <p:cNvPr id="2" name="Groupe 1">
            <a:extLst>
              <a:ext uri="{FF2B5EF4-FFF2-40B4-BE49-F238E27FC236}">
                <a16:creationId xmlns:a16="http://schemas.microsoft.com/office/drawing/2014/main" id="{0E7E7FC1-21EF-477B-A8B9-0201925990E2}"/>
              </a:ext>
            </a:extLst>
          </p:cNvPr>
          <p:cNvGrpSpPr/>
          <p:nvPr/>
        </p:nvGrpSpPr>
        <p:grpSpPr>
          <a:xfrm>
            <a:off x="170850" y="2755359"/>
            <a:ext cx="7026708" cy="646331"/>
            <a:chOff x="170850" y="2755359"/>
            <a:chExt cx="7026708" cy="646331"/>
          </a:xfrm>
        </p:grpSpPr>
        <p:sp>
          <p:nvSpPr>
            <p:cNvPr id="151" name="ZoneTexte 150">
              <a:extLst>
                <a:ext uri="{FF2B5EF4-FFF2-40B4-BE49-F238E27FC236}">
                  <a16:creationId xmlns:a16="http://schemas.microsoft.com/office/drawing/2014/main" id="{4C8FDFAC-20A6-4F6D-BE59-A48049A7827B}"/>
                </a:ext>
              </a:extLst>
            </p:cNvPr>
            <p:cNvSpPr txBox="1"/>
            <p:nvPr/>
          </p:nvSpPr>
          <p:spPr>
            <a:xfrm>
              <a:off x="170850" y="2801525"/>
              <a:ext cx="2078641" cy="553998"/>
            </a:xfrm>
            <a:prstGeom prst="rect">
              <a:avLst/>
            </a:prstGeom>
            <a:noFill/>
          </p:spPr>
          <p:txBody>
            <a:bodyPr wrap="square">
              <a:spAutoFit/>
            </a:bodyPr>
            <a:lstStyle>
              <a:defPPr>
                <a:defRPr lang="fr-FR"/>
              </a:defPPr>
              <a:lvl1pPr algn="ctr">
                <a:defRPr sz="1000" b="1">
                  <a:solidFill>
                    <a:schemeClr val="accent1"/>
                  </a:solidFill>
                  <a:latin typeface="Univers Light" panose="020B0403020202020204" pitchFamily="34" charset="0"/>
                </a:defRPr>
              </a:lvl1pPr>
            </a:lstStyle>
            <a:p>
              <a:pPr algn="l"/>
              <a:r>
                <a:rPr lang="fr-FR" dirty="0">
                  <a:solidFill>
                    <a:schemeClr val="tx2"/>
                  </a:solidFill>
                </a:rPr>
                <a:t>Règlementations </a:t>
              </a:r>
            </a:p>
            <a:p>
              <a:pPr algn="l"/>
              <a:r>
                <a:rPr lang="fr-FR" dirty="0">
                  <a:solidFill>
                    <a:schemeClr val="tx2"/>
                  </a:solidFill>
                </a:rPr>
                <a:t>spécifiques au domaine </a:t>
              </a:r>
              <a:br>
                <a:rPr lang="fr-FR" dirty="0">
                  <a:solidFill>
                    <a:schemeClr val="tx2"/>
                  </a:solidFill>
                </a:rPr>
              </a:br>
              <a:r>
                <a:rPr lang="fr-FR" dirty="0">
                  <a:solidFill>
                    <a:schemeClr val="tx2"/>
                  </a:solidFill>
                </a:rPr>
                <a:t>de spécialité</a:t>
              </a:r>
            </a:p>
          </p:txBody>
        </p:sp>
        <p:sp>
          <p:nvSpPr>
            <p:cNvPr id="31" name="Rectangle 30"/>
            <p:cNvSpPr/>
            <p:nvPr/>
          </p:nvSpPr>
          <p:spPr>
            <a:xfrm>
              <a:off x="5371355" y="2755359"/>
              <a:ext cx="1826203" cy="646331"/>
            </a:xfrm>
            <a:prstGeom prst="rect">
              <a:avLst/>
            </a:prstGeom>
            <a:noFill/>
          </p:spPr>
          <p:txBody>
            <a:bodyPr wrap="square">
              <a:spAutoFit/>
            </a:bodyPr>
            <a:lstStyle/>
            <a:p>
              <a:r>
                <a:rPr lang="fr-FR" sz="900" i="1" dirty="0">
                  <a:solidFill>
                    <a:schemeClr val="tx2"/>
                  </a:solidFill>
                  <a:latin typeface="Univers Light" panose="020B0403020202020204" pitchFamily="34" charset="0"/>
                </a:rPr>
                <a:t>Prendre en charge et présenter au client les cas particuliers de paie : travailleurs aux contrats spécifiques, maladie… </a:t>
              </a:r>
            </a:p>
          </p:txBody>
        </p:sp>
        <p:grpSp>
          <p:nvGrpSpPr>
            <p:cNvPr id="258" name="Groupe 257">
              <a:extLst>
                <a:ext uri="{FF2B5EF4-FFF2-40B4-BE49-F238E27FC236}">
                  <a16:creationId xmlns:a16="http://schemas.microsoft.com/office/drawing/2014/main" id="{FBF74428-65BC-49C6-AD09-F4FD9D5DC546}"/>
                </a:ext>
              </a:extLst>
            </p:cNvPr>
            <p:cNvGrpSpPr/>
            <p:nvPr/>
          </p:nvGrpSpPr>
          <p:grpSpPr>
            <a:xfrm>
              <a:off x="1894127" y="2826524"/>
              <a:ext cx="3466824" cy="504000"/>
              <a:chOff x="1942188" y="5252504"/>
              <a:chExt cx="3466824" cy="504000"/>
            </a:xfrm>
          </p:grpSpPr>
          <p:grpSp>
            <p:nvGrpSpPr>
              <p:cNvPr id="266" name="Groupe 265">
                <a:extLst>
                  <a:ext uri="{FF2B5EF4-FFF2-40B4-BE49-F238E27FC236}">
                    <a16:creationId xmlns:a16="http://schemas.microsoft.com/office/drawing/2014/main" id="{563D7480-B219-4383-9EA8-2043FCACC4C8}"/>
                  </a:ext>
                </a:extLst>
              </p:cNvPr>
              <p:cNvGrpSpPr/>
              <p:nvPr/>
            </p:nvGrpSpPr>
            <p:grpSpPr>
              <a:xfrm>
                <a:off x="1942188" y="5252504"/>
                <a:ext cx="3405719" cy="504000"/>
                <a:chOff x="1907629" y="2828565"/>
                <a:chExt cx="3405719" cy="504000"/>
              </a:xfrm>
            </p:grpSpPr>
            <p:sp>
              <p:nvSpPr>
                <p:cNvPr id="268" name="Rectangle 267">
                  <a:extLst>
                    <a:ext uri="{FF2B5EF4-FFF2-40B4-BE49-F238E27FC236}">
                      <a16:creationId xmlns:a16="http://schemas.microsoft.com/office/drawing/2014/main" id="{9B7A1A70-17BB-42C1-AF25-D16E23DC17BE}"/>
                    </a:ext>
                  </a:extLst>
                </p:cNvPr>
                <p:cNvSpPr/>
                <p:nvPr/>
              </p:nvSpPr>
              <p:spPr>
                <a:xfrm>
                  <a:off x="2052761" y="2828565"/>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69" name="Groupe 268">
                  <a:extLst>
                    <a:ext uri="{FF2B5EF4-FFF2-40B4-BE49-F238E27FC236}">
                      <a16:creationId xmlns:a16="http://schemas.microsoft.com/office/drawing/2014/main" id="{58F49BE8-74B8-4E54-92DD-A459DFEA648D}"/>
                    </a:ext>
                  </a:extLst>
                </p:cNvPr>
                <p:cNvGrpSpPr/>
                <p:nvPr/>
              </p:nvGrpSpPr>
              <p:grpSpPr>
                <a:xfrm>
                  <a:off x="1907629" y="2828565"/>
                  <a:ext cx="271472" cy="504000"/>
                  <a:chOff x="1903658" y="4061951"/>
                  <a:chExt cx="265051" cy="504000"/>
                </a:xfrm>
              </p:grpSpPr>
              <p:cxnSp>
                <p:nvCxnSpPr>
                  <p:cNvPr id="271" name="Connecteur droit 270">
                    <a:extLst>
                      <a:ext uri="{FF2B5EF4-FFF2-40B4-BE49-F238E27FC236}">
                        <a16:creationId xmlns:a16="http://schemas.microsoft.com/office/drawing/2014/main" id="{6102F4E7-75DA-4E2A-AF2E-1D78C6795531}"/>
                      </a:ext>
                    </a:extLst>
                  </p:cNvPr>
                  <p:cNvCxnSpPr>
                    <a:cxnSpLocks/>
                  </p:cNvCxnSpPr>
                  <p:nvPr/>
                </p:nvCxnSpPr>
                <p:spPr>
                  <a:xfrm>
                    <a:off x="2036183" y="4061951"/>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72" name="Ellipse 271">
                    <a:extLst>
                      <a:ext uri="{FF2B5EF4-FFF2-40B4-BE49-F238E27FC236}">
                        <a16:creationId xmlns:a16="http://schemas.microsoft.com/office/drawing/2014/main" id="{2C384084-0115-4E1C-90C9-9DD5012968BA}"/>
                      </a:ext>
                    </a:extLst>
                  </p:cNvPr>
                  <p:cNvSpPr/>
                  <p:nvPr/>
                </p:nvSpPr>
                <p:spPr>
                  <a:xfrm>
                    <a:off x="1903658" y="4195499"/>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267" name="Rectangle 266">
                <a:extLst>
                  <a:ext uri="{FF2B5EF4-FFF2-40B4-BE49-F238E27FC236}">
                    <a16:creationId xmlns:a16="http://schemas.microsoft.com/office/drawing/2014/main" id="{0B816DCE-E193-4AF8-8724-93FF74FF0E26}"/>
                  </a:ext>
                </a:extLst>
              </p:cNvPr>
              <p:cNvSpPr/>
              <p:nvPr/>
            </p:nvSpPr>
            <p:spPr>
              <a:xfrm>
                <a:off x="2169012" y="5310432"/>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Maitriser les règlementations spécifiques, en décrypter les enjeux au client</a:t>
                </a:r>
              </a:p>
            </p:txBody>
          </p:sp>
        </p:grpSp>
      </p:grpSp>
      <p:grpSp>
        <p:nvGrpSpPr>
          <p:cNvPr id="3" name="Groupe 2">
            <a:extLst>
              <a:ext uri="{FF2B5EF4-FFF2-40B4-BE49-F238E27FC236}">
                <a16:creationId xmlns:a16="http://schemas.microsoft.com/office/drawing/2014/main" id="{C5EAF54B-8615-44F8-91E2-26EF74C67FB3}"/>
              </a:ext>
            </a:extLst>
          </p:cNvPr>
          <p:cNvGrpSpPr/>
          <p:nvPr/>
        </p:nvGrpSpPr>
        <p:grpSpPr>
          <a:xfrm>
            <a:off x="170850" y="3355136"/>
            <a:ext cx="7149146" cy="646331"/>
            <a:chOff x="170850" y="3329682"/>
            <a:chExt cx="7149146" cy="646331"/>
          </a:xfrm>
        </p:grpSpPr>
        <p:sp>
          <p:nvSpPr>
            <p:cNvPr id="209" name="ZoneTexte 208">
              <a:extLst>
                <a:ext uri="{FF2B5EF4-FFF2-40B4-BE49-F238E27FC236}">
                  <a16:creationId xmlns:a16="http://schemas.microsoft.com/office/drawing/2014/main" id="{4C8FDFAC-20A6-4F6D-BE59-A48049A7827B}"/>
                </a:ext>
              </a:extLst>
            </p:cNvPr>
            <p:cNvSpPr txBox="1"/>
            <p:nvPr/>
          </p:nvSpPr>
          <p:spPr>
            <a:xfrm>
              <a:off x="170850" y="3375848"/>
              <a:ext cx="2160000"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Collecte des informations nécessaires à la production </a:t>
              </a:r>
              <a:br>
                <a:rPr lang="fr-FR" dirty="0"/>
              </a:br>
              <a:r>
                <a:rPr lang="fr-FR" dirty="0"/>
                <a:t>d'une mission</a:t>
              </a:r>
            </a:p>
          </p:txBody>
        </p:sp>
        <p:sp>
          <p:nvSpPr>
            <p:cNvPr id="229" name="Rectangle 228"/>
            <p:cNvSpPr/>
            <p:nvPr/>
          </p:nvSpPr>
          <p:spPr>
            <a:xfrm>
              <a:off x="5371355" y="3329682"/>
              <a:ext cx="1948641" cy="646331"/>
            </a:xfrm>
            <a:prstGeom prst="rect">
              <a:avLst/>
            </a:prstGeom>
            <a:noFill/>
          </p:spPr>
          <p:txBody>
            <a:bodyPr wrap="square">
              <a:spAutoFit/>
            </a:bodyPr>
            <a:lstStyle/>
            <a:p>
              <a:r>
                <a:rPr lang="fr-FR" sz="900" i="1" dirty="0">
                  <a:solidFill>
                    <a:schemeClr val="tx2"/>
                  </a:solidFill>
                  <a:latin typeface="Univers Light" panose="020B0403020202020204" pitchFamily="34" charset="0"/>
                </a:rPr>
                <a:t>Promouvoir auprès d'un client l'utilisation d'un logiciel de gestion de la paie pour transmettre les informations nécessaires</a:t>
              </a:r>
            </a:p>
          </p:txBody>
        </p:sp>
        <p:grpSp>
          <p:nvGrpSpPr>
            <p:cNvPr id="283" name="Groupe 282">
              <a:extLst>
                <a:ext uri="{FF2B5EF4-FFF2-40B4-BE49-F238E27FC236}">
                  <a16:creationId xmlns:a16="http://schemas.microsoft.com/office/drawing/2014/main" id="{5839E972-558F-49B9-BE14-BB7490DF4FA4}"/>
                </a:ext>
              </a:extLst>
            </p:cNvPr>
            <p:cNvGrpSpPr/>
            <p:nvPr/>
          </p:nvGrpSpPr>
          <p:grpSpPr>
            <a:xfrm>
              <a:off x="1894127" y="3375848"/>
              <a:ext cx="3456023" cy="528999"/>
              <a:chOff x="1942188" y="8413894"/>
              <a:chExt cx="3456023" cy="528999"/>
            </a:xfrm>
          </p:grpSpPr>
          <p:grpSp>
            <p:nvGrpSpPr>
              <p:cNvPr id="289" name="Groupe 288">
                <a:extLst>
                  <a:ext uri="{FF2B5EF4-FFF2-40B4-BE49-F238E27FC236}">
                    <a16:creationId xmlns:a16="http://schemas.microsoft.com/office/drawing/2014/main" id="{3921A7E7-3B01-451C-AAB3-04A87AD54202}"/>
                  </a:ext>
                </a:extLst>
              </p:cNvPr>
              <p:cNvGrpSpPr/>
              <p:nvPr/>
            </p:nvGrpSpPr>
            <p:grpSpPr>
              <a:xfrm>
                <a:off x="1942188" y="8438893"/>
                <a:ext cx="3405719" cy="504000"/>
                <a:chOff x="1907629" y="2848854"/>
                <a:chExt cx="3405719" cy="504000"/>
              </a:xfrm>
            </p:grpSpPr>
            <p:sp>
              <p:nvSpPr>
                <p:cNvPr id="292" name="Rectangle 291">
                  <a:extLst>
                    <a:ext uri="{FF2B5EF4-FFF2-40B4-BE49-F238E27FC236}">
                      <a16:creationId xmlns:a16="http://schemas.microsoft.com/office/drawing/2014/main" id="{120F9D32-AF25-436D-9EF6-CD27E74BC1B3}"/>
                    </a:ext>
                  </a:extLst>
                </p:cNvPr>
                <p:cNvSpPr/>
                <p:nvPr/>
              </p:nvSpPr>
              <p:spPr>
                <a:xfrm>
                  <a:off x="2052761" y="2848854"/>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93" name="Groupe 292">
                  <a:extLst>
                    <a:ext uri="{FF2B5EF4-FFF2-40B4-BE49-F238E27FC236}">
                      <a16:creationId xmlns:a16="http://schemas.microsoft.com/office/drawing/2014/main" id="{41FB431B-EFB8-4E50-8537-ADEFD7A4E412}"/>
                    </a:ext>
                  </a:extLst>
                </p:cNvPr>
                <p:cNvGrpSpPr/>
                <p:nvPr/>
              </p:nvGrpSpPr>
              <p:grpSpPr>
                <a:xfrm>
                  <a:off x="1907629" y="2848854"/>
                  <a:ext cx="271472" cy="504000"/>
                  <a:chOff x="1903658" y="4082240"/>
                  <a:chExt cx="265051" cy="504000"/>
                </a:xfrm>
              </p:grpSpPr>
              <p:cxnSp>
                <p:nvCxnSpPr>
                  <p:cNvPr id="294" name="Connecteur droit 293">
                    <a:extLst>
                      <a:ext uri="{FF2B5EF4-FFF2-40B4-BE49-F238E27FC236}">
                        <a16:creationId xmlns:a16="http://schemas.microsoft.com/office/drawing/2014/main" id="{A94993A4-7C60-4B4F-A7F7-8E6D62AFBD36}"/>
                      </a:ext>
                    </a:extLst>
                  </p:cNvPr>
                  <p:cNvCxnSpPr>
                    <a:cxnSpLocks/>
                  </p:cNvCxnSpPr>
                  <p:nvPr/>
                </p:nvCxnSpPr>
                <p:spPr>
                  <a:xfrm>
                    <a:off x="2036183" y="4082240"/>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95" name="Ellipse 294">
                    <a:extLst>
                      <a:ext uri="{FF2B5EF4-FFF2-40B4-BE49-F238E27FC236}">
                        <a16:creationId xmlns:a16="http://schemas.microsoft.com/office/drawing/2014/main" id="{F16B0EA8-D77A-46B0-B122-2C9C27C1601D}"/>
                      </a:ext>
                    </a:extLst>
                  </p:cNvPr>
                  <p:cNvSpPr/>
                  <p:nvPr/>
                </p:nvSpPr>
                <p:spPr>
                  <a:xfrm>
                    <a:off x="1903658" y="4215788"/>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291" name="Rectangle 290">
                <a:extLst>
                  <a:ext uri="{FF2B5EF4-FFF2-40B4-BE49-F238E27FC236}">
                    <a16:creationId xmlns:a16="http://schemas.microsoft.com/office/drawing/2014/main" id="{C720285E-71C7-4005-876E-F1CE76DEF23A}"/>
                  </a:ext>
                </a:extLst>
              </p:cNvPr>
              <p:cNvSpPr/>
              <p:nvPr/>
            </p:nvSpPr>
            <p:spPr>
              <a:xfrm>
                <a:off x="2158211" y="8413894"/>
                <a:ext cx="3240000" cy="50400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Être autonome dans la collecte et l’organisation des documents clients et promouvoir les modes de collecte dématérialisés</a:t>
                </a:r>
              </a:p>
            </p:txBody>
          </p:sp>
        </p:grpSp>
      </p:grpSp>
      <p:grpSp>
        <p:nvGrpSpPr>
          <p:cNvPr id="5" name="Groupe 4">
            <a:extLst>
              <a:ext uri="{FF2B5EF4-FFF2-40B4-BE49-F238E27FC236}">
                <a16:creationId xmlns:a16="http://schemas.microsoft.com/office/drawing/2014/main" id="{F4868A81-5D9E-4904-8CEC-BCDE763B36E3}"/>
              </a:ext>
            </a:extLst>
          </p:cNvPr>
          <p:cNvGrpSpPr/>
          <p:nvPr/>
        </p:nvGrpSpPr>
        <p:grpSpPr>
          <a:xfrm>
            <a:off x="170850" y="4554690"/>
            <a:ext cx="7130755" cy="646331"/>
            <a:chOff x="170850" y="4458336"/>
            <a:chExt cx="7130755" cy="646331"/>
          </a:xfrm>
        </p:grpSpPr>
        <p:sp>
          <p:nvSpPr>
            <p:cNvPr id="165" name="ZoneTexte 164">
              <a:extLst>
                <a:ext uri="{FF2B5EF4-FFF2-40B4-BE49-F238E27FC236}">
                  <a16:creationId xmlns:a16="http://schemas.microsoft.com/office/drawing/2014/main" id="{4C8FDFAC-20A6-4F6D-BE59-A48049A7827B}"/>
                </a:ext>
              </a:extLst>
            </p:cNvPr>
            <p:cNvSpPr txBox="1"/>
            <p:nvPr/>
          </p:nvSpPr>
          <p:spPr>
            <a:xfrm>
              <a:off x="170850" y="4504502"/>
              <a:ext cx="2219954"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Process et méthodologies </a:t>
              </a:r>
              <a:br>
                <a:rPr lang="fr-FR" dirty="0"/>
              </a:br>
              <a:r>
                <a:rPr lang="fr-FR" dirty="0"/>
                <a:t>de travail spécifiques au </a:t>
              </a:r>
              <a:br>
                <a:rPr lang="fr-FR" dirty="0"/>
              </a:br>
              <a:r>
                <a:rPr lang="fr-FR" dirty="0"/>
                <a:t>domaine de spécialité</a:t>
              </a:r>
            </a:p>
          </p:txBody>
        </p:sp>
        <p:sp>
          <p:nvSpPr>
            <p:cNvPr id="34" name="Rectangle 33"/>
            <p:cNvSpPr/>
            <p:nvPr/>
          </p:nvSpPr>
          <p:spPr>
            <a:xfrm>
              <a:off x="5371355" y="4458336"/>
              <a:ext cx="1930250" cy="646331"/>
            </a:xfrm>
            <a:prstGeom prst="rect">
              <a:avLst/>
            </a:prstGeom>
            <a:noFill/>
          </p:spPr>
          <p:txBody>
            <a:bodyPr wrap="square">
              <a:spAutoFit/>
            </a:bodyPr>
            <a:lstStyle/>
            <a:p>
              <a:r>
                <a:rPr lang="fr-FR" sz="900" i="1" dirty="0">
                  <a:solidFill>
                    <a:schemeClr val="tx2"/>
                  </a:solidFill>
                  <a:latin typeface="Univers Light" panose="020B0403020202020204" pitchFamily="34" charset="0"/>
                </a:rPr>
                <a:t>Contrôler régulièrement la qualité des bulletins de paie, identifier les anomalies et proposer des pistes d'action</a:t>
              </a:r>
            </a:p>
          </p:txBody>
        </p:sp>
        <p:grpSp>
          <p:nvGrpSpPr>
            <p:cNvPr id="304" name="Groupe 303">
              <a:extLst>
                <a:ext uri="{FF2B5EF4-FFF2-40B4-BE49-F238E27FC236}">
                  <a16:creationId xmlns:a16="http://schemas.microsoft.com/office/drawing/2014/main" id="{44578A81-044B-43AC-9A34-5D6BC42DF0EC}"/>
                </a:ext>
              </a:extLst>
            </p:cNvPr>
            <p:cNvGrpSpPr/>
            <p:nvPr/>
          </p:nvGrpSpPr>
          <p:grpSpPr>
            <a:xfrm>
              <a:off x="1894127" y="4529501"/>
              <a:ext cx="3466824" cy="504000"/>
              <a:chOff x="1942188" y="5252504"/>
              <a:chExt cx="3466824" cy="504000"/>
            </a:xfrm>
          </p:grpSpPr>
          <p:grpSp>
            <p:nvGrpSpPr>
              <p:cNvPr id="305" name="Groupe 304">
                <a:extLst>
                  <a:ext uri="{FF2B5EF4-FFF2-40B4-BE49-F238E27FC236}">
                    <a16:creationId xmlns:a16="http://schemas.microsoft.com/office/drawing/2014/main" id="{E080AFDE-7A9E-49BF-BB7B-9E7680045B82}"/>
                  </a:ext>
                </a:extLst>
              </p:cNvPr>
              <p:cNvGrpSpPr/>
              <p:nvPr/>
            </p:nvGrpSpPr>
            <p:grpSpPr>
              <a:xfrm>
                <a:off x="1942188" y="5252504"/>
                <a:ext cx="3405719" cy="504000"/>
                <a:chOff x="1907629" y="2828565"/>
                <a:chExt cx="3405719" cy="504000"/>
              </a:xfrm>
            </p:grpSpPr>
            <p:sp>
              <p:nvSpPr>
                <p:cNvPr id="307" name="Rectangle 306">
                  <a:extLst>
                    <a:ext uri="{FF2B5EF4-FFF2-40B4-BE49-F238E27FC236}">
                      <a16:creationId xmlns:a16="http://schemas.microsoft.com/office/drawing/2014/main" id="{8DB72D03-A15E-4A7C-8A3F-2F1FD96BAF4A}"/>
                    </a:ext>
                  </a:extLst>
                </p:cNvPr>
                <p:cNvSpPr/>
                <p:nvPr/>
              </p:nvSpPr>
              <p:spPr>
                <a:xfrm>
                  <a:off x="2052761" y="2828565"/>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08" name="Groupe 307">
                  <a:extLst>
                    <a:ext uri="{FF2B5EF4-FFF2-40B4-BE49-F238E27FC236}">
                      <a16:creationId xmlns:a16="http://schemas.microsoft.com/office/drawing/2014/main" id="{0243D265-9AD3-4239-B244-EACB886AF1EE}"/>
                    </a:ext>
                  </a:extLst>
                </p:cNvPr>
                <p:cNvGrpSpPr/>
                <p:nvPr/>
              </p:nvGrpSpPr>
              <p:grpSpPr>
                <a:xfrm>
                  <a:off x="1907629" y="2828565"/>
                  <a:ext cx="271472" cy="504000"/>
                  <a:chOff x="1903658" y="4061951"/>
                  <a:chExt cx="265051" cy="504000"/>
                </a:xfrm>
              </p:grpSpPr>
              <p:cxnSp>
                <p:nvCxnSpPr>
                  <p:cNvPr id="309" name="Connecteur droit 308">
                    <a:extLst>
                      <a:ext uri="{FF2B5EF4-FFF2-40B4-BE49-F238E27FC236}">
                        <a16:creationId xmlns:a16="http://schemas.microsoft.com/office/drawing/2014/main" id="{7E9D8B05-E4EF-452B-A6A5-B1D910AB72B4}"/>
                      </a:ext>
                    </a:extLst>
                  </p:cNvPr>
                  <p:cNvCxnSpPr>
                    <a:cxnSpLocks/>
                  </p:cNvCxnSpPr>
                  <p:nvPr/>
                </p:nvCxnSpPr>
                <p:spPr>
                  <a:xfrm>
                    <a:off x="2036183" y="4061951"/>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10" name="Ellipse 309">
                    <a:extLst>
                      <a:ext uri="{FF2B5EF4-FFF2-40B4-BE49-F238E27FC236}">
                        <a16:creationId xmlns:a16="http://schemas.microsoft.com/office/drawing/2014/main" id="{1AD11CF8-5E65-4CD3-9F46-9222E74A4DD8}"/>
                      </a:ext>
                    </a:extLst>
                  </p:cNvPr>
                  <p:cNvSpPr/>
                  <p:nvPr/>
                </p:nvSpPr>
                <p:spPr>
                  <a:xfrm>
                    <a:off x="1903658" y="4195499"/>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306" name="Rectangle 305">
                <a:extLst>
                  <a:ext uri="{FF2B5EF4-FFF2-40B4-BE49-F238E27FC236}">
                    <a16:creationId xmlns:a16="http://schemas.microsoft.com/office/drawing/2014/main" id="{6BE1C6AF-449B-457C-BA65-CBACD3D82D4F}"/>
                  </a:ext>
                </a:extLst>
              </p:cNvPr>
              <p:cNvSpPr/>
              <p:nvPr/>
            </p:nvSpPr>
            <p:spPr>
              <a:xfrm>
                <a:off x="2169012" y="5310432"/>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Appliquer la méthodologie pertinente et proposer des améliorations méthodologiques</a:t>
                </a:r>
              </a:p>
            </p:txBody>
          </p:sp>
        </p:grpSp>
      </p:grpSp>
      <p:grpSp>
        <p:nvGrpSpPr>
          <p:cNvPr id="6" name="Groupe 5">
            <a:extLst>
              <a:ext uri="{FF2B5EF4-FFF2-40B4-BE49-F238E27FC236}">
                <a16:creationId xmlns:a16="http://schemas.microsoft.com/office/drawing/2014/main" id="{2A951BC5-4C30-43D5-AA45-4D05B1F3B3C2}"/>
              </a:ext>
            </a:extLst>
          </p:cNvPr>
          <p:cNvGrpSpPr/>
          <p:nvPr/>
        </p:nvGrpSpPr>
        <p:grpSpPr>
          <a:xfrm>
            <a:off x="170850" y="5154467"/>
            <a:ext cx="7353403" cy="646331"/>
            <a:chOff x="170850" y="5087913"/>
            <a:chExt cx="7353403" cy="646331"/>
          </a:xfrm>
        </p:grpSpPr>
        <p:sp>
          <p:nvSpPr>
            <p:cNvPr id="175" name="ZoneTexte 174">
              <a:extLst>
                <a:ext uri="{FF2B5EF4-FFF2-40B4-BE49-F238E27FC236}">
                  <a16:creationId xmlns:a16="http://schemas.microsoft.com/office/drawing/2014/main" id="{4C8FDFAC-20A6-4F6D-BE59-A48049A7827B}"/>
                </a:ext>
              </a:extLst>
            </p:cNvPr>
            <p:cNvSpPr txBox="1"/>
            <p:nvPr/>
          </p:nvSpPr>
          <p:spPr>
            <a:xfrm>
              <a:off x="170850" y="5134079"/>
              <a:ext cx="2160000"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Production de livrables </a:t>
              </a:r>
              <a:br>
                <a:rPr lang="fr-FR" dirty="0"/>
              </a:br>
              <a:r>
                <a:rPr lang="fr-FR" dirty="0"/>
                <a:t>répondant à une </a:t>
              </a:r>
              <a:br>
                <a:rPr lang="fr-FR" dirty="0"/>
              </a:br>
              <a:r>
                <a:rPr lang="fr-FR" dirty="0"/>
                <a:t>problématique client </a:t>
              </a:r>
            </a:p>
          </p:txBody>
        </p:sp>
        <p:sp>
          <p:nvSpPr>
            <p:cNvPr id="37" name="Rectangle 36"/>
            <p:cNvSpPr/>
            <p:nvPr/>
          </p:nvSpPr>
          <p:spPr>
            <a:xfrm>
              <a:off x="5371355" y="5087913"/>
              <a:ext cx="2152898" cy="646331"/>
            </a:xfrm>
            <a:prstGeom prst="rect">
              <a:avLst/>
            </a:prstGeom>
            <a:noFill/>
          </p:spPr>
          <p:txBody>
            <a:bodyPr wrap="square">
              <a:spAutoFit/>
            </a:bodyPr>
            <a:lstStyle/>
            <a:p>
              <a:r>
                <a:rPr lang="fr-FR" sz="900" i="1" dirty="0">
                  <a:solidFill>
                    <a:schemeClr val="tx2"/>
                  </a:solidFill>
                  <a:latin typeface="Univers Light" panose="020B0403020202020204" pitchFamily="34" charset="0"/>
                </a:rPr>
                <a:t>Rédiger des notes présentant les évolutions réglementaires et sectorielles en matière de paie et les envoyer aux clients concernés </a:t>
              </a:r>
            </a:p>
          </p:txBody>
        </p:sp>
        <p:grpSp>
          <p:nvGrpSpPr>
            <p:cNvPr id="180" name="Groupe 179">
              <a:extLst>
                <a:ext uri="{FF2B5EF4-FFF2-40B4-BE49-F238E27FC236}">
                  <a16:creationId xmlns:a16="http://schemas.microsoft.com/office/drawing/2014/main" id="{33CFAA9B-583D-42BE-A5CC-09EC03DF9571}"/>
                </a:ext>
              </a:extLst>
            </p:cNvPr>
            <p:cNvGrpSpPr/>
            <p:nvPr/>
          </p:nvGrpSpPr>
          <p:grpSpPr>
            <a:xfrm>
              <a:off x="1894127" y="5134079"/>
              <a:ext cx="3456023" cy="528999"/>
              <a:chOff x="1942188" y="8413894"/>
              <a:chExt cx="3456023" cy="528999"/>
            </a:xfrm>
          </p:grpSpPr>
          <p:grpSp>
            <p:nvGrpSpPr>
              <p:cNvPr id="181" name="Groupe 180">
                <a:extLst>
                  <a:ext uri="{FF2B5EF4-FFF2-40B4-BE49-F238E27FC236}">
                    <a16:creationId xmlns:a16="http://schemas.microsoft.com/office/drawing/2014/main" id="{12701291-2A61-49F2-8DE0-92F523AD2760}"/>
                  </a:ext>
                </a:extLst>
              </p:cNvPr>
              <p:cNvGrpSpPr/>
              <p:nvPr/>
            </p:nvGrpSpPr>
            <p:grpSpPr>
              <a:xfrm>
                <a:off x="1942188" y="8438893"/>
                <a:ext cx="3405719" cy="504000"/>
                <a:chOff x="1907629" y="2848854"/>
                <a:chExt cx="3405719" cy="504000"/>
              </a:xfrm>
            </p:grpSpPr>
            <p:sp>
              <p:nvSpPr>
                <p:cNvPr id="183" name="Rectangle 182">
                  <a:extLst>
                    <a:ext uri="{FF2B5EF4-FFF2-40B4-BE49-F238E27FC236}">
                      <a16:creationId xmlns:a16="http://schemas.microsoft.com/office/drawing/2014/main" id="{39EDA296-E79F-4DEB-AD7F-F16AED1B9C76}"/>
                    </a:ext>
                  </a:extLst>
                </p:cNvPr>
                <p:cNvSpPr/>
                <p:nvPr/>
              </p:nvSpPr>
              <p:spPr>
                <a:xfrm>
                  <a:off x="2052761" y="2848854"/>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84" name="Groupe 183">
                  <a:extLst>
                    <a:ext uri="{FF2B5EF4-FFF2-40B4-BE49-F238E27FC236}">
                      <a16:creationId xmlns:a16="http://schemas.microsoft.com/office/drawing/2014/main" id="{D26F8C8C-19CA-4939-B18F-0D86ADB397B2}"/>
                    </a:ext>
                  </a:extLst>
                </p:cNvPr>
                <p:cNvGrpSpPr/>
                <p:nvPr/>
              </p:nvGrpSpPr>
              <p:grpSpPr>
                <a:xfrm>
                  <a:off x="1907629" y="2848854"/>
                  <a:ext cx="271472" cy="504000"/>
                  <a:chOff x="1903658" y="4082240"/>
                  <a:chExt cx="265051" cy="504000"/>
                </a:xfrm>
              </p:grpSpPr>
              <p:cxnSp>
                <p:nvCxnSpPr>
                  <p:cNvPr id="185" name="Connecteur droit 184">
                    <a:extLst>
                      <a:ext uri="{FF2B5EF4-FFF2-40B4-BE49-F238E27FC236}">
                        <a16:creationId xmlns:a16="http://schemas.microsoft.com/office/drawing/2014/main" id="{DC99EB23-123D-460F-9A7B-8474AF34FA25}"/>
                      </a:ext>
                    </a:extLst>
                  </p:cNvPr>
                  <p:cNvCxnSpPr>
                    <a:cxnSpLocks/>
                  </p:cNvCxnSpPr>
                  <p:nvPr/>
                </p:nvCxnSpPr>
                <p:spPr>
                  <a:xfrm>
                    <a:off x="2036183" y="4082240"/>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86" name="Ellipse 185">
                    <a:extLst>
                      <a:ext uri="{FF2B5EF4-FFF2-40B4-BE49-F238E27FC236}">
                        <a16:creationId xmlns:a16="http://schemas.microsoft.com/office/drawing/2014/main" id="{4AB90010-BB44-4032-BE83-2ED702FCAF94}"/>
                      </a:ext>
                    </a:extLst>
                  </p:cNvPr>
                  <p:cNvSpPr/>
                  <p:nvPr/>
                </p:nvSpPr>
                <p:spPr>
                  <a:xfrm>
                    <a:off x="1903658" y="4215788"/>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182" name="Rectangle 181">
                <a:extLst>
                  <a:ext uri="{FF2B5EF4-FFF2-40B4-BE49-F238E27FC236}">
                    <a16:creationId xmlns:a16="http://schemas.microsoft.com/office/drawing/2014/main" id="{1D86239A-1B29-43BA-BA4F-A3D1FA7CECA9}"/>
                  </a:ext>
                </a:extLst>
              </p:cNvPr>
              <p:cNvSpPr/>
              <p:nvPr/>
            </p:nvSpPr>
            <p:spPr>
              <a:xfrm>
                <a:off x="2158211" y="8413894"/>
                <a:ext cx="3240000" cy="50400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Analyser des informations variées pour produire un livrable répondant à une problématique client spécifique</a:t>
                </a:r>
              </a:p>
            </p:txBody>
          </p:sp>
        </p:grpSp>
      </p:grpSp>
      <p:grpSp>
        <p:nvGrpSpPr>
          <p:cNvPr id="7" name="Groupe 6">
            <a:extLst>
              <a:ext uri="{FF2B5EF4-FFF2-40B4-BE49-F238E27FC236}">
                <a16:creationId xmlns:a16="http://schemas.microsoft.com/office/drawing/2014/main" id="{F8525309-7950-4B57-9B8D-5B8573D362DD}"/>
              </a:ext>
            </a:extLst>
          </p:cNvPr>
          <p:cNvGrpSpPr/>
          <p:nvPr/>
        </p:nvGrpSpPr>
        <p:grpSpPr>
          <a:xfrm>
            <a:off x="170850" y="5754244"/>
            <a:ext cx="6921302" cy="646331"/>
            <a:chOff x="170850" y="5717330"/>
            <a:chExt cx="6921302" cy="646331"/>
          </a:xfrm>
        </p:grpSpPr>
        <p:sp>
          <p:nvSpPr>
            <p:cNvPr id="257" name="ZoneTexte 256">
              <a:extLst>
                <a:ext uri="{FF2B5EF4-FFF2-40B4-BE49-F238E27FC236}">
                  <a16:creationId xmlns:a16="http://schemas.microsoft.com/office/drawing/2014/main" id="{4C8FDFAC-20A6-4F6D-BE59-A48049A7827B}"/>
                </a:ext>
              </a:extLst>
            </p:cNvPr>
            <p:cNvSpPr txBox="1"/>
            <p:nvPr/>
          </p:nvSpPr>
          <p:spPr>
            <a:xfrm>
              <a:off x="170850" y="5840440"/>
              <a:ext cx="2002942"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Sécurité des échanges de données avec l'externe</a:t>
              </a:r>
            </a:p>
          </p:txBody>
        </p:sp>
        <p:sp>
          <p:nvSpPr>
            <p:cNvPr id="36" name="Rectangle 35"/>
            <p:cNvSpPr/>
            <p:nvPr/>
          </p:nvSpPr>
          <p:spPr>
            <a:xfrm>
              <a:off x="5388685" y="5717330"/>
              <a:ext cx="1703467" cy="646331"/>
            </a:xfrm>
            <a:prstGeom prst="rect">
              <a:avLst/>
            </a:prstGeom>
            <a:noFill/>
          </p:spPr>
          <p:txBody>
            <a:bodyPr wrap="square">
              <a:spAutoFit/>
            </a:bodyPr>
            <a:lstStyle/>
            <a:p>
              <a:r>
                <a:rPr lang="fr-FR" sz="900" i="1" dirty="0">
                  <a:solidFill>
                    <a:schemeClr val="tx2"/>
                  </a:solidFill>
                  <a:latin typeface="Univers Light" panose="020B0403020202020204" pitchFamily="34" charset="0"/>
                </a:rPr>
                <a:t>Lors de la collecte de données de salaire, rappeler les obligations de la RGPD applicables</a:t>
              </a:r>
            </a:p>
          </p:txBody>
        </p:sp>
        <p:grpSp>
          <p:nvGrpSpPr>
            <p:cNvPr id="187" name="Groupe 186">
              <a:extLst>
                <a:ext uri="{FF2B5EF4-FFF2-40B4-BE49-F238E27FC236}">
                  <a16:creationId xmlns:a16="http://schemas.microsoft.com/office/drawing/2014/main" id="{9AF274EE-CD5A-4914-BDF0-1CA988E64707}"/>
                </a:ext>
              </a:extLst>
            </p:cNvPr>
            <p:cNvGrpSpPr/>
            <p:nvPr/>
          </p:nvGrpSpPr>
          <p:grpSpPr>
            <a:xfrm>
              <a:off x="1894127" y="5788495"/>
              <a:ext cx="3466824" cy="504000"/>
              <a:chOff x="1942188" y="5252504"/>
              <a:chExt cx="3466824" cy="504000"/>
            </a:xfrm>
          </p:grpSpPr>
          <p:grpSp>
            <p:nvGrpSpPr>
              <p:cNvPr id="188" name="Groupe 187">
                <a:extLst>
                  <a:ext uri="{FF2B5EF4-FFF2-40B4-BE49-F238E27FC236}">
                    <a16:creationId xmlns:a16="http://schemas.microsoft.com/office/drawing/2014/main" id="{44164328-F465-4DE7-B7D1-A66C3C33D6B3}"/>
                  </a:ext>
                </a:extLst>
              </p:cNvPr>
              <p:cNvGrpSpPr/>
              <p:nvPr/>
            </p:nvGrpSpPr>
            <p:grpSpPr>
              <a:xfrm>
                <a:off x="1942188" y="5252504"/>
                <a:ext cx="3405719" cy="504000"/>
                <a:chOff x="1907629" y="2828565"/>
                <a:chExt cx="3405719" cy="504000"/>
              </a:xfrm>
            </p:grpSpPr>
            <p:sp>
              <p:nvSpPr>
                <p:cNvPr id="190" name="Rectangle 189">
                  <a:extLst>
                    <a:ext uri="{FF2B5EF4-FFF2-40B4-BE49-F238E27FC236}">
                      <a16:creationId xmlns:a16="http://schemas.microsoft.com/office/drawing/2014/main" id="{AD36C76C-AD5F-49DA-8C4F-460B20E258C7}"/>
                    </a:ext>
                  </a:extLst>
                </p:cNvPr>
                <p:cNvSpPr/>
                <p:nvPr/>
              </p:nvSpPr>
              <p:spPr>
                <a:xfrm>
                  <a:off x="2052761" y="2828565"/>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91" name="Groupe 190">
                  <a:extLst>
                    <a:ext uri="{FF2B5EF4-FFF2-40B4-BE49-F238E27FC236}">
                      <a16:creationId xmlns:a16="http://schemas.microsoft.com/office/drawing/2014/main" id="{328AC44B-C658-441F-A0DB-D87C1B3F8FB7}"/>
                    </a:ext>
                  </a:extLst>
                </p:cNvPr>
                <p:cNvGrpSpPr/>
                <p:nvPr/>
              </p:nvGrpSpPr>
              <p:grpSpPr>
                <a:xfrm>
                  <a:off x="1907629" y="2828565"/>
                  <a:ext cx="271472" cy="504000"/>
                  <a:chOff x="1903658" y="4061951"/>
                  <a:chExt cx="265051" cy="504000"/>
                </a:xfrm>
              </p:grpSpPr>
              <p:cxnSp>
                <p:nvCxnSpPr>
                  <p:cNvPr id="192" name="Connecteur droit 191">
                    <a:extLst>
                      <a:ext uri="{FF2B5EF4-FFF2-40B4-BE49-F238E27FC236}">
                        <a16:creationId xmlns:a16="http://schemas.microsoft.com/office/drawing/2014/main" id="{71E220B3-3D2E-4549-B8A1-458B3A29D37A}"/>
                      </a:ext>
                    </a:extLst>
                  </p:cNvPr>
                  <p:cNvCxnSpPr>
                    <a:cxnSpLocks/>
                  </p:cNvCxnSpPr>
                  <p:nvPr/>
                </p:nvCxnSpPr>
                <p:spPr>
                  <a:xfrm>
                    <a:off x="2036183" y="4061951"/>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96" name="Ellipse 195">
                    <a:extLst>
                      <a:ext uri="{FF2B5EF4-FFF2-40B4-BE49-F238E27FC236}">
                        <a16:creationId xmlns:a16="http://schemas.microsoft.com/office/drawing/2014/main" id="{219F9F9B-B239-49D6-9C3A-AE6D05A45A27}"/>
                      </a:ext>
                    </a:extLst>
                  </p:cNvPr>
                  <p:cNvSpPr/>
                  <p:nvPr/>
                </p:nvSpPr>
                <p:spPr>
                  <a:xfrm>
                    <a:off x="1903658" y="4195499"/>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189" name="Rectangle 188">
                <a:extLst>
                  <a:ext uri="{FF2B5EF4-FFF2-40B4-BE49-F238E27FC236}">
                    <a16:creationId xmlns:a16="http://schemas.microsoft.com/office/drawing/2014/main" id="{30A88B53-947E-42CD-8574-A6F9E1F46706}"/>
                  </a:ext>
                </a:extLst>
              </p:cNvPr>
              <p:cNvSpPr/>
              <p:nvPr/>
            </p:nvSpPr>
            <p:spPr>
              <a:xfrm>
                <a:off x="2169012" y="5310432"/>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Sensibiliser ses interlocuteurs au respect des obligations en matière de sécurité des données</a:t>
                </a:r>
              </a:p>
            </p:txBody>
          </p:sp>
        </p:grpSp>
      </p:grpSp>
      <p:grpSp>
        <p:nvGrpSpPr>
          <p:cNvPr id="8" name="Groupe 7">
            <a:extLst>
              <a:ext uri="{FF2B5EF4-FFF2-40B4-BE49-F238E27FC236}">
                <a16:creationId xmlns:a16="http://schemas.microsoft.com/office/drawing/2014/main" id="{14CC9B43-2D6A-4E29-9023-FD269CE97140}"/>
              </a:ext>
            </a:extLst>
          </p:cNvPr>
          <p:cNvGrpSpPr/>
          <p:nvPr/>
        </p:nvGrpSpPr>
        <p:grpSpPr>
          <a:xfrm>
            <a:off x="170850" y="6354018"/>
            <a:ext cx="7117284" cy="646331"/>
            <a:chOff x="170850" y="6354018"/>
            <a:chExt cx="7117284" cy="646331"/>
          </a:xfrm>
        </p:grpSpPr>
        <p:sp>
          <p:nvSpPr>
            <p:cNvPr id="157" name="ZoneTexte 156">
              <a:extLst>
                <a:ext uri="{FF2B5EF4-FFF2-40B4-BE49-F238E27FC236}">
                  <a16:creationId xmlns:a16="http://schemas.microsoft.com/office/drawing/2014/main" id="{70995283-A4A7-4ADB-950D-B59393549DEA}"/>
                </a:ext>
              </a:extLst>
            </p:cNvPr>
            <p:cNvSpPr txBox="1"/>
            <p:nvPr/>
          </p:nvSpPr>
          <p:spPr>
            <a:xfrm>
              <a:off x="170850" y="6477128"/>
              <a:ext cx="2002942"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Gestion et exploitation </a:t>
              </a:r>
              <a:br>
                <a:rPr lang="fr-FR" dirty="0"/>
              </a:br>
              <a:r>
                <a:rPr lang="fr-FR" dirty="0"/>
                <a:t>d’une base de données</a:t>
              </a:r>
            </a:p>
          </p:txBody>
        </p:sp>
        <p:sp>
          <p:nvSpPr>
            <p:cNvPr id="166" name="Rectangle 165">
              <a:extLst>
                <a:ext uri="{FF2B5EF4-FFF2-40B4-BE49-F238E27FC236}">
                  <a16:creationId xmlns:a16="http://schemas.microsoft.com/office/drawing/2014/main" id="{315B3CC8-46E7-4698-9315-1888905FEB5C}"/>
                </a:ext>
              </a:extLst>
            </p:cNvPr>
            <p:cNvSpPr/>
            <p:nvPr/>
          </p:nvSpPr>
          <p:spPr>
            <a:xfrm>
              <a:off x="5371355" y="6354018"/>
              <a:ext cx="1916779" cy="646331"/>
            </a:xfrm>
            <a:prstGeom prst="rect">
              <a:avLst/>
            </a:prstGeom>
            <a:noFill/>
          </p:spPr>
          <p:txBody>
            <a:bodyPr wrap="square">
              <a:spAutoFit/>
            </a:bodyPr>
            <a:lstStyle/>
            <a:p>
              <a:r>
                <a:rPr lang="fr-FR" sz="900" i="1" dirty="0">
                  <a:solidFill>
                    <a:schemeClr val="tx2"/>
                  </a:solidFill>
                  <a:latin typeface="Univers Light" panose="020B0403020202020204" pitchFamily="34" charset="0"/>
                </a:rPr>
                <a:t>Présenter sous forme de tableau synthétique une simulation des coûts chargés associés aux salariés d’un ETI</a:t>
              </a:r>
            </a:p>
          </p:txBody>
        </p:sp>
        <p:grpSp>
          <p:nvGrpSpPr>
            <p:cNvPr id="197" name="Groupe 196">
              <a:extLst>
                <a:ext uri="{FF2B5EF4-FFF2-40B4-BE49-F238E27FC236}">
                  <a16:creationId xmlns:a16="http://schemas.microsoft.com/office/drawing/2014/main" id="{E6A7E223-9BAE-4EFD-BEE6-25C465E71C27}"/>
                </a:ext>
              </a:extLst>
            </p:cNvPr>
            <p:cNvGrpSpPr/>
            <p:nvPr/>
          </p:nvGrpSpPr>
          <p:grpSpPr>
            <a:xfrm>
              <a:off x="1894127" y="6425183"/>
              <a:ext cx="3466824" cy="504000"/>
              <a:chOff x="1942188" y="5252504"/>
              <a:chExt cx="3466824" cy="504000"/>
            </a:xfrm>
          </p:grpSpPr>
          <p:grpSp>
            <p:nvGrpSpPr>
              <p:cNvPr id="198" name="Groupe 197">
                <a:extLst>
                  <a:ext uri="{FF2B5EF4-FFF2-40B4-BE49-F238E27FC236}">
                    <a16:creationId xmlns:a16="http://schemas.microsoft.com/office/drawing/2014/main" id="{93CD1639-0F25-4511-96D1-32849429E6EF}"/>
                  </a:ext>
                </a:extLst>
              </p:cNvPr>
              <p:cNvGrpSpPr/>
              <p:nvPr/>
            </p:nvGrpSpPr>
            <p:grpSpPr>
              <a:xfrm>
                <a:off x="1942188" y="5252504"/>
                <a:ext cx="3405719" cy="504000"/>
                <a:chOff x="1907629" y="2828565"/>
                <a:chExt cx="3405719" cy="504000"/>
              </a:xfrm>
            </p:grpSpPr>
            <p:sp>
              <p:nvSpPr>
                <p:cNvPr id="200" name="Rectangle 199">
                  <a:extLst>
                    <a:ext uri="{FF2B5EF4-FFF2-40B4-BE49-F238E27FC236}">
                      <a16:creationId xmlns:a16="http://schemas.microsoft.com/office/drawing/2014/main" id="{2B782617-72D7-40A6-95FB-3EED4B3ADFF8}"/>
                    </a:ext>
                  </a:extLst>
                </p:cNvPr>
                <p:cNvSpPr/>
                <p:nvPr/>
              </p:nvSpPr>
              <p:spPr>
                <a:xfrm>
                  <a:off x="2052761" y="2828565"/>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05" name="Groupe 204">
                  <a:extLst>
                    <a:ext uri="{FF2B5EF4-FFF2-40B4-BE49-F238E27FC236}">
                      <a16:creationId xmlns:a16="http://schemas.microsoft.com/office/drawing/2014/main" id="{6BF8C0A5-3FD2-4773-813B-39DBAC0839C0}"/>
                    </a:ext>
                  </a:extLst>
                </p:cNvPr>
                <p:cNvGrpSpPr/>
                <p:nvPr/>
              </p:nvGrpSpPr>
              <p:grpSpPr>
                <a:xfrm>
                  <a:off x="1907629" y="2828565"/>
                  <a:ext cx="271472" cy="504000"/>
                  <a:chOff x="1903658" y="4061951"/>
                  <a:chExt cx="265051" cy="504000"/>
                </a:xfrm>
              </p:grpSpPr>
              <p:cxnSp>
                <p:nvCxnSpPr>
                  <p:cNvPr id="208" name="Connecteur droit 207">
                    <a:extLst>
                      <a:ext uri="{FF2B5EF4-FFF2-40B4-BE49-F238E27FC236}">
                        <a16:creationId xmlns:a16="http://schemas.microsoft.com/office/drawing/2014/main" id="{D17F1972-7B2C-4F4D-9329-81890C59C2A0}"/>
                      </a:ext>
                    </a:extLst>
                  </p:cNvPr>
                  <p:cNvCxnSpPr>
                    <a:cxnSpLocks/>
                  </p:cNvCxnSpPr>
                  <p:nvPr/>
                </p:nvCxnSpPr>
                <p:spPr>
                  <a:xfrm>
                    <a:off x="2036183" y="4061951"/>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10" name="Ellipse 209">
                    <a:extLst>
                      <a:ext uri="{FF2B5EF4-FFF2-40B4-BE49-F238E27FC236}">
                        <a16:creationId xmlns:a16="http://schemas.microsoft.com/office/drawing/2014/main" id="{8621F21B-57C4-4802-8E7F-57EC4029B54B}"/>
                      </a:ext>
                    </a:extLst>
                  </p:cNvPr>
                  <p:cNvSpPr/>
                  <p:nvPr/>
                </p:nvSpPr>
                <p:spPr>
                  <a:xfrm>
                    <a:off x="1903658" y="4195499"/>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199" name="Rectangle 198">
                <a:extLst>
                  <a:ext uri="{FF2B5EF4-FFF2-40B4-BE49-F238E27FC236}">
                    <a16:creationId xmlns:a16="http://schemas.microsoft.com/office/drawing/2014/main" id="{9EBFD9FA-54CE-4832-957E-B3831C4A4ABC}"/>
                  </a:ext>
                </a:extLst>
              </p:cNvPr>
              <p:cNvSpPr/>
              <p:nvPr/>
            </p:nvSpPr>
            <p:spPr>
              <a:xfrm>
                <a:off x="2169012" y="5310432"/>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Mettre en forme une base de données et conduire des analyses répondant aux objectifs du projet</a:t>
                </a:r>
              </a:p>
            </p:txBody>
          </p:sp>
        </p:grpSp>
      </p:grpSp>
      <p:grpSp>
        <p:nvGrpSpPr>
          <p:cNvPr id="35" name="Groupe 34">
            <a:extLst>
              <a:ext uri="{FF2B5EF4-FFF2-40B4-BE49-F238E27FC236}">
                <a16:creationId xmlns:a16="http://schemas.microsoft.com/office/drawing/2014/main" id="{67574DC5-8440-4297-B188-5E0D5D4D005F}"/>
              </a:ext>
            </a:extLst>
          </p:cNvPr>
          <p:cNvGrpSpPr/>
          <p:nvPr/>
        </p:nvGrpSpPr>
        <p:grpSpPr>
          <a:xfrm>
            <a:off x="170850" y="7267215"/>
            <a:ext cx="7288491" cy="507600"/>
            <a:chOff x="170850" y="7267215"/>
            <a:chExt cx="7288491" cy="507600"/>
          </a:xfrm>
        </p:grpSpPr>
        <p:sp>
          <p:nvSpPr>
            <p:cNvPr id="280" name="ZoneTexte 279">
              <a:extLst>
                <a:ext uri="{FF2B5EF4-FFF2-40B4-BE49-F238E27FC236}">
                  <a16:creationId xmlns:a16="http://schemas.microsoft.com/office/drawing/2014/main" id="{4C8FDFAC-20A6-4F6D-BE59-A48049A7827B}"/>
                </a:ext>
              </a:extLst>
            </p:cNvPr>
            <p:cNvSpPr txBox="1"/>
            <p:nvPr/>
          </p:nvSpPr>
          <p:spPr>
            <a:xfrm>
              <a:off x="170850" y="7397960"/>
              <a:ext cx="1885022" cy="246110"/>
            </a:xfrm>
            <a:prstGeom prst="rect">
              <a:avLst/>
            </a:prstGeom>
            <a:noFill/>
          </p:spPr>
          <p:txBody>
            <a:bodyPr wrap="square">
              <a:spAutoFit/>
            </a:bodyPr>
            <a:lstStyle>
              <a:defPPr>
                <a:defRPr lang="fr-FR"/>
              </a:defPPr>
              <a:lvl1pPr algn="ctr">
                <a:defRPr sz="1000" b="1">
                  <a:solidFill>
                    <a:schemeClr val="accent1"/>
                  </a:solidFill>
                  <a:latin typeface="Univers Light" panose="020B0403020202020204" pitchFamily="34" charset="0"/>
                </a:defRPr>
              </a:lvl1pPr>
            </a:lstStyle>
            <a:p>
              <a:pPr algn="l"/>
              <a:r>
                <a:rPr lang="fr-FR" dirty="0">
                  <a:solidFill>
                    <a:schemeClr val="tx2"/>
                  </a:solidFill>
                </a:rPr>
                <a:t>Posture conseil</a:t>
              </a:r>
            </a:p>
          </p:txBody>
        </p:sp>
        <p:sp>
          <p:nvSpPr>
            <p:cNvPr id="167" name="Rectangle 166">
              <a:extLst>
                <a:ext uri="{FF2B5EF4-FFF2-40B4-BE49-F238E27FC236}">
                  <a16:creationId xmlns:a16="http://schemas.microsoft.com/office/drawing/2014/main" id="{6A90211A-6D47-4C36-B77B-5D435E1D38F6}"/>
                </a:ext>
              </a:extLst>
            </p:cNvPr>
            <p:cNvSpPr/>
            <p:nvPr/>
          </p:nvSpPr>
          <p:spPr>
            <a:xfrm>
              <a:off x="5371354" y="7267215"/>
              <a:ext cx="2087987" cy="507600"/>
            </a:xfrm>
            <a:prstGeom prst="rect">
              <a:avLst/>
            </a:prstGeom>
            <a:noFill/>
          </p:spPr>
          <p:txBody>
            <a:bodyPr wrap="square">
              <a:spAutoFit/>
            </a:bodyPr>
            <a:lstStyle/>
            <a:p>
              <a:r>
                <a:rPr lang="fr-FR" sz="900" i="1" dirty="0">
                  <a:solidFill>
                    <a:schemeClr val="tx2"/>
                  </a:solidFill>
                  <a:latin typeface="Univers Light" panose="020B0403020202020204" pitchFamily="34" charset="0"/>
                </a:rPr>
                <a:t>Accompagner une TPE dans le déploiement d’un accord d’entreprise sur l’instauration de primes variables</a:t>
              </a:r>
            </a:p>
          </p:txBody>
        </p:sp>
        <p:sp>
          <p:nvSpPr>
            <p:cNvPr id="241" name="Rectangle 240">
              <a:extLst>
                <a:ext uri="{FF2B5EF4-FFF2-40B4-BE49-F238E27FC236}">
                  <a16:creationId xmlns:a16="http://schemas.microsoft.com/office/drawing/2014/main" id="{4E130E0D-A73C-43C2-8DCF-0929F43CF2FA}"/>
                </a:ext>
              </a:extLst>
            </p:cNvPr>
            <p:cNvSpPr/>
            <p:nvPr/>
          </p:nvSpPr>
          <p:spPr>
            <a:xfrm>
              <a:off x="2039259" y="7269015"/>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54" name="Groupe 253">
              <a:extLst>
                <a:ext uri="{FF2B5EF4-FFF2-40B4-BE49-F238E27FC236}">
                  <a16:creationId xmlns:a16="http://schemas.microsoft.com/office/drawing/2014/main" id="{86B53ADA-4783-4FDE-B9F8-28FADE9C97A4}"/>
                </a:ext>
              </a:extLst>
            </p:cNvPr>
            <p:cNvGrpSpPr/>
            <p:nvPr/>
          </p:nvGrpSpPr>
          <p:grpSpPr>
            <a:xfrm>
              <a:off x="1894127" y="7269015"/>
              <a:ext cx="271472" cy="504000"/>
              <a:chOff x="1903658" y="4061951"/>
              <a:chExt cx="265051" cy="504229"/>
            </a:xfrm>
          </p:grpSpPr>
          <p:cxnSp>
            <p:nvCxnSpPr>
              <p:cNvPr id="255" name="Connecteur droit 254">
                <a:extLst>
                  <a:ext uri="{FF2B5EF4-FFF2-40B4-BE49-F238E27FC236}">
                    <a16:creationId xmlns:a16="http://schemas.microsoft.com/office/drawing/2014/main" id="{61B91B83-DC6A-4C59-8C7A-70615EE5BFA8}"/>
                  </a:ext>
                </a:extLst>
              </p:cNvPr>
              <p:cNvCxnSpPr>
                <a:cxnSpLocks/>
              </p:cNvCxnSpPr>
              <p:nvPr/>
            </p:nvCxnSpPr>
            <p:spPr>
              <a:xfrm>
                <a:off x="2036183" y="4061951"/>
                <a:ext cx="0" cy="504229"/>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96" name="Ellipse 295">
                <a:extLst>
                  <a:ext uri="{FF2B5EF4-FFF2-40B4-BE49-F238E27FC236}">
                    <a16:creationId xmlns:a16="http://schemas.microsoft.com/office/drawing/2014/main" id="{AAD47B63-EE9C-4AEB-8961-612A2D824332}"/>
                  </a:ext>
                </a:extLst>
              </p:cNvPr>
              <p:cNvSpPr/>
              <p:nvPr/>
            </p:nvSpPr>
            <p:spPr>
              <a:xfrm>
                <a:off x="1903658" y="4195499"/>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sp>
          <p:nvSpPr>
            <p:cNvPr id="233" name="Rectangle 232">
              <a:extLst>
                <a:ext uri="{FF2B5EF4-FFF2-40B4-BE49-F238E27FC236}">
                  <a16:creationId xmlns:a16="http://schemas.microsoft.com/office/drawing/2014/main" id="{BEC02824-393D-43E7-A402-F8B07187B265}"/>
                </a:ext>
              </a:extLst>
            </p:cNvPr>
            <p:cNvSpPr/>
            <p:nvPr/>
          </p:nvSpPr>
          <p:spPr>
            <a:xfrm>
              <a:off x="2120951" y="7329126"/>
              <a:ext cx="3067369" cy="383779"/>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Synthétiser et restituer des analyses adaptées au besoin du client</a:t>
              </a:r>
            </a:p>
          </p:txBody>
        </p:sp>
      </p:grpSp>
      <p:grpSp>
        <p:nvGrpSpPr>
          <p:cNvPr id="27" name="Groupe 26">
            <a:extLst>
              <a:ext uri="{FF2B5EF4-FFF2-40B4-BE49-F238E27FC236}">
                <a16:creationId xmlns:a16="http://schemas.microsoft.com/office/drawing/2014/main" id="{C4428309-0488-4367-8B82-1C29933889EC}"/>
              </a:ext>
            </a:extLst>
          </p:cNvPr>
          <p:cNvGrpSpPr/>
          <p:nvPr/>
        </p:nvGrpSpPr>
        <p:grpSpPr>
          <a:xfrm>
            <a:off x="170850" y="7831437"/>
            <a:ext cx="6967697" cy="508024"/>
            <a:chOff x="170850" y="7820993"/>
            <a:chExt cx="6967697" cy="508024"/>
          </a:xfrm>
        </p:grpSpPr>
        <p:sp>
          <p:nvSpPr>
            <p:cNvPr id="285" name="ZoneTexte 284">
              <a:extLst>
                <a:ext uri="{FF2B5EF4-FFF2-40B4-BE49-F238E27FC236}">
                  <a16:creationId xmlns:a16="http://schemas.microsoft.com/office/drawing/2014/main" id="{4C8FDFAC-20A6-4F6D-BE59-A48049A7827B}"/>
                </a:ext>
              </a:extLst>
            </p:cNvPr>
            <p:cNvSpPr txBox="1"/>
            <p:nvPr/>
          </p:nvSpPr>
          <p:spPr>
            <a:xfrm>
              <a:off x="170850" y="7951848"/>
              <a:ext cx="1939338" cy="246315"/>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Sens commercial</a:t>
              </a:r>
            </a:p>
          </p:txBody>
        </p:sp>
        <p:sp>
          <p:nvSpPr>
            <p:cNvPr id="119" name="Rectangle 118">
              <a:extLst>
                <a:ext uri="{FF2B5EF4-FFF2-40B4-BE49-F238E27FC236}">
                  <a16:creationId xmlns:a16="http://schemas.microsoft.com/office/drawing/2014/main" id="{581A62BC-49EC-473D-923E-6C34F4FA26A0}"/>
                </a:ext>
              </a:extLst>
            </p:cNvPr>
            <p:cNvSpPr/>
            <p:nvPr/>
          </p:nvSpPr>
          <p:spPr>
            <a:xfrm>
              <a:off x="5371354" y="7820993"/>
              <a:ext cx="1767193" cy="508024"/>
            </a:xfrm>
            <a:prstGeom prst="rect">
              <a:avLst/>
            </a:prstGeom>
            <a:noFill/>
          </p:spPr>
          <p:txBody>
            <a:bodyPr wrap="square">
              <a:spAutoFit/>
            </a:bodyPr>
            <a:lstStyle/>
            <a:p>
              <a:r>
                <a:rPr lang="fr-FR" sz="900" i="1" dirty="0">
                  <a:solidFill>
                    <a:schemeClr val="tx2"/>
                  </a:solidFill>
                  <a:latin typeface="Univers Light" panose="020B0403020202020204" pitchFamily="34" charset="0"/>
                </a:rPr>
                <a:t>Recueillir le besoin d’un client en droit social et paie, présenter l’offre du cabinet</a:t>
              </a:r>
            </a:p>
          </p:txBody>
        </p:sp>
        <p:sp>
          <p:nvSpPr>
            <p:cNvPr id="301" name="Rectangle 300">
              <a:extLst>
                <a:ext uri="{FF2B5EF4-FFF2-40B4-BE49-F238E27FC236}">
                  <a16:creationId xmlns:a16="http://schemas.microsoft.com/office/drawing/2014/main" id="{B65C8C69-3C01-4D60-ABDA-035A78C0EDB0}"/>
                </a:ext>
              </a:extLst>
            </p:cNvPr>
            <p:cNvSpPr/>
            <p:nvPr/>
          </p:nvSpPr>
          <p:spPr>
            <a:xfrm>
              <a:off x="2039259" y="7822910"/>
              <a:ext cx="3260587" cy="504191"/>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02" name="Groupe 301">
              <a:extLst>
                <a:ext uri="{FF2B5EF4-FFF2-40B4-BE49-F238E27FC236}">
                  <a16:creationId xmlns:a16="http://schemas.microsoft.com/office/drawing/2014/main" id="{656F1AF1-A469-4EE0-A236-E8319D4467F9}"/>
                </a:ext>
              </a:extLst>
            </p:cNvPr>
            <p:cNvGrpSpPr/>
            <p:nvPr/>
          </p:nvGrpSpPr>
          <p:grpSpPr>
            <a:xfrm>
              <a:off x="1894127" y="7822910"/>
              <a:ext cx="271472" cy="504191"/>
              <a:chOff x="1903658" y="4082240"/>
              <a:chExt cx="265051" cy="504000"/>
            </a:xfrm>
          </p:grpSpPr>
          <p:cxnSp>
            <p:nvCxnSpPr>
              <p:cNvPr id="303" name="Connecteur droit 302">
                <a:extLst>
                  <a:ext uri="{FF2B5EF4-FFF2-40B4-BE49-F238E27FC236}">
                    <a16:creationId xmlns:a16="http://schemas.microsoft.com/office/drawing/2014/main" id="{D871FC5D-B826-4C7D-9602-E0C4E07DF619}"/>
                  </a:ext>
                </a:extLst>
              </p:cNvPr>
              <p:cNvCxnSpPr>
                <a:cxnSpLocks/>
              </p:cNvCxnSpPr>
              <p:nvPr/>
            </p:nvCxnSpPr>
            <p:spPr>
              <a:xfrm>
                <a:off x="2036183" y="4082240"/>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11" name="Ellipse 310">
                <a:extLst>
                  <a:ext uri="{FF2B5EF4-FFF2-40B4-BE49-F238E27FC236}">
                    <a16:creationId xmlns:a16="http://schemas.microsoft.com/office/drawing/2014/main" id="{C4371178-2E40-42B4-849F-1908259C73BC}"/>
                  </a:ext>
                </a:extLst>
              </p:cNvPr>
              <p:cNvSpPr/>
              <p:nvPr/>
            </p:nvSpPr>
            <p:spPr>
              <a:xfrm>
                <a:off x="1903658" y="4215788"/>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sp>
          <p:nvSpPr>
            <p:cNvPr id="300" name="Rectangle 299">
              <a:extLst>
                <a:ext uri="{FF2B5EF4-FFF2-40B4-BE49-F238E27FC236}">
                  <a16:creationId xmlns:a16="http://schemas.microsoft.com/office/drawing/2014/main" id="{FE6A45D7-DDE7-4C9D-9E38-DE1525C1092A}"/>
                </a:ext>
              </a:extLst>
            </p:cNvPr>
            <p:cNvSpPr/>
            <p:nvPr/>
          </p:nvSpPr>
          <p:spPr>
            <a:xfrm>
              <a:off x="2110150" y="7823005"/>
              <a:ext cx="3037838" cy="50400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Répondre directement au besoin du client, promouvoir l’offre du cabinet et intervenir sur des propositions commerciales</a:t>
              </a:r>
            </a:p>
          </p:txBody>
        </p:sp>
      </p:grpSp>
      <p:grpSp>
        <p:nvGrpSpPr>
          <p:cNvPr id="28" name="Groupe 27">
            <a:extLst>
              <a:ext uri="{FF2B5EF4-FFF2-40B4-BE49-F238E27FC236}">
                <a16:creationId xmlns:a16="http://schemas.microsoft.com/office/drawing/2014/main" id="{CEA02DD2-1196-4C20-A880-06CBC05E812E}"/>
              </a:ext>
            </a:extLst>
          </p:cNvPr>
          <p:cNvGrpSpPr/>
          <p:nvPr/>
        </p:nvGrpSpPr>
        <p:grpSpPr>
          <a:xfrm>
            <a:off x="170850" y="8396083"/>
            <a:ext cx="7171145" cy="508024"/>
            <a:chOff x="170850" y="8418586"/>
            <a:chExt cx="7171145" cy="508024"/>
          </a:xfrm>
        </p:grpSpPr>
        <p:sp>
          <p:nvSpPr>
            <p:cNvPr id="281" name="ZoneTexte 280">
              <a:extLst>
                <a:ext uri="{FF2B5EF4-FFF2-40B4-BE49-F238E27FC236}">
                  <a16:creationId xmlns:a16="http://schemas.microsoft.com/office/drawing/2014/main" id="{4C8FDFAC-20A6-4F6D-BE59-A48049A7827B}"/>
                </a:ext>
              </a:extLst>
            </p:cNvPr>
            <p:cNvSpPr txBox="1"/>
            <p:nvPr/>
          </p:nvSpPr>
          <p:spPr>
            <a:xfrm>
              <a:off x="170850" y="8472467"/>
              <a:ext cx="1881125" cy="400262"/>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Communication écrite et orale</a:t>
              </a:r>
            </a:p>
          </p:txBody>
        </p:sp>
        <p:sp>
          <p:nvSpPr>
            <p:cNvPr id="120" name="Rectangle 119">
              <a:extLst>
                <a:ext uri="{FF2B5EF4-FFF2-40B4-BE49-F238E27FC236}">
                  <a16:creationId xmlns:a16="http://schemas.microsoft.com/office/drawing/2014/main" id="{8475E909-F207-41AB-AEB9-52D91EB81BD1}"/>
                </a:ext>
              </a:extLst>
            </p:cNvPr>
            <p:cNvSpPr/>
            <p:nvPr/>
          </p:nvSpPr>
          <p:spPr>
            <a:xfrm>
              <a:off x="5371354" y="8418586"/>
              <a:ext cx="1970641" cy="508024"/>
            </a:xfrm>
            <a:prstGeom prst="rect">
              <a:avLst/>
            </a:prstGeom>
            <a:noFill/>
          </p:spPr>
          <p:txBody>
            <a:bodyPr wrap="square">
              <a:spAutoFit/>
            </a:bodyPr>
            <a:lstStyle/>
            <a:p>
              <a:r>
                <a:rPr lang="fr-FR" sz="900" i="1" dirty="0">
                  <a:solidFill>
                    <a:schemeClr val="tx2"/>
                  </a:solidFill>
                  <a:latin typeface="Univers Light" panose="020B0403020202020204" pitchFamily="34" charset="0"/>
                </a:rPr>
                <a:t>Rédiger et présenter une note relative à l’actualité sociale :  télétravail, chômage partiel…</a:t>
              </a:r>
            </a:p>
          </p:txBody>
        </p:sp>
        <p:sp>
          <p:nvSpPr>
            <p:cNvPr id="322" name="Rectangle 321">
              <a:extLst>
                <a:ext uri="{FF2B5EF4-FFF2-40B4-BE49-F238E27FC236}">
                  <a16:creationId xmlns:a16="http://schemas.microsoft.com/office/drawing/2014/main" id="{E3F62552-AF98-430C-85A5-B2B0844F0B67}"/>
                </a:ext>
              </a:extLst>
            </p:cNvPr>
            <p:cNvSpPr/>
            <p:nvPr/>
          </p:nvSpPr>
          <p:spPr>
            <a:xfrm>
              <a:off x="2039259" y="8420502"/>
              <a:ext cx="3260587" cy="504192"/>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23" name="Groupe 322">
              <a:extLst>
                <a:ext uri="{FF2B5EF4-FFF2-40B4-BE49-F238E27FC236}">
                  <a16:creationId xmlns:a16="http://schemas.microsoft.com/office/drawing/2014/main" id="{DBF3D707-932D-4F35-8F91-9132E607E8D0}"/>
                </a:ext>
              </a:extLst>
            </p:cNvPr>
            <p:cNvGrpSpPr/>
            <p:nvPr/>
          </p:nvGrpSpPr>
          <p:grpSpPr>
            <a:xfrm>
              <a:off x="1894127" y="8420502"/>
              <a:ext cx="271472" cy="504192"/>
              <a:chOff x="1903658" y="4082240"/>
              <a:chExt cx="265051" cy="504000"/>
            </a:xfrm>
          </p:grpSpPr>
          <p:cxnSp>
            <p:nvCxnSpPr>
              <p:cNvPr id="324" name="Connecteur droit 323">
                <a:extLst>
                  <a:ext uri="{FF2B5EF4-FFF2-40B4-BE49-F238E27FC236}">
                    <a16:creationId xmlns:a16="http://schemas.microsoft.com/office/drawing/2014/main" id="{2EAD216C-D47F-4051-A6FE-E45F603F7FCB}"/>
                  </a:ext>
                </a:extLst>
              </p:cNvPr>
              <p:cNvCxnSpPr>
                <a:cxnSpLocks/>
              </p:cNvCxnSpPr>
              <p:nvPr/>
            </p:nvCxnSpPr>
            <p:spPr>
              <a:xfrm>
                <a:off x="2036183" y="4082240"/>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25" name="Ellipse 324">
                <a:extLst>
                  <a:ext uri="{FF2B5EF4-FFF2-40B4-BE49-F238E27FC236}">
                    <a16:creationId xmlns:a16="http://schemas.microsoft.com/office/drawing/2014/main" id="{31530DD6-2F70-4A46-96A1-B8FACF1E7F0D}"/>
                  </a:ext>
                </a:extLst>
              </p:cNvPr>
              <p:cNvSpPr/>
              <p:nvPr/>
            </p:nvSpPr>
            <p:spPr>
              <a:xfrm>
                <a:off x="1903658" y="4215788"/>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sp>
          <p:nvSpPr>
            <p:cNvPr id="321" name="Rectangle 320">
              <a:extLst>
                <a:ext uri="{FF2B5EF4-FFF2-40B4-BE49-F238E27FC236}">
                  <a16:creationId xmlns:a16="http://schemas.microsoft.com/office/drawing/2014/main" id="{601931DD-5A34-4714-970A-BEF51B1D1E52}"/>
                </a:ext>
              </a:extLst>
            </p:cNvPr>
            <p:cNvSpPr/>
            <p:nvPr/>
          </p:nvSpPr>
          <p:spPr>
            <a:xfrm>
              <a:off x="2110150" y="8420598"/>
              <a:ext cx="3154684" cy="50400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Transmettre des idées complexes à son interlocuteur, adopter des mises en forme écrites professionnelles</a:t>
              </a:r>
            </a:p>
          </p:txBody>
        </p:sp>
      </p:grpSp>
      <p:grpSp>
        <p:nvGrpSpPr>
          <p:cNvPr id="38" name="Groupe 37">
            <a:extLst>
              <a:ext uri="{FF2B5EF4-FFF2-40B4-BE49-F238E27FC236}">
                <a16:creationId xmlns:a16="http://schemas.microsoft.com/office/drawing/2014/main" id="{717918AA-75C4-424C-ABA2-868AE756C2F1}"/>
              </a:ext>
            </a:extLst>
          </p:cNvPr>
          <p:cNvGrpSpPr/>
          <p:nvPr/>
        </p:nvGrpSpPr>
        <p:grpSpPr>
          <a:xfrm>
            <a:off x="170850" y="8960729"/>
            <a:ext cx="7023532" cy="507600"/>
            <a:chOff x="170850" y="8954208"/>
            <a:chExt cx="7023532" cy="507600"/>
          </a:xfrm>
        </p:grpSpPr>
        <p:sp>
          <p:nvSpPr>
            <p:cNvPr id="282" name="ZoneTexte 281">
              <a:extLst>
                <a:ext uri="{FF2B5EF4-FFF2-40B4-BE49-F238E27FC236}">
                  <a16:creationId xmlns:a16="http://schemas.microsoft.com/office/drawing/2014/main" id="{4C8FDFAC-20A6-4F6D-BE59-A48049A7827B}"/>
                </a:ext>
              </a:extLst>
            </p:cNvPr>
            <p:cNvSpPr txBox="1"/>
            <p:nvPr/>
          </p:nvSpPr>
          <p:spPr>
            <a:xfrm>
              <a:off x="170850" y="9008044"/>
              <a:ext cx="1973917" cy="39992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Organisation et </a:t>
              </a:r>
              <a:br>
                <a:rPr lang="fr-FR" dirty="0"/>
              </a:br>
              <a:r>
                <a:rPr lang="fr-FR" dirty="0"/>
                <a:t>planification du travail</a:t>
              </a:r>
            </a:p>
          </p:txBody>
        </p:sp>
        <p:sp>
          <p:nvSpPr>
            <p:cNvPr id="121" name="Rectangle 120">
              <a:extLst>
                <a:ext uri="{FF2B5EF4-FFF2-40B4-BE49-F238E27FC236}">
                  <a16:creationId xmlns:a16="http://schemas.microsoft.com/office/drawing/2014/main" id="{07ED02F7-D011-4234-B149-B5EA5B723F71}"/>
                </a:ext>
              </a:extLst>
            </p:cNvPr>
            <p:cNvSpPr/>
            <p:nvPr/>
          </p:nvSpPr>
          <p:spPr>
            <a:xfrm>
              <a:off x="5371354" y="8954208"/>
              <a:ext cx="1823028" cy="507600"/>
            </a:xfrm>
            <a:prstGeom prst="rect">
              <a:avLst/>
            </a:prstGeom>
            <a:noFill/>
          </p:spPr>
          <p:txBody>
            <a:bodyPr wrap="square">
              <a:spAutoFit/>
            </a:bodyPr>
            <a:lstStyle/>
            <a:p>
              <a:r>
                <a:rPr lang="fr-FR" sz="900" i="1" dirty="0">
                  <a:solidFill>
                    <a:schemeClr val="tx2"/>
                  </a:solidFill>
                  <a:latin typeface="Univers Light" panose="020B0403020202020204" pitchFamily="34" charset="0"/>
                </a:rPr>
                <a:t>Planifier le calendrier des prestations dans le cadre d’un dossier de paie</a:t>
              </a:r>
            </a:p>
          </p:txBody>
        </p:sp>
        <p:sp>
          <p:nvSpPr>
            <p:cNvPr id="329" name="Rectangle 328">
              <a:extLst>
                <a:ext uri="{FF2B5EF4-FFF2-40B4-BE49-F238E27FC236}">
                  <a16:creationId xmlns:a16="http://schemas.microsoft.com/office/drawing/2014/main" id="{94A22EB3-8194-4FAF-9CF6-C2D981B942D8}"/>
                </a:ext>
              </a:extLst>
            </p:cNvPr>
            <p:cNvSpPr/>
            <p:nvPr/>
          </p:nvSpPr>
          <p:spPr>
            <a:xfrm>
              <a:off x="2039259" y="8956008"/>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0" name="Groupe 329">
              <a:extLst>
                <a:ext uri="{FF2B5EF4-FFF2-40B4-BE49-F238E27FC236}">
                  <a16:creationId xmlns:a16="http://schemas.microsoft.com/office/drawing/2014/main" id="{FE06D967-1BFA-4B72-870C-2EAF6DB90185}"/>
                </a:ext>
              </a:extLst>
            </p:cNvPr>
            <p:cNvGrpSpPr/>
            <p:nvPr/>
          </p:nvGrpSpPr>
          <p:grpSpPr>
            <a:xfrm>
              <a:off x="1894127" y="8956008"/>
              <a:ext cx="271472" cy="504000"/>
              <a:chOff x="1903658" y="4015784"/>
              <a:chExt cx="265051" cy="504228"/>
            </a:xfrm>
          </p:grpSpPr>
          <p:cxnSp>
            <p:nvCxnSpPr>
              <p:cNvPr id="331" name="Connecteur droit 330">
                <a:extLst>
                  <a:ext uri="{FF2B5EF4-FFF2-40B4-BE49-F238E27FC236}">
                    <a16:creationId xmlns:a16="http://schemas.microsoft.com/office/drawing/2014/main" id="{062A3A3C-8153-438F-AF30-D2A6382DA03B}"/>
                  </a:ext>
                </a:extLst>
              </p:cNvPr>
              <p:cNvCxnSpPr>
                <a:cxnSpLocks/>
              </p:cNvCxnSpPr>
              <p:nvPr/>
            </p:nvCxnSpPr>
            <p:spPr>
              <a:xfrm>
                <a:off x="2036183" y="4015784"/>
                <a:ext cx="0" cy="504228"/>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32" name="Ellipse 331">
                <a:extLst>
                  <a:ext uri="{FF2B5EF4-FFF2-40B4-BE49-F238E27FC236}">
                    <a16:creationId xmlns:a16="http://schemas.microsoft.com/office/drawing/2014/main" id="{4D176BED-9E9E-41A0-9EBF-AA721F3F7AFF}"/>
                  </a:ext>
                </a:extLst>
              </p:cNvPr>
              <p:cNvSpPr/>
              <p:nvPr/>
            </p:nvSpPr>
            <p:spPr>
              <a:xfrm>
                <a:off x="1903658" y="41493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328" name="Rectangle 327">
              <a:extLst>
                <a:ext uri="{FF2B5EF4-FFF2-40B4-BE49-F238E27FC236}">
                  <a16:creationId xmlns:a16="http://schemas.microsoft.com/office/drawing/2014/main" id="{09CB419E-6EDC-4A9E-A472-531BE49E8C9D}"/>
                </a:ext>
              </a:extLst>
            </p:cNvPr>
            <p:cNvSpPr/>
            <p:nvPr/>
          </p:nvSpPr>
          <p:spPr>
            <a:xfrm>
              <a:off x="2120951" y="9016119"/>
              <a:ext cx="3143883" cy="383779"/>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Planifier son organisation du travail selon les priorités sur ses différents dossiers d’intervention</a:t>
              </a:r>
            </a:p>
          </p:txBody>
        </p:sp>
      </p:grpSp>
      <p:grpSp>
        <p:nvGrpSpPr>
          <p:cNvPr id="39" name="Groupe 38">
            <a:extLst>
              <a:ext uri="{FF2B5EF4-FFF2-40B4-BE49-F238E27FC236}">
                <a16:creationId xmlns:a16="http://schemas.microsoft.com/office/drawing/2014/main" id="{D164740F-AA46-4C0C-94EE-5BF0B8FE1CAD}"/>
              </a:ext>
            </a:extLst>
          </p:cNvPr>
          <p:cNvGrpSpPr/>
          <p:nvPr/>
        </p:nvGrpSpPr>
        <p:grpSpPr>
          <a:xfrm>
            <a:off x="170850" y="9524951"/>
            <a:ext cx="7217973" cy="528981"/>
            <a:chOff x="170850" y="9515869"/>
            <a:chExt cx="7217973" cy="528981"/>
          </a:xfrm>
        </p:grpSpPr>
        <p:sp>
          <p:nvSpPr>
            <p:cNvPr id="290" name="ZoneTexte 289">
              <a:extLst>
                <a:ext uri="{FF2B5EF4-FFF2-40B4-BE49-F238E27FC236}">
                  <a16:creationId xmlns:a16="http://schemas.microsoft.com/office/drawing/2014/main" id="{4C8FDFAC-20A6-4F6D-BE59-A48049A7827B}"/>
                </a:ext>
              </a:extLst>
            </p:cNvPr>
            <p:cNvSpPr txBox="1"/>
            <p:nvPr/>
          </p:nvSpPr>
          <p:spPr>
            <a:xfrm>
              <a:off x="170850" y="9515869"/>
              <a:ext cx="1970641" cy="50760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Adaptation à une </a:t>
              </a:r>
              <a:br>
                <a:rPr lang="fr-FR" dirty="0"/>
              </a:br>
              <a:r>
                <a:rPr lang="fr-FR" dirty="0"/>
                <a:t>variété de situations et d'interlocuteurs</a:t>
              </a:r>
            </a:p>
          </p:txBody>
        </p:sp>
        <p:sp>
          <p:nvSpPr>
            <p:cNvPr id="122" name="Rectangle 121">
              <a:extLst>
                <a:ext uri="{FF2B5EF4-FFF2-40B4-BE49-F238E27FC236}">
                  <a16:creationId xmlns:a16="http://schemas.microsoft.com/office/drawing/2014/main" id="{3F8A0722-7DED-4BA9-925B-1474B45F904A}"/>
                </a:ext>
              </a:extLst>
            </p:cNvPr>
            <p:cNvSpPr/>
            <p:nvPr/>
          </p:nvSpPr>
          <p:spPr>
            <a:xfrm>
              <a:off x="5371354" y="9537019"/>
              <a:ext cx="2017469"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Adapter son niveau de précision sur l’établissement des fiches de paie en fonction des besoins clients</a:t>
              </a:r>
            </a:p>
          </p:txBody>
        </p:sp>
        <p:sp>
          <p:nvSpPr>
            <p:cNvPr id="336" name="Rectangle 335">
              <a:extLst>
                <a:ext uri="{FF2B5EF4-FFF2-40B4-BE49-F238E27FC236}">
                  <a16:creationId xmlns:a16="http://schemas.microsoft.com/office/drawing/2014/main" id="{15E6B219-EB73-412D-8BB5-BD6210F482CC}"/>
                </a:ext>
              </a:extLst>
            </p:cNvPr>
            <p:cNvSpPr/>
            <p:nvPr/>
          </p:nvSpPr>
          <p:spPr>
            <a:xfrm>
              <a:off x="2039259" y="951766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7" name="Groupe 336">
              <a:extLst>
                <a:ext uri="{FF2B5EF4-FFF2-40B4-BE49-F238E27FC236}">
                  <a16:creationId xmlns:a16="http://schemas.microsoft.com/office/drawing/2014/main" id="{6D68D004-E936-45BD-A004-7A287C818C08}"/>
                </a:ext>
              </a:extLst>
            </p:cNvPr>
            <p:cNvGrpSpPr/>
            <p:nvPr/>
          </p:nvGrpSpPr>
          <p:grpSpPr>
            <a:xfrm>
              <a:off x="1894127" y="9517669"/>
              <a:ext cx="271472" cy="504000"/>
              <a:chOff x="1903658" y="4061950"/>
              <a:chExt cx="265051" cy="550068"/>
            </a:xfrm>
          </p:grpSpPr>
          <p:cxnSp>
            <p:nvCxnSpPr>
              <p:cNvPr id="338" name="Connecteur droit 337">
                <a:extLst>
                  <a:ext uri="{FF2B5EF4-FFF2-40B4-BE49-F238E27FC236}">
                    <a16:creationId xmlns:a16="http://schemas.microsoft.com/office/drawing/2014/main" id="{2B2099DF-292A-400C-8F0A-47E2841AFACE}"/>
                  </a:ext>
                </a:extLst>
              </p:cNvPr>
              <p:cNvCxnSpPr>
                <a:cxnSpLocks/>
              </p:cNvCxnSpPr>
              <p:nvPr/>
            </p:nvCxnSpPr>
            <p:spPr>
              <a:xfrm>
                <a:off x="2036183" y="4061950"/>
                <a:ext cx="0" cy="550068"/>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39" name="Ellipse 338">
                <a:extLst>
                  <a:ext uri="{FF2B5EF4-FFF2-40B4-BE49-F238E27FC236}">
                    <a16:creationId xmlns:a16="http://schemas.microsoft.com/office/drawing/2014/main" id="{D4D8B632-590D-40B3-8496-81C079AD59A4}"/>
                  </a:ext>
                </a:extLst>
              </p:cNvPr>
              <p:cNvSpPr/>
              <p:nvPr/>
            </p:nvSpPr>
            <p:spPr>
              <a:xfrm>
                <a:off x="1903658" y="4210970"/>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sp>
          <p:nvSpPr>
            <p:cNvPr id="335" name="Rectangle 334">
              <a:extLst>
                <a:ext uri="{FF2B5EF4-FFF2-40B4-BE49-F238E27FC236}">
                  <a16:creationId xmlns:a16="http://schemas.microsoft.com/office/drawing/2014/main" id="{9C1743AC-DA83-46E8-8EFC-3C87785D4741}"/>
                </a:ext>
              </a:extLst>
            </p:cNvPr>
            <p:cNvSpPr/>
            <p:nvPr/>
          </p:nvSpPr>
          <p:spPr>
            <a:xfrm>
              <a:off x="2120951" y="9577780"/>
              <a:ext cx="3188291" cy="383779"/>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Adopter une communication écrite et orale adaptée à l’ensemble des interlocuteurs potentiels</a:t>
              </a:r>
            </a:p>
          </p:txBody>
        </p:sp>
      </p:grpSp>
      <p:grpSp>
        <p:nvGrpSpPr>
          <p:cNvPr id="32" name="Groupe 31">
            <a:extLst>
              <a:ext uri="{FF2B5EF4-FFF2-40B4-BE49-F238E27FC236}">
                <a16:creationId xmlns:a16="http://schemas.microsoft.com/office/drawing/2014/main" id="{BFAB5DCB-AF36-45DA-9586-8B971B61FB76}"/>
              </a:ext>
            </a:extLst>
          </p:cNvPr>
          <p:cNvGrpSpPr/>
          <p:nvPr/>
        </p:nvGrpSpPr>
        <p:grpSpPr>
          <a:xfrm>
            <a:off x="170850" y="10089172"/>
            <a:ext cx="7055851" cy="508024"/>
            <a:chOff x="170850" y="10089172"/>
            <a:chExt cx="7055851" cy="508024"/>
          </a:xfrm>
        </p:grpSpPr>
        <p:sp>
          <p:nvSpPr>
            <p:cNvPr id="202" name="ZoneTexte 201">
              <a:extLst>
                <a:ext uri="{FF2B5EF4-FFF2-40B4-BE49-F238E27FC236}">
                  <a16:creationId xmlns:a16="http://schemas.microsoft.com/office/drawing/2014/main" id="{4C8FDFAC-20A6-4F6D-BE59-A48049A7827B}"/>
                </a:ext>
              </a:extLst>
            </p:cNvPr>
            <p:cNvSpPr txBox="1"/>
            <p:nvPr/>
          </p:nvSpPr>
          <p:spPr>
            <a:xfrm>
              <a:off x="170850" y="10143053"/>
              <a:ext cx="1970641" cy="400262"/>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Confidentialité et</a:t>
              </a:r>
              <a:br>
                <a:rPr lang="fr-FR" dirty="0"/>
              </a:br>
              <a:r>
                <a:rPr lang="fr-FR" dirty="0"/>
                <a:t>déontologie</a:t>
              </a:r>
            </a:p>
          </p:txBody>
        </p:sp>
        <p:sp>
          <p:nvSpPr>
            <p:cNvPr id="124" name="Rectangle 123">
              <a:extLst>
                <a:ext uri="{FF2B5EF4-FFF2-40B4-BE49-F238E27FC236}">
                  <a16:creationId xmlns:a16="http://schemas.microsoft.com/office/drawing/2014/main" id="{6EE5A27B-1921-40A1-B97D-B2547FD5C5DA}"/>
                </a:ext>
              </a:extLst>
            </p:cNvPr>
            <p:cNvSpPr/>
            <p:nvPr/>
          </p:nvSpPr>
          <p:spPr>
            <a:xfrm>
              <a:off x="5371354" y="10089172"/>
              <a:ext cx="1855347" cy="508024"/>
            </a:xfrm>
            <a:prstGeom prst="rect">
              <a:avLst/>
            </a:prstGeom>
            <a:noFill/>
          </p:spPr>
          <p:txBody>
            <a:bodyPr wrap="square">
              <a:spAutoFit/>
            </a:bodyPr>
            <a:lstStyle/>
            <a:p>
              <a:r>
                <a:rPr lang="fr-FR" sz="900" i="1" dirty="0">
                  <a:solidFill>
                    <a:schemeClr val="tx2"/>
                  </a:solidFill>
                  <a:latin typeface="Univers Light" panose="020B0403020202020204" pitchFamily="34" charset="0"/>
                </a:rPr>
                <a:t>Avertir son interlocuteur de la nécessité d’anonymiser ses données salariés si nécessaire </a:t>
              </a:r>
            </a:p>
          </p:txBody>
        </p:sp>
        <p:sp>
          <p:nvSpPr>
            <p:cNvPr id="343" name="Rectangle 342">
              <a:extLst>
                <a:ext uri="{FF2B5EF4-FFF2-40B4-BE49-F238E27FC236}">
                  <a16:creationId xmlns:a16="http://schemas.microsoft.com/office/drawing/2014/main" id="{23BCE757-E79D-469F-89B1-521B6D359DF5}"/>
                </a:ext>
              </a:extLst>
            </p:cNvPr>
            <p:cNvSpPr/>
            <p:nvPr/>
          </p:nvSpPr>
          <p:spPr>
            <a:xfrm>
              <a:off x="2039259" y="10091088"/>
              <a:ext cx="3260587" cy="504192"/>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44" name="Groupe 343">
              <a:extLst>
                <a:ext uri="{FF2B5EF4-FFF2-40B4-BE49-F238E27FC236}">
                  <a16:creationId xmlns:a16="http://schemas.microsoft.com/office/drawing/2014/main" id="{A6A171CF-8B28-453C-A3DB-01CE51E8EF6A}"/>
                </a:ext>
              </a:extLst>
            </p:cNvPr>
            <p:cNvGrpSpPr/>
            <p:nvPr/>
          </p:nvGrpSpPr>
          <p:grpSpPr>
            <a:xfrm>
              <a:off x="1894127" y="10091088"/>
              <a:ext cx="271472" cy="504192"/>
              <a:chOff x="1903658" y="4082240"/>
              <a:chExt cx="265051" cy="504000"/>
            </a:xfrm>
          </p:grpSpPr>
          <p:cxnSp>
            <p:nvCxnSpPr>
              <p:cNvPr id="345" name="Connecteur droit 344">
                <a:extLst>
                  <a:ext uri="{FF2B5EF4-FFF2-40B4-BE49-F238E27FC236}">
                    <a16:creationId xmlns:a16="http://schemas.microsoft.com/office/drawing/2014/main" id="{E0DA15B4-6D59-4977-BF77-2E53C0FA2C34}"/>
                  </a:ext>
                </a:extLst>
              </p:cNvPr>
              <p:cNvCxnSpPr>
                <a:cxnSpLocks/>
              </p:cNvCxnSpPr>
              <p:nvPr/>
            </p:nvCxnSpPr>
            <p:spPr>
              <a:xfrm>
                <a:off x="2036183" y="4082240"/>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46" name="Ellipse 345">
                <a:extLst>
                  <a:ext uri="{FF2B5EF4-FFF2-40B4-BE49-F238E27FC236}">
                    <a16:creationId xmlns:a16="http://schemas.microsoft.com/office/drawing/2014/main" id="{D5AEE152-DB10-4CB8-9777-657358DA80D7}"/>
                  </a:ext>
                </a:extLst>
              </p:cNvPr>
              <p:cNvSpPr/>
              <p:nvPr/>
            </p:nvSpPr>
            <p:spPr>
              <a:xfrm>
                <a:off x="1903658" y="4215788"/>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sp>
          <p:nvSpPr>
            <p:cNvPr id="342" name="Rectangle 341">
              <a:extLst>
                <a:ext uri="{FF2B5EF4-FFF2-40B4-BE49-F238E27FC236}">
                  <a16:creationId xmlns:a16="http://schemas.microsoft.com/office/drawing/2014/main" id="{CC36C68F-76FE-4BE7-9834-B0DC84BCFB6C}"/>
                </a:ext>
              </a:extLst>
            </p:cNvPr>
            <p:cNvSpPr/>
            <p:nvPr/>
          </p:nvSpPr>
          <p:spPr>
            <a:xfrm>
              <a:off x="2110150" y="10091184"/>
              <a:ext cx="3154684" cy="50400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Respecter les règles de confidentialité et de déontologie, sensibiliser ses interlocuteurs, repérer les situations à risque</a:t>
              </a:r>
            </a:p>
          </p:txBody>
        </p:sp>
      </p:grpSp>
      <p:grpSp>
        <p:nvGrpSpPr>
          <p:cNvPr id="347" name="Groupe 346">
            <a:extLst>
              <a:ext uri="{FF2B5EF4-FFF2-40B4-BE49-F238E27FC236}">
                <a16:creationId xmlns:a16="http://schemas.microsoft.com/office/drawing/2014/main" id="{E0493B1B-2D44-4117-BA6B-19FF4A2DF0BB}"/>
              </a:ext>
            </a:extLst>
          </p:cNvPr>
          <p:cNvGrpSpPr/>
          <p:nvPr/>
        </p:nvGrpSpPr>
        <p:grpSpPr>
          <a:xfrm>
            <a:off x="3995753" y="1501255"/>
            <a:ext cx="3456384" cy="481018"/>
            <a:chOff x="3635821" y="1491960"/>
            <a:chExt cx="3456384" cy="481018"/>
          </a:xfrm>
        </p:grpSpPr>
        <p:grpSp>
          <p:nvGrpSpPr>
            <p:cNvPr id="348" name="Groupe 347">
              <a:extLst>
                <a:ext uri="{FF2B5EF4-FFF2-40B4-BE49-F238E27FC236}">
                  <a16:creationId xmlns:a16="http://schemas.microsoft.com/office/drawing/2014/main" id="{B31924D5-0E62-4AB5-A08C-82BD08926F98}"/>
                </a:ext>
              </a:extLst>
            </p:cNvPr>
            <p:cNvGrpSpPr/>
            <p:nvPr/>
          </p:nvGrpSpPr>
          <p:grpSpPr>
            <a:xfrm>
              <a:off x="3747100" y="1491960"/>
              <a:ext cx="3129082" cy="451140"/>
              <a:chOff x="3747100" y="1491960"/>
              <a:chExt cx="3129082" cy="451140"/>
            </a:xfrm>
          </p:grpSpPr>
          <p:sp>
            <p:nvSpPr>
              <p:cNvPr id="361" name="Rectangle 360">
                <a:extLst>
                  <a:ext uri="{FF2B5EF4-FFF2-40B4-BE49-F238E27FC236}">
                    <a16:creationId xmlns:a16="http://schemas.microsoft.com/office/drawing/2014/main" id="{B571102F-6D17-4D52-8422-BC65DB4FECA7}"/>
                  </a:ext>
                </a:extLst>
              </p:cNvPr>
              <p:cNvSpPr/>
              <p:nvPr/>
            </p:nvSpPr>
            <p:spPr>
              <a:xfrm>
                <a:off x="3789012" y="1527277"/>
                <a:ext cx="3087170" cy="415823"/>
              </a:xfrm>
              <a:prstGeom prst="rect">
                <a:avLst/>
              </a:prstGeom>
              <a:solidFill>
                <a:srgbClr val="FFFFFF"/>
              </a:solidFill>
              <a:ln w="22225">
                <a:solidFill>
                  <a:schemeClr val="bg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sp>
            <p:nvSpPr>
              <p:cNvPr id="362" name="ZoneTexte 361">
                <a:extLst>
                  <a:ext uri="{FF2B5EF4-FFF2-40B4-BE49-F238E27FC236}">
                    <a16:creationId xmlns:a16="http://schemas.microsoft.com/office/drawing/2014/main" id="{D2F28A1B-63F1-485E-B432-CD1E30729263}"/>
                  </a:ext>
                </a:extLst>
              </p:cNvPr>
              <p:cNvSpPr txBox="1"/>
              <p:nvPr/>
            </p:nvSpPr>
            <p:spPr>
              <a:xfrm>
                <a:off x="3747100" y="1491960"/>
                <a:ext cx="845828" cy="21544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800" b="1" dirty="0"/>
                  <a:t>Légende</a:t>
                </a:r>
              </a:p>
            </p:txBody>
          </p:sp>
        </p:grpSp>
        <p:grpSp>
          <p:nvGrpSpPr>
            <p:cNvPr id="349" name="Groupe 348">
              <a:extLst>
                <a:ext uri="{FF2B5EF4-FFF2-40B4-BE49-F238E27FC236}">
                  <a16:creationId xmlns:a16="http://schemas.microsoft.com/office/drawing/2014/main" id="{34C2881D-033A-4D99-B5BD-1ECC179C2D91}"/>
                </a:ext>
              </a:extLst>
            </p:cNvPr>
            <p:cNvGrpSpPr/>
            <p:nvPr/>
          </p:nvGrpSpPr>
          <p:grpSpPr>
            <a:xfrm>
              <a:off x="5145033" y="1669592"/>
              <a:ext cx="1192567" cy="303386"/>
              <a:chOff x="5501712" y="1669592"/>
              <a:chExt cx="1192567" cy="303386"/>
            </a:xfrm>
          </p:grpSpPr>
          <p:sp>
            <p:nvSpPr>
              <p:cNvPr id="359" name="ZoneTexte 358">
                <a:extLst>
                  <a:ext uri="{FF2B5EF4-FFF2-40B4-BE49-F238E27FC236}">
                    <a16:creationId xmlns:a16="http://schemas.microsoft.com/office/drawing/2014/main" id="{1E930CA5-6A47-4A7E-9375-86150DBFE127}"/>
                  </a:ext>
                </a:extLst>
              </p:cNvPr>
              <p:cNvSpPr txBox="1"/>
              <p:nvPr/>
            </p:nvSpPr>
            <p:spPr>
              <a:xfrm>
                <a:off x="5501712"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confirmé</a:t>
                </a:r>
              </a:p>
            </p:txBody>
          </p:sp>
          <p:sp>
            <p:nvSpPr>
              <p:cNvPr id="360" name="Ellipse 359">
                <a:extLst>
                  <a:ext uri="{FF2B5EF4-FFF2-40B4-BE49-F238E27FC236}">
                    <a16:creationId xmlns:a16="http://schemas.microsoft.com/office/drawing/2014/main" id="{57BC156C-C57B-4796-BEF4-05D77957CC62}"/>
                  </a:ext>
                </a:extLst>
              </p:cNvPr>
              <p:cNvSpPr/>
              <p:nvPr/>
            </p:nvSpPr>
            <p:spPr>
              <a:xfrm>
                <a:off x="6016187" y="1669592"/>
                <a:ext cx="163617" cy="133002"/>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3</a:t>
                </a:r>
              </a:p>
            </p:txBody>
          </p:sp>
        </p:grpSp>
        <p:grpSp>
          <p:nvGrpSpPr>
            <p:cNvPr id="350" name="Groupe 349">
              <a:extLst>
                <a:ext uri="{FF2B5EF4-FFF2-40B4-BE49-F238E27FC236}">
                  <a16:creationId xmlns:a16="http://schemas.microsoft.com/office/drawing/2014/main" id="{9C89488E-76C3-431E-8AC2-16EC1EFE350F}"/>
                </a:ext>
              </a:extLst>
            </p:cNvPr>
            <p:cNvGrpSpPr/>
            <p:nvPr/>
          </p:nvGrpSpPr>
          <p:grpSpPr>
            <a:xfrm>
              <a:off x="5899638" y="1669592"/>
              <a:ext cx="1192567" cy="303386"/>
              <a:chOff x="6322879" y="1669592"/>
              <a:chExt cx="1192567" cy="303386"/>
            </a:xfrm>
          </p:grpSpPr>
          <p:sp>
            <p:nvSpPr>
              <p:cNvPr id="357" name="ZoneTexte 356">
                <a:extLst>
                  <a:ext uri="{FF2B5EF4-FFF2-40B4-BE49-F238E27FC236}">
                    <a16:creationId xmlns:a16="http://schemas.microsoft.com/office/drawing/2014/main" id="{9045F320-E7BA-44D2-9BCF-025915545E0E}"/>
                  </a:ext>
                </a:extLst>
              </p:cNvPr>
              <p:cNvSpPr txBox="1"/>
              <p:nvPr/>
            </p:nvSpPr>
            <p:spPr>
              <a:xfrm>
                <a:off x="6322879"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expert</a:t>
                </a:r>
              </a:p>
            </p:txBody>
          </p:sp>
          <p:sp>
            <p:nvSpPr>
              <p:cNvPr id="358" name="Ellipse 357">
                <a:extLst>
                  <a:ext uri="{FF2B5EF4-FFF2-40B4-BE49-F238E27FC236}">
                    <a16:creationId xmlns:a16="http://schemas.microsoft.com/office/drawing/2014/main" id="{8332D919-2944-405D-BB6D-76184BEECDFA}"/>
                  </a:ext>
                </a:extLst>
              </p:cNvPr>
              <p:cNvSpPr/>
              <p:nvPr/>
            </p:nvSpPr>
            <p:spPr>
              <a:xfrm>
                <a:off x="6837354" y="1669592"/>
                <a:ext cx="163617" cy="133002"/>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4</a:t>
                </a:r>
              </a:p>
            </p:txBody>
          </p:sp>
        </p:grpSp>
        <p:grpSp>
          <p:nvGrpSpPr>
            <p:cNvPr id="351" name="Groupe 350">
              <a:extLst>
                <a:ext uri="{FF2B5EF4-FFF2-40B4-BE49-F238E27FC236}">
                  <a16:creationId xmlns:a16="http://schemas.microsoft.com/office/drawing/2014/main" id="{0FA63EF2-8766-45F7-9E6F-573E36EC582B}"/>
                </a:ext>
              </a:extLst>
            </p:cNvPr>
            <p:cNvGrpSpPr/>
            <p:nvPr/>
          </p:nvGrpSpPr>
          <p:grpSpPr>
            <a:xfrm>
              <a:off x="4390427" y="1669592"/>
              <a:ext cx="1192567" cy="303386"/>
              <a:chOff x="4680545" y="1669592"/>
              <a:chExt cx="1192567" cy="303386"/>
            </a:xfrm>
          </p:grpSpPr>
          <p:sp>
            <p:nvSpPr>
              <p:cNvPr id="355" name="ZoneTexte 354">
                <a:extLst>
                  <a:ext uri="{FF2B5EF4-FFF2-40B4-BE49-F238E27FC236}">
                    <a16:creationId xmlns:a16="http://schemas.microsoft.com/office/drawing/2014/main" id="{0C4F84F1-1DC4-4630-BD9E-A23800DA5AE5}"/>
                  </a:ext>
                </a:extLst>
              </p:cNvPr>
              <p:cNvSpPr txBox="1"/>
              <p:nvPr/>
            </p:nvSpPr>
            <p:spPr>
              <a:xfrm>
                <a:off x="4680545"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avancé</a:t>
                </a:r>
              </a:p>
            </p:txBody>
          </p:sp>
          <p:sp>
            <p:nvSpPr>
              <p:cNvPr id="356" name="Ellipse 355">
                <a:extLst>
                  <a:ext uri="{FF2B5EF4-FFF2-40B4-BE49-F238E27FC236}">
                    <a16:creationId xmlns:a16="http://schemas.microsoft.com/office/drawing/2014/main" id="{A8F6499B-8476-461F-8F32-C68C2CD9145B}"/>
                  </a:ext>
                </a:extLst>
              </p:cNvPr>
              <p:cNvSpPr/>
              <p:nvPr/>
            </p:nvSpPr>
            <p:spPr>
              <a:xfrm>
                <a:off x="5195020" y="1669592"/>
                <a:ext cx="163617" cy="13300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2</a:t>
                </a:r>
              </a:p>
            </p:txBody>
          </p:sp>
        </p:grpSp>
        <p:grpSp>
          <p:nvGrpSpPr>
            <p:cNvPr id="352" name="Groupe 351">
              <a:extLst>
                <a:ext uri="{FF2B5EF4-FFF2-40B4-BE49-F238E27FC236}">
                  <a16:creationId xmlns:a16="http://schemas.microsoft.com/office/drawing/2014/main" id="{885485EC-D3DD-4A56-8E94-095F86AD8562}"/>
                </a:ext>
              </a:extLst>
            </p:cNvPr>
            <p:cNvGrpSpPr/>
            <p:nvPr/>
          </p:nvGrpSpPr>
          <p:grpSpPr>
            <a:xfrm>
              <a:off x="3635821" y="1669592"/>
              <a:ext cx="1192567" cy="303386"/>
              <a:chOff x="3859378" y="1669592"/>
              <a:chExt cx="1192567" cy="303386"/>
            </a:xfrm>
          </p:grpSpPr>
          <p:sp>
            <p:nvSpPr>
              <p:cNvPr id="353" name="ZoneTexte 352">
                <a:extLst>
                  <a:ext uri="{FF2B5EF4-FFF2-40B4-BE49-F238E27FC236}">
                    <a16:creationId xmlns:a16="http://schemas.microsoft.com/office/drawing/2014/main" id="{B6DE530B-FB73-4EFF-9733-B16CD288A6FB}"/>
                  </a:ext>
                </a:extLst>
              </p:cNvPr>
              <p:cNvSpPr txBox="1"/>
              <p:nvPr/>
            </p:nvSpPr>
            <p:spPr>
              <a:xfrm>
                <a:off x="3859378"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de base</a:t>
                </a:r>
              </a:p>
            </p:txBody>
          </p:sp>
          <p:sp>
            <p:nvSpPr>
              <p:cNvPr id="354" name="Ellipse 353">
                <a:extLst>
                  <a:ext uri="{FF2B5EF4-FFF2-40B4-BE49-F238E27FC236}">
                    <a16:creationId xmlns:a16="http://schemas.microsoft.com/office/drawing/2014/main" id="{756A76EA-A6A7-4268-A59E-0567DB2002A3}"/>
                  </a:ext>
                </a:extLst>
              </p:cNvPr>
              <p:cNvSpPr/>
              <p:nvPr/>
            </p:nvSpPr>
            <p:spPr>
              <a:xfrm>
                <a:off x="4373853" y="1669592"/>
                <a:ext cx="163617" cy="133002"/>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solidFill>
                      <a:srgbClr val="FFFFFF"/>
                    </a:solidFill>
                  </a:rPr>
                  <a:t>1</a:t>
                </a:r>
              </a:p>
            </p:txBody>
          </p:sp>
        </p:grpSp>
      </p:grpSp>
      <p:sp>
        <p:nvSpPr>
          <p:cNvPr id="156" name="ZoneTexte 155">
            <a:extLst>
              <a:ext uri="{FF2B5EF4-FFF2-40B4-BE49-F238E27FC236}">
                <a16:creationId xmlns:a16="http://schemas.microsoft.com/office/drawing/2014/main" id="{993AA7A2-7020-4D39-951E-D909CDB375F2}"/>
              </a:ext>
            </a:extLst>
          </p:cNvPr>
          <p:cNvSpPr txBox="1"/>
          <p:nvPr/>
        </p:nvSpPr>
        <p:spPr>
          <a:xfrm>
            <a:off x="4692506" y="2399912"/>
            <a:ext cx="3063558"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Exemple d’application</a:t>
            </a:r>
          </a:p>
        </p:txBody>
      </p:sp>
      <p:sp>
        <p:nvSpPr>
          <p:cNvPr id="158" name="ZoneTexte 157">
            <a:extLst>
              <a:ext uri="{FF2B5EF4-FFF2-40B4-BE49-F238E27FC236}">
                <a16:creationId xmlns:a16="http://schemas.microsoft.com/office/drawing/2014/main" id="{AFACB4A9-9D23-4DF2-B4D5-C4A32700A14B}"/>
              </a:ext>
            </a:extLst>
          </p:cNvPr>
          <p:cNvSpPr txBox="1"/>
          <p:nvPr/>
        </p:nvSpPr>
        <p:spPr>
          <a:xfrm>
            <a:off x="1678364" y="2322967"/>
            <a:ext cx="3901673" cy="4001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Niveau attendu sur la macro-compétence et </a:t>
            </a:r>
            <a:br>
              <a:rPr lang="fr-FR" dirty="0">
                <a:solidFill>
                  <a:schemeClr val="accent1"/>
                </a:solidFill>
              </a:rPr>
            </a:br>
            <a:r>
              <a:rPr lang="fr-FR" dirty="0">
                <a:solidFill>
                  <a:schemeClr val="accent1"/>
                </a:solidFill>
              </a:rPr>
              <a:t>compétence associée</a:t>
            </a:r>
          </a:p>
        </p:txBody>
      </p:sp>
      <p:sp>
        <p:nvSpPr>
          <p:cNvPr id="159" name="ZoneTexte 158">
            <a:extLst>
              <a:ext uri="{FF2B5EF4-FFF2-40B4-BE49-F238E27FC236}">
                <a16:creationId xmlns:a16="http://schemas.microsoft.com/office/drawing/2014/main" id="{0AB9D262-E0AA-4EAE-895F-6375915B4838}"/>
              </a:ext>
            </a:extLst>
          </p:cNvPr>
          <p:cNvSpPr txBox="1"/>
          <p:nvPr/>
        </p:nvSpPr>
        <p:spPr>
          <a:xfrm>
            <a:off x="-648" y="2399912"/>
            <a:ext cx="1908277"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Macro-compétence</a:t>
            </a:r>
          </a:p>
        </p:txBody>
      </p:sp>
      <p:pic>
        <p:nvPicPr>
          <p:cNvPr id="9" name="Image 8" descr="Une image contenant texte, Police, logo, Graphique&#10;&#10;Description générée automatiquement">
            <a:extLst>
              <a:ext uri="{FF2B5EF4-FFF2-40B4-BE49-F238E27FC236}">
                <a16:creationId xmlns:a16="http://schemas.microsoft.com/office/drawing/2014/main" id="{536121DF-23D6-06F7-70E5-3D595111E60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9874" y="113396"/>
            <a:ext cx="1117053" cy="922337"/>
          </a:xfrm>
          <a:prstGeom prst="rect">
            <a:avLst/>
          </a:prstGeom>
        </p:spPr>
      </p:pic>
    </p:spTree>
    <p:extLst>
      <p:ext uri="{BB962C8B-B14F-4D97-AF65-F5344CB8AC3E}">
        <p14:creationId xmlns:p14="http://schemas.microsoft.com/office/powerpoint/2010/main" val="25085249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ZoneTexte 65">
            <a:extLst>
              <a:ext uri="{FF2B5EF4-FFF2-40B4-BE49-F238E27FC236}">
                <a16:creationId xmlns:a16="http://schemas.microsoft.com/office/drawing/2014/main" id="{FD824262-D8A8-4118-9609-69D47F0AE7AD}"/>
              </a:ext>
            </a:extLst>
          </p:cNvPr>
          <p:cNvSpPr txBox="1"/>
          <p:nvPr/>
        </p:nvSpPr>
        <p:spPr>
          <a:xfrm>
            <a:off x="374056" y="2033538"/>
            <a:ext cx="3240000" cy="2400657"/>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Dans les cabinets de petite taille et selon sa formation, le Gestionnaire de paie et d’administration du personnel peut intervenir en appui sur des dossiers d’expertise comptable</a:t>
            </a:r>
            <a:r>
              <a:rPr lang="fr-FR" dirty="0">
                <a:latin typeface="Calibri" panose="020F0502020204030204" pitchFamily="34" charset="0"/>
                <a:cs typeface="Calibri" panose="020F0502020204030204" pitchFamily="34" charset="0"/>
              </a:rPr>
              <a:t> :</a:t>
            </a:r>
            <a:r>
              <a:rPr lang="fr-FR" dirty="0"/>
              <a:t> collecte des documents clés, réalisation des tâches de contrôle et de saisi des informations financières, des contrôles de cohérence, établissement des télédéclarations aux administrations…</a:t>
            </a:r>
          </a:p>
          <a:p>
            <a:pPr algn="l"/>
            <a:r>
              <a:rPr lang="fr-FR" dirty="0"/>
              <a:t>Dans les cabinets de plus grande taille, il peut se spécialiser soit en production de la paie soit en administration du personnel. Il peut également uniquement prendre en charge la paie de sociétés intervenant dans des secteurs spécifiques et développer ainsi une expertise sur certaines spécificités sectorielles</a:t>
            </a:r>
            <a:endParaRPr lang="fr-FR" i="1" dirty="0"/>
          </a:p>
        </p:txBody>
      </p:sp>
      <p:sp>
        <p:nvSpPr>
          <p:cNvPr id="77" name="ZoneTexte 76">
            <a:extLst>
              <a:ext uri="{FF2B5EF4-FFF2-40B4-BE49-F238E27FC236}">
                <a16:creationId xmlns:a16="http://schemas.microsoft.com/office/drawing/2014/main" id="{D633C062-45D0-4004-9B8F-C073910A552E}"/>
              </a:ext>
            </a:extLst>
          </p:cNvPr>
          <p:cNvSpPr txBox="1"/>
          <p:nvPr/>
        </p:nvSpPr>
        <p:spPr>
          <a:xfrm>
            <a:off x="3940550" y="4627989"/>
            <a:ext cx="3217978" cy="2616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Formations prioritaires en cours de carrière</a:t>
            </a:r>
          </a:p>
        </p:txBody>
      </p:sp>
      <p:sp>
        <p:nvSpPr>
          <p:cNvPr id="85" name="ZoneTexte 84">
            <a:extLst>
              <a:ext uri="{FF2B5EF4-FFF2-40B4-BE49-F238E27FC236}">
                <a16:creationId xmlns:a16="http://schemas.microsoft.com/office/drawing/2014/main" id="{A3DAED3C-D004-4A7C-9EC9-D69C4C89C860}"/>
              </a:ext>
            </a:extLst>
          </p:cNvPr>
          <p:cNvSpPr txBox="1"/>
          <p:nvPr/>
        </p:nvSpPr>
        <p:spPr>
          <a:xfrm>
            <a:off x="3935345" y="4898598"/>
            <a:ext cx="3240000" cy="1169551"/>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Utilisation des logiciels métiers de paie (fonctionnement, paramétrages…)</a:t>
            </a:r>
          </a:p>
          <a:p>
            <a:r>
              <a:rPr lang="fr-FR" dirty="0">
                <a:solidFill>
                  <a:schemeClr val="tx2"/>
                </a:solidFill>
              </a:rPr>
              <a:t>Actualités sociales et maitrise des techniques de veille réglementaire</a:t>
            </a:r>
          </a:p>
          <a:p>
            <a:r>
              <a:rPr lang="fr-FR" dirty="0">
                <a:solidFill>
                  <a:schemeClr val="tx2"/>
                </a:solidFill>
              </a:rPr>
              <a:t>Formations spécifiques pour le développement d’expertises dans le champ du social (ruptures de contrat de travail…)</a:t>
            </a:r>
          </a:p>
        </p:txBody>
      </p:sp>
      <p:sp>
        <p:nvSpPr>
          <p:cNvPr id="109" name="ZoneTexte 108">
            <a:extLst>
              <a:ext uri="{FF2B5EF4-FFF2-40B4-BE49-F238E27FC236}">
                <a16:creationId xmlns:a16="http://schemas.microsoft.com/office/drawing/2014/main" id="{AF3D5513-BF9B-4E23-A5CD-D9F5CE73A3B1}"/>
              </a:ext>
            </a:extLst>
          </p:cNvPr>
          <p:cNvSpPr txBox="1"/>
          <p:nvPr/>
        </p:nvSpPr>
        <p:spPr>
          <a:xfrm>
            <a:off x="374056" y="7141457"/>
            <a:ext cx="3240000" cy="209288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Possibilité d’encadrement de Gestionnaires de paie et administration du personnel débutants après quelques années d’expérience</a:t>
            </a:r>
          </a:p>
          <a:p>
            <a:pPr algn="l"/>
            <a:r>
              <a:rPr lang="fr-FR" dirty="0"/>
              <a:t>Avec l’expérience, hausse possible des activités d’appui aux missions de conseils RH (pilotage de la masse salariale, politique de rémunération, de prévoyance…) et de contrôle de gestion sociale</a:t>
            </a:r>
          </a:p>
          <a:p>
            <a:pPr algn="l"/>
            <a:r>
              <a:rPr lang="fr-FR" dirty="0"/>
              <a:t>Avec l’expérience, possibilité de piloter la réalisation de missions d’externalisation de la paie et/ou de l’ensemble des activités d’administration du personnel (établissement et rupture des contrats de travail spécifiques…), en coordination avec le Juriste en droit social et/ou l’Expert-comptable</a:t>
            </a:r>
          </a:p>
        </p:txBody>
      </p:sp>
      <p:sp>
        <p:nvSpPr>
          <p:cNvPr id="126" name="ZoneTexte 125">
            <a:extLst>
              <a:ext uri="{FF2B5EF4-FFF2-40B4-BE49-F238E27FC236}">
                <a16:creationId xmlns:a16="http://schemas.microsoft.com/office/drawing/2014/main" id="{B98F3625-1046-4D5F-ADD3-A4CAEFB445D3}"/>
              </a:ext>
            </a:extLst>
          </p:cNvPr>
          <p:cNvSpPr txBox="1"/>
          <p:nvPr/>
        </p:nvSpPr>
        <p:spPr>
          <a:xfrm>
            <a:off x="510584" y="1529482"/>
            <a:ext cx="3209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Variabilité du métier</a:t>
            </a:r>
          </a:p>
        </p:txBody>
      </p:sp>
      <p:sp>
        <p:nvSpPr>
          <p:cNvPr id="127" name="Triangle isocèle 126">
            <a:extLst>
              <a:ext uri="{FF2B5EF4-FFF2-40B4-BE49-F238E27FC236}">
                <a16:creationId xmlns:a16="http://schemas.microsoft.com/office/drawing/2014/main" id="{ACBE601F-1288-475A-B512-BD910EF38035}"/>
              </a:ext>
            </a:extLst>
          </p:cNvPr>
          <p:cNvSpPr/>
          <p:nvPr/>
        </p:nvSpPr>
        <p:spPr>
          <a:xfrm rot="5400000">
            <a:off x="366673" y="1608797"/>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139" name="Connecteur droit 138">
            <a:extLst>
              <a:ext uri="{FF2B5EF4-FFF2-40B4-BE49-F238E27FC236}">
                <a16:creationId xmlns:a16="http://schemas.microsoft.com/office/drawing/2014/main" id="{8A39C541-AE05-46FD-8BA0-E62BB599F9E4}"/>
              </a:ext>
            </a:extLst>
          </p:cNvPr>
          <p:cNvCxnSpPr>
            <a:cxnSpLocks/>
          </p:cNvCxnSpPr>
          <p:nvPr/>
        </p:nvCxnSpPr>
        <p:spPr>
          <a:xfrm>
            <a:off x="410396" y="1794759"/>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140" name="ZoneTexte 139">
            <a:extLst>
              <a:ext uri="{FF2B5EF4-FFF2-40B4-BE49-F238E27FC236}">
                <a16:creationId xmlns:a16="http://schemas.microsoft.com/office/drawing/2014/main" id="{A542D2C9-173F-4F25-B66A-B3BC48FA4DE3}"/>
              </a:ext>
            </a:extLst>
          </p:cNvPr>
          <p:cNvSpPr txBox="1"/>
          <p:nvPr/>
        </p:nvSpPr>
        <p:spPr>
          <a:xfrm>
            <a:off x="102703" y="1169442"/>
            <a:ext cx="2520000" cy="30777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Gestionnaire de paie </a:t>
            </a:r>
          </a:p>
        </p:txBody>
      </p:sp>
      <p:sp>
        <p:nvSpPr>
          <p:cNvPr id="54" name="ZoneTexte 53">
            <a:extLst>
              <a:ext uri="{FF2B5EF4-FFF2-40B4-BE49-F238E27FC236}">
                <a16:creationId xmlns:a16="http://schemas.microsoft.com/office/drawing/2014/main" id="{D0B3E300-8CF5-42E1-BE4A-BDD2E0D57766}"/>
              </a:ext>
            </a:extLst>
          </p:cNvPr>
          <p:cNvSpPr txBox="1"/>
          <p:nvPr/>
        </p:nvSpPr>
        <p:spPr>
          <a:xfrm>
            <a:off x="323453" y="4337794"/>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les spécialités du cabinet</a:t>
            </a:r>
          </a:p>
        </p:txBody>
      </p:sp>
      <p:sp>
        <p:nvSpPr>
          <p:cNvPr id="63" name="ZoneTexte 62">
            <a:extLst>
              <a:ext uri="{FF2B5EF4-FFF2-40B4-BE49-F238E27FC236}">
                <a16:creationId xmlns:a16="http://schemas.microsoft.com/office/drawing/2014/main" id="{16D938E2-4346-48F5-897B-5F680C1ED040}"/>
              </a:ext>
            </a:extLst>
          </p:cNvPr>
          <p:cNvSpPr txBox="1"/>
          <p:nvPr/>
        </p:nvSpPr>
        <p:spPr>
          <a:xfrm>
            <a:off x="374056" y="4584883"/>
            <a:ext cx="3240000" cy="2400657"/>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dirty="0"/>
              <a:t>Selon les champs d’activités et les offres développées dans les cabinets, le Gestionnaire de paie et d’administration du personnel peut intervenir sur les champs suivants :</a:t>
            </a:r>
          </a:p>
          <a:p>
            <a:pPr algn="l"/>
            <a:r>
              <a:rPr lang="fr-FR" dirty="0"/>
              <a:t>Appui aux négociations collectives : préparation des CSE, de la base de données économiques et sociales…</a:t>
            </a:r>
          </a:p>
          <a:p>
            <a:pPr algn="l"/>
            <a:r>
              <a:rPr lang="fr-FR" dirty="0"/>
              <a:t>Conseil en RH : politique de rémunération, pilotage de la masse salariale, plan de formation…</a:t>
            </a:r>
          </a:p>
          <a:p>
            <a:pPr algn="l"/>
            <a:r>
              <a:rPr lang="fr-FR" dirty="0"/>
              <a:t>Offre « full services » avec la prise en charge de l’ensemble des tâches d’administration du personnel : paies, contrats de travail, visites médicales, titres-repas, déplacements professionnels, demandes de prise en charge pour les dossiers de formation auprès des </a:t>
            </a:r>
            <a:r>
              <a:rPr lang="fr-FR" dirty="0" err="1"/>
              <a:t>Opco</a:t>
            </a:r>
            <a:r>
              <a:rPr lang="fr-FR" dirty="0"/>
              <a:t>…</a:t>
            </a:r>
          </a:p>
        </p:txBody>
      </p:sp>
      <p:sp>
        <p:nvSpPr>
          <p:cNvPr id="64" name="ZoneTexte 63">
            <a:extLst>
              <a:ext uri="{FF2B5EF4-FFF2-40B4-BE49-F238E27FC236}">
                <a16:creationId xmlns:a16="http://schemas.microsoft.com/office/drawing/2014/main" id="{2E310E27-268E-470D-83D4-450F7DE133F1}"/>
              </a:ext>
            </a:extLst>
          </p:cNvPr>
          <p:cNvSpPr txBox="1"/>
          <p:nvPr/>
        </p:nvSpPr>
        <p:spPr>
          <a:xfrm>
            <a:off x="323453" y="1802583"/>
            <a:ext cx="2500387"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la taille du cabinet</a:t>
            </a:r>
          </a:p>
        </p:txBody>
      </p:sp>
      <p:sp>
        <p:nvSpPr>
          <p:cNvPr id="80" name="ZoneTexte 79">
            <a:extLst>
              <a:ext uri="{FF2B5EF4-FFF2-40B4-BE49-F238E27FC236}">
                <a16:creationId xmlns:a16="http://schemas.microsoft.com/office/drawing/2014/main" id="{420D5275-41C2-49B9-920C-4D4B8D52F85B}"/>
              </a:ext>
            </a:extLst>
          </p:cNvPr>
          <p:cNvSpPr txBox="1"/>
          <p:nvPr/>
        </p:nvSpPr>
        <p:spPr>
          <a:xfrm>
            <a:off x="4046776" y="1529686"/>
            <a:ext cx="3405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Prérequis pour l’exercice du métier</a:t>
            </a:r>
          </a:p>
        </p:txBody>
      </p:sp>
      <p:sp>
        <p:nvSpPr>
          <p:cNvPr id="81" name="Triangle isocèle 80">
            <a:extLst>
              <a:ext uri="{FF2B5EF4-FFF2-40B4-BE49-F238E27FC236}">
                <a16:creationId xmlns:a16="http://schemas.microsoft.com/office/drawing/2014/main" id="{9B3F64B3-C0B0-495D-B9E3-9E4A30F9458B}"/>
              </a:ext>
            </a:extLst>
          </p:cNvPr>
          <p:cNvSpPr/>
          <p:nvPr/>
        </p:nvSpPr>
        <p:spPr>
          <a:xfrm rot="5400000">
            <a:off x="3902865" y="1609001"/>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79" name="Connecteur droit 78">
            <a:extLst>
              <a:ext uri="{FF2B5EF4-FFF2-40B4-BE49-F238E27FC236}">
                <a16:creationId xmlns:a16="http://schemas.microsoft.com/office/drawing/2014/main" id="{AC739428-2067-4460-9248-BD2A32B90E64}"/>
              </a:ext>
            </a:extLst>
          </p:cNvPr>
          <p:cNvCxnSpPr>
            <a:cxnSpLocks/>
          </p:cNvCxnSpPr>
          <p:nvPr/>
        </p:nvCxnSpPr>
        <p:spPr>
          <a:xfrm>
            <a:off x="3946588" y="1794759"/>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68" name="ZoneTexte 67">
            <a:extLst>
              <a:ext uri="{FF2B5EF4-FFF2-40B4-BE49-F238E27FC236}">
                <a16:creationId xmlns:a16="http://schemas.microsoft.com/office/drawing/2014/main" id="{67A1A514-CA7F-49BE-8B7E-C9358E60BC8B}"/>
              </a:ext>
            </a:extLst>
          </p:cNvPr>
          <p:cNvSpPr txBox="1"/>
          <p:nvPr/>
        </p:nvSpPr>
        <p:spPr>
          <a:xfrm>
            <a:off x="3935344" y="2035648"/>
            <a:ext cx="3167999" cy="1323439"/>
          </a:xfrm>
          <a:prstGeom prst="rect">
            <a:avLst/>
          </a:prstGeom>
          <a:noFill/>
        </p:spPr>
        <p:txBody>
          <a:bodyPr wrap="square">
            <a:spAutoFit/>
          </a:bodyPr>
          <a:lstStyle>
            <a:defPPr>
              <a:defRPr lang="fr-FR"/>
            </a:defPPr>
            <a:lvl1pPr indent="0" algn="just">
              <a:buFont typeface="Wingdings" panose="05000000000000000000" pitchFamily="2" charset="2"/>
              <a:buNone/>
              <a:defRPr sz="1000">
                <a:solidFill>
                  <a:schemeClr val="tx2"/>
                </a:solidFill>
                <a:latin typeface="Univers Light" panose="020B0403020202020204" pitchFamily="34" charset="0"/>
              </a:defRPr>
            </a:lvl1pPr>
          </a:lstStyle>
          <a:p>
            <a:pPr algn="l"/>
            <a:r>
              <a:rPr lang="fr-FR" dirty="0"/>
              <a:t>Bac+2 à Bac+3 en gestion de la paie et administration du personnel, </a:t>
            </a:r>
            <a:r>
              <a:rPr lang="fr-FR"/>
              <a:t>par exemple</a:t>
            </a:r>
            <a:r>
              <a:rPr lang="fr-FR">
                <a:latin typeface="Calibri" panose="020F0502020204030204" pitchFamily="34" charset="0"/>
                <a:cs typeface="Calibri" panose="020F0502020204030204" pitchFamily="34" charset="0"/>
              </a:rPr>
              <a:t> </a:t>
            </a:r>
            <a:r>
              <a:rPr lang="fr-FR" dirty="0">
                <a:latin typeface="Calibri" panose="020F0502020204030204" pitchFamily="34" charset="0"/>
                <a:cs typeface="Calibri" panose="020F0502020204030204" pitchFamily="34" charset="0"/>
              </a:rPr>
              <a:t>:</a:t>
            </a:r>
            <a:endParaRPr lang="fr-FR" dirty="0"/>
          </a:p>
          <a:p>
            <a:pPr marL="108000" indent="-108000" algn="l">
              <a:buFont typeface="Wingdings" panose="05000000000000000000" pitchFamily="2" charset="2"/>
              <a:buChar char="§"/>
            </a:pPr>
            <a:r>
              <a:rPr lang="fr-FR" dirty="0"/>
              <a:t>BTS  « Comptabilité et Gestion », « Gestion de la PME » </a:t>
            </a:r>
          </a:p>
          <a:p>
            <a:pPr marL="108000" indent="-108000" algn="l">
              <a:buFont typeface="Wingdings" panose="05000000000000000000" pitchFamily="2" charset="2"/>
              <a:buChar char="§"/>
            </a:pPr>
            <a:r>
              <a:rPr lang="fr-FR" dirty="0"/>
              <a:t>Licence « Gestion de la Paie et Administration du personnel »</a:t>
            </a:r>
          </a:p>
          <a:p>
            <a:pPr marL="108000" indent="-108000" algn="l">
              <a:buFont typeface="Wingdings" panose="05000000000000000000" pitchFamily="2" charset="2"/>
              <a:buChar char="§"/>
            </a:pPr>
            <a:r>
              <a:rPr lang="fr-FR" dirty="0"/>
              <a:t>Autres formations universitaires en gestion d’entreprise, droit social et GRH</a:t>
            </a:r>
          </a:p>
        </p:txBody>
      </p:sp>
      <p:sp>
        <p:nvSpPr>
          <p:cNvPr id="69" name="ZoneTexte 68">
            <a:extLst>
              <a:ext uri="{FF2B5EF4-FFF2-40B4-BE49-F238E27FC236}">
                <a16:creationId xmlns:a16="http://schemas.microsoft.com/office/drawing/2014/main" id="{0B70E29C-F493-49E2-9712-AAE863D973CE}"/>
              </a:ext>
            </a:extLst>
          </p:cNvPr>
          <p:cNvSpPr txBox="1"/>
          <p:nvPr/>
        </p:nvSpPr>
        <p:spPr>
          <a:xfrm>
            <a:off x="3935345" y="3766215"/>
            <a:ext cx="3240000" cy="861774"/>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Gestionnaire de paie, Chargé de gestion du personnel en entreprise</a:t>
            </a:r>
          </a:p>
          <a:p>
            <a:r>
              <a:rPr lang="fr-FR" dirty="0">
                <a:solidFill>
                  <a:schemeClr val="tx2"/>
                </a:solidFill>
              </a:rPr>
              <a:t>Assistant comptable ou Assistant RH en entreprise ou en cabinet d’expert-comptable</a:t>
            </a:r>
          </a:p>
          <a:p>
            <a:r>
              <a:rPr lang="fr-FR" dirty="0">
                <a:solidFill>
                  <a:schemeClr val="tx2"/>
                </a:solidFill>
              </a:rPr>
              <a:t>Assistant juridique en entreprise ou cabinet d’avocat</a:t>
            </a:r>
          </a:p>
        </p:txBody>
      </p:sp>
      <p:sp>
        <p:nvSpPr>
          <p:cNvPr id="76" name="ZoneTexte 75">
            <a:extLst>
              <a:ext uri="{FF2B5EF4-FFF2-40B4-BE49-F238E27FC236}">
                <a16:creationId xmlns:a16="http://schemas.microsoft.com/office/drawing/2014/main" id="{3D850C6B-355F-4322-B402-7B64B857B006}"/>
              </a:ext>
            </a:extLst>
          </p:cNvPr>
          <p:cNvSpPr txBox="1"/>
          <p:nvPr/>
        </p:nvSpPr>
        <p:spPr>
          <a:xfrm>
            <a:off x="3937185" y="1804123"/>
            <a:ext cx="1853928" cy="2616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Formation initiale</a:t>
            </a:r>
          </a:p>
        </p:txBody>
      </p:sp>
      <p:sp>
        <p:nvSpPr>
          <p:cNvPr id="82" name="ZoneTexte 81">
            <a:extLst>
              <a:ext uri="{FF2B5EF4-FFF2-40B4-BE49-F238E27FC236}">
                <a16:creationId xmlns:a16="http://schemas.microsoft.com/office/drawing/2014/main" id="{4790275F-7869-48AB-A01B-85061FA25347}"/>
              </a:ext>
            </a:extLst>
          </p:cNvPr>
          <p:cNvSpPr txBox="1"/>
          <p:nvPr/>
        </p:nvSpPr>
        <p:spPr>
          <a:xfrm>
            <a:off x="3935345" y="3329682"/>
            <a:ext cx="3249899" cy="430887"/>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Profil recommandé pour le personnel expérimenté s’orientant vers ce métier </a:t>
            </a:r>
          </a:p>
        </p:txBody>
      </p:sp>
      <p:cxnSp>
        <p:nvCxnSpPr>
          <p:cNvPr id="74" name="Connecteur droit 73">
            <a:extLst>
              <a:ext uri="{FF2B5EF4-FFF2-40B4-BE49-F238E27FC236}">
                <a16:creationId xmlns:a16="http://schemas.microsoft.com/office/drawing/2014/main" id="{90469217-9DF8-4D26-8229-BF3ABDFAD4D5}"/>
              </a:ext>
            </a:extLst>
          </p:cNvPr>
          <p:cNvCxnSpPr>
            <a:cxnSpLocks/>
          </p:cNvCxnSpPr>
          <p:nvPr/>
        </p:nvCxnSpPr>
        <p:spPr>
          <a:xfrm flipV="1">
            <a:off x="3946588" y="3755555"/>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100" name="ZoneTexte 99">
            <a:extLst>
              <a:ext uri="{FF2B5EF4-FFF2-40B4-BE49-F238E27FC236}">
                <a16:creationId xmlns:a16="http://schemas.microsoft.com/office/drawing/2014/main" id="{801D9D51-E8B0-4BA3-BA13-6383DD7D2674}"/>
              </a:ext>
            </a:extLst>
          </p:cNvPr>
          <p:cNvSpPr txBox="1"/>
          <p:nvPr/>
        </p:nvSpPr>
        <p:spPr>
          <a:xfrm>
            <a:off x="4083532" y="6068149"/>
            <a:ext cx="33252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Tendances d’évolution du métier</a:t>
            </a:r>
          </a:p>
        </p:txBody>
      </p:sp>
      <p:sp>
        <p:nvSpPr>
          <p:cNvPr id="101" name="Triangle isocèle 100">
            <a:extLst>
              <a:ext uri="{FF2B5EF4-FFF2-40B4-BE49-F238E27FC236}">
                <a16:creationId xmlns:a16="http://schemas.microsoft.com/office/drawing/2014/main" id="{53422097-A604-4AE0-94DA-52D194D24D93}"/>
              </a:ext>
            </a:extLst>
          </p:cNvPr>
          <p:cNvSpPr/>
          <p:nvPr/>
        </p:nvSpPr>
        <p:spPr>
          <a:xfrm rot="5400000">
            <a:off x="3939621" y="6147464"/>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99" name="Connecteur droit 98">
            <a:extLst>
              <a:ext uri="{FF2B5EF4-FFF2-40B4-BE49-F238E27FC236}">
                <a16:creationId xmlns:a16="http://schemas.microsoft.com/office/drawing/2014/main" id="{42A1732C-E8B1-46EE-84B8-D24418F63238}"/>
              </a:ext>
            </a:extLst>
          </p:cNvPr>
          <p:cNvCxnSpPr>
            <a:cxnSpLocks/>
          </p:cNvCxnSpPr>
          <p:nvPr/>
        </p:nvCxnSpPr>
        <p:spPr>
          <a:xfrm>
            <a:off x="3983344" y="6333426"/>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89" name="ZoneTexte 88">
            <a:extLst>
              <a:ext uri="{FF2B5EF4-FFF2-40B4-BE49-F238E27FC236}">
                <a16:creationId xmlns:a16="http://schemas.microsoft.com/office/drawing/2014/main" id="{9C680D0D-EADB-41EF-9406-79332806A869}"/>
              </a:ext>
            </a:extLst>
          </p:cNvPr>
          <p:cNvSpPr txBox="1"/>
          <p:nvPr/>
        </p:nvSpPr>
        <p:spPr>
          <a:xfrm>
            <a:off x="3935345" y="6366757"/>
            <a:ext cx="3240000" cy="1631216"/>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Renforcement des compétences informatiques vers du contrôle et de l’analyse de flux</a:t>
            </a:r>
          </a:p>
          <a:p>
            <a:r>
              <a:rPr lang="fr-FR" dirty="0">
                <a:solidFill>
                  <a:schemeClr val="tx2"/>
                </a:solidFill>
              </a:rPr>
              <a:t>Appui sur la maitrise des techniques de paie et la connaissance des problématiques sociales des clients pour développer des prestations de conseil aux DRH et dirigeants (relations collectives au travail), réaliser des audits sociaux… </a:t>
            </a:r>
          </a:p>
          <a:p>
            <a:r>
              <a:rPr lang="fr-FR" dirty="0">
                <a:solidFill>
                  <a:schemeClr val="tx2"/>
                </a:solidFill>
              </a:rPr>
              <a:t>Approfondissement de la posture commerciale</a:t>
            </a:r>
          </a:p>
          <a:p>
            <a:r>
              <a:rPr lang="fr-FR" dirty="0">
                <a:solidFill>
                  <a:schemeClr val="tx2"/>
                </a:solidFill>
              </a:rPr>
              <a:t>Elévation du niveau de formation initiale au recrutement (minimum Bac +2)</a:t>
            </a:r>
          </a:p>
        </p:txBody>
      </p:sp>
      <p:grpSp>
        <p:nvGrpSpPr>
          <p:cNvPr id="103" name="Groupe 102">
            <a:extLst>
              <a:ext uri="{FF2B5EF4-FFF2-40B4-BE49-F238E27FC236}">
                <a16:creationId xmlns:a16="http://schemas.microsoft.com/office/drawing/2014/main" id="{77846408-1680-4BA6-957B-B4FD5CB99A56}"/>
              </a:ext>
            </a:extLst>
          </p:cNvPr>
          <p:cNvGrpSpPr/>
          <p:nvPr/>
        </p:nvGrpSpPr>
        <p:grpSpPr>
          <a:xfrm>
            <a:off x="3978882" y="8010183"/>
            <a:ext cx="3350087" cy="265276"/>
            <a:chOff x="380633" y="6115579"/>
            <a:chExt cx="3350087" cy="265276"/>
          </a:xfrm>
        </p:grpSpPr>
        <p:grpSp>
          <p:nvGrpSpPr>
            <p:cNvPr id="105" name="Groupe 104">
              <a:extLst>
                <a:ext uri="{FF2B5EF4-FFF2-40B4-BE49-F238E27FC236}">
                  <a16:creationId xmlns:a16="http://schemas.microsoft.com/office/drawing/2014/main" id="{6AFAE93F-8F73-42CD-A47D-A66B8B8C6458}"/>
                </a:ext>
              </a:extLst>
            </p:cNvPr>
            <p:cNvGrpSpPr/>
            <p:nvPr/>
          </p:nvGrpSpPr>
          <p:grpSpPr>
            <a:xfrm>
              <a:off x="380633" y="6115579"/>
              <a:ext cx="3350087" cy="246221"/>
              <a:chOff x="433240" y="2440348"/>
              <a:chExt cx="1723338" cy="246221"/>
            </a:xfrm>
          </p:grpSpPr>
          <p:sp>
            <p:nvSpPr>
              <p:cNvPr id="107" name="ZoneTexte 106">
                <a:extLst>
                  <a:ext uri="{FF2B5EF4-FFF2-40B4-BE49-F238E27FC236}">
                    <a16:creationId xmlns:a16="http://schemas.microsoft.com/office/drawing/2014/main" id="{5DC10516-9D5D-42DB-A0AB-164208BC1CCC}"/>
                  </a:ext>
                </a:extLst>
              </p:cNvPr>
              <p:cNvSpPr txBox="1"/>
              <p:nvPr/>
            </p:nvSpPr>
            <p:spPr>
              <a:xfrm>
                <a:off x="489871" y="2440348"/>
                <a:ext cx="1666707"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Perspectives professionnelles</a:t>
                </a:r>
              </a:p>
            </p:txBody>
          </p:sp>
          <p:sp>
            <p:nvSpPr>
              <p:cNvPr id="108" name="Triangle isocèle 107">
                <a:extLst>
                  <a:ext uri="{FF2B5EF4-FFF2-40B4-BE49-F238E27FC236}">
                    <a16:creationId xmlns:a16="http://schemas.microsoft.com/office/drawing/2014/main" id="{35F108E7-129E-404C-B23B-97038DB5B3B3}"/>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cxnSp>
          <p:nvCxnSpPr>
            <p:cNvPr id="106" name="Connecteur droit 105">
              <a:extLst>
                <a:ext uri="{FF2B5EF4-FFF2-40B4-BE49-F238E27FC236}">
                  <a16:creationId xmlns:a16="http://schemas.microsoft.com/office/drawing/2014/main" id="{1965D122-FF8E-405B-97EC-78B335C97737}"/>
                </a:ext>
              </a:extLst>
            </p:cNvPr>
            <p:cNvCxnSpPr>
              <a:cxnSpLocks/>
            </p:cNvCxnSpPr>
            <p:nvPr/>
          </p:nvCxnSpPr>
          <p:spPr>
            <a:xfrm>
              <a:off x="390531" y="6380855"/>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sp>
        <p:nvSpPr>
          <p:cNvPr id="104" name="ZoneTexte 103">
            <a:extLst>
              <a:ext uri="{FF2B5EF4-FFF2-40B4-BE49-F238E27FC236}">
                <a16:creationId xmlns:a16="http://schemas.microsoft.com/office/drawing/2014/main" id="{4A36D89B-A17D-4E79-AC81-666F9488D64F}"/>
              </a:ext>
            </a:extLst>
          </p:cNvPr>
          <p:cNvSpPr txBox="1"/>
          <p:nvPr/>
        </p:nvSpPr>
        <p:spPr>
          <a:xfrm>
            <a:off x="3935345" y="8305621"/>
            <a:ext cx="3240000" cy="1938992"/>
          </a:xfrm>
          <a:prstGeom prst="rect">
            <a:avLst/>
          </a:prstGeom>
          <a:noFill/>
        </p:spPr>
        <p:txBody>
          <a:bodyPr wrap="square">
            <a:spAutoFit/>
          </a:bodyPr>
          <a:lstStyle>
            <a:defPPr>
              <a:defRPr lang="fr-FR"/>
            </a:defPPr>
            <a:lvl1pPr algn="just">
              <a:defRPr sz="1000">
                <a:latin typeface="Univers Light" panose="020B0403020202020204" pitchFamily="34" charset="0"/>
              </a:defRPr>
            </a:lvl1pPr>
          </a:lstStyle>
          <a:p>
            <a:pPr marL="108000" indent="-108000" algn="l">
              <a:buFont typeface="Wingdings" panose="05000000000000000000" pitchFamily="2" charset="2"/>
              <a:buChar char="§"/>
            </a:pPr>
            <a:r>
              <a:rPr lang="fr-FR" dirty="0">
                <a:solidFill>
                  <a:schemeClr val="tx2"/>
                </a:solidFill>
              </a:rPr>
              <a:t>Juriste en droit social après plusieurs années d’expérience et avec une formation diplômante  complémentaire (Master 2 droit social) en entreprise ou en cabinet d’expert-comptable</a:t>
            </a:r>
          </a:p>
          <a:p>
            <a:pPr marL="108000" indent="-108000" algn="l">
              <a:buFont typeface="Wingdings" panose="05000000000000000000" pitchFamily="2" charset="2"/>
              <a:buChar char="§"/>
            </a:pPr>
            <a:r>
              <a:rPr lang="fr-FR" dirty="0">
                <a:solidFill>
                  <a:schemeClr val="tx2"/>
                </a:solidFill>
              </a:rPr>
              <a:t>Métiers de la paie et de l’administration du personnel en entreprise</a:t>
            </a:r>
          </a:p>
          <a:p>
            <a:pPr marL="108000" indent="-108000" algn="l">
              <a:buFont typeface="Wingdings" panose="05000000000000000000" pitchFamily="2" charset="2"/>
              <a:buChar char="§"/>
            </a:pPr>
            <a:r>
              <a:rPr lang="fr-FR" dirty="0">
                <a:solidFill>
                  <a:schemeClr val="tx2"/>
                </a:solidFill>
              </a:rPr>
              <a:t>Métiers du conseil en Ressources Humaines dans le domaine social, ou dans d’autres champs de spécialité (GPEC, formation professionnelle, accompagnement individuel…) avec formations complémentaires, en cabinet d’expert-comptable ou en entreprise</a:t>
            </a:r>
          </a:p>
        </p:txBody>
      </p:sp>
      <p:cxnSp>
        <p:nvCxnSpPr>
          <p:cNvPr id="112" name="Connecteur droit 111">
            <a:extLst>
              <a:ext uri="{FF2B5EF4-FFF2-40B4-BE49-F238E27FC236}">
                <a16:creationId xmlns:a16="http://schemas.microsoft.com/office/drawing/2014/main" id="{691E2A3C-D7AE-4457-9E1B-B8454B4A5E76}"/>
              </a:ext>
            </a:extLst>
          </p:cNvPr>
          <p:cNvCxnSpPr>
            <a:cxnSpLocks/>
          </p:cNvCxnSpPr>
          <p:nvPr/>
        </p:nvCxnSpPr>
        <p:spPr>
          <a:xfrm flipV="1">
            <a:off x="363877" y="4597900"/>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cxnSp>
        <p:nvCxnSpPr>
          <p:cNvPr id="113" name="Connecteur droit 112">
            <a:extLst>
              <a:ext uri="{FF2B5EF4-FFF2-40B4-BE49-F238E27FC236}">
                <a16:creationId xmlns:a16="http://schemas.microsoft.com/office/drawing/2014/main" id="{1B49E769-3BD3-4A3B-8280-CC8D2F964010}"/>
              </a:ext>
            </a:extLst>
          </p:cNvPr>
          <p:cNvCxnSpPr>
            <a:cxnSpLocks/>
          </p:cNvCxnSpPr>
          <p:nvPr/>
        </p:nvCxnSpPr>
        <p:spPr>
          <a:xfrm flipV="1">
            <a:off x="363877" y="2063385"/>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72" name="ZoneTexte 71">
            <a:extLst>
              <a:ext uri="{FF2B5EF4-FFF2-40B4-BE49-F238E27FC236}">
                <a16:creationId xmlns:a16="http://schemas.microsoft.com/office/drawing/2014/main" id="{51ACCE7B-DD40-4144-93E6-9E286C1BAE9D}"/>
              </a:ext>
            </a:extLst>
          </p:cNvPr>
          <p:cNvSpPr txBox="1"/>
          <p:nvPr/>
        </p:nvSpPr>
        <p:spPr>
          <a:xfrm>
            <a:off x="323453" y="6884496"/>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l’expérience du professionnel</a:t>
            </a:r>
          </a:p>
        </p:txBody>
      </p:sp>
      <p:cxnSp>
        <p:nvCxnSpPr>
          <p:cNvPr id="73" name="Connecteur droit 72">
            <a:extLst>
              <a:ext uri="{FF2B5EF4-FFF2-40B4-BE49-F238E27FC236}">
                <a16:creationId xmlns:a16="http://schemas.microsoft.com/office/drawing/2014/main" id="{A7CB8984-0AC8-41E1-B06F-EB8622F5613A}"/>
              </a:ext>
            </a:extLst>
          </p:cNvPr>
          <p:cNvCxnSpPr>
            <a:cxnSpLocks/>
          </p:cNvCxnSpPr>
          <p:nvPr/>
        </p:nvCxnSpPr>
        <p:spPr>
          <a:xfrm flipV="1">
            <a:off x="363877" y="7140504"/>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nvGrpSpPr>
          <p:cNvPr id="110" name="Groupe 109">
            <a:extLst>
              <a:ext uri="{FF2B5EF4-FFF2-40B4-BE49-F238E27FC236}">
                <a16:creationId xmlns:a16="http://schemas.microsoft.com/office/drawing/2014/main" id="{D9A65EB5-DE36-4E09-8865-0C643FC0F140}"/>
              </a:ext>
            </a:extLst>
          </p:cNvPr>
          <p:cNvGrpSpPr/>
          <p:nvPr/>
        </p:nvGrpSpPr>
        <p:grpSpPr>
          <a:xfrm>
            <a:off x="454576" y="9132133"/>
            <a:ext cx="3195823" cy="246221"/>
            <a:chOff x="433240" y="2440348"/>
            <a:chExt cx="1643982" cy="246221"/>
          </a:xfrm>
        </p:grpSpPr>
        <p:sp>
          <p:nvSpPr>
            <p:cNvPr id="114" name="ZoneTexte 113">
              <a:extLst>
                <a:ext uri="{FF2B5EF4-FFF2-40B4-BE49-F238E27FC236}">
                  <a16:creationId xmlns:a16="http://schemas.microsoft.com/office/drawing/2014/main" id="{4526E48D-722A-43F7-BFC7-BD8607EB35A5}"/>
                </a:ext>
              </a:extLst>
            </p:cNvPr>
            <p:cNvSpPr txBox="1"/>
            <p:nvPr/>
          </p:nvSpPr>
          <p:spPr>
            <a:xfrm>
              <a:off x="489871" y="2440348"/>
              <a:ext cx="1587351"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Conditions d’exercice</a:t>
              </a:r>
            </a:p>
          </p:txBody>
        </p:sp>
        <p:sp>
          <p:nvSpPr>
            <p:cNvPr id="115" name="Triangle isocèle 114">
              <a:extLst>
                <a:ext uri="{FF2B5EF4-FFF2-40B4-BE49-F238E27FC236}">
                  <a16:creationId xmlns:a16="http://schemas.microsoft.com/office/drawing/2014/main" id="{999B85B7-ADAC-4ADE-AFF6-E2A5E175B0C2}"/>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cxnSp>
        <p:nvCxnSpPr>
          <p:cNvPr id="111" name="Connecteur droit 110">
            <a:extLst>
              <a:ext uri="{FF2B5EF4-FFF2-40B4-BE49-F238E27FC236}">
                <a16:creationId xmlns:a16="http://schemas.microsoft.com/office/drawing/2014/main" id="{7B57D5A4-2037-4B75-9966-0F169393D5E6}"/>
              </a:ext>
            </a:extLst>
          </p:cNvPr>
          <p:cNvCxnSpPr>
            <a:cxnSpLocks/>
          </p:cNvCxnSpPr>
          <p:nvPr/>
        </p:nvCxnSpPr>
        <p:spPr>
          <a:xfrm>
            <a:off x="464474" y="9378354"/>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116" name="ZoneTexte 115">
            <a:extLst>
              <a:ext uri="{FF2B5EF4-FFF2-40B4-BE49-F238E27FC236}">
                <a16:creationId xmlns:a16="http://schemas.microsoft.com/office/drawing/2014/main" id="{12FA9338-88D2-4D5C-AA5C-39F8C3581043}"/>
              </a:ext>
            </a:extLst>
          </p:cNvPr>
          <p:cNvSpPr txBox="1"/>
          <p:nvPr/>
        </p:nvSpPr>
        <p:spPr>
          <a:xfrm>
            <a:off x="374056" y="9378354"/>
            <a:ext cx="3271793" cy="1323439"/>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i="1" dirty="0"/>
              <a:t>Relations professionnelles internes </a:t>
            </a:r>
            <a:r>
              <a:rPr lang="fr-FR" dirty="0"/>
              <a:t>: Responsable de la paie, Expert-comptable, Collaborateur comptable, Juriste en droit social  </a:t>
            </a:r>
          </a:p>
          <a:p>
            <a:pPr algn="l"/>
            <a:r>
              <a:rPr lang="fr-FR" i="1" dirty="0"/>
              <a:t>Relations professionnelles externes </a:t>
            </a:r>
            <a:r>
              <a:rPr lang="fr-FR" dirty="0"/>
              <a:t>: dirigeants clients, services RH…</a:t>
            </a:r>
          </a:p>
          <a:p>
            <a:pPr algn="l"/>
            <a:r>
              <a:rPr lang="fr-FR" i="1" dirty="0"/>
              <a:t>Télétravail</a:t>
            </a:r>
            <a:r>
              <a:rPr lang="fr-FR" dirty="0"/>
              <a:t> : possible sur une partie significative des activités, mais variable selon l’accès aux outils métiers et les pratiques internes du cabinet</a:t>
            </a:r>
          </a:p>
        </p:txBody>
      </p:sp>
      <p:cxnSp>
        <p:nvCxnSpPr>
          <p:cNvPr id="124" name="Connecteur droit 123">
            <a:extLst>
              <a:ext uri="{FF2B5EF4-FFF2-40B4-BE49-F238E27FC236}">
                <a16:creationId xmlns:a16="http://schemas.microsoft.com/office/drawing/2014/main" id="{D7737158-7860-4C83-B81A-29E0B34D8CD5}"/>
              </a:ext>
            </a:extLst>
          </p:cNvPr>
          <p:cNvCxnSpPr>
            <a:cxnSpLocks/>
          </p:cNvCxnSpPr>
          <p:nvPr/>
        </p:nvCxnSpPr>
        <p:spPr>
          <a:xfrm>
            <a:off x="3946588" y="4879494"/>
            <a:ext cx="3168000" cy="0"/>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cxnSp>
        <p:nvCxnSpPr>
          <p:cNvPr id="83" name="Connecteur droit 82">
            <a:extLst>
              <a:ext uri="{FF2B5EF4-FFF2-40B4-BE49-F238E27FC236}">
                <a16:creationId xmlns:a16="http://schemas.microsoft.com/office/drawing/2014/main" id="{D4876B99-ADFC-4EE8-9BAB-FDAFBFBCC712}"/>
              </a:ext>
            </a:extLst>
          </p:cNvPr>
          <p:cNvCxnSpPr>
            <a:cxnSpLocks/>
          </p:cNvCxnSpPr>
          <p:nvPr/>
        </p:nvCxnSpPr>
        <p:spPr>
          <a:xfrm flipV="1">
            <a:off x="3946588" y="2066372"/>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cxnSp>
        <p:nvCxnSpPr>
          <p:cNvPr id="50" name="Connecteur droit 49">
            <a:extLst>
              <a:ext uri="{FF2B5EF4-FFF2-40B4-BE49-F238E27FC236}">
                <a16:creationId xmlns:a16="http://schemas.microsoft.com/office/drawing/2014/main" id="{EA2B46E5-1FE9-48B9-AC81-CA5385BB9CD9}"/>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pic>
        <p:nvPicPr>
          <p:cNvPr id="2" name="Image 1" descr="Une image contenant texte, Police, logo, Graphique&#10;&#10;Description générée automatiquement">
            <a:extLst>
              <a:ext uri="{FF2B5EF4-FFF2-40B4-BE49-F238E27FC236}">
                <a16:creationId xmlns:a16="http://schemas.microsoft.com/office/drawing/2014/main" id="{C4EC00D5-E5EC-24BD-E372-093937D43EF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9874" y="113396"/>
            <a:ext cx="1117053" cy="922337"/>
          </a:xfrm>
          <a:prstGeom prst="rect">
            <a:avLst/>
          </a:prstGeom>
        </p:spPr>
      </p:pic>
    </p:spTree>
    <p:extLst>
      <p:ext uri="{BB962C8B-B14F-4D97-AF65-F5344CB8AC3E}">
        <p14:creationId xmlns:p14="http://schemas.microsoft.com/office/powerpoint/2010/main" val="3255823222"/>
      </p:ext>
    </p:extLst>
  </p:cSld>
  <p:clrMapOvr>
    <a:masterClrMapping/>
  </p:clrMapOvr>
</p:sld>
</file>

<file path=ppt/theme/theme1.xml><?xml version="1.0" encoding="utf-8"?>
<a:theme xmlns:a="http://schemas.openxmlformats.org/drawingml/2006/main" name="Omeca v1">
  <a:themeElements>
    <a:clrScheme name="Omeca_Couleurs">
      <a:dk1>
        <a:sysClr val="windowText" lastClr="000000"/>
      </a:dk1>
      <a:lt1>
        <a:sysClr val="window" lastClr="FFFFFF"/>
      </a:lt1>
      <a:dk2>
        <a:srgbClr val="5F5B5D"/>
      </a:dk2>
      <a:lt2>
        <a:srgbClr val="DBDDDC"/>
      </a:lt2>
      <a:accent1>
        <a:srgbClr val="E5446C"/>
      </a:accent1>
      <a:accent2>
        <a:srgbClr val="009CD7"/>
      </a:accent2>
      <a:accent3>
        <a:srgbClr val="B5CB2C"/>
      </a:accent3>
      <a:accent4>
        <a:srgbClr val="5F5B5D"/>
      </a:accent4>
      <a:accent5>
        <a:srgbClr val="7A7B7D"/>
      </a:accent5>
      <a:accent6>
        <a:srgbClr val="BEC0C1"/>
      </a:accent6>
      <a:hlink>
        <a:srgbClr val="000000"/>
      </a:hlink>
      <a:folHlink>
        <a:srgbClr val="BEC0C1"/>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olidFill>
            <a:schemeClr val="accent1"/>
          </a:solidFill>
        </a:ln>
      </a:spPr>
      <a:bodyPr lIns="36000" tIns="36000" rIns="36000" bIns="36000" rtlCol="0" anchor="ctr"/>
      <a:lstStyle>
        <a:defPPr algn="ctr">
          <a:defRPr sz="1400"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lIns="36000" tIns="0" rIns="36000" bIns="0" rtlCol="0">
        <a:spAutoFit/>
      </a:bodyPr>
      <a:lstStyle>
        <a:defPPr>
          <a:defRPr sz="1400" dirty="0" err="1" smtClean="0">
            <a:solidFill>
              <a:schemeClr val="tx2"/>
            </a:solidFill>
          </a:defRPr>
        </a:defPPr>
      </a:lstStyle>
    </a:tx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Omeca v1</Template>
  <TotalTime>8739</TotalTime>
  <Words>1734</Words>
  <Application>Microsoft Office PowerPoint</Application>
  <PresentationFormat>Personnalisé</PresentationFormat>
  <Paragraphs>142</Paragraphs>
  <Slides>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vt:i4>
      </vt:variant>
    </vt:vector>
  </HeadingPairs>
  <TitlesOfParts>
    <vt:vector size="9" baseType="lpstr">
      <vt:lpstr>Arial</vt:lpstr>
      <vt:lpstr>Arial Narrow</vt:lpstr>
      <vt:lpstr>Calibri</vt:lpstr>
      <vt:lpstr>Univers Light</vt:lpstr>
      <vt:lpstr>Wingdings</vt:lpstr>
      <vt:lpstr>Omeca v1</vt:lpstr>
      <vt:lpstr>Présentation PowerPoint</vt:lpstr>
      <vt:lpstr>Présentation PowerPoint</vt:lpstr>
      <vt:lpstr>Présentation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la présentation</dc:title>
  <dc:creator>Dalila TAHER</dc:creator>
  <cp:lastModifiedBy>CATINAT Alexandra</cp:lastModifiedBy>
  <cp:revision>1225</cp:revision>
  <dcterms:created xsi:type="dcterms:W3CDTF">2014-07-30T08:09:35Z</dcterms:created>
  <dcterms:modified xsi:type="dcterms:W3CDTF">2024-01-18T15:45:56Z</dcterms:modified>
</cp:coreProperties>
</file>