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7" r:id="rId2"/>
    <p:sldId id="269" r:id="rId3"/>
    <p:sldId id="266" r:id="rId4"/>
  </p:sldIdLst>
  <p:sldSz cx="7559675" cy="10691813"/>
  <p:notesSz cx="6799263" cy="9929813"/>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97" autoAdjust="0"/>
    <p:restoredTop sz="96173" autoAdjust="0"/>
  </p:normalViewPr>
  <p:slideViewPr>
    <p:cSldViewPr showGuides="1">
      <p:cViewPr varScale="1">
        <p:scale>
          <a:sx n="71" d="100"/>
          <a:sy n="71" d="100"/>
        </p:scale>
        <p:origin x="3384"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51342" y="0"/>
            <a:ext cx="2946347" cy="498215"/>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9431600"/>
            <a:ext cx="2946347" cy="49821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51342" y="9431600"/>
            <a:ext cx="2946347" cy="498214"/>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084388" y="744538"/>
            <a:ext cx="2630487" cy="37242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852834"/>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77737" y="1313458"/>
            <a:ext cx="7157629" cy="1969770"/>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COLLABORATEUR COMPTABLE SPÉCIALISÉ « PILOTAGE DE LA PERFORMANCE ET OPÉRATIONS COMPLEXES »</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293915" y="3245055"/>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34287746-A4AA-4E11-83C1-B825D4B0960F}"/>
              </a:ext>
            </a:extLst>
          </p:cNvPr>
          <p:cNvGrpSpPr/>
          <p:nvPr/>
        </p:nvGrpSpPr>
        <p:grpSpPr>
          <a:xfrm>
            <a:off x="258764" y="3426061"/>
            <a:ext cx="6854799" cy="704338"/>
            <a:chOff x="288912" y="2049262"/>
            <a:chExt cx="6854799" cy="704338"/>
          </a:xfrm>
        </p:grpSpPr>
        <p:sp>
          <p:nvSpPr>
            <p:cNvPr id="26" name="ZoneTexte 25">
              <a:extLst>
                <a:ext uri="{FF2B5EF4-FFF2-40B4-BE49-F238E27FC236}">
                  <a16:creationId xmlns:a16="http://schemas.microsoft.com/office/drawing/2014/main" id="{D44D9155-530C-4A16-BA78-51AAB9EBDDD3}"/>
                </a:ext>
              </a:extLst>
            </p:cNvPr>
            <p:cNvSpPr txBox="1"/>
            <p:nvPr/>
          </p:nvSpPr>
          <p:spPr>
            <a:xfrm>
              <a:off x="4979334" y="2268852"/>
              <a:ext cx="2160000" cy="484748"/>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Responsable de dossier/portefeuille, gestionnaire comptable</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36312" y="20492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83711"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889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Expertise comptable</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88912"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 </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363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Production de mission EC</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269328" y="5052828"/>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96128" y="5120598"/>
            <a:ext cx="6839028" cy="938719"/>
          </a:xfrm>
          <a:prstGeom prst="rect">
            <a:avLst/>
          </a:prstGeom>
          <a:noFill/>
        </p:spPr>
        <p:txBody>
          <a:bodyPr wrap="square">
            <a:spAutoFit/>
          </a:bodyPr>
          <a:lstStyle/>
          <a:p>
            <a:pPr>
              <a:spcBef>
                <a:spcPts val="200"/>
              </a:spcBef>
              <a:spcAft>
                <a:spcPts val="200"/>
              </a:spcAft>
            </a:pPr>
            <a:r>
              <a:rPr lang="fr-FR" sz="1100" dirty="0">
                <a:solidFill>
                  <a:schemeClr val="accent2"/>
                </a:solidFill>
                <a:latin typeface="Univers Light" panose="020B0403020202020204" pitchFamily="34" charset="0"/>
              </a:rPr>
              <a:t>Le Collaborateur comptable spécialisé en « pilotage de la performance et opérations comptables complexes » accompagne le client sur ses besoins comptables et financiers allant au-delà de la production comptable ou demandant un niveau de technicité élevé. Ses missions, variées, peuvent couvrir les tâches de contrôle de gestion, de consolidation, d’aide au développement international, d’appui au pilotage de la performance de l’entreprise, d’accompagnement des restructurations d’entreprise…</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269328" y="4672434"/>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70527" y="6467033"/>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270527" y="6071936"/>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3" name="ZoneTexte 42">
            <a:extLst>
              <a:ext uri="{FF2B5EF4-FFF2-40B4-BE49-F238E27FC236}">
                <a16:creationId xmlns:a16="http://schemas.microsoft.com/office/drawing/2014/main" id="{4715D762-A123-43B7-975B-FDC16D27C87A}"/>
              </a:ext>
            </a:extLst>
          </p:cNvPr>
          <p:cNvSpPr txBox="1"/>
          <p:nvPr/>
        </p:nvSpPr>
        <p:spPr>
          <a:xfrm>
            <a:off x="2606164" y="402980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7" name="ZoneTexte 46">
            <a:extLst>
              <a:ext uri="{FF2B5EF4-FFF2-40B4-BE49-F238E27FC236}">
                <a16:creationId xmlns:a16="http://schemas.microsoft.com/office/drawing/2014/main" id="{4B7EC84C-86BF-4A21-BBCE-80D40A4FBC7C}"/>
              </a:ext>
            </a:extLst>
          </p:cNvPr>
          <p:cNvSpPr txBox="1"/>
          <p:nvPr/>
        </p:nvSpPr>
        <p:spPr>
          <a:xfrm>
            <a:off x="269328" y="4249393"/>
            <a:ext cx="2160000"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461d - Maîtrise et techniciens des services financiers ou comptables</a:t>
            </a:r>
          </a:p>
        </p:txBody>
      </p:sp>
      <p:sp>
        <p:nvSpPr>
          <p:cNvPr id="49" name="ZoneTexte 48">
            <a:extLst>
              <a:ext uri="{FF2B5EF4-FFF2-40B4-BE49-F238E27FC236}">
                <a16:creationId xmlns:a16="http://schemas.microsoft.com/office/drawing/2014/main" id="{1898A06D-A47D-4424-B013-E850C30E5C8D}"/>
              </a:ext>
            </a:extLst>
          </p:cNvPr>
          <p:cNvSpPr txBox="1"/>
          <p:nvPr/>
        </p:nvSpPr>
        <p:spPr>
          <a:xfrm>
            <a:off x="258764" y="402980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50" name="ZoneTexte 49">
            <a:extLst>
              <a:ext uri="{FF2B5EF4-FFF2-40B4-BE49-F238E27FC236}">
                <a16:creationId xmlns:a16="http://schemas.microsoft.com/office/drawing/2014/main" id="{FAE0209F-3372-48ED-A9FD-4134E11E59EA}"/>
              </a:ext>
            </a:extLst>
          </p:cNvPr>
          <p:cNvSpPr txBox="1"/>
          <p:nvPr/>
        </p:nvSpPr>
        <p:spPr>
          <a:xfrm>
            <a:off x="2606163" y="4249392"/>
            <a:ext cx="2253794"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12703 - Collaborateur / Collaboratrice d'expertise comptable</a:t>
            </a:r>
          </a:p>
        </p:txBody>
      </p:sp>
      <p:grpSp>
        <p:nvGrpSpPr>
          <p:cNvPr id="7" name="Groupe 6">
            <a:extLst>
              <a:ext uri="{FF2B5EF4-FFF2-40B4-BE49-F238E27FC236}">
                <a16:creationId xmlns:a16="http://schemas.microsoft.com/office/drawing/2014/main" id="{6D22B701-62F2-4598-8951-955CF86C3B07}"/>
              </a:ext>
            </a:extLst>
          </p:cNvPr>
          <p:cNvGrpSpPr/>
          <p:nvPr/>
        </p:nvGrpSpPr>
        <p:grpSpPr>
          <a:xfrm>
            <a:off x="270414" y="9258744"/>
            <a:ext cx="7164951" cy="1403373"/>
            <a:chOff x="3885989" y="8512694"/>
            <a:chExt cx="3420000" cy="1403373"/>
          </a:xfrm>
        </p:grpSpPr>
        <p:sp>
          <p:nvSpPr>
            <p:cNvPr id="53" name="ZoneTexte 52">
              <a:extLst>
                <a:ext uri="{FF2B5EF4-FFF2-40B4-BE49-F238E27FC236}">
                  <a16:creationId xmlns:a16="http://schemas.microsoft.com/office/drawing/2014/main" id="{A0D49EFA-22D0-4DB1-A1BD-D665EE61D53C}"/>
                </a:ext>
              </a:extLst>
            </p:cNvPr>
            <p:cNvSpPr txBox="1"/>
            <p:nvPr/>
          </p:nvSpPr>
          <p:spPr>
            <a:xfrm>
              <a:off x="3885989" y="8512694"/>
              <a:ext cx="2943733"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Veille et développement commercial</a:t>
              </a:r>
            </a:p>
          </p:txBody>
        </p:sp>
        <p:sp>
          <p:nvSpPr>
            <p:cNvPr id="54" name="ZoneTexte 53">
              <a:extLst>
                <a:ext uri="{FF2B5EF4-FFF2-40B4-BE49-F238E27FC236}">
                  <a16:creationId xmlns:a16="http://schemas.microsoft.com/office/drawing/2014/main" id="{DF3A3CB5-C06A-42FB-8CDB-C7CA8BFA7693}"/>
                </a:ext>
              </a:extLst>
            </p:cNvPr>
            <p:cNvSpPr txBox="1"/>
            <p:nvPr/>
          </p:nvSpPr>
          <p:spPr>
            <a:xfrm>
              <a:off x="3885989" y="8746516"/>
              <a:ext cx="342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 tient informé des évolutions des normes comptables et fiscales, y compris les normes comptables internationales (IFRS…), des réglementations spécifiques en matière de financement d’entreprise, de développement à l’international et des évolutions technologiques dans le champs de l’accompagnement comptable et financier </a:t>
              </a:r>
            </a:p>
            <a:p>
              <a:pPr algn="l"/>
              <a:r>
                <a:rPr lang="fr-FR" dirty="0"/>
                <a:t>Alimente son expertise en s’appuyant sur un réseaux d’experts et de partenaires internes et externes (éditeurs de logiciels, juristes, avocats…) </a:t>
              </a:r>
            </a:p>
            <a:p>
              <a:pPr algn="l"/>
              <a:r>
                <a:rPr lang="fr-FR" dirty="0"/>
                <a:t>Participe à la conception de nouvelles prestations, aux réponses à appels d’offre et rendez-vous commerciaux, identifie les leviers d’élargissement de son portefeuille clients</a:t>
              </a:r>
            </a:p>
          </p:txBody>
        </p:sp>
      </p:grpSp>
      <p:sp>
        <p:nvSpPr>
          <p:cNvPr id="55" name="ZoneTexte 54">
            <a:extLst>
              <a:ext uri="{FF2B5EF4-FFF2-40B4-BE49-F238E27FC236}">
                <a16:creationId xmlns:a16="http://schemas.microsoft.com/office/drawing/2014/main" id="{EA9BF9BB-E90A-4406-8AC3-2CA28B64B7B4}"/>
              </a:ext>
            </a:extLst>
          </p:cNvPr>
          <p:cNvSpPr txBox="1"/>
          <p:nvPr/>
        </p:nvSpPr>
        <p:spPr>
          <a:xfrm>
            <a:off x="270414" y="6492235"/>
            <a:ext cx="2943733"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Consolidation des comptes et analyse des données et process comptables  </a:t>
            </a:r>
          </a:p>
        </p:txBody>
      </p:sp>
      <p:sp>
        <p:nvSpPr>
          <p:cNvPr id="56" name="ZoneTexte 55">
            <a:extLst>
              <a:ext uri="{FF2B5EF4-FFF2-40B4-BE49-F238E27FC236}">
                <a16:creationId xmlns:a16="http://schemas.microsoft.com/office/drawing/2014/main" id="{4BBA8159-0777-4337-8321-6DE176EC9B1B}"/>
              </a:ext>
            </a:extLst>
          </p:cNvPr>
          <p:cNvSpPr txBox="1"/>
          <p:nvPr/>
        </p:nvSpPr>
        <p:spPr>
          <a:xfrm>
            <a:off x="270414" y="6891795"/>
            <a:ext cx="342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Prend en charge les travaux de consolidation des comptes en appliquant la méthode adaptée à la situation de la société cliente</a:t>
            </a:r>
          </a:p>
          <a:p>
            <a:pPr algn="l"/>
            <a:r>
              <a:rPr lang="fr-FR" dirty="0"/>
              <a:t>Peut intervenir sur la prise en charge de processus de révisions des comptes et l’établissement des états financiers (bilan comptable)  </a:t>
            </a:r>
          </a:p>
          <a:p>
            <a:pPr algn="l"/>
            <a:r>
              <a:rPr lang="fr-FR" dirty="0"/>
              <a:t>Analyse les données comptables et financières, conduit des recherches documentaires et réglementaires dans le cadre de missions d’accompagnement spécifiques, par exemple : </a:t>
            </a:r>
          </a:p>
          <a:p>
            <a:pPr marL="266700" indent="-85725" algn="l">
              <a:buFontTx/>
              <a:buChar char="-"/>
            </a:pPr>
            <a:r>
              <a:rPr lang="fr-FR" dirty="0"/>
              <a:t>Restructuration d’entreprise,</a:t>
            </a:r>
          </a:p>
          <a:p>
            <a:pPr marL="266700" indent="-85725" algn="l">
              <a:buFontTx/>
              <a:buChar char="-"/>
            </a:pPr>
            <a:r>
              <a:rPr lang="fr-FR" dirty="0"/>
              <a:t>Refonte des processus comptables et financiers,</a:t>
            </a:r>
          </a:p>
          <a:p>
            <a:pPr marL="266700" indent="-85725" algn="l">
              <a:buFontTx/>
              <a:buChar char="-"/>
            </a:pPr>
            <a:r>
              <a:rPr lang="fr-FR" dirty="0"/>
              <a:t>Développement à l’international, implantation d’entreprises en France, </a:t>
            </a:r>
          </a:p>
          <a:p>
            <a:pPr marL="266700" indent="-85725" algn="l">
              <a:buFontTx/>
              <a:buChar char="-"/>
            </a:pPr>
            <a:r>
              <a:rPr lang="fr-FR" dirty="0"/>
              <a:t>Levée de fonds, montage de dossiers CIR…</a:t>
            </a:r>
          </a:p>
        </p:txBody>
      </p:sp>
      <p:sp>
        <p:nvSpPr>
          <p:cNvPr id="62" name="ZoneTexte 61">
            <a:extLst>
              <a:ext uri="{FF2B5EF4-FFF2-40B4-BE49-F238E27FC236}">
                <a16:creationId xmlns:a16="http://schemas.microsoft.com/office/drawing/2014/main" id="{9F18BB05-596C-477C-9B56-C297E0574035}"/>
              </a:ext>
            </a:extLst>
          </p:cNvPr>
          <p:cNvSpPr txBox="1"/>
          <p:nvPr/>
        </p:nvSpPr>
        <p:spPr>
          <a:xfrm>
            <a:off x="3782091" y="6492235"/>
            <a:ext cx="3238106"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Contrôle de gestion et pilotage de la performance de l’entreprise</a:t>
            </a:r>
          </a:p>
        </p:txBody>
      </p:sp>
      <p:sp>
        <p:nvSpPr>
          <p:cNvPr id="67" name="ZoneTexte 66">
            <a:extLst>
              <a:ext uri="{FF2B5EF4-FFF2-40B4-BE49-F238E27FC236}">
                <a16:creationId xmlns:a16="http://schemas.microsoft.com/office/drawing/2014/main" id="{4167FC41-4E52-43C6-9FCA-6EB5CAB22F24}"/>
              </a:ext>
            </a:extLst>
          </p:cNvPr>
          <p:cNvSpPr txBox="1"/>
          <p:nvPr/>
        </p:nvSpPr>
        <p:spPr>
          <a:xfrm>
            <a:off x="3828155" y="6891795"/>
            <a:ext cx="342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Met en œuvre une démarche de contrôle de gestion auprès d’un client : </a:t>
            </a:r>
          </a:p>
          <a:p>
            <a:pPr marL="266700" indent="-85725" algn="l">
              <a:buFontTx/>
              <a:buChar char="-"/>
            </a:pPr>
            <a:r>
              <a:rPr lang="fr-FR" dirty="0"/>
              <a:t>Collecte des données comptables et financière </a:t>
            </a:r>
          </a:p>
          <a:p>
            <a:pPr marL="266700" indent="-85725" algn="l">
              <a:buFontTx/>
              <a:buChar char="-"/>
            </a:pPr>
            <a:r>
              <a:rPr lang="fr-FR" dirty="0"/>
              <a:t>Prévisions d’objectifs, de budgets et d’organisation</a:t>
            </a:r>
          </a:p>
          <a:p>
            <a:pPr marL="266700" indent="-85725" algn="l">
              <a:buFontTx/>
              <a:buChar char="-"/>
            </a:pPr>
            <a:r>
              <a:rPr lang="fr-FR" dirty="0"/>
              <a:t>Identification des indicateurs de gestion pertinents </a:t>
            </a:r>
          </a:p>
          <a:p>
            <a:pPr marL="266700" indent="-85725" algn="l">
              <a:buFontTx/>
              <a:buChar char="-"/>
            </a:pPr>
            <a:r>
              <a:rPr lang="fr-FR" dirty="0"/>
              <a:t>Suivi et analyse des écarts entre les réalisations et les prévisions fixées… </a:t>
            </a:r>
          </a:p>
          <a:p>
            <a:pPr algn="l"/>
            <a:r>
              <a:rPr lang="fr-FR" dirty="0"/>
              <a:t>Conseille le client dans le pilotage financier et stratégique de sa structure sur la base du suivi des indicateurs de gestion et de sa compréhension des enjeux stratégiques du client</a:t>
            </a:r>
          </a:p>
          <a:p>
            <a:pPr algn="l"/>
            <a:r>
              <a:rPr lang="fr-FR" dirty="0"/>
              <a:t>Utilise, met à jour et construit des outils de suivi de la situation financière et comptable du client : tableaux de bord, outil de pilotage en temps réel accessible en ligne par le client…</a:t>
            </a: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6417" y="125541"/>
            <a:ext cx="1117053" cy="922337"/>
          </a:xfrm>
          <a:prstGeom prst="rect">
            <a:avLst/>
          </a:prstGeom>
        </p:spPr>
      </p:pic>
    </p:spTree>
    <p:extLst>
      <p:ext uri="{BB962C8B-B14F-4D97-AF65-F5344CB8AC3E}">
        <p14:creationId xmlns:p14="http://schemas.microsoft.com/office/powerpoint/2010/main" val="2098382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844274"/>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225022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721125"/>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42" name="Groupe 41">
            <a:extLst>
              <a:ext uri="{FF2B5EF4-FFF2-40B4-BE49-F238E27FC236}">
                <a16:creationId xmlns:a16="http://schemas.microsoft.com/office/drawing/2014/main" id="{A2D9AFF5-1432-46D1-BF49-A357083BDD09}"/>
              </a:ext>
            </a:extLst>
          </p:cNvPr>
          <p:cNvGrpSpPr/>
          <p:nvPr/>
        </p:nvGrpSpPr>
        <p:grpSpPr>
          <a:xfrm>
            <a:off x="205409" y="2970408"/>
            <a:ext cx="6947353" cy="553998"/>
            <a:chOff x="205409" y="2675309"/>
            <a:chExt cx="6947353"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7" y="2700308"/>
              <a:ext cx="3466824" cy="504000"/>
              <a:chOff x="1907629" y="2711105"/>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11105"/>
                <a:ext cx="3405719" cy="504000"/>
                <a:chOff x="1907629" y="2776397"/>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7639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76397"/>
                  <a:ext cx="271472" cy="504000"/>
                  <a:chOff x="1903658" y="4009783"/>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9783"/>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4333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6305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Organiser une veille réglementaire et en tirer les enseignements pour sa pratique</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675309"/>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59" y="2698393"/>
              <a:ext cx="182620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en place une veille des tendances en matière de financement d’entreprise </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32921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642959"/>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558903"/>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642959"/>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941323"/>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41" name="Groupe 40">
            <a:extLst>
              <a:ext uri="{FF2B5EF4-FFF2-40B4-BE49-F238E27FC236}">
                <a16:creationId xmlns:a16="http://schemas.microsoft.com/office/drawing/2014/main" id="{BE8530D2-97BE-40F4-B79E-57A7D8069B1B}"/>
              </a:ext>
            </a:extLst>
          </p:cNvPr>
          <p:cNvGrpSpPr/>
          <p:nvPr/>
        </p:nvGrpSpPr>
        <p:grpSpPr>
          <a:xfrm>
            <a:off x="205409" y="3614994"/>
            <a:ext cx="7091791" cy="553998"/>
            <a:chOff x="205409" y="3319129"/>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19129"/>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42213"/>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Collecter les données adaptées au type de prestation (implantation à l’étranger, contrôle de gestion…)</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7" y="3344128"/>
              <a:ext cx="3466824" cy="504000"/>
              <a:chOff x="1907629" y="3346741"/>
              <a:chExt cx="3466824" cy="504000"/>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46741"/>
                <a:ext cx="3405719" cy="504000"/>
                <a:chOff x="1907629" y="2782399"/>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782399"/>
                  <a:ext cx="271472" cy="504000"/>
                  <a:chOff x="1903658" y="4015785"/>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grpSp>
        <p:nvGrpSpPr>
          <p:cNvPr id="38" name="Groupe 37">
            <a:extLst>
              <a:ext uri="{FF2B5EF4-FFF2-40B4-BE49-F238E27FC236}">
                <a16:creationId xmlns:a16="http://schemas.microsoft.com/office/drawing/2014/main" id="{9FDA2C9D-3B9A-470C-9582-0398C888E204}"/>
              </a:ext>
            </a:extLst>
          </p:cNvPr>
          <p:cNvGrpSpPr/>
          <p:nvPr/>
        </p:nvGrpSpPr>
        <p:grpSpPr>
          <a:xfrm>
            <a:off x="205409" y="6143342"/>
            <a:ext cx="7142579" cy="507831"/>
            <a:chOff x="205409" y="5848243"/>
            <a:chExt cx="7142579"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205409" y="5902103"/>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345913" y="5848243"/>
              <a:ext cx="200207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indicateurs financiers d’une entreprise afin d’établir un business plan</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942187" y="5850158"/>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39" name="Groupe 38">
            <a:extLst>
              <a:ext uri="{FF2B5EF4-FFF2-40B4-BE49-F238E27FC236}">
                <a16:creationId xmlns:a16="http://schemas.microsoft.com/office/drawing/2014/main" id="{54E2EF83-8622-408E-B9C7-FD6AEF48A287}"/>
              </a:ext>
            </a:extLst>
          </p:cNvPr>
          <p:cNvGrpSpPr/>
          <p:nvPr/>
        </p:nvGrpSpPr>
        <p:grpSpPr>
          <a:xfrm>
            <a:off x="205409" y="5498754"/>
            <a:ext cx="7069791" cy="553998"/>
            <a:chOff x="205409" y="5227505"/>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227505"/>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25058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Schématiser une opération d’amélioration des processus comptables d’une entreprise</a:t>
              </a:r>
            </a:p>
          </p:txBody>
        </p:sp>
        <p:grpSp>
          <p:nvGrpSpPr>
            <p:cNvPr id="15" name="Groupe 14">
              <a:extLst>
                <a:ext uri="{FF2B5EF4-FFF2-40B4-BE49-F238E27FC236}">
                  <a16:creationId xmlns:a16="http://schemas.microsoft.com/office/drawing/2014/main" id="{F267FA3C-D7F8-4BC6-AEDD-E4C339A1EF35}"/>
                </a:ext>
              </a:extLst>
            </p:cNvPr>
            <p:cNvGrpSpPr/>
            <p:nvPr/>
          </p:nvGrpSpPr>
          <p:grpSpPr>
            <a:xfrm>
              <a:off x="1942187" y="5227505"/>
              <a:ext cx="3466824" cy="553998"/>
              <a:chOff x="1942188" y="5227505"/>
              <a:chExt cx="3466824" cy="553998"/>
            </a:xfrm>
          </p:grpSpPr>
          <p:grpSp>
            <p:nvGrpSpPr>
              <p:cNvPr id="331" name="Groupe 330">
                <a:extLst>
                  <a:ext uri="{FF2B5EF4-FFF2-40B4-BE49-F238E27FC236}">
                    <a16:creationId xmlns:a16="http://schemas.microsoft.com/office/drawing/2014/main" id="{8DA7CB9C-FF53-4B24-86AB-53D119C6131B}"/>
                  </a:ext>
                </a:extLst>
              </p:cNvPr>
              <p:cNvGrpSpPr/>
              <p:nvPr/>
            </p:nvGrpSpPr>
            <p:grpSpPr>
              <a:xfrm>
                <a:off x="1942188" y="5252504"/>
                <a:ext cx="3405719" cy="504000"/>
                <a:chOff x="1907629" y="2828565"/>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828565"/>
                  <a:ext cx="271472" cy="504000"/>
                  <a:chOff x="1903658" y="4061951"/>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227505"/>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Analyser des informations variées pour produire un livrable répondant à une problématique client spécifique</a:t>
                </a:r>
              </a:p>
            </p:txBody>
          </p:sp>
        </p:grpSp>
      </p:grpSp>
      <p:grpSp>
        <p:nvGrpSpPr>
          <p:cNvPr id="40" name="Groupe 39">
            <a:extLst>
              <a:ext uri="{FF2B5EF4-FFF2-40B4-BE49-F238E27FC236}">
                <a16:creationId xmlns:a16="http://schemas.microsoft.com/office/drawing/2014/main" id="{54944E73-C5DA-418A-A99C-325BF36B0EFC}"/>
              </a:ext>
            </a:extLst>
          </p:cNvPr>
          <p:cNvGrpSpPr/>
          <p:nvPr/>
        </p:nvGrpSpPr>
        <p:grpSpPr>
          <a:xfrm>
            <a:off x="205409" y="4259580"/>
            <a:ext cx="7142579" cy="504000"/>
            <a:chOff x="205409" y="3963906"/>
            <a:chExt cx="7142579" cy="504000"/>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15851"/>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4031240"/>
              <a:ext cx="1970641"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Utiliser, paramétrer et former un client à un tableau de bord digital</a:t>
              </a:r>
            </a:p>
          </p:txBody>
        </p:sp>
        <p:grpSp>
          <p:nvGrpSpPr>
            <p:cNvPr id="3" name="Groupe 2">
              <a:extLst>
                <a:ext uri="{FF2B5EF4-FFF2-40B4-BE49-F238E27FC236}">
                  <a16:creationId xmlns:a16="http://schemas.microsoft.com/office/drawing/2014/main" id="{D2187A77-86DB-4A9C-B6B7-6CD55689A612}"/>
                </a:ext>
              </a:extLst>
            </p:cNvPr>
            <p:cNvGrpSpPr/>
            <p:nvPr/>
          </p:nvGrpSpPr>
          <p:grpSpPr>
            <a:xfrm>
              <a:off x="1942187" y="3963906"/>
              <a:ext cx="3466824" cy="504000"/>
              <a:chOff x="1942188" y="3963906"/>
              <a:chExt cx="3466824" cy="504000"/>
            </a:xfrm>
          </p:grpSpPr>
          <p:sp>
            <p:nvSpPr>
              <p:cNvPr id="322" name="Rectangle 321">
                <a:extLst>
                  <a:ext uri="{FF2B5EF4-FFF2-40B4-BE49-F238E27FC236}">
                    <a16:creationId xmlns:a16="http://schemas.microsoft.com/office/drawing/2014/main" id="{CB191A3C-EC4D-4967-98BE-4B8C913179DF}"/>
                  </a:ext>
                </a:extLst>
              </p:cNvPr>
              <p:cNvSpPr/>
              <p:nvPr/>
            </p:nvSpPr>
            <p:spPr>
              <a:xfrm>
                <a:off x="2087320" y="396390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963906"/>
                <a:ext cx="271472" cy="504000"/>
                <a:chOff x="1903658" y="4002327"/>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232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587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1585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l'ensemble des fonctionnalités et gérer les cas complexes</a:t>
                </a:r>
              </a:p>
            </p:txBody>
          </p:sp>
        </p:grpSp>
      </p:grpSp>
      <p:grpSp>
        <p:nvGrpSpPr>
          <p:cNvPr id="27" name="Groupe 26">
            <a:extLst>
              <a:ext uri="{FF2B5EF4-FFF2-40B4-BE49-F238E27FC236}">
                <a16:creationId xmlns:a16="http://schemas.microsoft.com/office/drawing/2014/main" id="{503DCC9F-CFC0-4C0D-B60B-5B0FFAC28569}"/>
              </a:ext>
            </a:extLst>
          </p:cNvPr>
          <p:cNvGrpSpPr/>
          <p:nvPr/>
        </p:nvGrpSpPr>
        <p:grpSpPr>
          <a:xfrm>
            <a:off x="205409" y="4854168"/>
            <a:ext cx="7208162" cy="553998"/>
            <a:chOff x="205409" y="4560602"/>
            <a:chExt cx="7208162" cy="553998"/>
          </a:xfrm>
        </p:grpSpPr>
        <p:sp>
          <p:nvSpPr>
            <p:cNvPr id="258" name="ZoneTexte 257">
              <a:extLst>
                <a:ext uri="{FF2B5EF4-FFF2-40B4-BE49-F238E27FC236}">
                  <a16:creationId xmlns:a16="http://schemas.microsoft.com/office/drawing/2014/main" id="{850CAB72-FA7C-431B-8774-E5F68B7CBF1D}"/>
                </a:ext>
              </a:extLst>
            </p:cNvPr>
            <p:cNvSpPr txBox="1"/>
            <p:nvPr/>
          </p:nvSpPr>
          <p:spPr>
            <a:xfrm>
              <a:off x="205409" y="4560602"/>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4652935"/>
              <a:ext cx="2087013"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Maîtriser la méthodologie de consolidation des comptes </a:t>
              </a:r>
            </a:p>
          </p:txBody>
        </p:sp>
        <p:sp>
          <p:nvSpPr>
            <p:cNvPr id="327" name="Rectangle 326">
              <a:extLst>
                <a:ext uri="{FF2B5EF4-FFF2-40B4-BE49-F238E27FC236}">
                  <a16:creationId xmlns:a16="http://schemas.microsoft.com/office/drawing/2014/main" id="{0D475A1B-461C-4A9A-A236-90831B4E7702}"/>
                </a:ext>
              </a:extLst>
            </p:cNvPr>
            <p:cNvSpPr/>
            <p:nvPr/>
          </p:nvSpPr>
          <p:spPr>
            <a:xfrm>
              <a:off x="2087319" y="458560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7" y="4585601"/>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1" y="463754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et analyser les cas les plus complexes, mettre en place des améliorations</a:t>
              </a:r>
            </a:p>
          </p:txBody>
        </p:sp>
      </p:grpSp>
      <p:grpSp>
        <p:nvGrpSpPr>
          <p:cNvPr id="28" name="Groupe 27">
            <a:extLst>
              <a:ext uri="{FF2B5EF4-FFF2-40B4-BE49-F238E27FC236}">
                <a16:creationId xmlns:a16="http://schemas.microsoft.com/office/drawing/2014/main" id="{38BB0206-E00A-4CED-95DB-68386BD47C2C}"/>
              </a:ext>
            </a:extLst>
          </p:cNvPr>
          <p:cNvGrpSpPr/>
          <p:nvPr/>
        </p:nvGrpSpPr>
        <p:grpSpPr>
          <a:xfrm>
            <a:off x="205409" y="7009157"/>
            <a:ext cx="7011712" cy="507831"/>
            <a:chOff x="205409" y="6733554"/>
            <a:chExt cx="7011712" cy="507831"/>
          </a:xfrm>
        </p:grpSpPr>
        <p:sp>
          <p:nvSpPr>
            <p:cNvPr id="146" name="ZoneTexte 145">
              <a:extLst>
                <a:ext uri="{FF2B5EF4-FFF2-40B4-BE49-F238E27FC236}">
                  <a16:creationId xmlns:a16="http://schemas.microsoft.com/office/drawing/2014/main" id="{A1936F32-410F-41A3-9409-6D501D1618F3}"/>
                </a:ext>
              </a:extLst>
            </p:cNvPr>
            <p:cNvSpPr txBox="1"/>
            <p:nvPr/>
          </p:nvSpPr>
          <p:spPr>
            <a:xfrm>
              <a:off x="205409" y="6864359"/>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Pilotage de missions</a:t>
              </a:r>
            </a:p>
          </p:txBody>
        </p:sp>
        <p:sp>
          <p:nvSpPr>
            <p:cNvPr id="150" name="Rectangle 149">
              <a:extLst>
                <a:ext uri="{FF2B5EF4-FFF2-40B4-BE49-F238E27FC236}">
                  <a16:creationId xmlns:a16="http://schemas.microsoft.com/office/drawing/2014/main" id="{748FA4ED-B994-43FF-BAFF-BBD559DC4B64}"/>
                </a:ext>
              </a:extLst>
            </p:cNvPr>
            <p:cNvSpPr/>
            <p:nvPr/>
          </p:nvSpPr>
          <p:spPr>
            <a:xfrm>
              <a:off x="5326559" y="6733554"/>
              <a:ext cx="189056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Établir les étapes d’une mission de contrôle de gestion et adapter la prestation si besoin</a:t>
              </a:r>
            </a:p>
          </p:txBody>
        </p:sp>
        <p:grpSp>
          <p:nvGrpSpPr>
            <p:cNvPr id="26" name="Groupe 25">
              <a:extLst>
                <a:ext uri="{FF2B5EF4-FFF2-40B4-BE49-F238E27FC236}">
                  <a16:creationId xmlns:a16="http://schemas.microsoft.com/office/drawing/2014/main" id="{81C1DF9C-81B6-4D77-9F73-2F67C67EF720}"/>
                </a:ext>
              </a:extLst>
            </p:cNvPr>
            <p:cNvGrpSpPr/>
            <p:nvPr/>
          </p:nvGrpSpPr>
          <p:grpSpPr>
            <a:xfrm>
              <a:off x="1942187" y="6735469"/>
              <a:ext cx="3456023" cy="504000"/>
              <a:chOff x="1942188" y="6706137"/>
              <a:chExt cx="3456023" cy="504000"/>
            </a:xfrm>
          </p:grpSpPr>
          <p:grpSp>
            <p:nvGrpSpPr>
              <p:cNvPr id="274" name="Groupe 273">
                <a:extLst>
                  <a:ext uri="{FF2B5EF4-FFF2-40B4-BE49-F238E27FC236}">
                    <a16:creationId xmlns:a16="http://schemas.microsoft.com/office/drawing/2014/main" id="{454A4A30-BCFA-466B-8945-23AAA4F86401}"/>
                  </a:ext>
                </a:extLst>
              </p:cNvPr>
              <p:cNvGrpSpPr/>
              <p:nvPr/>
            </p:nvGrpSpPr>
            <p:grpSpPr>
              <a:xfrm>
                <a:off x="1942188" y="6706137"/>
                <a:ext cx="3405719" cy="504000"/>
                <a:chOff x="1907629" y="2781441"/>
                <a:chExt cx="3405719" cy="504000"/>
              </a:xfrm>
            </p:grpSpPr>
            <p:sp>
              <p:nvSpPr>
                <p:cNvPr id="275" name="Rectangle 274">
                  <a:extLst>
                    <a:ext uri="{FF2B5EF4-FFF2-40B4-BE49-F238E27FC236}">
                      <a16:creationId xmlns:a16="http://schemas.microsoft.com/office/drawing/2014/main" id="{8FBBD0BE-E7BE-4CF0-8C9B-64BA03BCAA46}"/>
                    </a:ext>
                  </a:extLst>
                </p:cNvPr>
                <p:cNvSpPr/>
                <p:nvPr/>
              </p:nvSpPr>
              <p:spPr>
                <a:xfrm>
                  <a:off x="2052761" y="278144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a:p>
              </p:txBody>
            </p:sp>
            <p:grpSp>
              <p:nvGrpSpPr>
                <p:cNvPr id="276" name="Groupe 275">
                  <a:extLst>
                    <a:ext uri="{FF2B5EF4-FFF2-40B4-BE49-F238E27FC236}">
                      <a16:creationId xmlns:a16="http://schemas.microsoft.com/office/drawing/2014/main" id="{13B0354D-D69A-4AF4-8BBE-ED80B6AFD000}"/>
                    </a:ext>
                  </a:extLst>
                </p:cNvPr>
                <p:cNvGrpSpPr/>
                <p:nvPr/>
              </p:nvGrpSpPr>
              <p:grpSpPr>
                <a:xfrm>
                  <a:off x="1907629" y="2781441"/>
                  <a:ext cx="271472" cy="504000"/>
                  <a:chOff x="1903658" y="4014827"/>
                  <a:chExt cx="265051" cy="504000"/>
                </a:xfrm>
              </p:grpSpPr>
              <p:cxnSp>
                <p:nvCxnSpPr>
                  <p:cNvPr id="277" name="Connecteur droit 276">
                    <a:extLst>
                      <a:ext uri="{FF2B5EF4-FFF2-40B4-BE49-F238E27FC236}">
                        <a16:creationId xmlns:a16="http://schemas.microsoft.com/office/drawing/2014/main" id="{C713B714-8AE4-448C-9E96-45E1052E6A7F}"/>
                      </a:ext>
                    </a:extLst>
                  </p:cNvPr>
                  <p:cNvCxnSpPr>
                    <a:cxnSpLocks/>
                  </p:cNvCxnSpPr>
                  <p:nvPr/>
                </p:nvCxnSpPr>
                <p:spPr>
                  <a:xfrm>
                    <a:off x="2036183" y="4014827"/>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E2C4D87B-FEAA-464D-90CA-3F69444D0FCA}"/>
                      </a:ext>
                    </a:extLst>
                  </p:cNvPr>
                  <p:cNvSpPr/>
                  <p:nvPr/>
                </p:nvSpPr>
                <p:spPr>
                  <a:xfrm>
                    <a:off x="1903658" y="4148375"/>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09" name="Rectangle 308">
                <a:extLst>
                  <a:ext uri="{FF2B5EF4-FFF2-40B4-BE49-F238E27FC236}">
                    <a16:creationId xmlns:a16="http://schemas.microsoft.com/office/drawing/2014/main" id="{CDDC9E39-B3CE-4563-AFE2-535D68E9F78B}"/>
                  </a:ext>
                </a:extLst>
              </p:cNvPr>
              <p:cNvSpPr/>
              <p:nvPr/>
            </p:nvSpPr>
            <p:spPr>
              <a:xfrm>
                <a:off x="2158211" y="675808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et optimiser les caractéristiques d'un projet selon les évolutions d'objectifs et de contexte</a:t>
                </a:r>
              </a:p>
            </p:txBody>
          </p:sp>
        </p:grpSp>
      </p:grpSp>
      <p:grpSp>
        <p:nvGrpSpPr>
          <p:cNvPr id="32" name="Groupe 31">
            <a:extLst>
              <a:ext uri="{FF2B5EF4-FFF2-40B4-BE49-F238E27FC236}">
                <a16:creationId xmlns:a16="http://schemas.microsoft.com/office/drawing/2014/main" id="{023AA466-2770-487E-99D1-D3714E9B7313}"/>
              </a:ext>
            </a:extLst>
          </p:cNvPr>
          <p:cNvGrpSpPr/>
          <p:nvPr/>
        </p:nvGrpSpPr>
        <p:grpSpPr>
          <a:xfrm>
            <a:off x="205409" y="7546119"/>
            <a:ext cx="7246836" cy="553998"/>
            <a:chOff x="205409" y="7279856"/>
            <a:chExt cx="7246836" cy="553998"/>
          </a:xfrm>
        </p:grpSpPr>
        <p:sp>
          <p:nvSpPr>
            <p:cNvPr id="152" name="ZoneTexte 151">
              <a:extLst>
                <a:ext uri="{FF2B5EF4-FFF2-40B4-BE49-F238E27FC236}">
                  <a16:creationId xmlns:a16="http://schemas.microsoft.com/office/drawing/2014/main" id="{70132C6E-972C-452D-8D00-793A50CEDF12}"/>
                </a:ext>
              </a:extLst>
            </p:cNvPr>
            <p:cNvSpPr txBox="1"/>
            <p:nvPr/>
          </p:nvSpPr>
          <p:spPr>
            <a:xfrm>
              <a:off x="205409" y="7433745"/>
              <a:ext cx="1054147"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157" name="Rectangle 156">
              <a:extLst>
                <a:ext uri="{FF2B5EF4-FFF2-40B4-BE49-F238E27FC236}">
                  <a16:creationId xmlns:a16="http://schemas.microsoft.com/office/drawing/2014/main" id="{93403E25-0A40-4BA7-9516-F68F6C0C2609}"/>
                </a:ext>
              </a:extLst>
            </p:cNvPr>
            <p:cNvSpPr/>
            <p:nvPr/>
          </p:nvSpPr>
          <p:spPr>
            <a:xfrm>
              <a:off x="5326559" y="7372189"/>
              <a:ext cx="2125686"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Conseiller un dirigeant dans le cadre d’une restructuration </a:t>
              </a:r>
            </a:p>
          </p:txBody>
        </p:sp>
        <p:grpSp>
          <p:nvGrpSpPr>
            <p:cNvPr id="24" name="Groupe 23">
              <a:extLst>
                <a:ext uri="{FF2B5EF4-FFF2-40B4-BE49-F238E27FC236}">
                  <a16:creationId xmlns:a16="http://schemas.microsoft.com/office/drawing/2014/main" id="{EFF695EF-982A-4009-B56F-1FC68721449F}"/>
                </a:ext>
              </a:extLst>
            </p:cNvPr>
            <p:cNvGrpSpPr/>
            <p:nvPr/>
          </p:nvGrpSpPr>
          <p:grpSpPr>
            <a:xfrm>
              <a:off x="1942187" y="7279856"/>
              <a:ext cx="3456023" cy="553998"/>
              <a:chOff x="1942188" y="7279856"/>
              <a:chExt cx="3456023" cy="553998"/>
            </a:xfrm>
          </p:grpSpPr>
          <p:grpSp>
            <p:nvGrpSpPr>
              <p:cNvPr id="279" name="Groupe 278">
                <a:extLst>
                  <a:ext uri="{FF2B5EF4-FFF2-40B4-BE49-F238E27FC236}">
                    <a16:creationId xmlns:a16="http://schemas.microsoft.com/office/drawing/2014/main" id="{5394A287-A9BE-4B43-9419-9D1EAC7F3D75}"/>
                  </a:ext>
                </a:extLst>
              </p:cNvPr>
              <p:cNvGrpSpPr/>
              <p:nvPr/>
            </p:nvGrpSpPr>
            <p:grpSpPr>
              <a:xfrm>
                <a:off x="1942188" y="7304855"/>
                <a:ext cx="3405719" cy="504000"/>
                <a:chOff x="1907629" y="2851649"/>
                <a:chExt cx="3405719" cy="504000"/>
              </a:xfrm>
            </p:grpSpPr>
            <p:sp>
              <p:nvSpPr>
                <p:cNvPr id="280" name="Rectangle 279">
                  <a:extLst>
                    <a:ext uri="{FF2B5EF4-FFF2-40B4-BE49-F238E27FC236}">
                      <a16:creationId xmlns:a16="http://schemas.microsoft.com/office/drawing/2014/main" id="{F55AB939-CD25-4BCF-8437-89F00232C956}"/>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1" name="Groupe 280">
                  <a:extLst>
                    <a:ext uri="{FF2B5EF4-FFF2-40B4-BE49-F238E27FC236}">
                      <a16:creationId xmlns:a16="http://schemas.microsoft.com/office/drawing/2014/main" id="{CAE4AFF3-920B-4973-8467-0D486E3C6C72}"/>
                    </a:ext>
                  </a:extLst>
                </p:cNvPr>
                <p:cNvGrpSpPr/>
                <p:nvPr/>
              </p:nvGrpSpPr>
              <p:grpSpPr>
                <a:xfrm>
                  <a:off x="1907629" y="2851649"/>
                  <a:ext cx="271472" cy="504000"/>
                  <a:chOff x="1903658" y="4085035"/>
                  <a:chExt cx="265051" cy="504000"/>
                </a:xfrm>
              </p:grpSpPr>
              <p:cxnSp>
                <p:nvCxnSpPr>
                  <p:cNvPr id="282" name="Connecteur droit 281">
                    <a:extLst>
                      <a:ext uri="{FF2B5EF4-FFF2-40B4-BE49-F238E27FC236}">
                        <a16:creationId xmlns:a16="http://schemas.microsoft.com/office/drawing/2014/main" id="{9A24C6C8-03CA-47C2-8AF1-05447202FBCA}"/>
                      </a:ext>
                    </a:extLst>
                  </p:cNvPr>
                  <p:cNvCxnSpPr>
                    <a:cxnSpLocks/>
                  </p:cNvCxnSpPr>
                  <p:nvPr/>
                </p:nvCxnSpPr>
                <p:spPr>
                  <a:xfrm>
                    <a:off x="2036183" y="408503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83" name="Ellipse 282">
                    <a:extLst>
                      <a:ext uri="{FF2B5EF4-FFF2-40B4-BE49-F238E27FC236}">
                        <a16:creationId xmlns:a16="http://schemas.microsoft.com/office/drawing/2014/main" id="{B0038783-9AC1-4E64-B8EE-5FDE44E03F56}"/>
                      </a:ext>
                    </a:extLst>
                  </p:cNvPr>
                  <p:cNvSpPr/>
                  <p:nvPr/>
                </p:nvSpPr>
                <p:spPr>
                  <a:xfrm>
                    <a:off x="1903658" y="421858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a:t>3</a:t>
                    </a:r>
                    <a:endParaRPr lang="fr-FR" sz="1100" b="1" dirty="0"/>
                  </a:p>
                </p:txBody>
              </p:sp>
            </p:grpSp>
          </p:grpSp>
          <p:sp>
            <p:nvSpPr>
              <p:cNvPr id="310" name="Rectangle 309">
                <a:extLst>
                  <a:ext uri="{FF2B5EF4-FFF2-40B4-BE49-F238E27FC236}">
                    <a16:creationId xmlns:a16="http://schemas.microsoft.com/office/drawing/2014/main" id="{938A828C-F1F3-437F-99C7-9C3D2E5C8099}"/>
                  </a:ext>
                </a:extLst>
              </p:cNvPr>
              <p:cNvSpPr/>
              <p:nvPr/>
            </p:nvSpPr>
            <p:spPr>
              <a:xfrm>
                <a:off x="2158211" y="7279856"/>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Engager son interlocuteur dans des prises de décision stratégiques à travers des recommandations d'actions argumentées </a:t>
                </a:r>
              </a:p>
            </p:txBody>
          </p:sp>
        </p:grpSp>
      </p:grpSp>
      <p:grpSp>
        <p:nvGrpSpPr>
          <p:cNvPr id="33" name="Groupe 32">
            <a:extLst>
              <a:ext uri="{FF2B5EF4-FFF2-40B4-BE49-F238E27FC236}">
                <a16:creationId xmlns:a16="http://schemas.microsoft.com/office/drawing/2014/main" id="{43DA0B96-B4EF-4C4B-A02D-67445816D978}"/>
              </a:ext>
            </a:extLst>
          </p:cNvPr>
          <p:cNvGrpSpPr/>
          <p:nvPr/>
        </p:nvGrpSpPr>
        <p:grpSpPr>
          <a:xfrm>
            <a:off x="205409" y="8129248"/>
            <a:ext cx="7208161" cy="553998"/>
            <a:chOff x="205409" y="7844908"/>
            <a:chExt cx="7208161" cy="553998"/>
          </a:xfrm>
        </p:grpSpPr>
        <p:sp>
          <p:nvSpPr>
            <p:cNvPr id="159" name="ZoneTexte 158">
              <a:extLst>
                <a:ext uri="{FF2B5EF4-FFF2-40B4-BE49-F238E27FC236}">
                  <a16:creationId xmlns:a16="http://schemas.microsoft.com/office/drawing/2014/main" id="{AED06FB0-3919-4DF9-92EE-D25405EBDFFE}"/>
                </a:ext>
              </a:extLst>
            </p:cNvPr>
            <p:cNvSpPr txBox="1"/>
            <p:nvPr/>
          </p:nvSpPr>
          <p:spPr>
            <a:xfrm>
              <a:off x="205409" y="7998797"/>
              <a:ext cx="127017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315165" y="7867992"/>
              <a:ext cx="209840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Répondre en autonomie à une question spécifique du client et identifier les besoins d’appui liés</a:t>
              </a:r>
            </a:p>
          </p:txBody>
        </p:sp>
        <p:grpSp>
          <p:nvGrpSpPr>
            <p:cNvPr id="23" name="Groupe 22">
              <a:extLst>
                <a:ext uri="{FF2B5EF4-FFF2-40B4-BE49-F238E27FC236}">
                  <a16:creationId xmlns:a16="http://schemas.microsoft.com/office/drawing/2014/main" id="{F7B924FB-F100-4C8E-8DCF-998766A76327}"/>
                </a:ext>
              </a:extLst>
            </p:cNvPr>
            <p:cNvGrpSpPr/>
            <p:nvPr/>
          </p:nvGrpSpPr>
          <p:grpSpPr>
            <a:xfrm>
              <a:off x="1942187" y="7844908"/>
              <a:ext cx="3456023" cy="553998"/>
              <a:chOff x="1942188" y="7844908"/>
              <a:chExt cx="3456023" cy="553998"/>
            </a:xfrm>
          </p:grpSpPr>
          <p:grpSp>
            <p:nvGrpSpPr>
              <p:cNvPr id="284" name="Groupe 283">
                <a:extLst>
                  <a:ext uri="{FF2B5EF4-FFF2-40B4-BE49-F238E27FC236}">
                    <a16:creationId xmlns:a16="http://schemas.microsoft.com/office/drawing/2014/main" id="{F746DAAB-D927-45BB-9FCB-576354257FFD}"/>
                  </a:ext>
                </a:extLst>
              </p:cNvPr>
              <p:cNvGrpSpPr/>
              <p:nvPr/>
            </p:nvGrpSpPr>
            <p:grpSpPr>
              <a:xfrm>
                <a:off x="1942188" y="7869907"/>
                <a:ext cx="3405719" cy="504000"/>
                <a:chOff x="1907629" y="2840107"/>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40107"/>
                  <a:ext cx="271472" cy="504000"/>
                  <a:chOff x="1903658" y="4073493"/>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73493"/>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207041"/>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1" name="Rectangle 310">
                <a:extLst>
                  <a:ext uri="{FF2B5EF4-FFF2-40B4-BE49-F238E27FC236}">
                    <a16:creationId xmlns:a16="http://schemas.microsoft.com/office/drawing/2014/main" id="{078D288C-AF4C-4578-9D15-856B26BBC17A}"/>
                  </a:ext>
                </a:extLst>
              </p:cNvPr>
              <p:cNvSpPr/>
              <p:nvPr/>
            </p:nvSpPr>
            <p:spPr>
              <a:xfrm>
                <a:off x="2158211" y="784490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Répondre directement au besoin du client, promouvoir l’offre du cabinet et intervenir sur des propositions commerciales</a:t>
                </a:r>
              </a:p>
            </p:txBody>
          </p:sp>
        </p:grpSp>
      </p:grpSp>
      <p:grpSp>
        <p:nvGrpSpPr>
          <p:cNvPr id="34" name="Groupe 33">
            <a:extLst>
              <a:ext uri="{FF2B5EF4-FFF2-40B4-BE49-F238E27FC236}">
                <a16:creationId xmlns:a16="http://schemas.microsoft.com/office/drawing/2014/main" id="{C94BF79A-8BCA-4F0B-9B19-4CB802F93B5D}"/>
              </a:ext>
            </a:extLst>
          </p:cNvPr>
          <p:cNvGrpSpPr/>
          <p:nvPr/>
        </p:nvGrpSpPr>
        <p:grpSpPr>
          <a:xfrm>
            <a:off x="205409" y="8712377"/>
            <a:ext cx="7118414" cy="553998"/>
            <a:chOff x="205409" y="8446986"/>
            <a:chExt cx="7118414" cy="553998"/>
          </a:xfrm>
        </p:grpSpPr>
        <p:sp>
          <p:nvSpPr>
            <p:cNvPr id="192" name="ZoneTexte 191">
              <a:extLst>
                <a:ext uri="{FF2B5EF4-FFF2-40B4-BE49-F238E27FC236}">
                  <a16:creationId xmlns:a16="http://schemas.microsoft.com/office/drawing/2014/main" id="{F46F39FA-44B0-492E-9CF8-226EC78E1A40}"/>
                </a:ext>
              </a:extLst>
            </p:cNvPr>
            <p:cNvSpPr txBox="1"/>
            <p:nvPr/>
          </p:nvSpPr>
          <p:spPr>
            <a:xfrm>
              <a:off x="205409" y="8523930"/>
              <a:ext cx="148850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197" name="Rectangle 196">
              <a:extLst>
                <a:ext uri="{FF2B5EF4-FFF2-40B4-BE49-F238E27FC236}">
                  <a16:creationId xmlns:a16="http://schemas.microsoft.com/office/drawing/2014/main" id="{B1359D42-E81C-4459-A332-56F79DD00CEC}"/>
                </a:ext>
              </a:extLst>
            </p:cNvPr>
            <p:cNvSpPr/>
            <p:nvPr/>
          </p:nvSpPr>
          <p:spPr>
            <a:xfrm>
              <a:off x="5326559" y="8470070"/>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Présenter et interpréter les indicateurs d’un tableau de bord à un chef d’entreprise  </a:t>
              </a:r>
            </a:p>
          </p:txBody>
        </p:sp>
        <p:grpSp>
          <p:nvGrpSpPr>
            <p:cNvPr id="21" name="Groupe 20">
              <a:extLst>
                <a:ext uri="{FF2B5EF4-FFF2-40B4-BE49-F238E27FC236}">
                  <a16:creationId xmlns:a16="http://schemas.microsoft.com/office/drawing/2014/main" id="{0CE9782D-DD24-4D6E-8241-4127CB824505}"/>
                </a:ext>
              </a:extLst>
            </p:cNvPr>
            <p:cNvGrpSpPr/>
            <p:nvPr/>
          </p:nvGrpSpPr>
          <p:grpSpPr>
            <a:xfrm>
              <a:off x="1942187" y="8446986"/>
              <a:ext cx="3456023" cy="553998"/>
              <a:chOff x="1942188" y="8460930"/>
              <a:chExt cx="3456023" cy="553998"/>
            </a:xfrm>
          </p:grpSpPr>
          <p:grpSp>
            <p:nvGrpSpPr>
              <p:cNvPr id="294" name="Groupe 293">
                <a:extLst>
                  <a:ext uri="{FF2B5EF4-FFF2-40B4-BE49-F238E27FC236}">
                    <a16:creationId xmlns:a16="http://schemas.microsoft.com/office/drawing/2014/main" id="{F5267D8D-2190-427D-87ED-5B76CE2D3759}"/>
                  </a:ext>
                </a:extLst>
              </p:cNvPr>
              <p:cNvGrpSpPr/>
              <p:nvPr/>
            </p:nvGrpSpPr>
            <p:grpSpPr>
              <a:xfrm>
                <a:off x="1942188" y="8485929"/>
                <a:ext cx="3405719" cy="504000"/>
                <a:chOff x="1907629" y="2895890"/>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89589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895890"/>
                  <a:ext cx="271472" cy="504000"/>
                  <a:chOff x="1903658" y="4129276"/>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129276"/>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262824"/>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58211" y="846093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Transmettre des idées complexes à son interlocuteur, adopter des mises en forme écrites professionnelles</a:t>
                </a:r>
              </a:p>
            </p:txBody>
          </p:sp>
        </p:grpSp>
      </p:grpSp>
      <p:grpSp>
        <p:nvGrpSpPr>
          <p:cNvPr id="35" name="Groupe 34">
            <a:extLst>
              <a:ext uri="{FF2B5EF4-FFF2-40B4-BE49-F238E27FC236}">
                <a16:creationId xmlns:a16="http://schemas.microsoft.com/office/drawing/2014/main" id="{BF4D6A50-4487-443A-A0B4-952EFE345526}"/>
              </a:ext>
            </a:extLst>
          </p:cNvPr>
          <p:cNvGrpSpPr/>
          <p:nvPr/>
        </p:nvGrpSpPr>
        <p:grpSpPr>
          <a:xfrm>
            <a:off x="205409" y="9295506"/>
            <a:ext cx="7197747" cy="507831"/>
            <a:chOff x="205409" y="9028872"/>
            <a:chExt cx="7197747" cy="507831"/>
          </a:xfrm>
        </p:grpSpPr>
        <p:sp>
          <p:nvSpPr>
            <p:cNvPr id="144" name="ZoneTexte 143">
              <a:extLst>
                <a:ext uri="{FF2B5EF4-FFF2-40B4-BE49-F238E27FC236}">
                  <a16:creationId xmlns:a16="http://schemas.microsoft.com/office/drawing/2014/main" id="{4A8685FF-9F67-4D91-B426-30D48E8F5F72}"/>
                </a:ext>
              </a:extLst>
            </p:cNvPr>
            <p:cNvSpPr txBox="1"/>
            <p:nvPr/>
          </p:nvSpPr>
          <p:spPr>
            <a:xfrm>
              <a:off x="205409" y="9082732"/>
              <a:ext cx="157994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145" name="Rectangle 144">
              <a:extLst>
                <a:ext uri="{FF2B5EF4-FFF2-40B4-BE49-F238E27FC236}">
                  <a16:creationId xmlns:a16="http://schemas.microsoft.com/office/drawing/2014/main" id="{7D0843A5-9A21-4579-8310-3F578A888F59}"/>
                </a:ext>
              </a:extLst>
            </p:cNvPr>
            <p:cNvSpPr/>
            <p:nvPr/>
          </p:nvSpPr>
          <p:spPr>
            <a:xfrm>
              <a:off x="5326558" y="9028872"/>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Prioriser ses activités pour mener des activités de développement commercial </a:t>
              </a:r>
            </a:p>
          </p:txBody>
        </p:sp>
        <p:grpSp>
          <p:nvGrpSpPr>
            <p:cNvPr id="19" name="Groupe 18">
              <a:extLst>
                <a:ext uri="{FF2B5EF4-FFF2-40B4-BE49-F238E27FC236}">
                  <a16:creationId xmlns:a16="http://schemas.microsoft.com/office/drawing/2014/main" id="{D767E60C-7FD3-455D-A59E-0178241928BF}"/>
                </a:ext>
              </a:extLst>
            </p:cNvPr>
            <p:cNvGrpSpPr/>
            <p:nvPr/>
          </p:nvGrpSpPr>
          <p:grpSpPr>
            <a:xfrm>
              <a:off x="1942187" y="9030787"/>
              <a:ext cx="3456023" cy="504000"/>
              <a:chOff x="1942187" y="9030787"/>
              <a:chExt cx="3456023" cy="504000"/>
            </a:xfrm>
          </p:grpSpPr>
          <p:sp>
            <p:nvSpPr>
              <p:cNvPr id="165" name="Rectangle 164">
                <a:extLst>
                  <a:ext uri="{FF2B5EF4-FFF2-40B4-BE49-F238E27FC236}">
                    <a16:creationId xmlns:a16="http://schemas.microsoft.com/office/drawing/2014/main" id="{8AD33E40-ABB4-4CC0-BC12-3A068841BFE7}"/>
                  </a:ext>
                </a:extLst>
              </p:cNvPr>
              <p:cNvSpPr/>
              <p:nvPr/>
            </p:nvSpPr>
            <p:spPr>
              <a:xfrm>
                <a:off x="2087319" y="903078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7" name="Groupe 166">
                <a:extLst>
                  <a:ext uri="{FF2B5EF4-FFF2-40B4-BE49-F238E27FC236}">
                    <a16:creationId xmlns:a16="http://schemas.microsoft.com/office/drawing/2014/main" id="{7E8F80D3-1A58-4E8D-ADD4-7AE215A26611}"/>
                  </a:ext>
                </a:extLst>
              </p:cNvPr>
              <p:cNvGrpSpPr/>
              <p:nvPr/>
            </p:nvGrpSpPr>
            <p:grpSpPr>
              <a:xfrm>
                <a:off x="1942187" y="9030787"/>
                <a:ext cx="271472" cy="504000"/>
                <a:chOff x="1903658" y="4004302"/>
                <a:chExt cx="265051" cy="504000"/>
              </a:xfrm>
            </p:grpSpPr>
            <p:cxnSp>
              <p:nvCxnSpPr>
                <p:cNvPr id="169" name="Connecteur droit 168">
                  <a:extLst>
                    <a:ext uri="{FF2B5EF4-FFF2-40B4-BE49-F238E27FC236}">
                      <a16:creationId xmlns:a16="http://schemas.microsoft.com/office/drawing/2014/main" id="{269CA0C2-1DC1-4983-A90F-66B7C79BD638}"/>
                    </a:ext>
                  </a:extLst>
                </p:cNvPr>
                <p:cNvCxnSpPr>
                  <a:cxnSpLocks/>
                </p:cNvCxnSpPr>
                <p:nvPr/>
              </p:nvCxnSpPr>
              <p:spPr>
                <a:xfrm>
                  <a:off x="2036183" y="400430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0" name="Ellipse 169">
                  <a:extLst>
                    <a:ext uri="{FF2B5EF4-FFF2-40B4-BE49-F238E27FC236}">
                      <a16:creationId xmlns:a16="http://schemas.microsoft.com/office/drawing/2014/main" id="{560871EC-A486-4241-ABAF-2DF55DF195CF}"/>
                    </a:ext>
                  </a:extLst>
                </p:cNvPr>
                <p:cNvSpPr/>
                <p:nvPr/>
              </p:nvSpPr>
              <p:spPr>
                <a:xfrm>
                  <a:off x="1903658" y="413785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168" name="Rectangle 167">
                <a:extLst>
                  <a:ext uri="{FF2B5EF4-FFF2-40B4-BE49-F238E27FC236}">
                    <a16:creationId xmlns:a16="http://schemas.microsoft.com/office/drawing/2014/main" id="{4081DA94-4149-4005-8C8E-EB20EF9AF157}"/>
                  </a:ext>
                </a:extLst>
              </p:cNvPr>
              <p:cNvSpPr/>
              <p:nvPr/>
            </p:nvSpPr>
            <p:spPr>
              <a:xfrm>
                <a:off x="2158210" y="90827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ses différents dossiers d'intervention</a:t>
                </a:r>
              </a:p>
            </p:txBody>
          </p:sp>
        </p:grpSp>
      </p:grpSp>
      <p:grpSp>
        <p:nvGrpSpPr>
          <p:cNvPr id="36" name="Groupe 35">
            <a:extLst>
              <a:ext uri="{FF2B5EF4-FFF2-40B4-BE49-F238E27FC236}">
                <a16:creationId xmlns:a16="http://schemas.microsoft.com/office/drawing/2014/main" id="{C32C5C29-6FE0-44CC-AA90-DB2CE84B0646}"/>
              </a:ext>
            </a:extLst>
          </p:cNvPr>
          <p:cNvGrpSpPr/>
          <p:nvPr/>
        </p:nvGrpSpPr>
        <p:grpSpPr>
          <a:xfrm>
            <a:off x="205409" y="9832468"/>
            <a:ext cx="7225602" cy="553998"/>
            <a:chOff x="205409" y="9574687"/>
            <a:chExt cx="7225602" cy="553998"/>
          </a:xfrm>
        </p:grpSpPr>
        <p:sp>
          <p:nvSpPr>
            <p:cNvPr id="154" name="ZoneTexte 153">
              <a:extLst>
                <a:ext uri="{FF2B5EF4-FFF2-40B4-BE49-F238E27FC236}">
                  <a16:creationId xmlns:a16="http://schemas.microsoft.com/office/drawing/2014/main" id="{9CDCFEC5-FC7A-45E2-87C2-1B2599D19428}"/>
                </a:ext>
              </a:extLst>
            </p:cNvPr>
            <p:cNvSpPr txBox="1"/>
            <p:nvPr/>
          </p:nvSpPr>
          <p:spPr>
            <a:xfrm>
              <a:off x="205409" y="9574687"/>
              <a:ext cx="157994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156" name="Rectangle 155">
              <a:extLst>
                <a:ext uri="{FF2B5EF4-FFF2-40B4-BE49-F238E27FC236}">
                  <a16:creationId xmlns:a16="http://schemas.microsoft.com/office/drawing/2014/main" id="{3FFB16A3-85F0-4874-8BBA-1C581E7065FC}"/>
                </a:ext>
              </a:extLst>
            </p:cNvPr>
            <p:cNvSpPr/>
            <p:nvPr/>
          </p:nvSpPr>
          <p:spPr>
            <a:xfrm>
              <a:off x="5354413" y="9597771"/>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Organiser son travail selon les contraintes de ses dossiers (contrôle de gestion, consolidation…)</a:t>
              </a:r>
            </a:p>
          </p:txBody>
        </p:sp>
        <p:grpSp>
          <p:nvGrpSpPr>
            <p:cNvPr id="18" name="Groupe 17">
              <a:extLst>
                <a:ext uri="{FF2B5EF4-FFF2-40B4-BE49-F238E27FC236}">
                  <a16:creationId xmlns:a16="http://schemas.microsoft.com/office/drawing/2014/main" id="{8A7A1968-8C7B-47FD-A431-9894C8E2B187}"/>
                </a:ext>
              </a:extLst>
            </p:cNvPr>
            <p:cNvGrpSpPr/>
            <p:nvPr/>
          </p:nvGrpSpPr>
          <p:grpSpPr>
            <a:xfrm>
              <a:off x="1942187" y="9599686"/>
              <a:ext cx="3456023" cy="504000"/>
              <a:chOff x="1970042" y="9549672"/>
              <a:chExt cx="3456023" cy="504000"/>
            </a:xfrm>
          </p:grpSpPr>
          <p:sp>
            <p:nvSpPr>
              <p:cNvPr id="158" name="Rectangle 157">
                <a:extLst>
                  <a:ext uri="{FF2B5EF4-FFF2-40B4-BE49-F238E27FC236}">
                    <a16:creationId xmlns:a16="http://schemas.microsoft.com/office/drawing/2014/main" id="{8C2FA797-4427-4221-8322-395930D71373}"/>
                  </a:ext>
                </a:extLst>
              </p:cNvPr>
              <p:cNvSpPr/>
              <p:nvPr/>
            </p:nvSpPr>
            <p:spPr>
              <a:xfrm>
                <a:off x="2115174" y="954967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0" name="Groupe 159">
                <a:extLst>
                  <a:ext uri="{FF2B5EF4-FFF2-40B4-BE49-F238E27FC236}">
                    <a16:creationId xmlns:a16="http://schemas.microsoft.com/office/drawing/2014/main" id="{3AF8D5CA-12FE-43DB-B27D-0499EF1EABE3}"/>
                  </a:ext>
                </a:extLst>
              </p:cNvPr>
              <p:cNvGrpSpPr/>
              <p:nvPr/>
            </p:nvGrpSpPr>
            <p:grpSpPr>
              <a:xfrm>
                <a:off x="1970042" y="9549672"/>
                <a:ext cx="271472" cy="504000"/>
                <a:chOff x="1903658" y="4004302"/>
                <a:chExt cx="265051" cy="504000"/>
              </a:xfrm>
            </p:grpSpPr>
            <p:cxnSp>
              <p:nvCxnSpPr>
                <p:cNvPr id="164" name="Connecteur droit 163">
                  <a:extLst>
                    <a:ext uri="{FF2B5EF4-FFF2-40B4-BE49-F238E27FC236}">
                      <a16:creationId xmlns:a16="http://schemas.microsoft.com/office/drawing/2014/main" id="{B1B93DD8-26DC-470B-9A8C-757802C907B0}"/>
                    </a:ext>
                  </a:extLst>
                </p:cNvPr>
                <p:cNvCxnSpPr>
                  <a:cxnSpLocks/>
                </p:cNvCxnSpPr>
                <p:nvPr/>
              </p:nvCxnSpPr>
              <p:spPr>
                <a:xfrm>
                  <a:off x="2036183" y="400430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3" name="Ellipse 172">
                  <a:extLst>
                    <a:ext uri="{FF2B5EF4-FFF2-40B4-BE49-F238E27FC236}">
                      <a16:creationId xmlns:a16="http://schemas.microsoft.com/office/drawing/2014/main" id="{BB8ADF9B-8B7A-4FD9-BD58-DB49492D449C}"/>
                    </a:ext>
                  </a:extLst>
                </p:cNvPr>
                <p:cNvSpPr/>
                <p:nvPr/>
              </p:nvSpPr>
              <p:spPr>
                <a:xfrm>
                  <a:off x="1903658" y="413785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163" name="Rectangle 162">
                <a:extLst>
                  <a:ext uri="{FF2B5EF4-FFF2-40B4-BE49-F238E27FC236}">
                    <a16:creationId xmlns:a16="http://schemas.microsoft.com/office/drawing/2014/main" id="{41CE6C84-6334-4E98-8320-05C431502329}"/>
                  </a:ext>
                </a:extLst>
              </p:cNvPr>
              <p:cNvSpPr/>
              <p:nvPr/>
            </p:nvSpPr>
            <p:spPr>
              <a:xfrm>
                <a:off x="2186065" y="960161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grpSp>
      </p:grpSp>
      <p:grpSp>
        <p:nvGrpSpPr>
          <p:cNvPr id="16" name="Groupe 15">
            <a:extLst>
              <a:ext uri="{FF2B5EF4-FFF2-40B4-BE49-F238E27FC236}">
                <a16:creationId xmlns:a16="http://schemas.microsoft.com/office/drawing/2014/main" id="{AA49C6C5-89EF-4074-8BF1-815A35C3E8A6}"/>
              </a:ext>
            </a:extLst>
          </p:cNvPr>
          <p:cNvGrpSpPr/>
          <p:nvPr/>
        </p:nvGrpSpPr>
        <p:grpSpPr>
          <a:xfrm>
            <a:off x="3995753" y="1796354"/>
            <a:ext cx="3456384" cy="481018"/>
            <a:chOff x="3635821" y="1491960"/>
            <a:chExt cx="3456384" cy="481018"/>
          </a:xfrm>
        </p:grpSpPr>
        <p:grpSp>
          <p:nvGrpSpPr>
            <p:cNvPr id="14" name="Groupe 13">
              <a:extLst>
                <a:ext uri="{FF2B5EF4-FFF2-40B4-BE49-F238E27FC236}">
                  <a16:creationId xmlns:a16="http://schemas.microsoft.com/office/drawing/2014/main" id="{670811DA-6897-4CDC-B632-6AA9AFAF87DD}"/>
                </a:ext>
              </a:extLst>
            </p:cNvPr>
            <p:cNvGrpSpPr/>
            <p:nvPr/>
          </p:nvGrpSpPr>
          <p:grpSpPr>
            <a:xfrm>
              <a:off x="3747100" y="1491960"/>
              <a:ext cx="3129082" cy="451140"/>
              <a:chOff x="3747100" y="1491960"/>
              <a:chExt cx="3129082" cy="451140"/>
            </a:xfrm>
          </p:grpSpPr>
          <p:sp>
            <p:nvSpPr>
              <p:cNvPr id="181" name="Rectangle 180">
                <a:extLst>
                  <a:ext uri="{FF2B5EF4-FFF2-40B4-BE49-F238E27FC236}">
                    <a16:creationId xmlns:a16="http://schemas.microsoft.com/office/drawing/2014/main" id="{FFA710B0-770D-412A-9B65-1DD5E2497CA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8" name="ZoneTexte 177">
                <a:extLst>
                  <a:ext uri="{FF2B5EF4-FFF2-40B4-BE49-F238E27FC236}">
                    <a16:creationId xmlns:a16="http://schemas.microsoft.com/office/drawing/2014/main" id="{868027A2-EAB4-448F-8F5E-71F11F975B87}"/>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6" name="Groupe 5">
              <a:extLst>
                <a:ext uri="{FF2B5EF4-FFF2-40B4-BE49-F238E27FC236}">
                  <a16:creationId xmlns:a16="http://schemas.microsoft.com/office/drawing/2014/main" id="{1DF45BCB-A287-4979-A8EF-90D794122179}"/>
                </a:ext>
              </a:extLst>
            </p:cNvPr>
            <p:cNvGrpSpPr/>
            <p:nvPr/>
          </p:nvGrpSpPr>
          <p:grpSpPr>
            <a:xfrm>
              <a:off x="5145033" y="1669592"/>
              <a:ext cx="1192567" cy="303386"/>
              <a:chOff x="5501712" y="1669592"/>
              <a:chExt cx="1192567" cy="303386"/>
            </a:xfrm>
          </p:grpSpPr>
          <p:sp>
            <p:nvSpPr>
              <p:cNvPr id="151" name="ZoneTexte 150">
                <a:extLst>
                  <a:ext uri="{FF2B5EF4-FFF2-40B4-BE49-F238E27FC236}">
                    <a16:creationId xmlns:a16="http://schemas.microsoft.com/office/drawing/2014/main" id="{958C1CC1-EEAD-4829-BC5F-B195428AFB3D}"/>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96" name="Ellipse 195">
                <a:extLst>
                  <a:ext uri="{FF2B5EF4-FFF2-40B4-BE49-F238E27FC236}">
                    <a16:creationId xmlns:a16="http://schemas.microsoft.com/office/drawing/2014/main" id="{BA03BE21-7867-4EF5-8521-8EE25E64ECD3}"/>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7" name="Groupe 6">
              <a:extLst>
                <a:ext uri="{FF2B5EF4-FFF2-40B4-BE49-F238E27FC236}">
                  <a16:creationId xmlns:a16="http://schemas.microsoft.com/office/drawing/2014/main" id="{0CF2B748-01A3-4ABB-8316-7EC6A6F8BA73}"/>
                </a:ext>
              </a:extLst>
            </p:cNvPr>
            <p:cNvGrpSpPr/>
            <p:nvPr/>
          </p:nvGrpSpPr>
          <p:grpSpPr>
            <a:xfrm>
              <a:off x="5899638" y="1669592"/>
              <a:ext cx="1192567" cy="303386"/>
              <a:chOff x="6322879" y="1669592"/>
              <a:chExt cx="1192567" cy="303386"/>
            </a:xfrm>
          </p:grpSpPr>
          <p:sp>
            <p:nvSpPr>
              <p:cNvPr id="175" name="ZoneTexte 174">
                <a:extLst>
                  <a:ext uri="{FF2B5EF4-FFF2-40B4-BE49-F238E27FC236}">
                    <a16:creationId xmlns:a16="http://schemas.microsoft.com/office/drawing/2014/main" id="{CD90858B-06F0-418C-9107-38220AB0BC0F}"/>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98" name="Ellipse 197">
                <a:extLst>
                  <a:ext uri="{FF2B5EF4-FFF2-40B4-BE49-F238E27FC236}">
                    <a16:creationId xmlns:a16="http://schemas.microsoft.com/office/drawing/2014/main" id="{998B1EA4-E171-4AAE-9D54-55045B8485AC}"/>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5" name="Groupe 4">
              <a:extLst>
                <a:ext uri="{FF2B5EF4-FFF2-40B4-BE49-F238E27FC236}">
                  <a16:creationId xmlns:a16="http://schemas.microsoft.com/office/drawing/2014/main" id="{0458BA94-0A8A-4E26-8944-A02F51F954EF}"/>
                </a:ext>
              </a:extLst>
            </p:cNvPr>
            <p:cNvGrpSpPr/>
            <p:nvPr/>
          </p:nvGrpSpPr>
          <p:grpSpPr>
            <a:xfrm>
              <a:off x="4390427" y="1669592"/>
              <a:ext cx="1192567" cy="303386"/>
              <a:chOff x="4680545" y="1669592"/>
              <a:chExt cx="1192567" cy="303386"/>
            </a:xfrm>
          </p:grpSpPr>
          <p:sp>
            <p:nvSpPr>
              <p:cNvPr id="176" name="ZoneTexte 175">
                <a:extLst>
                  <a:ext uri="{FF2B5EF4-FFF2-40B4-BE49-F238E27FC236}">
                    <a16:creationId xmlns:a16="http://schemas.microsoft.com/office/drawing/2014/main" id="{A8962162-6229-4125-BE9E-18299B73920C}"/>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99" name="Ellipse 198">
                <a:extLst>
                  <a:ext uri="{FF2B5EF4-FFF2-40B4-BE49-F238E27FC236}">
                    <a16:creationId xmlns:a16="http://schemas.microsoft.com/office/drawing/2014/main" id="{CEC37472-0307-4091-A862-2E38AC05E89A}"/>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4" name="Groupe 3">
              <a:extLst>
                <a:ext uri="{FF2B5EF4-FFF2-40B4-BE49-F238E27FC236}">
                  <a16:creationId xmlns:a16="http://schemas.microsoft.com/office/drawing/2014/main" id="{A689BD2B-3398-4B9A-AF97-9581377330A6}"/>
                </a:ext>
              </a:extLst>
            </p:cNvPr>
            <p:cNvGrpSpPr/>
            <p:nvPr/>
          </p:nvGrpSpPr>
          <p:grpSpPr>
            <a:xfrm>
              <a:off x="3635821" y="1669592"/>
              <a:ext cx="1192567" cy="303386"/>
              <a:chOff x="3859378" y="1669592"/>
              <a:chExt cx="1192567" cy="303386"/>
            </a:xfrm>
          </p:grpSpPr>
          <p:sp>
            <p:nvSpPr>
              <p:cNvPr id="177" name="ZoneTexte 176">
                <a:extLst>
                  <a:ext uri="{FF2B5EF4-FFF2-40B4-BE49-F238E27FC236}">
                    <a16:creationId xmlns:a16="http://schemas.microsoft.com/office/drawing/2014/main" id="{9777711E-40F0-4639-A126-C260957A80FD}"/>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200" name="Ellipse 199">
                <a:extLst>
                  <a:ext uri="{FF2B5EF4-FFF2-40B4-BE49-F238E27FC236}">
                    <a16:creationId xmlns:a16="http://schemas.microsoft.com/office/drawing/2014/main" id="{1DC90C5C-9C11-4EFF-8CAC-610DFEFE71DF}"/>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182" name="ZoneTexte 181">
            <a:extLst>
              <a:ext uri="{FF2B5EF4-FFF2-40B4-BE49-F238E27FC236}">
                <a16:creationId xmlns:a16="http://schemas.microsoft.com/office/drawing/2014/main" id="{CD7852F7-0917-44D0-A2EA-713EF3614F9D}"/>
              </a:ext>
            </a:extLst>
          </p:cNvPr>
          <p:cNvSpPr txBox="1"/>
          <p:nvPr/>
        </p:nvSpPr>
        <p:spPr>
          <a:xfrm>
            <a:off x="102702" y="1229469"/>
            <a:ext cx="4469223" cy="492443"/>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1600" b="1" dirty="0">
                <a:solidFill>
                  <a:schemeClr val="bg1"/>
                </a:solidFill>
                <a:latin typeface="Univers Light" panose="020B0403020202020204" pitchFamily="34" charset="0"/>
              </a:rPr>
              <a:t>Collaborateur comptable spécialisé « pilotage de la performance et opérations complexes »</a:t>
            </a:r>
          </a:p>
        </p:txBody>
      </p:sp>
      <p:pic>
        <p:nvPicPr>
          <p:cNvPr id="8" name="Image 7" descr="Une image contenant texte, Police, logo, Graphique&#10;&#10;Description générée automatiquement">
            <a:extLst>
              <a:ext uri="{FF2B5EF4-FFF2-40B4-BE49-F238E27FC236}">
                <a16:creationId xmlns:a16="http://schemas.microsoft.com/office/drawing/2014/main" id="{BC807F9C-0C4A-A256-093E-67DB3DF693D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6417" y="125541"/>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745506"/>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82482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2010783"/>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7" name="Groupe 6">
            <a:extLst>
              <a:ext uri="{FF2B5EF4-FFF2-40B4-BE49-F238E27FC236}">
                <a16:creationId xmlns:a16="http://schemas.microsoft.com/office/drawing/2014/main" id="{9DAB79D8-36CD-4DF0-9ED5-D5BD4B3F0C38}"/>
              </a:ext>
            </a:extLst>
          </p:cNvPr>
          <p:cNvGrpSpPr/>
          <p:nvPr/>
        </p:nvGrpSpPr>
        <p:grpSpPr>
          <a:xfrm>
            <a:off x="3935345" y="7235666"/>
            <a:ext cx="3473456" cy="1285996"/>
            <a:chOff x="3935345" y="7146382"/>
            <a:chExt cx="3473456" cy="1285996"/>
          </a:xfrm>
        </p:grpSpPr>
        <p:sp>
          <p:nvSpPr>
            <p:cNvPr id="100" name="ZoneTexte 99">
              <a:extLst>
                <a:ext uri="{FF2B5EF4-FFF2-40B4-BE49-F238E27FC236}">
                  <a16:creationId xmlns:a16="http://schemas.microsoft.com/office/drawing/2014/main" id="{801D9D51-E8B0-4BA3-BA13-6383DD7D2674}"/>
                </a:ext>
              </a:extLst>
            </p:cNvPr>
            <p:cNvSpPr txBox="1"/>
            <p:nvPr/>
          </p:nvSpPr>
          <p:spPr>
            <a:xfrm>
              <a:off x="4083532" y="7146382"/>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7221728"/>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741165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9" name="ZoneTexte 88">
              <a:extLst>
                <a:ext uri="{FF2B5EF4-FFF2-40B4-BE49-F238E27FC236}">
                  <a16:creationId xmlns:a16="http://schemas.microsoft.com/office/drawing/2014/main" id="{9C680D0D-EADB-41EF-9406-79332806A869}"/>
                </a:ext>
              </a:extLst>
            </p:cNvPr>
            <p:cNvSpPr txBox="1"/>
            <p:nvPr/>
          </p:nvSpPr>
          <p:spPr>
            <a:xfrm>
              <a:off x="3935345" y="7416715"/>
              <a:ext cx="3473456" cy="1015663"/>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Tendance à la spécialisation du métier par domaine d’expertise</a:t>
              </a:r>
            </a:p>
            <a:p>
              <a:r>
                <a:rPr lang="fr-FR" dirty="0">
                  <a:solidFill>
                    <a:schemeClr val="tx2"/>
                  </a:solidFill>
                </a:rPr>
                <a:t>Émergence de profils de « DAF externalisés » proposant un accompagnement complet des directions financières pour répondre à un besoin spécifique : forte croissance, restructurations, externalisations…</a:t>
              </a:r>
            </a:p>
          </p:txBody>
        </p:sp>
      </p:grpSp>
      <p:grpSp>
        <p:nvGrpSpPr>
          <p:cNvPr id="8" name="Groupe 7">
            <a:extLst>
              <a:ext uri="{FF2B5EF4-FFF2-40B4-BE49-F238E27FC236}">
                <a16:creationId xmlns:a16="http://schemas.microsoft.com/office/drawing/2014/main" id="{695419B7-C9C9-4916-993C-D63872F04B26}"/>
              </a:ext>
            </a:extLst>
          </p:cNvPr>
          <p:cNvGrpSpPr/>
          <p:nvPr/>
        </p:nvGrpSpPr>
        <p:grpSpPr>
          <a:xfrm>
            <a:off x="3935345" y="8514258"/>
            <a:ext cx="3473456" cy="2376264"/>
            <a:chOff x="3935345" y="8514258"/>
            <a:chExt cx="3473456" cy="2376264"/>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79906" y="8514258"/>
              <a:ext cx="3428895"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35345" y="8797641"/>
              <a:ext cx="3449741" cy="2092881"/>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Métiers des cabinets : Collaborateur comptable spécialisé « Métiers et sectoriel » ou « Gestion et patrimoine », Chef de mission comptable, Consultant Finance, Auditeur, Responsable méthodes et veille, Expert-comptable (sous condition d’obtention du DEC), métiers du juridique (sous condition de formation)</a:t>
              </a:r>
            </a:p>
            <a:p>
              <a:pPr marL="108000" indent="-108000" algn="l">
                <a:buFont typeface="Wingdings" panose="05000000000000000000" pitchFamily="2" charset="2"/>
                <a:buChar char="§"/>
              </a:pPr>
              <a:r>
                <a:rPr lang="fr-FR" dirty="0">
                  <a:solidFill>
                    <a:schemeClr val="tx2"/>
                  </a:solidFill>
                </a:rPr>
                <a:t>Autres métiers du conseil : conseil en management, conseil en SI pour les collaborateurs ayant développé une expertise dans les outils d’accompagnement</a:t>
              </a:r>
            </a:p>
            <a:p>
              <a:pPr marL="108000" indent="-108000" algn="l">
                <a:buFont typeface="Wingdings" panose="05000000000000000000" pitchFamily="2" charset="2"/>
                <a:buChar char="§"/>
              </a:pPr>
              <a:r>
                <a:rPr lang="fr-FR" dirty="0">
                  <a:solidFill>
                    <a:schemeClr val="tx2"/>
                  </a:solidFill>
                </a:rPr>
                <a:t>Métiers de la comptabilité et du contrôle de gestion en entreprise : responsable comptable, contrôleur de gestion, comptable général… </a:t>
              </a:r>
            </a:p>
            <a:p>
              <a:pPr marL="108000" indent="-108000" algn="l">
                <a:buFont typeface="Wingdings" panose="05000000000000000000" pitchFamily="2" charset="2"/>
                <a:buChar char="§"/>
              </a:pPr>
              <a:endParaRPr lang="fr-FR" dirty="0">
                <a:solidFill>
                  <a:schemeClr val="tx2"/>
                </a:solidFill>
              </a:endParaRPr>
            </a:p>
          </p:txBody>
        </p:sp>
      </p:grpSp>
      <p:grpSp>
        <p:nvGrpSpPr>
          <p:cNvPr id="4" name="Groupe 3">
            <a:extLst>
              <a:ext uri="{FF2B5EF4-FFF2-40B4-BE49-F238E27FC236}">
                <a16:creationId xmlns:a16="http://schemas.microsoft.com/office/drawing/2014/main" id="{B49A9753-69AB-48B9-9FC8-B6887127B14B}"/>
              </a:ext>
            </a:extLst>
          </p:cNvPr>
          <p:cNvGrpSpPr/>
          <p:nvPr/>
        </p:nvGrpSpPr>
        <p:grpSpPr>
          <a:xfrm>
            <a:off x="382560" y="4687537"/>
            <a:ext cx="3325269" cy="1609612"/>
            <a:chOff x="382560" y="4337794"/>
            <a:chExt cx="3325269" cy="1609612"/>
          </a:xfrm>
        </p:grpSpPr>
        <p:sp>
          <p:nvSpPr>
            <p:cNvPr id="54" name="ZoneTexte 53">
              <a:extLst>
                <a:ext uri="{FF2B5EF4-FFF2-40B4-BE49-F238E27FC236}">
                  <a16:creationId xmlns:a16="http://schemas.microsoft.com/office/drawing/2014/main" id="{D0B3E300-8CF5-42E1-BE4A-BDD2E0D57766}"/>
                </a:ext>
              </a:extLst>
            </p:cNvPr>
            <p:cNvSpPr txBox="1"/>
            <p:nvPr/>
          </p:nvSpPr>
          <p:spPr>
            <a:xfrm>
              <a:off x="382560" y="433779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33163" y="4623967"/>
              <a:ext cx="3240000"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En fonction du positionnement du cabinet, les Collaborateurs comptables spécialisés pilotage de la performance et opérations complexes peuvent intervenir de manière privilégiée sur certaines missions d’accompagnement : contrôle de gestion, restructuration, recherche de financement, accompagnement comptable et financier via des tableaux de bord digitaux. </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607173"/>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5" name="Groupe 4">
            <a:extLst>
              <a:ext uri="{FF2B5EF4-FFF2-40B4-BE49-F238E27FC236}">
                <a16:creationId xmlns:a16="http://schemas.microsoft.com/office/drawing/2014/main" id="{55EABEF0-0F5D-47BF-911F-82368F055D56}"/>
              </a:ext>
            </a:extLst>
          </p:cNvPr>
          <p:cNvGrpSpPr/>
          <p:nvPr/>
        </p:nvGrpSpPr>
        <p:grpSpPr>
          <a:xfrm>
            <a:off x="369971" y="2082798"/>
            <a:ext cx="3325269" cy="2522448"/>
            <a:chOff x="369971" y="2154530"/>
            <a:chExt cx="3325269" cy="2522448"/>
          </a:xfrm>
        </p:grpSpPr>
        <p:sp>
          <p:nvSpPr>
            <p:cNvPr id="64" name="ZoneTexte 63">
              <a:extLst>
                <a:ext uri="{FF2B5EF4-FFF2-40B4-BE49-F238E27FC236}">
                  <a16:creationId xmlns:a16="http://schemas.microsoft.com/office/drawing/2014/main" id="{2E310E27-268E-470D-83D4-450F7DE133F1}"/>
                </a:ext>
              </a:extLst>
            </p:cNvPr>
            <p:cNvSpPr txBox="1"/>
            <p:nvPr/>
          </p:nvSpPr>
          <p:spPr>
            <a:xfrm>
              <a:off x="369971" y="215453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41533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66" name="ZoneTexte 65">
              <a:extLst>
                <a:ext uri="{FF2B5EF4-FFF2-40B4-BE49-F238E27FC236}">
                  <a16:creationId xmlns:a16="http://schemas.microsoft.com/office/drawing/2014/main" id="{FD824262-D8A8-4118-9609-69D47F0AE7AD}"/>
                </a:ext>
              </a:extLst>
            </p:cNvPr>
            <p:cNvSpPr txBox="1"/>
            <p:nvPr/>
          </p:nvSpPr>
          <p:spPr>
            <a:xfrm>
              <a:off x="420574" y="2430209"/>
              <a:ext cx="3240000"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les Collaborateurs comptables spécialisés « pilotage de la performance et opérations complexes », peuvent également prendre en charge des activités de production comptable et d’établissement des comptes annuels</a:t>
              </a:r>
            </a:p>
            <a:p>
              <a:pPr algn="l"/>
              <a:r>
                <a:rPr lang="fr-FR" dirty="0"/>
                <a:t>Dans les grands cabinets d’expertise comptable, les Collaborateurs comptables spécialisés peuvent intervenir sur des processus particuliers (consolidation) ou sur des missions d’accompagnement spécifiques (restructurations, financement d’entreprises…), en lien avec d’autres spécialistes du cabinet (Juristes, Consultants finance…), et le plus souvent pour des entreprises de secteurs spécifiques (banque-assurance…).</a:t>
              </a:r>
            </a:p>
          </p:txBody>
        </p:sp>
      </p:grpSp>
      <p:grpSp>
        <p:nvGrpSpPr>
          <p:cNvPr id="3" name="Groupe 2">
            <a:extLst>
              <a:ext uri="{FF2B5EF4-FFF2-40B4-BE49-F238E27FC236}">
                <a16:creationId xmlns:a16="http://schemas.microsoft.com/office/drawing/2014/main" id="{7D640854-9EA2-45A9-8E99-507A54DC62C8}"/>
              </a:ext>
            </a:extLst>
          </p:cNvPr>
          <p:cNvGrpSpPr/>
          <p:nvPr/>
        </p:nvGrpSpPr>
        <p:grpSpPr>
          <a:xfrm>
            <a:off x="369971" y="6379441"/>
            <a:ext cx="3325269" cy="1431306"/>
            <a:chOff x="369971" y="6065986"/>
            <a:chExt cx="3325269" cy="1431306"/>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6327741"/>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 d’encadrement de Collaborateurs comptables juniors ou d’Assistants comptables après quelques années d’expérience</a:t>
              </a:r>
            </a:p>
            <a:p>
              <a:pPr algn="l"/>
              <a:r>
                <a:rPr lang="fr-FR" dirty="0"/>
                <a:t>Avec l’expérience, élargissement possible du champ d’intervention, hausse du niveau de responsabilités sur un projet et des activités de développement commercial</a:t>
              </a:r>
            </a:p>
          </p:txBody>
        </p:sp>
        <p:sp>
          <p:nvSpPr>
            <p:cNvPr id="72" name="ZoneTexte 71">
              <a:extLst>
                <a:ext uri="{FF2B5EF4-FFF2-40B4-BE49-F238E27FC236}">
                  <a16:creationId xmlns:a16="http://schemas.microsoft.com/office/drawing/2014/main" id="{51ACCE7B-DD40-4144-93E6-9E286C1BAE9D}"/>
                </a:ext>
              </a:extLst>
            </p:cNvPr>
            <p:cNvSpPr txBox="1"/>
            <p:nvPr/>
          </p:nvSpPr>
          <p:spPr>
            <a:xfrm>
              <a:off x="369971" y="6065986"/>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32678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6" name="Groupe 5">
            <a:extLst>
              <a:ext uri="{FF2B5EF4-FFF2-40B4-BE49-F238E27FC236}">
                <a16:creationId xmlns:a16="http://schemas.microsoft.com/office/drawing/2014/main" id="{2901EA0A-B8E4-45A8-B4B8-4FD229607CCE}"/>
              </a:ext>
            </a:extLst>
          </p:cNvPr>
          <p:cNvGrpSpPr/>
          <p:nvPr/>
        </p:nvGrpSpPr>
        <p:grpSpPr>
          <a:xfrm>
            <a:off x="448260" y="7896618"/>
            <a:ext cx="3271793" cy="2390610"/>
            <a:chOff x="448260" y="7794178"/>
            <a:chExt cx="3271793" cy="2390610"/>
          </a:xfrm>
        </p:grpSpPr>
        <p:grpSp>
          <p:nvGrpSpPr>
            <p:cNvPr id="2" name="Groupe 1">
              <a:extLst>
                <a:ext uri="{FF2B5EF4-FFF2-40B4-BE49-F238E27FC236}">
                  <a16:creationId xmlns:a16="http://schemas.microsoft.com/office/drawing/2014/main" id="{7C8A7534-6D2C-43F1-A878-E1CF4410AE0A}"/>
                </a:ext>
              </a:extLst>
            </p:cNvPr>
            <p:cNvGrpSpPr/>
            <p:nvPr/>
          </p:nvGrpSpPr>
          <p:grpSpPr>
            <a:xfrm>
              <a:off x="454576" y="7794178"/>
              <a:ext cx="3249898" cy="265276"/>
              <a:chOff x="454576" y="8869840"/>
              <a:chExt cx="3249898" cy="265276"/>
            </a:xfrm>
          </p:grpSpPr>
          <p:grpSp>
            <p:nvGrpSpPr>
              <p:cNvPr id="110" name="Groupe 109">
                <a:extLst>
                  <a:ext uri="{FF2B5EF4-FFF2-40B4-BE49-F238E27FC236}">
                    <a16:creationId xmlns:a16="http://schemas.microsoft.com/office/drawing/2014/main" id="{D9A65EB5-DE36-4E09-8865-0C643FC0F140}"/>
                  </a:ext>
                </a:extLst>
              </p:cNvPr>
              <p:cNvGrpSpPr/>
              <p:nvPr/>
            </p:nvGrpSpPr>
            <p:grpSpPr>
              <a:xfrm>
                <a:off x="454576" y="8869840"/>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9135116"/>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16" name="ZoneTexte 115">
              <a:extLst>
                <a:ext uri="{FF2B5EF4-FFF2-40B4-BE49-F238E27FC236}">
                  <a16:creationId xmlns:a16="http://schemas.microsoft.com/office/drawing/2014/main" id="{12FA9338-88D2-4D5C-AA5C-39F8C3581043}"/>
                </a:ext>
              </a:extLst>
            </p:cNvPr>
            <p:cNvSpPr txBox="1"/>
            <p:nvPr/>
          </p:nvSpPr>
          <p:spPr>
            <a:xfrm>
              <a:off x="448260" y="8091907"/>
              <a:ext cx="3271793"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Expert-comptable, Collaborateurs comptables généralistes,  Assistants comptables, Juristes fiscalistes, Juristes  en droit des sociétés, Consultants (Finance, SI…) </a:t>
              </a:r>
            </a:p>
            <a:p>
              <a:pPr algn="l"/>
              <a:r>
                <a:rPr lang="fr-FR" i="1" dirty="0"/>
                <a:t>Relations professionnelles externes </a:t>
              </a:r>
              <a:r>
                <a:rPr lang="fr-FR" dirty="0"/>
                <a:t>: dirigeants, DAF, comptables en entreprise, consultants externes… </a:t>
              </a:r>
            </a:p>
            <a:p>
              <a:pPr algn="l"/>
              <a:r>
                <a:rPr lang="fr-FR" i="1" dirty="0"/>
                <a:t>Télétravail</a:t>
              </a:r>
              <a:r>
                <a:rPr lang="fr-FR" dirty="0"/>
                <a:t> : possible sur une partie significative des activités, mais variable selon l’accès aux outils métiers, les rendez-vous ponctuels sur le site des clients, la participation à des réunions de travail et les pratiques internes du cabinet</a:t>
              </a:r>
            </a:p>
            <a:p>
              <a:pPr algn="l"/>
              <a:endParaRPr lang="fr-FR" dirty="0"/>
            </a:p>
          </p:txBody>
        </p:sp>
      </p:grpSp>
      <p:sp>
        <p:nvSpPr>
          <p:cNvPr id="80" name="ZoneTexte 79">
            <a:extLst>
              <a:ext uri="{FF2B5EF4-FFF2-40B4-BE49-F238E27FC236}">
                <a16:creationId xmlns:a16="http://schemas.microsoft.com/office/drawing/2014/main" id="{420D5275-41C2-49B9-920C-4D4B8D52F85B}"/>
              </a:ext>
            </a:extLst>
          </p:cNvPr>
          <p:cNvSpPr txBox="1"/>
          <p:nvPr/>
        </p:nvSpPr>
        <p:spPr>
          <a:xfrm>
            <a:off x="4046776" y="1745710"/>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825025"/>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2018607"/>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0" name="Groupe 9">
            <a:extLst>
              <a:ext uri="{FF2B5EF4-FFF2-40B4-BE49-F238E27FC236}">
                <a16:creationId xmlns:a16="http://schemas.microsoft.com/office/drawing/2014/main" id="{E82BB5A4-5B83-459A-B10E-0BDE8ADC0FED}"/>
              </a:ext>
            </a:extLst>
          </p:cNvPr>
          <p:cNvGrpSpPr/>
          <p:nvPr/>
        </p:nvGrpSpPr>
        <p:grpSpPr>
          <a:xfrm>
            <a:off x="3935344" y="3798503"/>
            <a:ext cx="3249899" cy="1759972"/>
            <a:chOff x="3935345" y="3965718"/>
            <a:chExt cx="3249899" cy="1759972"/>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3965718"/>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35345" y="4402251"/>
              <a:ext cx="324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Collaborateurs comptables généralistes en cabinet souhaitant se spécialiser dans les opérations comptables complexes, Assistant comptable en cabinet après plusieurs années d’expérience</a:t>
              </a:r>
            </a:p>
            <a:p>
              <a:r>
                <a:rPr lang="fr-FR" dirty="0">
                  <a:solidFill>
                    <a:schemeClr val="tx2"/>
                  </a:solidFill>
                </a:rPr>
                <a:t>Métiers du conseil financier ou de l’audit souhaitant se spécialiser dans l’accompagnement comptable, le contrôle de gestion…</a:t>
              </a:r>
            </a:p>
            <a:p>
              <a:r>
                <a:rPr lang="fr-FR" dirty="0">
                  <a:solidFill>
                    <a:schemeClr val="tx2"/>
                  </a:solidFill>
                </a:rPr>
                <a:t>Métiers des directions comptables en entreprise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439159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9" name="Groupe 8">
            <a:extLst>
              <a:ext uri="{FF2B5EF4-FFF2-40B4-BE49-F238E27FC236}">
                <a16:creationId xmlns:a16="http://schemas.microsoft.com/office/drawing/2014/main" id="{789207E1-46E7-4992-8640-18E8E3BBBD04}"/>
              </a:ext>
            </a:extLst>
          </p:cNvPr>
          <p:cNvGrpSpPr/>
          <p:nvPr/>
        </p:nvGrpSpPr>
        <p:grpSpPr>
          <a:xfrm>
            <a:off x="3935344" y="5506234"/>
            <a:ext cx="3249898" cy="1740517"/>
            <a:chOff x="3935345" y="5272329"/>
            <a:chExt cx="3249898" cy="1740517"/>
          </a:xfrm>
        </p:grpSpPr>
        <p:sp>
          <p:nvSpPr>
            <p:cNvPr id="85" name="ZoneTexte 84">
              <a:extLst>
                <a:ext uri="{FF2B5EF4-FFF2-40B4-BE49-F238E27FC236}">
                  <a16:creationId xmlns:a16="http://schemas.microsoft.com/office/drawing/2014/main" id="{A3DAED3C-D004-4A7C-9EC9-D69C4C89C860}"/>
                </a:ext>
              </a:extLst>
            </p:cNvPr>
            <p:cNvSpPr txBox="1"/>
            <p:nvPr/>
          </p:nvSpPr>
          <p:spPr>
            <a:xfrm>
              <a:off x="3935345" y="5535518"/>
              <a:ext cx="3249898"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 aux évolutions de la réglementation comptable et fiscale (normes IFRS…) et aux techniques de comptabilité spécifiques aux opérations traitées</a:t>
              </a:r>
            </a:p>
            <a:p>
              <a:r>
                <a:rPr lang="fr-FR" dirty="0">
                  <a:solidFill>
                    <a:schemeClr val="tx2"/>
                  </a:solidFill>
                </a:rPr>
                <a:t>Formation aux méthodes d’analyse financière et de conseil financier</a:t>
              </a:r>
            </a:p>
            <a:p>
              <a:r>
                <a:rPr lang="fr-FR" dirty="0">
                  <a:solidFill>
                    <a:schemeClr val="tx2"/>
                  </a:solidFill>
                </a:rPr>
                <a:t>Formation aux outils technologiques de pilotage de la performance : tableaux de bord, solutions numériques de pilotage d’entreprise…</a:t>
              </a:r>
            </a:p>
          </p:txBody>
        </p:sp>
        <p:sp>
          <p:nvSpPr>
            <p:cNvPr id="77" name="ZoneTexte 76">
              <a:extLst>
                <a:ext uri="{FF2B5EF4-FFF2-40B4-BE49-F238E27FC236}">
                  <a16:creationId xmlns:a16="http://schemas.microsoft.com/office/drawing/2014/main" id="{D633C062-45D0-4004-9B8F-C073910A552E}"/>
                </a:ext>
              </a:extLst>
            </p:cNvPr>
            <p:cNvSpPr txBox="1"/>
            <p:nvPr/>
          </p:nvSpPr>
          <p:spPr>
            <a:xfrm>
              <a:off x="3940550" y="5272329"/>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46588" y="5547311"/>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1" name="Groupe 10">
            <a:extLst>
              <a:ext uri="{FF2B5EF4-FFF2-40B4-BE49-F238E27FC236}">
                <a16:creationId xmlns:a16="http://schemas.microsoft.com/office/drawing/2014/main" id="{AD97DADF-610D-4C9A-8456-B84517FCFED0}"/>
              </a:ext>
            </a:extLst>
          </p:cNvPr>
          <p:cNvGrpSpPr/>
          <p:nvPr/>
        </p:nvGrpSpPr>
        <p:grpSpPr>
          <a:xfrm>
            <a:off x="3935344" y="2084338"/>
            <a:ext cx="3370455" cy="1907465"/>
            <a:chOff x="3935344" y="2156070"/>
            <a:chExt cx="3370455" cy="1907465"/>
          </a:xfrm>
        </p:grpSpPr>
        <p:sp>
          <p:nvSpPr>
            <p:cNvPr id="68" name="ZoneTexte 67">
              <a:extLst>
                <a:ext uri="{FF2B5EF4-FFF2-40B4-BE49-F238E27FC236}">
                  <a16:creationId xmlns:a16="http://schemas.microsoft.com/office/drawing/2014/main" id="{67A1A514-CA7F-49BE-8B7E-C9358E60BC8B}"/>
                </a:ext>
              </a:extLst>
            </p:cNvPr>
            <p:cNvSpPr txBox="1"/>
            <p:nvPr/>
          </p:nvSpPr>
          <p:spPr>
            <a:xfrm>
              <a:off x="3935344" y="2432319"/>
              <a:ext cx="3370455" cy="1631216"/>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Bac+2 à Bac+5 en comptabilité, gestion, audit, finance, </a:t>
              </a:r>
              <a:r>
                <a:rPr lang="fr-FR"/>
                <a:t>par exemple </a:t>
              </a:r>
              <a:r>
                <a:rPr lang="fr-FR" dirty="0"/>
                <a:t>: </a:t>
              </a:r>
            </a:p>
            <a:p>
              <a:pPr marL="108000" indent="-108000" algn="l">
                <a:buFont typeface="Wingdings" panose="05000000000000000000" pitchFamily="2" charset="2"/>
                <a:buChar char="§"/>
              </a:pPr>
              <a:r>
                <a:rPr lang="fr-FR" dirty="0"/>
                <a:t>BTS en Comptabilité et Gestion</a:t>
              </a:r>
            </a:p>
            <a:p>
              <a:pPr marL="108000" indent="-108000" algn="l">
                <a:buFont typeface="Wingdings" panose="05000000000000000000" pitchFamily="2" charset="2"/>
                <a:buChar char="§"/>
              </a:pPr>
              <a:r>
                <a:rPr lang="fr-FR" dirty="0"/>
                <a:t>DCG (Diplôme de Comptabilité et de Gestion)</a:t>
              </a:r>
            </a:p>
            <a:p>
              <a:pPr marL="108000" indent="-108000" algn="l">
                <a:buFont typeface="Wingdings" panose="05000000000000000000" pitchFamily="2" charset="2"/>
                <a:buChar char="§"/>
              </a:pPr>
              <a:r>
                <a:rPr lang="fr-FR" dirty="0"/>
                <a:t>Licence CCA (Comptabilité Contrôle Audit)</a:t>
              </a:r>
            </a:p>
            <a:p>
              <a:pPr marL="108000" indent="-108000" algn="l">
                <a:buFont typeface="Wingdings" panose="05000000000000000000" pitchFamily="2" charset="2"/>
                <a:buChar char="§"/>
              </a:pPr>
              <a:r>
                <a:rPr lang="fr-FR" dirty="0"/>
                <a:t>DSCG (Diplôme Supérieur de Comptabilité et de Gestion) </a:t>
              </a:r>
            </a:p>
            <a:p>
              <a:pPr marL="108000" indent="-108000" algn="l">
                <a:buFont typeface="Wingdings" panose="05000000000000000000" pitchFamily="2" charset="2"/>
                <a:buChar char="§"/>
              </a:pPr>
              <a:r>
                <a:rPr lang="fr-FR" dirty="0"/>
                <a:t>Master CCA (Comptabilité Contrôle Audit)</a:t>
              </a:r>
            </a:p>
            <a:p>
              <a:pPr marL="108000" indent="-108000" algn="l">
                <a:buFont typeface="Wingdings" panose="05000000000000000000" pitchFamily="2" charset="2"/>
                <a:buChar char="§"/>
              </a:pPr>
              <a:r>
                <a:rPr lang="fr-FR" dirty="0"/>
                <a:t>Master d’École de commerce</a:t>
              </a:r>
            </a:p>
            <a:p>
              <a:pPr algn="l"/>
              <a:endParaRPr lang="fr-FR" dirty="0"/>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156070"/>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41831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cxnSp>
        <p:nvCxnSpPr>
          <p:cNvPr id="52" name="Connecteur droit 51">
            <a:extLst>
              <a:ext uri="{FF2B5EF4-FFF2-40B4-BE49-F238E27FC236}">
                <a16:creationId xmlns:a16="http://schemas.microsoft.com/office/drawing/2014/main" id="{B0033D1C-50E7-4756-BF68-DCB5FE4414C3}"/>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62" name="ZoneTexte 61">
            <a:extLst>
              <a:ext uri="{FF2B5EF4-FFF2-40B4-BE49-F238E27FC236}">
                <a16:creationId xmlns:a16="http://schemas.microsoft.com/office/drawing/2014/main" id="{6A515903-E08E-43FC-A148-5F94FD8EEDAD}"/>
              </a:ext>
            </a:extLst>
          </p:cNvPr>
          <p:cNvSpPr txBox="1"/>
          <p:nvPr/>
        </p:nvSpPr>
        <p:spPr>
          <a:xfrm>
            <a:off x="102702" y="1229469"/>
            <a:ext cx="4469223" cy="492443"/>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1600" b="1" dirty="0">
                <a:solidFill>
                  <a:schemeClr val="bg1"/>
                </a:solidFill>
                <a:latin typeface="Univers Light" panose="020B0403020202020204" pitchFamily="34" charset="0"/>
              </a:rPr>
              <a:t>Collaborateur comptable spécialisé « pilotage de la performance et opérations complexes »</a:t>
            </a:r>
          </a:p>
        </p:txBody>
      </p:sp>
      <p:pic>
        <p:nvPicPr>
          <p:cNvPr id="12" name="Image 11" descr="Une image contenant texte, Police, logo, Graphique&#10;&#10;Description générée automatiquement">
            <a:extLst>
              <a:ext uri="{FF2B5EF4-FFF2-40B4-BE49-F238E27FC236}">
                <a16:creationId xmlns:a16="http://schemas.microsoft.com/office/drawing/2014/main" id="{875CF78A-D8E6-C0A1-2D9B-694B173EE6A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6417" y="125541"/>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9238</TotalTime>
  <Words>1517</Words>
  <Application>Microsoft Office PowerPoint</Application>
  <PresentationFormat>Personnalisé</PresentationFormat>
  <Paragraphs>139</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1492</cp:revision>
  <cp:lastPrinted>2021-05-20T08:46:31Z</cp:lastPrinted>
  <dcterms:created xsi:type="dcterms:W3CDTF">2014-07-30T08:09:35Z</dcterms:created>
  <dcterms:modified xsi:type="dcterms:W3CDTF">2024-01-18T15:04:24Z</dcterms:modified>
</cp:coreProperties>
</file>