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handoutMasterIdLst>
    <p:handoutMasterId r:id="rId6"/>
  </p:handoutMasterIdLst>
  <p:sldIdLst>
    <p:sldId id="261" r:id="rId2"/>
    <p:sldId id="269" r:id="rId3"/>
    <p:sldId id="266" r:id="rId4"/>
  </p:sldIdLst>
  <p:sldSz cx="7559675" cy="10691813"/>
  <p:notesSz cx="6858000" cy="9144000"/>
  <p:defaultTextStyle>
    <a:defPPr>
      <a:defRPr lang="fr-FR"/>
    </a:defPPr>
    <a:lvl1pPr marL="0" algn="l" defTabSz="1003381" rtl="0" eaLnBrk="1" latinLnBrk="0" hangingPunct="1">
      <a:defRPr sz="1936" kern="1200">
        <a:solidFill>
          <a:schemeClr val="tx1"/>
        </a:solidFill>
        <a:latin typeface="+mn-lt"/>
        <a:ea typeface="+mn-ea"/>
        <a:cs typeface="+mn-cs"/>
      </a:defRPr>
    </a:lvl1pPr>
    <a:lvl2pPr marL="501691" algn="l" defTabSz="1003381" rtl="0" eaLnBrk="1" latinLnBrk="0" hangingPunct="1">
      <a:defRPr sz="1936" kern="1200">
        <a:solidFill>
          <a:schemeClr val="tx1"/>
        </a:solidFill>
        <a:latin typeface="+mn-lt"/>
        <a:ea typeface="+mn-ea"/>
        <a:cs typeface="+mn-cs"/>
      </a:defRPr>
    </a:lvl2pPr>
    <a:lvl3pPr marL="1003381" algn="l" defTabSz="1003381" rtl="0" eaLnBrk="1" latinLnBrk="0" hangingPunct="1">
      <a:defRPr sz="1936" kern="1200">
        <a:solidFill>
          <a:schemeClr val="tx1"/>
        </a:solidFill>
        <a:latin typeface="+mn-lt"/>
        <a:ea typeface="+mn-ea"/>
        <a:cs typeface="+mn-cs"/>
      </a:defRPr>
    </a:lvl3pPr>
    <a:lvl4pPr marL="1505072" algn="l" defTabSz="1003381" rtl="0" eaLnBrk="1" latinLnBrk="0" hangingPunct="1">
      <a:defRPr sz="1936" kern="1200">
        <a:solidFill>
          <a:schemeClr val="tx1"/>
        </a:solidFill>
        <a:latin typeface="+mn-lt"/>
        <a:ea typeface="+mn-ea"/>
        <a:cs typeface="+mn-cs"/>
      </a:defRPr>
    </a:lvl4pPr>
    <a:lvl5pPr marL="2006762" algn="l" defTabSz="1003381" rtl="0" eaLnBrk="1" latinLnBrk="0" hangingPunct="1">
      <a:defRPr sz="1936" kern="1200">
        <a:solidFill>
          <a:schemeClr val="tx1"/>
        </a:solidFill>
        <a:latin typeface="+mn-lt"/>
        <a:ea typeface="+mn-ea"/>
        <a:cs typeface="+mn-cs"/>
      </a:defRPr>
    </a:lvl5pPr>
    <a:lvl6pPr marL="2508452" algn="l" defTabSz="1003381" rtl="0" eaLnBrk="1" latinLnBrk="0" hangingPunct="1">
      <a:defRPr sz="1936" kern="1200">
        <a:solidFill>
          <a:schemeClr val="tx1"/>
        </a:solidFill>
        <a:latin typeface="+mn-lt"/>
        <a:ea typeface="+mn-ea"/>
        <a:cs typeface="+mn-cs"/>
      </a:defRPr>
    </a:lvl6pPr>
    <a:lvl7pPr marL="3010143" algn="l" defTabSz="1003381" rtl="0" eaLnBrk="1" latinLnBrk="0" hangingPunct="1">
      <a:defRPr sz="1936" kern="1200">
        <a:solidFill>
          <a:schemeClr val="tx1"/>
        </a:solidFill>
        <a:latin typeface="+mn-lt"/>
        <a:ea typeface="+mn-ea"/>
        <a:cs typeface="+mn-cs"/>
      </a:defRPr>
    </a:lvl7pPr>
    <a:lvl8pPr marL="3511833" algn="l" defTabSz="1003381" rtl="0" eaLnBrk="1" latinLnBrk="0" hangingPunct="1">
      <a:defRPr sz="1936" kern="1200">
        <a:solidFill>
          <a:schemeClr val="tx1"/>
        </a:solidFill>
        <a:latin typeface="+mn-lt"/>
        <a:ea typeface="+mn-ea"/>
        <a:cs typeface="+mn-cs"/>
      </a:defRPr>
    </a:lvl8pPr>
    <a:lvl9pPr marL="4013524" algn="l" defTabSz="1003381" rtl="0" eaLnBrk="1" latinLnBrk="0" hangingPunct="1">
      <a:defRPr sz="193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953" userDrawn="1">
          <p15:clr>
            <a:srgbClr val="A4A3A4"/>
          </p15:clr>
        </p15:guide>
        <p15:guide id="2" pos="2381" userDrawn="1">
          <p15:clr>
            <a:srgbClr val="A4A3A4"/>
          </p15:clr>
        </p15:guide>
        <p15:guide id="3" userDrawn="1">
          <p15:clr>
            <a:srgbClr val="A4A3A4"/>
          </p15:clr>
        </p15:guide>
        <p15:guide id="4" pos="4593"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ucas LEVERT" initials="LL" lastIdx="3" clrIdx="0">
    <p:extLst>
      <p:ext uri="{19B8F6BF-5375-455C-9EA6-DF929625EA0E}">
        <p15:presenceInfo xmlns:p15="http://schemas.microsoft.com/office/powerpoint/2012/main" userId="6f717a20c60fe37a"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1C92DA"/>
    <a:srgbClr val="146BA0"/>
    <a:srgbClr val="6F6F6F"/>
    <a:srgbClr val="717F1B"/>
    <a:srgbClr val="0E4B70"/>
    <a:srgbClr val="FDFDFD"/>
    <a:srgbClr val="E4F3FC"/>
    <a:srgbClr val="F2F2F3"/>
    <a:srgbClr val="11598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872" autoAdjust="0"/>
    <p:restoredTop sz="94249" autoAdjust="0"/>
  </p:normalViewPr>
  <p:slideViewPr>
    <p:cSldViewPr showGuides="1">
      <p:cViewPr varScale="1">
        <p:scale>
          <a:sx n="71" d="100"/>
          <a:sy n="71" d="100"/>
        </p:scale>
        <p:origin x="2898" y="90"/>
      </p:cViewPr>
      <p:guideLst>
        <p:guide orient="horz" pos="1953"/>
        <p:guide pos="2381"/>
        <p:guide/>
        <p:guide pos="4593"/>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52" d="100"/>
          <a:sy n="52" d="100"/>
        </p:scale>
        <p:origin x="2862" y="11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11" Type="http://schemas.openxmlformats.org/officeDocument/2006/relationships/tableStyles" Target="tableStyles.xml"/><Relationship Id="rId5" Type="http://schemas.openxmlformats.org/officeDocument/2006/relationships/notesMaster" Target="notesMasters/notesMaster1.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5433AA28-2258-425B-A8ED-AF8F62972EF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a:extLst>
              <a:ext uri="{FF2B5EF4-FFF2-40B4-BE49-F238E27FC236}">
                <a16:creationId xmlns:a16="http://schemas.microsoft.com/office/drawing/2014/main" id="{996C5241-BE5A-41CE-A622-2B375CAAE09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B9389FE-260E-40F4-96F9-A6ECF292D6C5}" type="datetimeFigureOut">
              <a:rPr lang="fr-FR" smtClean="0"/>
              <a:t>18/01/2024</a:t>
            </a:fld>
            <a:endParaRPr lang="fr-FR"/>
          </a:p>
        </p:txBody>
      </p:sp>
      <p:sp>
        <p:nvSpPr>
          <p:cNvPr id="4" name="Espace réservé du pied de page 3">
            <a:extLst>
              <a:ext uri="{FF2B5EF4-FFF2-40B4-BE49-F238E27FC236}">
                <a16:creationId xmlns:a16="http://schemas.microsoft.com/office/drawing/2014/main" id="{3ED76639-AA0C-4EAD-BD90-CE92B7F0567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12E7E219-A53C-4420-AF71-172BF067C40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2EBD8EF-F367-4C88-8DA3-5C57DE93BCD1}" type="slidenum">
              <a:rPr lang="fr-FR" smtClean="0"/>
              <a:t>‹N°›</a:t>
            </a:fld>
            <a:endParaRPr lang="fr-FR"/>
          </a:p>
        </p:txBody>
      </p:sp>
    </p:spTree>
    <p:extLst>
      <p:ext uri="{BB962C8B-B14F-4D97-AF65-F5344CB8AC3E}">
        <p14:creationId xmlns:p14="http://schemas.microsoft.com/office/powerpoint/2010/main" val="1956369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4FDEADC-A468-401D-8355-8F6456D25F9F}" type="datetimeFigureOut">
              <a:rPr lang="fr-FR" smtClean="0"/>
              <a:t>18/01/2024</a:t>
            </a:fld>
            <a:endParaRPr lang="fr-FR"/>
          </a:p>
        </p:txBody>
      </p:sp>
      <p:sp>
        <p:nvSpPr>
          <p:cNvPr id="4" name="Espace réservé de l'image des diapositives 3"/>
          <p:cNvSpPr>
            <a:spLocks noGrp="1" noRot="1" noChangeAspect="1"/>
          </p:cNvSpPr>
          <p:nvPr>
            <p:ph type="sldImg" idx="2"/>
          </p:nvPr>
        </p:nvSpPr>
        <p:spPr>
          <a:xfrm>
            <a:off x="2216150" y="685800"/>
            <a:ext cx="24257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712A834-838F-44AA-8AB8-3A1A38E474C7}" type="slidenum">
              <a:rPr lang="fr-FR" smtClean="0"/>
              <a:t>‹N°›</a:t>
            </a:fld>
            <a:endParaRPr lang="fr-FR"/>
          </a:p>
        </p:txBody>
      </p:sp>
    </p:spTree>
    <p:extLst>
      <p:ext uri="{BB962C8B-B14F-4D97-AF65-F5344CB8AC3E}">
        <p14:creationId xmlns:p14="http://schemas.microsoft.com/office/powerpoint/2010/main" val="319709284"/>
      </p:ext>
    </p:extLst>
  </p:cSld>
  <p:clrMap bg1="lt1" tx1="dk1" bg2="lt2" tx2="dk2" accent1="accent1" accent2="accent2" accent3="accent3" accent4="accent4" accent5="accent5" accent6="accent6" hlink="hlink" folHlink="folHlink"/>
  <p:notesStyle>
    <a:lvl1pPr marL="0" algn="l" defTabSz="1003381" rtl="0" eaLnBrk="1" latinLnBrk="0" hangingPunct="1">
      <a:defRPr sz="1291" kern="1200">
        <a:solidFill>
          <a:schemeClr val="tx1"/>
        </a:solidFill>
        <a:latin typeface="+mn-lt"/>
        <a:ea typeface="+mn-ea"/>
        <a:cs typeface="+mn-cs"/>
      </a:defRPr>
    </a:lvl1pPr>
    <a:lvl2pPr marL="501691" algn="l" defTabSz="1003381" rtl="0" eaLnBrk="1" latinLnBrk="0" hangingPunct="1">
      <a:defRPr sz="1291" kern="1200">
        <a:solidFill>
          <a:schemeClr val="tx1"/>
        </a:solidFill>
        <a:latin typeface="+mn-lt"/>
        <a:ea typeface="+mn-ea"/>
        <a:cs typeface="+mn-cs"/>
      </a:defRPr>
    </a:lvl2pPr>
    <a:lvl3pPr marL="1003381" algn="l" defTabSz="1003381" rtl="0" eaLnBrk="1" latinLnBrk="0" hangingPunct="1">
      <a:defRPr sz="1291" kern="1200">
        <a:solidFill>
          <a:schemeClr val="tx1"/>
        </a:solidFill>
        <a:latin typeface="+mn-lt"/>
        <a:ea typeface="+mn-ea"/>
        <a:cs typeface="+mn-cs"/>
      </a:defRPr>
    </a:lvl3pPr>
    <a:lvl4pPr marL="1505072" algn="l" defTabSz="1003381" rtl="0" eaLnBrk="1" latinLnBrk="0" hangingPunct="1">
      <a:defRPr sz="1291" kern="1200">
        <a:solidFill>
          <a:schemeClr val="tx1"/>
        </a:solidFill>
        <a:latin typeface="+mn-lt"/>
        <a:ea typeface="+mn-ea"/>
        <a:cs typeface="+mn-cs"/>
      </a:defRPr>
    </a:lvl4pPr>
    <a:lvl5pPr marL="2006762" algn="l" defTabSz="1003381" rtl="0" eaLnBrk="1" latinLnBrk="0" hangingPunct="1">
      <a:defRPr sz="1291" kern="1200">
        <a:solidFill>
          <a:schemeClr val="tx1"/>
        </a:solidFill>
        <a:latin typeface="+mn-lt"/>
        <a:ea typeface="+mn-ea"/>
        <a:cs typeface="+mn-cs"/>
      </a:defRPr>
    </a:lvl5pPr>
    <a:lvl6pPr marL="2508452" algn="l" defTabSz="1003381" rtl="0" eaLnBrk="1" latinLnBrk="0" hangingPunct="1">
      <a:defRPr sz="1291" kern="1200">
        <a:solidFill>
          <a:schemeClr val="tx1"/>
        </a:solidFill>
        <a:latin typeface="+mn-lt"/>
        <a:ea typeface="+mn-ea"/>
        <a:cs typeface="+mn-cs"/>
      </a:defRPr>
    </a:lvl6pPr>
    <a:lvl7pPr marL="3010143" algn="l" defTabSz="1003381" rtl="0" eaLnBrk="1" latinLnBrk="0" hangingPunct="1">
      <a:defRPr sz="1291" kern="1200">
        <a:solidFill>
          <a:schemeClr val="tx1"/>
        </a:solidFill>
        <a:latin typeface="+mn-lt"/>
        <a:ea typeface="+mn-ea"/>
        <a:cs typeface="+mn-cs"/>
      </a:defRPr>
    </a:lvl7pPr>
    <a:lvl8pPr marL="3511833" algn="l" defTabSz="1003381" rtl="0" eaLnBrk="1" latinLnBrk="0" hangingPunct="1">
      <a:defRPr sz="1291" kern="1200">
        <a:solidFill>
          <a:schemeClr val="tx1"/>
        </a:solidFill>
        <a:latin typeface="+mn-lt"/>
        <a:ea typeface="+mn-ea"/>
        <a:cs typeface="+mn-cs"/>
      </a:defRPr>
    </a:lvl8pPr>
    <a:lvl9pPr marL="4013524" algn="l" defTabSz="1003381" rtl="0" eaLnBrk="1" latinLnBrk="0" hangingPunct="1">
      <a:defRPr sz="1291"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Ouverture">
    <p:bg>
      <p:bgRef idx="1001">
        <a:schemeClr val="bg1"/>
      </p:bgRef>
    </p:bg>
    <p:spTree>
      <p:nvGrpSpPr>
        <p:cNvPr id="1" name=""/>
        <p:cNvGrpSpPr/>
        <p:nvPr/>
      </p:nvGrpSpPr>
      <p:grpSpPr>
        <a:xfrm>
          <a:off x="0" y="0"/>
          <a:ext cx="0" cy="0"/>
          <a:chOff x="0" y="0"/>
          <a:chExt cx="0" cy="0"/>
        </a:xfrm>
      </p:grpSpPr>
      <p:sp>
        <p:nvSpPr>
          <p:cNvPr id="2" name="Rectangle 1"/>
          <p:cNvSpPr/>
          <p:nvPr userDrawn="1"/>
        </p:nvSpPr>
        <p:spPr>
          <a:xfrm>
            <a:off x="4979911" y="2838787"/>
            <a:ext cx="2574165" cy="112237"/>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3" name="Rectangle 2"/>
          <p:cNvSpPr/>
          <p:nvPr userDrawn="1"/>
        </p:nvSpPr>
        <p:spPr>
          <a:xfrm>
            <a:off x="5560418" y="2692722"/>
            <a:ext cx="1993657" cy="112237"/>
          </a:xfrm>
          <a:prstGeom prst="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4" name="Rectangle 3"/>
          <p:cNvSpPr/>
          <p:nvPr userDrawn="1"/>
        </p:nvSpPr>
        <p:spPr>
          <a:xfrm>
            <a:off x="6251854" y="2539994"/>
            <a:ext cx="1302223" cy="112237"/>
          </a:xfrm>
          <a:prstGeom prst="rect">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6" name="Rectangle 5"/>
          <p:cNvSpPr/>
          <p:nvPr userDrawn="1"/>
        </p:nvSpPr>
        <p:spPr>
          <a:xfrm>
            <a:off x="-10698" y="2988557"/>
            <a:ext cx="7564773" cy="112237"/>
          </a:xfrm>
          <a:prstGeom prst="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7" name="Rectangle 6"/>
          <p:cNvSpPr/>
          <p:nvPr userDrawn="1"/>
        </p:nvSpPr>
        <p:spPr>
          <a:xfrm>
            <a:off x="-15797" y="6400663"/>
            <a:ext cx="7564773" cy="112237"/>
          </a:xfrm>
          <a:prstGeom prst="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pic>
        <p:nvPicPr>
          <p:cNvPr id="9" name="Image 8"/>
          <p:cNvPicPr>
            <a:picLocks noChangeAspect="1"/>
          </p:cNvPicPr>
          <p:nvPr userDrawn="1"/>
        </p:nvPicPr>
        <p:blipFill rotWithShape="1">
          <a:blip r:embed="rId2">
            <a:extLst>
              <a:ext uri="{28A0092B-C50C-407E-A947-70E740481C1C}">
                <a14:useLocalDpi xmlns:a14="http://schemas.microsoft.com/office/drawing/2010/main" val="0"/>
              </a:ext>
            </a:extLst>
          </a:blip>
          <a:srcRect l="7373" t="20189" b="20189"/>
          <a:stretch/>
        </p:blipFill>
        <p:spPr>
          <a:xfrm>
            <a:off x="3247162" y="3100793"/>
            <a:ext cx="4315759" cy="3299870"/>
          </a:xfrm>
          <a:prstGeom prst="rect">
            <a:avLst/>
          </a:prstGeom>
        </p:spPr>
      </p:pic>
      <p:sp>
        <p:nvSpPr>
          <p:cNvPr id="8" name="Rectangle 7"/>
          <p:cNvSpPr/>
          <p:nvPr userDrawn="1"/>
        </p:nvSpPr>
        <p:spPr>
          <a:xfrm>
            <a:off x="2" y="3100793"/>
            <a:ext cx="4137073" cy="329987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pic>
        <p:nvPicPr>
          <p:cNvPr id="10" name="Image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668" y="631977"/>
            <a:ext cx="2362705" cy="1410399"/>
          </a:xfrm>
          <a:prstGeom prst="rect">
            <a:avLst/>
          </a:prstGeom>
        </p:spPr>
      </p:pic>
    </p:spTree>
    <p:extLst>
      <p:ext uri="{BB962C8B-B14F-4D97-AF65-F5344CB8AC3E}">
        <p14:creationId xmlns:p14="http://schemas.microsoft.com/office/powerpoint/2010/main" val="476711214"/>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p:bg>
      <p:bgPr>
        <a:solidFill>
          <a:schemeClr val="bg1"/>
        </a:solidFill>
        <a:effectLst/>
      </p:bgPr>
    </p:bg>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a:xfrm>
            <a:off x="21241" y="10174097"/>
            <a:ext cx="892875" cy="335884"/>
          </a:xfrm>
          <a:prstGeom prst="rect">
            <a:avLst/>
          </a:prstGeom>
        </p:spPr>
        <p:txBody>
          <a:bodyPr/>
          <a:lstStyle>
            <a:lvl1pPr>
              <a:defRPr/>
            </a:lvl1pPr>
          </a:lstStyle>
          <a:p>
            <a:r>
              <a:rPr lang="fr-FR" dirty="0"/>
              <a:t>2021</a:t>
            </a:r>
          </a:p>
        </p:txBody>
      </p:sp>
      <p:sp>
        <p:nvSpPr>
          <p:cNvPr id="5" name="Espace réservé du pied de page 4"/>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pic>
        <p:nvPicPr>
          <p:cNvPr id="7" name="Imag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0194" y="3075526"/>
            <a:ext cx="416675" cy="895158"/>
          </a:xfrm>
          <a:prstGeom prst="rect">
            <a:avLst/>
          </a:prstGeom>
        </p:spPr>
      </p:pic>
      <p:sp>
        <p:nvSpPr>
          <p:cNvPr id="6" name="Espace réservé du texte 5"/>
          <p:cNvSpPr>
            <a:spLocks noGrp="1"/>
          </p:cNvSpPr>
          <p:nvPr>
            <p:ph type="body" sz="quarter" idx="12"/>
          </p:nvPr>
        </p:nvSpPr>
        <p:spPr>
          <a:xfrm>
            <a:off x="1137052" y="3101178"/>
            <a:ext cx="6154849" cy="3142621"/>
          </a:xfrm>
          <a:prstGeom prst="rect">
            <a:avLst/>
          </a:prstGeom>
        </p:spPr>
        <p:txBody>
          <a:bodyPr/>
          <a:lstStyle>
            <a:lvl1pPr>
              <a:defRPr sz="2193"/>
            </a:lvl1pPr>
            <a:lvl2pPr marL="182009" indent="0">
              <a:tabLst/>
              <a:defRPr sz="1596"/>
            </a:lvl2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32158609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cSld name="Page Intermédiaire">
    <p:spTree>
      <p:nvGrpSpPr>
        <p:cNvPr id="1" name=""/>
        <p:cNvGrpSpPr/>
        <p:nvPr/>
      </p:nvGrpSpPr>
      <p:grpSpPr>
        <a:xfrm>
          <a:off x="0" y="0"/>
          <a:ext cx="0" cy="0"/>
          <a:chOff x="0" y="0"/>
          <a:chExt cx="0" cy="0"/>
        </a:xfrm>
      </p:grpSpPr>
      <p:sp>
        <p:nvSpPr>
          <p:cNvPr id="2" name="Titre 1"/>
          <p:cNvSpPr>
            <a:spLocks noGrp="1"/>
          </p:cNvSpPr>
          <p:nvPr>
            <p:ph type="title"/>
          </p:nvPr>
        </p:nvSpPr>
        <p:spPr>
          <a:xfrm>
            <a:off x="590579" y="4789040"/>
            <a:ext cx="1004027" cy="2227476"/>
          </a:xfrm>
          <a:prstGeom prst="rect">
            <a:avLst/>
          </a:prstGeom>
          <a:solidFill>
            <a:srgbClr val="B9557B"/>
          </a:solidFill>
        </p:spPr>
        <p:txBody>
          <a:bodyPr anchor="ctr">
            <a:noAutofit/>
          </a:bodyPr>
          <a:lstStyle>
            <a:lvl1pPr algn="ctr">
              <a:defRPr sz="6530" b="1" cap="all">
                <a:solidFill>
                  <a:schemeClr val="bg1"/>
                </a:solidFill>
                <a:latin typeface="Arial" pitchFamily="34" charset="0"/>
                <a:cs typeface="Arial" pitchFamily="34" charset="0"/>
              </a:defRPr>
            </a:lvl1pPr>
          </a:lstStyle>
          <a:p>
            <a:r>
              <a:rPr lang="fr-FR" dirty="0"/>
              <a:t>Modifiez le style du titre</a:t>
            </a:r>
          </a:p>
        </p:txBody>
      </p:sp>
      <p:sp>
        <p:nvSpPr>
          <p:cNvPr id="3" name="Espace réservé du texte 2"/>
          <p:cNvSpPr>
            <a:spLocks noGrp="1"/>
          </p:cNvSpPr>
          <p:nvPr>
            <p:ph type="body" idx="1"/>
          </p:nvPr>
        </p:nvSpPr>
        <p:spPr>
          <a:xfrm>
            <a:off x="1712724" y="4789040"/>
            <a:ext cx="5374493" cy="2244123"/>
          </a:xfrm>
          <a:prstGeom prst="rect">
            <a:avLst/>
          </a:prstGeom>
        </p:spPr>
        <p:txBody>
          <a:bodyPr anchor="b">
            <a:noAutofit/>
          </a:bodyPr>
          <a:lstStyle>
            <a:lvl1pPr marL="0" indent="0">
              <a:buNone/>
              <a:defRPr sz="2841">
                <a:solidFill>
                  <a:schemeClr val="tx1"/>
                </a:solidFill>
                <a:latin typeface="Arial Narrow" pitchFamily="34" charset="0"/>
              </a:defRPr>
            </a:lvl1pPr>
            <a:lvl2pPr marL="271300" indent="0">
              <a:buNone/>
              <a:defRPr sz="1047">
                <a:solidFill>
                  <a:schemeClr val="tx1">
                    <a:tint val="75000"/>
                  </a:schemeClr>
                </a:solidFill>
              </a:defRPr>
            </a:lvl2pPr>
            <a:lvl3pPr marL="542600" indent="0">
              <a:buNone/>
              <a:defRPr sz="947">
                <a:solidFill>
                  <a:schemeClr val="tx1">
                    <a:tint val="75000"/>
                  </a:schemeClr>
                </a:solidFill>
              </a:defRPr>
            </a:lvl3pPr>
            <a:lvl4pPr marL="813899" indent="0">
              <a:buNone/>
              <a:defRPr sz="848">
                <a:solidFill>
                  <a:schemeClr val="tx1">
                    <a:tint val="75000"/>
                  </a:schemeClr>
                </a:solidFill>
              </a:defRPr>
            </a:lvl4pPr>
            <a:lvl5pPr marL="1085200" indent="0">
              <a:buNone/>
              <a:defRPr sz="848">
                <a:solidFill>
                  <a:schemeClr val="tx1">
                    <a:tint val="75000"/>
                  </a:schemeClr>
                </a:solidFill>
              </a:defRPr>
            </a:lvl5pPr>
            <a:lvl6pPr marL="1356499" indent="0">
              <a:buNone/>
              <a:defRPr sz="848">
                <a:solidFill>
                  <a:schemeClr val="tx1">
                    <a:tint val="75000"/>
                  </a:schemeClr>
                </a:solidFill>
              </a:defRPr>
            </a:lvl6pPr>
            <a:lvl7pPr marL="1627799" indent="0">
              <a:buNone/>
              <a:defRPr sz="848">
                <a:solidFill>
                  <a:schemeClr val="tx1">
                    <a:tint val="75000"/>
                  </a:schemeClr>
                </a:solidFill>
              </a:defRPr>
            </a:lvl7pPr>
            <a:lvl8pPr marL="1899099" indent="0">
              <a:buNone/>
              <a:defRPr sz="848">
                <a:solidFill>
                  <a:schemeClr val="tx1">
                    <a:tint val="75000"/>
                  </a:schemeClr>
                </a:solidFill>
              </a:defRPr>
            </a:lvl8pPr>
            <a:lvl9pPr marL="2170399" indent="0">
              <a:buNone/>
              <a:defRPr sz="848">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a:xfrm>
            <a:off x="21241" y="10174097"/>
            <a:ext cx="892875" cy="335884"/>
          </a:xfrm>
          <a:prstGeom prst="rect">
            <a:avLst/>
          </a:prstGeom>
        </p:spPr>
        <p:txBody>
          <a:bodyPr/>
          <a:lstStyle>
            <a:lvl1pPr>
              <a:defRPr b="1"/>
            </a:lvl1pPr>
          </a:lstStyle>
          <a:p>
            <a:r>
              <a:rPr lang="fr-FR" dirty="0"/>
              <a:t>2021</a:t>
            </a:r>
          </a:p>
        </p:txBody>
      </p:sp>
      <p:sp>
        <p:nvSpPr>
          <p:cNvPr id="5" name="Espace réservé du pied de page 4"/>
          <p:cNvSpPr>
            <a:spLocks noGrp="1"/>
          </p:cNvSpPr>
          <p:nvPr>
            <p:ph type="ftr" sz="quarter" idx="11"/>
          </p:nvPr>
        </p:nvSpPr>
        <p:spPr>
          <a:xfrm>
            <a:off x="1417424" y="10134987"/>
            <a:ext cx="4902010" cy="334121"/>
          </a:xfrm>
          <a:prstGeom prst="rect">
            <a:avLst/>
          </a:prstGeom>
        </p:spPr>
        <p:txBody>
          <a:bodyPr/>
          <a:lstStyle>
            <a:lvl1pPr>
              <a:defRPr b="1"/>
            </a:lvl1pPr>
          </a:lstStyle>
          <a:p>
            <a:r>
              <a:rPr lang="fr-FR" dirty="0"/>
              <a:t>Étude sur les mutations des métiers et des compétences dans la branche des EC et des CAC</a:t>
            </a:r>
          </a:p>
        </p:txBody>
      </p:sp>
    </p:spTree>
    <p:extLst>
      <p:ext uri="{BB962C8B-B14F-4D97-AF65-F5344CB8AC3E}">
        <p14:creationId xmlns:p14="http://schemas.microsoft.com/office/powerpoint/2010/main" val="41557178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u">
    <p:spTree>
      <p:nvGrpSpPr>
        <p:cNvPr id="1" name=""/>
        <p:cNvGrpSpPr/>
        <p:nvPr/>
      </p:nvGrpSpPr>
      <p:grpSpPr>
        <a:xfrm>
          <a:off x="0" y="0"/>
          <a:ext cx="0" cy="0"/>
          <a:chOff x="0" y="0"/>
          <a:chExt cx="0" cy="0"/>
        </a:xfrm>
      </p:grpSpPr>
      <p:sp>
        <p:nvSpPr>
          <p:cNvPr id="2" name="Titre 1"/>
          <p:cNvSpPr>
            <a:spLocks noGrp="1"/>
          </p:cNvSpPr>
          <p:nvPr>
            <p:ph type="title"/>
          </p:nvPr>
        </p:nvSpPr>
        <p:spPr>
          <a:xfrm>
            <a:off x="1254865" y="3324"/>
            <a:ext cx="6304810" cy="1428209"/>
          </a:xfrm>
          <a:prstGeom prst="rect">
            <a:avLst/>
          </a:prstGeom>
        </p:spPr>
        <p:txBody>
          <a:bodyPr/>
          <a:lstStyle>
            <a:lvl1pPr>
              <a:defRPr sz="1196"/>
            </a:lvl1pPr>
          </a:lstStyle>
          <a:p>
            <a:r>
              <a:rPr lang="fr-FR" dirty="0"/>
              <a:t>Modifiez le style du titre</a:t>
            </a:r>
          </a:p>
        </p:txBody>
      </p:sp>
      <p:sp>
        <p:nvSpPr>
          <p:cNvPr id="3" name="Espace réservé du contenu 2"/>
          <p:cNvSpPr>
            <a:spLocks noGrp="1"/>
          </p:cNvSpPr>
          <p:nvPr>
            <p:ph idx="1"/>
          </p:nvPr>
        </p:nvSpPr>
        <p:spPr>
          <a:xfrm>
            <a:off x="252131" y="2090299"/>
            <a:ext cx="3483053" cy="7858373"/>
          </a:xfrm>
          <a:prstGeom prst="rect">
            <a:avLst/>
          </a:prstGeom>
        </p:spPr>
        <p:txBody>
          <a:bodyPr>
            <a:normAutofit/>
          </a:bodyPr>
          <a:lstStyle>
            <a:lvl1pPr>
              <a:defRPr sz="797"/>
            </a:lvl1pPr>
            <a:lvl2pPr marL="87839" indent="0">
              <a:defRPr sz="698"/>
            </a:lvl2pPr>
            <a:lvl3pPr marL="179635" indent="0">
              <a:defRPr sz="548"/>
            </a:lvl3pPr>
            <a:lvl4pPr marL="266682" indent="0">
              <a:defRPr sz="524"/>
            </a:lvl4pPr>
            <a:lvl5pPr marL="359269" indent="0">
              <a:defRPr sz="499"/>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10"/>
          </p:nvPr>
        </p:nvSpPr>
        <p:spPr>
          <a:xfrm>
            <a:off x="21241" y="10174097"/>
            <a:ext cx="892875" cy="335884"/>
          </a:xfrm>
          <a:prstGeom prst="rect">
            <a:avLst/>
          </a:prstGeom>
        </p:spPr>
        <p:txBody>
          <a:bodyPr/>
          <a:lstStyle/>
          <a:p>
            <a:r>
              <a:rPr lang="fr-FR" dirty="0"/>
              <a:t>2021</a:t>
            </a:r>
          </a:p>
        </p:txBody>
      </p:sp>
      <p:sp>
        <p:nvSpPr>
          <p:cNvPr id="5" name="Espace réservé du pied de page 4"/>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sp>
        <p:nvSpPr>
          <p:cNvPr id="7" name="Espace réservé du contenu 2">
            <a:extLst>
              <a:ext uri="{FF2B5EF4-FFF2-40B4-BE49-F238E27FC236}">
                <a16:creationId xmlns:a16="http://schemas.microsoft.com/office/drawing/2014/main" id="{25C80989-4695-4A06-B28D-2DB07A2490F5}"/>
              </a:ext>
            </a:extLst>
          </p:cNvPr>
          <p:cNvSpPr>
            <a:spLocks noGrp="1"/>
          </p:cNvSpPr>
          <p:nvPr>
            <p:ph idx="12"/>
          </p:nvPr>
        </p:nvSpPr>
        <p:spPr>
          <a:xfrm>
            <a:off x="3958455" y="2090298"/>
            <a:ext cx="3483053" cy="7858373"/>
          </a:xfrm>
          <a:prstGeom prst="rect">
            <a:avLst/>
          </a:prstGeom>
        </p:spPr>
        <p:txBody>
          <a:bodyPr>
            <a:normAutofit/>
          </a:bodyPr>
          <a:lstStyle>
            <a:lvl1pPr>
              <a:defRPr sz="797"/>
            </a:lvl1pPr>
            <a:lvl2pPr marL="87839" indent="0">
              <a:defRPr sz="698"/>
            </a:lvl2pPr>
            <a:lvl3pPr marL="179635" indent="0">
              <a:defRPr sz="548"/>
            </a:lvl3pPr>
            <a:lvl4pPr marL="266682" indent="0">
              <a:defRPr sz="524"/>
            </a:lvl4pPr>
            <a:lvl5pPr marL="359269" indent="0">
              <a:defRPr sz="499"/>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449676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1_Contenu">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1254865" y="3324"/>
            <a:ext cx="6304810" cy="1428209"/>
          </a:xfrm>
          <a:prstGeom prst="rect">
            <a:avLst/>
          </a:prstGeom>
        </p:spPr>
        <p:txBody>
          <a:bodyPr/>
          <a:lstStyle>
            <a:lvl1pPr>
              <a:defRPr/>
            </a:lvl1pPr>
          </a:lstStyle>
          <a:p>
            <a:r>
              <a:rPr lang="fr-FR" dirty="0"/>
              <a:t>SOMMAIRE</a:t>
            </a:r>
          </a:p>
        </p:txBody>
      </p:sp>
      <p:sp>
        <p:nvSpPr>
          <p:cNvPr id="3" name="Espace réservé du contenu 2"/>
          <p:cNvSpPr>
            <a:spLocks noGrp="1"/>
          </p:cNvSpPr>
          <p:nvPr>
            <p:ph idx="1"/>
          </p:nvPr>
        </p:nvSpPr>
        <p:spPr>
          <a:xfrm>
            <a:off x="1234530" y="2090299"/>
            <a:ext cx="6236267" cy="7858373"/>
          </a:xfrm>
          <a:prstGeom prst="rect">
            <a:avLst/>
          </a:prstGeom>
        </p:spPr>
        <p:txBody>
          <a:bodyPr/>
          <a:lstStyle>
            <a:lvl1pPr>
              <a:defRPr sz="1396"/>
            </a:lvl1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10"/>
          </p:nvPr>
        </p:nvSpPr>
        <p:spPr>
          <a:xfrm>
            <a:off x="21241" y="10174097"/>
            <a:ext cx="892875" cy="335884"/>
          </a:xfrm>
          <a:prstGeom prst="rect">
            <a:avLst/>
          </a:prstGeom>
        </p:spPr>
        <p:txBody>
          <a:bodyPr/>
          <a:lstStyle/>
          <a:p>
            <a:r>
              <a:rPr lang="fr-FR" dirty="0"/>
              <a:t>2021</a:t>
            </a:r>
          </a:p>
        </p:txBody>
      </p:sp>
      <p:sp>
        <p:nvSpPr>
          <p:cNvPr id="5" name="Espace réservé du pied de page 4"/>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spTree>
    <p:extLst>
      <p:ext uri="{BB962C8B-B14F-4D97-AF65-F5344CB8AC3E}">
        <p14:creationId xmlns:p14="http://schemas.microsoft.com/office/powerpoint/2010/main" val="42233350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254865" y="3324"/>
            <a:ext cx="6304810" cy="1428209"/>
          </a:xfrm>
          <a:prstGeom prst="rect">
            <a:avLst/>
          </a:prstGeom>
        </p:spPr>
        <p:txBody>
          <a:bodyPr/>
          <a:lstStyle>
            <a:lvl1pPr>
              <a:defRPr sz="1196"/>
            </a:lvl1pPr>
          </a:lstStyle>
          <a:p>
            <a:r>
              <a:rPr lang="fr-FR" dirty="0"/>
              <a:t>Modifiez le style du titre</a:t>
            </a:r>
          </a:p>
        </p:txBody>
      </p:sp>
      <p:sp>
        <p:nvSpPr>
          <p:cNvPr id="3" name="Espace réservé de la date 2"/>
          <p:cNvSpPr>
            <a:spLocks noGrp="1"/>
          </p:cNvSpPr>
          <p:nvPr>
            <p:ph type="dt" sz="half" idx="10"/>
          </p:nvPr>
        </p:nvSpPr>
        <p:spPr>
          <a:xfrm>
            <a:off x="21241" y="10174097"/>
            <a:ext cx="892875" cy="335884"/>
          </a:xfrm>
          <a:prstGeom prst="rect">
            <a:avLst/>
          </a:prstGeom>
        </p:spPr>
        <p:txBody>
          <a:bodyPr/>
          <a:lstStyle>
            <a:lvl1pPr>
              <a:defRPr/>
            </a:lvl1pPr>
          </a:lstStyle>
          <a:p>
            <a:r>
              <a:rPr lang="fr-FR" dirty="0"/>
              <a:t>2021</a:t>
            </a:r>
          </a:p>
        </p:txBody>
      </p:sp>
      <p:sp>
        <p:nvSpPr>
          <p:cNvPr id="4" name="Espace réservé du pied de page 3"/>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spTree>
    <p:extLst>
      <p:ext uri="{BB962C8B-B14F-4D97-AF65-F5344CB8AC3E}">
        <p14:creationId xmlns:p14="http://schemas.microsoft.com/office/powerpoint/2010/main" val="41994894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5011295"/>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54" r:id="rId3"/>
    <p:sldLayoutId id="2147483650" r:id="rId4"/>
    <p:sldLayoutId id="2147483653" r:id="rId5"/>
    <p:sldLayoutId id="2147483652" r:id="rId6"/>
  </p:sldLayoutIdLst>
  <p:hf sldNum="0" hdr="0"/>
  <p:txStyles>
    <p:titleStyle>
      <a:lvl1pPr algn="l" defTabSz="542600" rtl="0" eaLnBrk="1" latinLnBrk="0" hangingPunct="1">
        <a:spcBef>
          <a:spcPct val="0"/>
        </a:spcBef>
        <a:buNone/>
        <a:defRPr sz="1196" b="1" kern="1200">
          <a:solidFill>
            <a:schemeClr val="tx2"/>
          </a:solidFill>
          <a:latin typeface="+mj-lt"/>
          <a:ea typeface="+mj-ea"/>
          <a:cs typeface="+mj-cs"/>
        </a:defRPr>
      </a:lvl1pPr>
    </p:titleStyle>
    <p:bodyStyle>
      <a:lvl1pPr marL="0" indent="0" algn="l" defTabSz="542600" rtl="0" eaLnBrk="1" latinLnBrk="0" hangingPunct="1">
        <a:spcBef>
          <a:spcPct val="20000"/>
        </a:spcBef>
        <a:buFontTx/>
        <a:buNone/>
        <a:defRPr sz="997" b="1" kern="1200">
          <a:solidFill>
            <a:srgbClr val="5F5B5D"/>
          </a:solidFill>
          <a:latin typeface="+mn-lt"/>
          <a:ea typeface="+mn-ea"/>
          <a:cs typeface="+mn-cs"/>
        </a:defRPr>
      </a:lvl1pPr>
      <a:lvl2pPr marL="320433" indent="0" algn="l" defTabSz="542600" rtl="0" eaLnBrk="1" latinLnBrk="0" hangingPunct="1">
        <a:spcBef>
          <a:spcPts val="356"/>
        </a:spcBef>
        <a:buFontTx/>
        <a:buNone/>
        <a:defRPr sz="897" b="1" kern="1200">
          <a:solidFill>
            <a:schemeClr val="accent1"/>
          </a:solidFill>
          <a:latin typeface="+mn-lt"/>
          <a:ea typeface="+mn-ea"/>
          <a:cs typeface="+mn-cs"/>
        </a:defRPr>
      </a:lvl2pPr>
      <a:lvl3pPr marL="534055" indent="0" algn="l" defTabSz="542600" rtl="0" eaLnBrk="1" latinLnBrk="0" hangingPunct="1">
        <a:spcBef>
          <a:spcPts val="237"/>
        </a:spcBef>
        <a:buFontTx/>
        <a:buNone/>
        <a:defRPr sz="698" kern="1200">
          <a:solidFill>
            <a:schemeClr val="tx2"/>
          </a:solidFill>
          <a:latin typeface="+mn-lt"/>
          <a:ea typeface="+mn-ea"/>
          <a:cs typeface="+mn-cs"/>
        </a:defRPr>
      </a:lvl3pPr>
      <a:lvl4pPr marL="747677" indent="0" algn="l" defTabSz="542600" rtl="0" eaLnBrk="1" latinLnBrk="0" hangingPunct="1">
        <a:spcBef>
          <a:spcPts val="119"/>
        </a:spcBef>
        <a:buFontTx/>
        <a:buNone/>
        <a:defRPr sz="598" kern="1200">
          <a:solidFill>
            <a:schemeClr val="tx2"/>
          </a:solidFill>
          <a:latin typeface="+mn-lt"/>
          <a:ea typeface="+mn-ea"/>
          <a:cs typeface="+mn-cs"/>
        </a:defRPr>
      </a:lvl4pPr>
      <a:lvl5pPr marL="1068110" indent="0" algn="l" defTabSz="542600" rtl="0" eaLnBrk="1" latinLnBrk="0" hangingPunct="1">
        <a:spcBef>
          <a:spcPts val="0"/>
        </a:spcBef>
        <a:buFontTx/>
        <a:buNone/>
        <a:defRPr sz="598" kern="1200">
          <a:solidFill>
            <a:schemeClr val="tx2"/>
          </a:solidFill>
          <a:latin typeface="+mn-lt"/>
          <a:ea typeface="+mn-ea"/>
          <a:cs typeface="+mn-cs"/>
        </a:defRPr>
      </a:lvl5pPr>
      <a:lvl6pPr marL="14921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6pPr>
      <a:lvl7pPr marL="17634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7pPr>
      <a:lvl8pPr marL="2034749"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8pPr>
      <a:lvl9pPr marL="2306048"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9pPr>
    </p:bodyStyle>
    <p:otherStyle>
      <a:defPPr>
        <a:defRPr lang="fr-FR"/>
      </a:defPPr>
      <a:lvl1pPr marL="0" algn="l" defTabSz="542600" rtl="0" eaLnBrk="1" latinLnBrk="0" hangingPunct="1">
        <a:defRPr sz="1047" kern="1200">
          <a:solidFill>
            <a:schemeClr val="tx1"/>
          </a:solidFill>
          <a:latin typeface="+mn-lt"/>
          <a:ea typeface="+mn-ea"/>
          <a:cs typeface="+mn-cs"/>
        </a:defRPr>
      </a:lvl1pPr>
      <a:lvl2pPr marL="271300" algn="l" defTabSz="542600" rtl="0" eaLnBrk="1" latinLnBrk="0" hangingPunct="1">
        <a:defRPr sz="1047" kern="1200">
          <a:solidFill>
            <a:schemeClr val="tx1"/>
          </a:solidFill>
          <a:latin typeface="+mn-lt"/>
          <a:ea typeface="+mn-ea"/>
          <a:cs typeface="+mn-cs"/>
        </a:defRPr>
      </a:lvl2pPr>
      <a:lvl3pPr marL="542600" algn="l" defTabSz="542600" rtl="0" eaLnBrk="1" latinLnBrk="0" hangingPunct="1">
        <a:defRPr sz="1047" kern="1200">
          <a:solidFill>
            <a:schemeClr val="tx1"/>
          </a:solidFill>
          <a:latin typeface="+mn-lt"/>
          <a:ea typeface="+mn-ea"/>
          <a:cs typeface="+mn-cs"/>
        </a:defRPr>
      </a:lvl3pPr>
      <a:lvl4pPr marL="813899" algn="l" defTabSz="542600" rtl="0" eaLnBrk="1" latinLnBrk="0" hangingPunct="1">
        <a:defRPr sz="1047" kern="1200">
          <a:solidFill>
            <a:schemeClr val="tx1"/>
          </a:solidFill>
          <a:latin typeface="+mn-lt"/>
          <a:ea typeface="+mn-ea"/>
          <a:cs typeface="+mn-cs"/>
        </a:defRPr>
      </a:lvl4pPr>
      <a:lvl5pPr marL="1085200" algn="l" defTabSz="542600" rtl="0" eaLnBrk="1" latinLnBrk="0" hangingPunct="1">
        <a:defRPr sz="1047" kern="1200">
          <a:solidFill>
            <a:schemeClr val="tx1"/>
          </a:solidFill>
          <a:latin typeface="+mn-lt"/>
          <a:ea typeface="+mn-ea"/>
          <a:cs typeface="+mn-cs"/>
        </a:defRPr>
      </a:lvl5pPr>
      <a:lvl6pPr marL="1356499" algn="l" defTabSz="542600" rtl="0" eaLnBrk="1" latinLnBrk="0" hangingPunct="1">
        <a:defRPr sz="1047" kern="1200">
          <a:solidFill>
            <a:schemeClr val="tx1"/>
          </a:solidFill>
          <a:latin typeface="+mn-lt"/>
          <a:ea typeface="+mn-ea"/>
          <a:cs typeface="+mn-cs"/>
        </a:defRPr>
      </a:lvl6pPr>
      <a:lvl7pPr marL="1627799" algn="l" defTabSz="542600" rtl="0" eaLnBrk="1" latinLnBrk="0" hangingPunct="1">
        <a:defRPr sz="1047" kern="1200">
          <a:solidFill>
            <a:schemeClr val="tx1"/>
          </a:solidFill>
          <a:latin typeface="+mn-lt"/>
          <a:ea typeface="+mn-ea"/>
          <a:cs typeface="+mn-cs"/>
        </a:defRPr>
      </a:lvl7pPr>
      <a:lvl8pPr marL="1899099" algn="l" defTabSz="542600" rtl="0" eaLnBrk="1" latinLnBrk="0" hangingPunct="1">
        <a:defRPr sz="1047" kern="1200">
          <a:solidFill>
            <a:schemeClr val="tx1"/>
          </a:solidFill>
          <a:latin typeface="+mn-lt"/>
          <a:ea typeface="+mn-ea"/>
          <a:cs typeface="+mn-cs"/>
        </a:defRPr>
      </a:lvl8pPr>
      <a:lvl9pPr marL="2170399" algn="l" defTabSz="542600" rtl="0" eaLnBrk="1" latinLnBrk="0" hangingPunct="1">
        <a:defRPr sz="104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Connecteur droit 13">
            <a:extLst>
              <a:ext uri="{FF2B5EF4-FFF2-40B4-BE49-F238E27FC236}">
                <a16:creationId xmlns:a16="http://schemas.microsoft.com/office/drawing/2014/main" id="{862D5F01-2D95-412E-91CA-358B5C7BE321}"/>
              </a:ext>
            </a:extLst>
          </p:cNvPr>
          <p:cNvCxnSpPr>
            <a:cxnSpLocks/>
          </p:cNvCxnSpPr>
          <p:nvPr/>
        </p:nvCxnSpPr>
        <p:spPr>
          <a:xfrm flipV="1">
            <a:off x="0" y="1152394"/>
            <a:ext cx="7559675"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sp>
        <p:nvSpPr>
          <p:cNvPr id="16" name="Espace réservé du texte 2">
            <a:extLst>
              <a:ext uri="{FF2B5EF4-FFF2-40B4-BE49-F238E27FC236}">
                <a16:creationId xmlns:a16="http://schemas.microsoft.com/office/drawing/2014/main" id="{09119508-B25A-4516-9C78-2052A6D7427B}"/>
              </a:ext>
            </a:extLst>
          </p:cNvPr>
          <p:cNvSpPr txBox="1">
            <a:spLocks/>
          </p:cNvSpPr>
          <p:nvPr/>
        </p:nvSpPr>
        <p:spPr>
          <a:xfrm>
            <a:off x="124308" y="2422474"/>
            <a:ext cx="7261695" cy="815597"/>
          </a:xfrm>
          <a:prstGeom prst="rect">
            <a:avLst/>
          </a:prstGeom>
        </p:spPr>
        <p:txBody>
          <a:bodyPr vert="horz" lIns="42854" tIns="0" rIns="42854" bIns="0" rtlCol="0">
            <a:normAutofit/>
          </a:bodyPr>
          <a:lstStyle>
            <a:lvl1pPr marL="0" indent="0" algn="l" defTabSz="542600" rtl="0" eaLnBrk="1" latinLnBrk="0" hangingPunct="1">
              <a:spcBef>
                <a:spcPct val="20000"/>
              </a:spcBef>
              <a:buFontTx/>
              <a:buNone/>
              <a:defRPr sz="1396" b="1" kern="1200">
                <a:solidFill>
                  <a:srgbClr val="5F5B5D"/>
                </a:solidFill>
                <a:latin typeface="+mn-lt"/>
                <a:ea typeface="+mn-ea"/>
                <a:cs typeface="+mn-cs"/>
              </a:defRPr>
            </a:lvl1pPr>
            <a:lvl2pPr marL="320433" indent="0" algn="l" defTabSz="542600" rtl="0" eaLnBrk="1" latinLnBrk="0" hangingPunct="1">
              <a:spcBef>
                <a:spcPts val="356"/>
              </a:spcBef>
              <a:buFontTx/>
              <a:buNone/>
              <a:defRPr sz="897" b="1" kern="1200">
                <a:solidFill>
                  <a:schemeClr val="accent1"/>
                </a:solidFill>
                <a:latin typeface="+mn-lt"/>
                <a:ea typeface="+mn-ea"/>
                <a:cs typeface="+mn-cs"/>
              </a:defRPr>
            </a:lvl2pPr>
            <a:lvl3pPr marL="534055" indent="0" algn="l" defTabSz="542600" rtl="0" eaLnBrk="1" latinLnBrk="0" hangingPunct="1">
              <a:spcBef>
                <a:spcPts val="237"/>
              </a:spcBef>
              <a:buFontTx/>
              <a:buNone/>
              <a:defRPr sz="698" kern="1200">
                <a:solidFill>
                  <a:schemeClr val="tx2"/>
                </a:solidFill>
                <a:latin typeface="+mn-lt"/>
                <a:ea typeface="+mn-ea"/>
                <a:cs typeface="+mn-cs"/>
              </a:defRPr>
            </a:lvl3pPr>
            <a:lvl4pPr marL="747677" indent="0" algn="l" defTabSz="542600" rtl="0" eaLnBrk="1" latinLnBrk="0" hangingPunct="1">
              <a:spcBef>
                <a:spcPts val="119"/>
              </a:spcBef>
              <a:buFontTx/>
              <a:buNone/>
              <a:defRPr sz="598" kern="1200">
                <a:solidFill>
                  <a:schemeClr val="tx2"/>
                </a:solidFill>
                <a:latin typeface="+mn-lt"/>
                <a:ea typeface="+mn-ea"/>
                <a:cs typeface="+mn-cs"/>
              </a:defRPr>
            </a:lvl4pPr>
            <a:lvl5pPr marL="1068110" indent="0" algn="l" defTabSz="542600" rtl="0" eaLnBrk="1" latinLnBrk="0" hangingPunct="1">
              <a:spcBef>
                <a:spcPts val="0"/>
              </a:spcBef>
              <a:buFontTx/>
              <a:buNone/>
              <a:defRPr sz="598" kern="1200">
                <a:solidFill>
                  <a:schemeClr val="tx2"/>
                </a:solidFill>
                <a:latin typeface="+mn-lt"/>
                <a:ea typeface="+mn-ea"/>
                <a:cs typeface="+mn-cs"/>
              </a:defRPr>
            </a:lvl5pPr>
            <a:lvl6pPr marL="14921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6pPr>
            <a:lvl7pPr marL="17634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7pPr>
            <a:lvl8pPr marL="2034749"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8pPr>
            <a:lvl9pPr marL="2306048"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9pPr>
          </a:lstStyle>
          <a:p>
            <a:endParaRPr lang="fr-FR" dirty="0"/>
          </a:p>
        </p:txBody>
      </p:sp>
      <p:sp>
        <p:nvSpPr>
          <p:cNvPr id="21" name="ZoneTexte 20">
            <a:extLst>
              <a:ext uri="{FF2B5EF4-FFF2-40B4-BE49-F238E27FC236}">
                <a16:creationId xmlns:a16="http://schemas.microsoft.com/office/drawing/2014/main" id="{BE063AF8-784F-4C2B-BE77-966FBA10C306}"/>
              </a:ext>
            </a:extLst>
          </p:cNvPr>
          <p:cNvSpPr txBox="1"/>
          <p:nvPr/>
        </p:nvSpPr>
        <p:spPr>
          <a:xfrm>
            <a:off x="277738" y="1260000"/>
            <a:ext cx="6873596" cy="984885"/>
          </a:xfrm>
          <a:prstGeom prst="rect">
            <a:avLst/>
          </a:prstGeom>
          <a:noFill/>
        </p:spPr>
        <p:txBody>
          <a:bodyPr wrap="square" lIns="36000" tIns="0" rIns="36000" bIns="0" rtlCol="0">
            <a:spAutoFit/>
          </a:bodyPr>
          <a:lstStyle/>
          <a:p>
            <a:r>
              <a:rPr lang="fr-FR" sz="3200" b="1" dirty="0">
                <a:solidFill>
                  <a:schemeClr val="accent2"/>
                </a:solidFill>
                <a:latin typeface="Univers Light" panose="020B0403020202020204" pitchFamily="34" charset="0"/>
              </a:rPr>
              <a:t>TECHNICIEN DES SYSTÈMES D’INFORMATION</a:t>
            </a:r>
          </a:p>
        </p:txBody>
      </p:sp>
      <p:cxnSp>
        <p:nvCxnSpPr>
          <p:cNvPr id="23" name="Connecteur droit 22">
            <a:extLst>
              <a:ext uri="{FF2B5EF4-FFF2-40B4-BE49-F238E27FC236}">
                <a16:creationId xmlns:a16="http://schemas.microsoft.com/office/drawing/2014/main" id="{2D08BE87-0D57-41DE-8A1F-F94DB73A1B70}"/>
              </a:ext>
            </a:extLst>
          </p:cNvPr>
          <p:cNvCxnSpPr>
            <a:cxnSpLocks/>
          </p:cNvCxnSpPr>
          <p:nvPr/>
        </p:nvCxnSpPr>
        <p:spPr>
          <a:xfrm>
            <a:off x="334534" y="2248923"/>
            <a:ext cx="6841241" cy="0"/>
          </a:xfrm>
          <a:prstGeom prst="line">
            <a:avLst/>
          </a:prstGeom>
          <a:ln w="25400">
            <a:solidFill>
              <a:schemeClr val="accent2"/>
            </a:solidFill>
            <a:prstDash val="sysDot"/>
          </a:ln>
        </p:spPr>
        <p:style>
          <a:lnRef idx="1">
            <a:schemeClr val="accent1"/>
          </a:lnRef>
          <a:fillRef idx="0">
            <a:schemeClr val="accent1"/>
          </a:fillRef>
          <a:effectRef idx="0">
            <a:schemeClr val="accent1"/>
          </a:effectRef>
          <a:fontRef idx="minor">
            <a:schemeClr val="tx1"/>
          </a:fontRef>
        </p:style>
      </p:cxnSp>
      <p:grpSp>
        <p:nvGrpSpPr>
          <p:cNvPr id="8" name="Groupe 7">
            <a:extLst>
              <a:ext uri="{FF2B5EF4-FFF2-40B4-BE49-F238E27FC236}">
                <a16:creationId xmlns:a16="http://schemas.microsoft.com/office/drawing/2014/main" id="{9B7DB975-DC43-4AE7-8C8A-5E58FB7A31BD}"/>
              </a:ext>
            </a:extLst>
          </p:cNvPr>
          <p:cNvGrpSpPr/>
          <p:nvPr/>
        </p:nvGrpSpPr>
        <p:grpSpPr>
          <a:xfrm>
            <a:off x="277738" y="2392939"/>
            <a:ext cx="6854800" cy="381173"/>
            <a:chOff x="277738" y="1907926"/>
            <a:chExt cx="6854800" cy="381173"/>
          </a:xfrm>
        </p:grpSpPr>
        <p:sp>
          <p:nvSpPr>
            <p:cNvPr id="26" name="ZoneTexte 25">
              <a:extLst>
                <a:ext uri="{FF2B5EF4-FFF2-40B4-BE49-F238E27FC236}">
                  <a16:creationId xmlns:a16="http://schemas.microsoft.com/office/drawing/2014/main" id="{D44D9155-530C-4A16-BA78-51AAB9EBDDD3}"/>
                </a:ext>
              </a:extLst>
            </p:cNvPr>
            <p:cNvSpPr txBox="1"/>
            <p:nvPr/>
          </p:nvSpPr>
          <p:spPr>
            <a:xfrm>
              <a:off x="4972538" y="2122449"/>
              <a:ext cx="2160000" cy="161583"/>
            </a:xfrm>
            <a:prstGeom prst="rect">
              <a:avLst/>
            </a:prstGeom>
            <a:noFill/>
          </p:spPr>
          <p:txBody>
            <a:bodyPr wrap="square" lIns="36000" tIns="0" rIns="36000" bIns="0" rtlCol="0">
              <a:spAutoFit/>
            </a:bodyPr>
            <a:lstStyle/>
            <a:p>
              <a:r>
                <a:rPr lang="fr-FR" sz="1050" dirty="0">
                  <a:solidFill>
                    <a:schemeClr val="tx2"/>
                  </a:solidFill>
                  <a:latin typeface="Univers Light" panose="020B0403020202020204" pitchFamily="34" charset="0"/>
                </a:rPr>
                <a:t>Technicien informatique</a:t>
              </a:r>
            </a:p>
          </p:txBody>
        </p:sp>
        <p:sp>
          <p:nvSpPr>
            <p:cNvPr id="28" name="ZoneTexte 27">
              <a:extLst>
                <a:ext uri="{FF2B5EF4-FFF2-40B4-BE49-F238E27FC236}">
                  <a16:creationId xmlns:a16="http://schemas.microsoft.com/office/drawing/2014/main" id="{49E01F44-7C4C-402F-BA36-C3A11B9967A8}"/>
                </a:ext>
              </a:extLst>
            </p:cNvPr>
            <p:cNvSpPr txBox="1"/>
            <p:nvPr/>
          </p:nvSpPr>
          <p:spPr>
            <a:xfrm>
              <a:off x="2625138" y="1907926"/>
              <a:ext cx="2160000" cy="184666"/>
            </a:xfrm>
            <a:prstGeom prst="rect">
              <a:avLst/>
            </a:prstGeom>
            <a:gradFill flip="none" rotWithShape="1">
              <a:gsLst>
                <a:gs pos="0">
                  <a:schemeClr val="accent6">
                    <a:lumMod val="20000"/>
                    <a:lumOff val="80000"/>
                    <a:shade val="30000"/>
                    <a:satMod val="115000"/>
                  </a:schemeClr>
                </a:gs>
                <a:gs pos="50000">
                  <a:schemeClr val="accent6">
                    <a:lumMod val="20000"/>
                    <a:lumOff val="80000"/>
                    <a:shade val="67500"/>
                    <a:satMod val="115000"/>
                  </a:schemeClr>
                </a:gs>
                <a:gs pos="100000">
                  <a:schemeClr val="accent6">
                    <a:lumMod val="20000"/>
                    <a:lumOff val="80000"/>
                    <a:shade val="100000"/>
                    <a:satMod val="115000"/>
                  </a:schemeClr>
                </a:gs>
              </a:gsLst>
              <a:path path="circle">
                <a:fillToRect l="100000" t="100000"/>
              </a:path>
              <a:tileRect r="-100000" b="-100000"/>
            </a:gradFill>
          </p:spPr>
          <p:txBody>
            <a:bodyPr wrap="square" lIns="36000" tIns="0" rIns="36000" bIns="0" rtlCol="0">
              <a:spAutoFit/>
            </a:bodyPr>
            <a:lstStyle/>
            <a:p>
              <a:r>
                <a:rPr lang="fr-FR" sz="1200" b="1" dirty="0">
                  <a:solidFill>
                    <a:schemeClr val="tx2"/>
                  </a:solidFill>
                  <a:latin typeface="Univers Light" panose="020B0403020202020204" pitchFamily="34" charset="0"/>
                </a:rPr>
                <a:t>Famille de métiers</a:t>
              </a:r>
            </a:p>
          </p:txBody>
        </p:sp>
        <p:sp>
          <p:nvSpPr>
            <p:cNvPr id="29" name="ZoneTexte 28">
              <a:extLst>
                <a:ext uri="{FF2B5EF4-FFF2-40B4-BE49-F238E27FC236}">
                  <a16:creationId xmlns:a16="http://schemas.microsoft.com/office/drawing/2014/main" id="{A5C23891-01DC-4864-BA15-5DBC24453121}"/>
                </a:ext>
              </a:extLst>
            </p:cNvPr>
            <p:cNvSpPr txBox="1"/>
            <p:nvPr/>
          </p:nvSpPr>
          <p:spPr>
            <a:xfrm>
              <a:off x="4972537" y="1907926"/>
              <a:ext cx="2160000" cy="184666"/>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p:spPr>
          <p:txBody>
            <a:bodyPr wrap="square" lIns="36000" tIns="0" rIns="36000" bIns="0" rtlCol="0">
              <a:spAutoFit/>
            </a:bodyPr>
            <a:lstStyle/>
            <a:p>
              <a:r>
                <a:rPr lang="fr-FR" sz="1200" b="1" dirty="0">
                  <a:solidFill>
                    <a:schemeClr val="tx2"/>
                  </a:solidFill>
                  <a:latin typeface="Univers Light" panose="020B0403020202020204" pitchFamily="34" charset="0"/>
                </a:rPr>
                <a:t>Autres appellations du métier</a:t>
              </a:r>
            </a:p>
          </p:txBody>
        </p:sp>
        <p:sp>
          <p:nvSpPr>
            <p:cNvPr id="30" name="ZoneTexte 29">
              <a:extLst>
                <a:ext uri="{FF2B5EF4-FFF2-40B4-BE49-F238E27FC236}">
                  <a16:creationId xmlns:a16="http://schemas.microsoft.com/office/drawing/2014/main" id="{7486B2F1-34BE-4AA8-B035-D675D4BBB386}"/>
                </a:ext>
              </a:extLst>
            </p:cNvPr>
            <p:cNvSpPr txBox="1"/>
            <p:nvPr/>
          </p:nvSpPr>
          <p:spPr>
            <a:xfrm>
              <a:off x="277738" y="2127516"/>
              <a:ext cx="3049635" cy="161583"/>
            </a:xfrm>
            <a:prstGeom prst="rect">
              <a:avLst/>
            </a:prstGeom>
            <a:noFill/>
          </p:spPr>
          <p:txBody>
            <a:bodyPr wrap="square" lIns="36000" tIns="0" rIns="36000" bIns="0" rtlCol="0">
              <a:spAutoFit/>
            </a:bodyPr>
            <a:lstStyle/>
            <a:p>
              <a:r>
                <a:rPr lang="fr-FR" sz="1050" dirty="0">
                  <a:solidFill>
                    <a:schemeClr val="tx2"/>
                  </a:solidFill>
                  <a:latin typeface="Univers Light" panose="020B0403020202020204" pitchFamily="34" charset="0"/>
                </a:rPr>
                <a:t>Fonctions support</a:t>
              </a:r>
            </a:p>
          </p:txBody>
        </p:sp>
        <p:sp>
          <p:nvSpPr>
            <p:cNvPr id="31" name="ZoneTexte 30">
              <a:extLst>
                <a:ext uri="{FF2B5EF4-FFF2-40B4-BE49-F238E27FC236}">
                  <a16:creationId xmlns:a16="http://schemas.microsoft.com/office/drawing/2014/main" id="{9786F244-02DF-41F5-A756-09ABD1E7B70B}"/>
                </a:ext>
              </a:extLst>
            </p:cNvPr>
            <p:cNvSpPr txBox="1"/>
            <p:nvPr/>
          </p:nvSpPr>
          <p:spPr>
            <a:xfrm>
              <a:off x="277738" y="1907926"/>
              <a:ext cx="2160000" cy="184666"/>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p:spPr>
          <p:txBody>
            <a:bodyPr wrap="square" lIns="36000" tIns="0" rIns="36000" bIns="0" rtlCol="0">
              <a:spAutoFit/>
            </a:bodyPr>
            <a:lstStyle/>
            <a:p>
              <a:r>
                <a:rPr lang="fr-FR" sz="1200" b="1" dirty="0">
                  <a:solidFill>
                    <a:schemeClr val="tx2"/>
                  </a:solidFill>
                  <a:latin typeface="Univers Light" panose="020B0403020202020204" pitchFamily="34" charset="0"/>
                </a:rPr>
                <a:t>Domaine d’activité</a:t>
              </a:r>
            </a:p>
          </p:txBody>
        </p:sp>
        <p:sp>
          <p:nvSpPr>
            <p:cNvPr id="36" name="ZoneTexte 35">
              <a:extLst>
                <a:ext uri="{FF2B5EF4-FFF2-40B4-BE49-F238E27FC236}">
                  <a16:creationId xmlns:a16="http://schemas.microsoft.com/office/drawing/2014/main" id="{EDCCFDB8-D7F2-4BFD-8023-934C44939E0D}"/>
                </a:ext>
              </a:extLst>
            </p:cNvPr>
            <p:cNvSpPr txBox="1"/>
            <p:nvPr/>
          </p:nvSpPr>
          <p:spPr>
            <a:xfrm>
              <a:off x="2625139" y="2127516"/>
              <a:ext cx="2160000" cy="161583"/>
            </a:xfrm>
            <a:prstGeom prst="rect">
              <a:avLst/>
            </a:prstGeom>
            <a:noFill/>
          </p:spPr>
          <p:txBody>
            <a:bodyPr wrap="square" lIns="36000" tIns="0" rIns="36000" bIns="0" rtlCol="0">
              <a:spAutoFit/>
            </a:bodyPr>
            <a:lstStyle/>
            <a:p>
              <a:r>
                <a:rPr lang="fr-FR" sz="1050" dirty="0">
                  <a:solidFill>
                    <a:schemeClr val="tx2"/>
                  </a:solidFill>
                  <a:latin typeface="Univers Light" panose="020B0403020202020204" pitchFamily="34" charset="0"/>
                </a:rPr>
                <a:t>Informatique</a:t>
              </a:r>
            </a:p>
          </p:txBody>
        </p:sp>
      </p:grpSp>
      <p:grpSp>
        <p:nvGrpSpPr>
          <p:cNvPr id="6" name="Groupe 5">
            <a:extLst>
              <a:ext uri="{FF2B5EF4-FFF2-40B4-BE49-F238E27FC236}">
                <a16:creationId xmlns:a16="http://schemas.microsoft.com/office/drawing/2014/main" id="{3A42BAA9-6CCE-4D1B-90E0-227A80CD16DF}"/>
              </a:ext>
            </a:extLst>
          </p:cNvPr>
          <p:cNvGrpSpPr/>
          <p:nvPr/>
        </p:nvGrpSpPr>
        <p:grpSpPr>
          <a:xfrm>
            <a:off x="295328" y="3734744"/>
            <a:ext cx="3265587" cy="380394"/>
            <a:chOff x="342234" y="2605299"/>
            <a:chExt cx="3265587" cy="380394"/>
          </a:xfrm>
        </p:grpSpPr>
        <p:cxnSp>
          <p:nvCxnSpPr>
            <p:cNvPr id="37" name="Connecteur droit 36">
              <a:extLst>
                <a:ext uri="{FF2B5EF4-FFF2-40B4-BE49-F238E27FC236}">
                  <a16:creationId xmlns:a16="http://schemas.microsoft.com/office/drawing/2014/main" id="{DF5F2E8D-8F6A-49EA-9E92-F8DC8FB82426}"/>
                </a:ext>
              </a:extLst>
            </p:cNvPr>
            <p:cNvCxnSpPr>
              <a:cxnSpLocks/>
            </p:cNvCxnSpPr>
            <p:nvPr/>
          </p:nvCxnSpPr>
          <p:spPr>
            <a:xfrm>
              <a:off x="342234" y="2985693"/>
              <a:ext cx="3265587" cy="0"/>
            </a:xfrm>
            <a:prstGeom prst="line">
              <a:avLst/>
            </a:prstGeom>
            <a:ln w="25400">
              <a:solidFill>
                <a:schemeClr val="accent2"/>
              </a:solidFill>
              <a:prstDash val="sysDot"/>
            </a:ln>
          </p:spPr>
          <p:style>
            <a:lnRef idx="1">
              <a:schemeClr val="accent1"/>
            </a:lnRef>
            <a:fillRef idx="0">
              <a:schemeClr val="accent1"/>
            </a:fillRef>
            <a:effectRef idx="0">
              <a:schemeClr val="accent1"/>
            </a:effectRef>
            <a:fontRef idx="minor">
              <a:schemeClr val="tx1"/>
            </a:fontRef>
          </p:style>
        </p:cxnSp>
        <p:grpSp>
          <p:nvGrpSpPr>
            <p:cNvPr id="63" name="Groupe 62">
              <a:extLst>
                <a:ext uri="{FF2B5EF4-FFF2-40B4-BE49-F238E27FC236}">
                  <a16:creationId xmlns:a16="http://schemas.microsoft.com/office/drawing/2014/main" id="{23D3C553-143D-49B3-9B42-D10C4BCED1AD}"/>
                </a:ext>
              </a:extLst>
            </p:cNvPr>
            <p:cNvGrpSpPr/>
            <p:nvPr/>
          </p:nvGrpSpPr>
          <p:grpSpPr>
            <a:xfrm>
              <a:off x="342234" y="2605299"/>
              <a:ext cx="2842800" cy="369332"/>
              <a:chOff x="350572" y="2377258"/>
              <a:chExt cx="2842800" cy="369332"/>
            </a:xfrm>
          </p:grpSpPr>
          <p:sp>
            <p:nvSpPr>
              <p:cNvPr id="39" name="ZoneTexte 38">
                <a:extLst>
                  <a:ext uri="{FF2B5EF4-FFF2-40B4-BE49-F238E27FC236}">
                    <a16:creationId xmlns:a16="http://schemas.microsoft.com/office/drawing/2014/main" id="{4613F512-E58A-4070-9B99-DCEC12BDEEF6}"/>
                  </a:ext>
                </a:extLst>
              </p:cNvPr>
              <p:cNvSpPr txBox="1"/>
              <p:nvPr/>
            </p:nvSpPr>
            <p:spPr>
              <a:xfrm>
                <a:off x="499607" y="2377258"/>
                <a:ext cx="2693765" cy="369332"/>
              </a:xfrm>
              <a:prstGeom prst="rect">
                <a:avLst/>
              </a:prstGeom>
              <a:noFill/>
            </p:spPr>
            <p:txBody>
              <a:bodyPr wrap="square" lIns="36000" tIns="0" rIns="36000" bIns="0" rtlCol="0">
                <a:spAutoFit/>
              </a:bodyPr>
              <a:lstStyle/>
              <a:p>
                <a:r>
                  <a:rPr lang="fr-FR" sz="2400" b="1" dirty="0">
                    <a:solidFill>
                      <a:schemeClr val="accent2"/>
                    </a:solidFill>
                    <a:latin typeface="Univers Light" panose="020B0403020202020204" pitchFamily="34" charset="0"/>
                  </a:rPr>
                  <a:t>Mission</a:t>
                </a:r>
              </a:p>
            </p:txBody>
          </p:sp>
          <p:sp>
            <p:nvSpPr>
              <p:cNvPr id="61" name="Triangle isocèle 60">
                <a:extLst>
                  <a:ext uri="{FF2B5EF4-FFF2-40B4-BE49-F238E27FC236}">
                    <a16:creationId xmlns:a16="http://schemas.microsoft.com/office/drawing/2014/main" id="{BDE5DB59-1510-4DA5-A08B-3698BD8C92E5}"/>
                  </a:ext>
                </a:extLst>
              </p:cNvPr>
              <p:cNvSpPr/>
              <p:nvPr/>
            </p:nvSpPr>
            <p:spPr>
              <a:xfrm rot="5400000">
                <a:off x="307540" y="2493322"/>
                <a:ext cx="215384" cy="129320"/>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endParaRPr lang="fr-FR" sz="1400" dirty="0" err="1"/>
              </a:p>
            </p:txBody>
          </p:sp>
        </p:grpSp>
      </p:grpSp>
      <p:cxnSp>
        <p:nvCxnSpPr>
          <p:cNvPr id="46" name="Connecteur droit 45">
            <a:extLst>
              <a:ext uri="{FF2B5EF4-FFF2-40B4-BE49-F238E27FC236}">
                <a16:creationId xmlns:a16="http://schemas.microsoft.com/office/drawing/2014/main" id="{DBD66A00-7942-483B-AA52-942609A1487D}"/>
              </a:ext>
            </a:extLst>
          </p:cNvPr>
          <p:cNvCxnSpPr>
            <a:cxnSpLocks/>
          </p:cNvCxnSpPr>
          <p:nvPr/>
        </p:nvCxnSpPr>
        <p:spPr>
          <a:xfrm>
            <a:off x="295328" y="5579580"/>
            <a:ext cx="3265587" cy="0"/>
          </a:xfrm>
          <a:prstGeom prst="line">
            <a:avLst/>
          </a:prstGeom>
          <a:ln w="25400">
            <a:solidFill>
              <a:schemeClr val="accent3">
                <a:lumMod val="75000"/>
              </a:schemeClr>
            </a:solidFill>
            <a:prstDash val="sysDot"/>
          </a:ln>
        </p:spPr>
        <p:style>
          <a:lnRef idx="1">
            <a:schemeClr val="accent1"/>
          </a:lnRef>
          <a:fillRef idx="0">
            <a:schemeClr val="accent1"/>
          </a:fillRef>
          <a:effectRef idx="0">
            <a:schemeClr val="accent1"/>
          </a:effectRef>
          <a:fontRef idx="minor">
            <a:schemeClr val="tx1"/>
          </a:fontRef>
        </p:style>
      </p:cxnSp>
      <p:grpSp>
        <p:nvGrpSpPr>
          <p:cNvPr id="64" name="Groupe 63">
            <a:extLst>
              <a:ext uri="{FF2B5EF4-FFF2-40B4-BE49-F238E27FC236}">
                <a16:creationId xmlns:a16="http://schemas.microsoft.com/office/drawing/2014/main" id="{65172FAD-C807-4855-9B49-F962647810C2}"/>
              </a:ext>
            </a:extLst>
          </p:cNvPr>
          <p:cNvGrpSpPr/>
          <p:nvPr/>
        </p:nvGrpSpPr>
        <p:grpSpPr>
          <a:xfrm>
            <a:off x="295328" y="5184483"/>
            <a:ext cx="2842800" cy="369332"/>
            <a:chOff x="350572" y="2377258"/>
            <a:chExt cx="2842800" cy="369332"/>
          </a:xfrm>
        </p:grpSpPr>
        <p:sp>
          <p:nvSpPr>
            <p:cNvPr id="65" name="ZoneTexte 64">
              <a:extLst>
                <a:ext uri="{FF2B5EF4-FFF2-40B4-BE49-F238E27FC236}">
                  <a16:creationId xmlns:a16="http://schemas.microsoft.com/office/drawing/2014/main" id="{5251234B-2DB0-44E7-A294-1C7F83CDF513}"/>
                </a:ext>
              </a:extLst>
            </p:cNvPr>
            <p:cNvSpPr txBox="1"/>
            <p:nvPr/>
          </p:nvSpPr>
          <p:spPr>
            <a:xfrm>
              <a:off x="499607" y="2377258"/>
              <a:ext cx="2693765" cy="369332"/>
            </a:xfrm>
            <a:prstGeom prst="rect">
              <a:avLst/>
            </a:prstGeom>
            <a:noFill/>
          </p:spPr>
          <p:txBody>
            <a:bodyPr wrap="square" lIns="36000" tIns="0" rIns="36000" bIns="0" rtlCol="0">
              <a:spAutoFit/>
            </a:bodyPr>
            <a:lstStyle/>
            <a:p>
              <a:r>
                <a:rPr lang="fr-FR" sz="2400" b="1" dirty="0">
                  <a:solidFill>
                    <a:schemeClr val="accent3"/>
                  </a:solidFill>
                  <a:latin typeface="Univers Light" panose="020B0403020202020204" pitchFamily="34" charset="0"/>
                </a:rPr>
                <a:t>Activités</a:t>
              </a:r>
            </a:p>
          </p:txBody>
        </p:sp>
        <p:sp>
          <p:nvSpPr>
            <p:cNvPr id="66" name="Triangle isocèle 65">
              <a:extLst>
                <a:ext uri="{FF2B5EF4-FFF2-40B4-BE49-F238E27FC236}">
                  <a16:creationId xmlns:a16="http://schemas.microsoft.com/office/drawing/2014/main" id="{BF01ACAA-5E59-4530-A12C-2C4345C65A0D}"/>
                </a:ext>
              </a:extLst>
            </p:cNvPr>
            <p:cNvSpPr/>
            <p:nvPr/>
          </p:nvSpPr>
          <p:spPr>
            <a:xfrm rot="5400000">
              <a:off x="307540" y="2493322"/>
              <a:ext cx="215384" cy="129320"/>
            </a:xfrm>
            <a:prstGeom prst="triangle">
              <a:avLst/>
            </a:prstGeom>
            <a:solidFill>
              <a:schemeClr val="accent3"/>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solidFill>
                  <a:schemeClr val="accent3"/>
                </a:solidFill>
              </a:endParaRPr>
            </a:p>
          </p:txBody>
        </p:sp>
      </p:grpSp>
      <p:grpSp>
        <p:nvGrpSpPr>
          <p:cNvPr id="2" name="Groupe 1">
            <a:extLst>
              <a:ext uri="{FF2B5EF4-FFF2-40B4-BE49-F238E27FC236}">
                <a16:creationId xmlns:a16="http://schemas.microsoft.com/office/drawing/2014/main" id="{B57FE634-8CE5-45F8-82CD-E34903F86355}"/>
              </a:ext>
            </a:extLst>
          </p:cNvPr>
          <p:cNvGrpSpPr/>
          <p:nvPr/>
        </p:nvGrpSpPr>
        <p:grpSpPr>
          <a:xfrm>
            <a:off x="4093843" y="155684"/>
            <a:ext cx="3214638" cy="970644"/>
            <a:chOff x="4093843" y="155684"/>
            <a:chExt cx="3214638" cy="970644"/>
          </a:xfrm>
        </p:grpSpPr>
        <p:pic>
          <p:nvPicPr>
            <p:cNvPr id="3" name="Graphique 2" descr="Loupe avec un remplissage uni">
              <a:extLst>
                <a:ext uri="{FF2B5EF4-FFF2-40B4-BE49-F238E27FC236}">
                  <a16:creationId xmlns:a16="http://schemas.microsoft.com/office/drawing/2014/main" id="{3F9D836E-6975-47DB-B068-9A613DB5E66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14680" y="155684"/>
              <a:ext cx="991119" cy="970644"/>
            </a:xfrm>
            <a:prstGeom prst="rect">
              <a:avLst/>
            </a:prstGeom>
          </p:spPr>
        </p:pic>
        <p:sp>
          <p:nvSpPr>
            <p:cNvPr id="4" name="ZoneTexte 3">
              <a:extLst>
                <a:ext uri="{FF2B5EF4-FFF2-40B4-BE49-F238E27FC236}">
                  <a16:creationId xmlns:a16="http://schemas.microsoft.com/office/drawing/2014/main" id="{CE7ACD1D-6151-4DAA-BFA5-4E40A30862FE}"/>
                </a:ext>
              </a:extLst>
            </p:cNvPr>
            <p:cNvSpPr txBox="1"/>
            <p:nvPr/>
          </p:nvSpPr>
          <p:spPr>
            <a:xfrm>
              <a:off x="4093843" y="445496"/>
              <a:ext cx="3214638" cy="184639"/>
            </a:xfrm>
            <a:prstGeom prst="rect">
              <a:avLst/>
            </a:prstGeom>
            <a:noFill/>
          </p:spPr>
          <p:txBody>
            <a:bodyPr wrap="square" lIns="36000" tIns="0" rIns="36000" bIns="0" rtlCol="0">
              <a:spAutoFit/>
            </a:bodyPr>
            <a:lstStyle/>
            <a:p>
              <a:r>
                <a:rPr lang="fr-FR" sz="1200" dirty="0">
                  <a:solidFill>
                    <a:schemeClr val="bg1">
                      <a:lumMod val="50000"/>
                    </a:schemeClr>
                  </a:solidFill>
                  <a:latin typeface="Univers Light" panose="020B0403020202020204" pitchFamily="34" charset="0"/>
                </a:rPr>
                <a:t>LES FICHES MÉTIERS DE L’OBSERVATOIRE</a:t>
              </a:r>
            </a:p>
          </p:txBody>
        </p:sp>
      </p:grpSp>
      <p:sp>
        <p:nvSpPr>
          <p:cNvPr id="40" name="ZoneTexte 39">
            <a:extLst>
              <a:ext uri="{FF2B5EF4-FFF2-40B4-BE49-F238E27FC236}">
                <a16:creationId xmlns:a16="http://schemas.microsoft.com/office/drawing/2014/main" id="{EB6563C7-8B94-42B4-8DD8-6797EE263046}"/>
              </a:ext>
            </a:extLst>
          </p:cNvPr>
          <p:cNvSpPr txBox="1"/>
          <p:nvPr/>
        </p:nvSpPr>
        <p:spPr>
          <a:xfrm>
            <a:off x="2606164" y="3033670"/>
            <a:ext cx="2160000" cy="184666"/>
          </a:xfrm>
          <a:prstGeom prst="rect">
            <a:avLst/>
          </a:prstGeom>
          <a:gradFill flip="none" rotWithShape="1">
            <a:gsLst>
              <a:gs pos="0">
                <a:schemeClr val="accent6">
                  <a:lumMod val="20000"/>
                  <a:lumOff val="80000"/>
                  <a:shade val="30000"/>
                  <a:satMod val="115000"/>
                </a:schemeClr>
              </a:gs>
              <a:gs pos="50000">
                <a:schemeClr val="accent6">
                  <a:lumMod val="20000"/>
                  <a:lumOff val="80000"/>
                  <a:shade val="67500"/>
                  <a:satMod val="115000"/>
                </a:schemeClr>
              </a:gs>
              <a:gs pos="100000">
                <a:schemeClr val="accent6">
                  <a:lumMod val="20000"/>
                  <a:lumOff val="80000"/>
                  <a:shade val="100000"/>
                  <a:satMod val="115000"/>
                </a:schemeClr>
              </a:gs>
            </a:gsLst>
            <a:path path="circle">
              <a:fillToRect l="100000" t="100000"/>
            </a:path>
            <a:tileRect r="-100000" b="-100000"/>
          </a:gradFill>
        </p:spPr>
        <p:txBody>
          <a:bodyPr wrap="square" lIns="36000" tIns="0" rIns="36000" bIns="0" rtlCol="0">
            <a:spAutoFit/>
          </a:bodyPr>
          <a:lstStyle/>
          <a:p>
            <a:r>
              <a:rPr lang="fr-FR" sz="1200" b="1" dirty="0">
                <a:solidFill>
                  <a:schemeClr val="tx2"/>
                </a:solidFill>
                <a:latin typeface="Univers Light" panose="020B0403020202020204" pitchFamily="34" charset="0"/>
              </a:rPr>
              <a:t>Nomenclature ROME</a:t>
            </a:r>
          </a:p>
        </p:txBody>
      </p:sp>
      <p:sp>
        <p:nvSpPr>
          <p:cNvPr id="41" name="ZoneTexte 40">
            <a:extLst>
              <a:ext uri="{FF2B5EF4-FFF2-40B4-BE49-F238E27FC236}">
                <a16:creationId xmlns:a16="http://schemas.microsoft.com/office/drawing/2014/main" id="{D05AD890-B9BF-4920-93E9-74548A0A4048}"/>
              </a:ext>
            </a:extLst>
          </p:cNvPr>
          <p:cNvSpPr txBox="1"/>
          <p:nvPr/>
        </p:nvSpPr>
        <p:spPr>
          <a:xfrm>
            <a:off x="269328" y="3253261"/>
            <a:ext cx="2160000" cy="323165"/>
          </a:xfrm>
          <a:prstGeom prst="rect">
            <a:avLst/>
          </a:prstGeom>
          <a:noFill/>
        </p:spPr>
        <p:txBody>
          <a:bodyPr wrap="square" lIns="36000" tIns="0" rIns="36000" bIns="0" rtlCol="0">
            <a:spAutoFit/>
          </a:bodyPr>
          <a:lstStyle>
            <a:defPPr>
              <a:defRPr lang="fr-FR"/>
            </a:defPPr>
            <a:lvl1pPr>
              <a:defRPr sz="1200">
                <a:solidFill>
                  <a:schemeClr val="tx2"/>
                </a:solidFill>
                <a:latin typeface="Univers Light" panose="020B0403020202020204" pitchFamily="34" charset="0"/>
              </a:defRPr>
            </a:lvl1pPr>
          </a:lstStyle>
          <a:p>
            <a:r>
              <a:rPr lang="fr-FR" sz="1050" dirty="0"/>
              <a:t>478a - Techniciens d'étude et de développement en informatique</a:t>
            </a:r>
          </a:p>
        </p:txBody>
      </p:sp>
      <p:sp>
        <p:nvSpPr>
          <p:cNvPr id="42" name="ZoneTexte 41">
            <a:extLst>
              <a:ext uri="{FF2B5EF4-FFF2-40B4-BE49-F238E27FC236}">
                <a16:creationId xmlns:a16="http://schemas.microsoft.com/office/drawing/2014/main" id="{B2F2BB43-843F-4B9E-A6D9-66BEB78EF82A}"/>
              </a:ext>
            </a:extLst>
          </p:cNvPr>
          <p:cNvSpPr txBox="1"/>
          <p:nvPr/>
        </p:nvSpPr>
        <p:spPr>
          <a:xfrm>
            <a:off x="258764" y="3033670"/>
            <a:ext cx="2160000" cy="184666"/>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p:spPr>
        <p:txBody>
          <a:bodyPr wrap="square" lIns="36000" tIns="0" rIns="36000" bIns="0" rtlCol="0">
            <a:spAutoFit/>
          </a:bodyPr>
          <a:lstStyle/>
          <a:p>
            <a:r>
              <a:rPr lang="fr-FR" sz="1200" b="1" dirty="0">
                <a:solidFill>
                  <a:schemeClr val="tx2"/>
                </a:solidFill>
                <a:latin typeface="Univers Light" panose="020B0403020202020204" pitchFamily="34" charset="0"/>
              </a:rPr>
              <a:t>Nomenclature PCS</a:t>
            </a:r>
          </a:p>
        </p:txBody>
      </p:sp>
      <p:sp>
        <p:nvSpPr>
          <p:cNvPr id="43" name="ZoneTexte 42">
            <a:extLst>
              <a:ext uri="{FF2B5EF4-FFF2-40B4-BE49-F238E27FC236}">
                <a16:creationId xmlns:a16="http://schemas.microsoft.com/office/drawing/2014/main" id="{972DC699-D3D0-4DD9-9152-27FB2D3A7899}"/>
              </a:ext>
            </a:extLst>
          </p:cNvPr>
          <p:cNvSpPr txBox="1"/>
          <p:nvPr/>
        </p:nvSpPr>
        <p:spPr>
          <a:xfrm>
            <a:off x="2606163" y="3253260"/>
            <a:ext cx="2160001" cy="484748"/>
          </a:xfrm>
          <a:prstGeom prst="rect">
            <a:avLst/>
          </a:prstGeom>
          <a:noFill/>
        </p:spPr>
        <p:txBody>
          <a:bodyPr wrap="square" lIns="36000" tIns="0" rIns="36000" bIns="0" rtlCol="0">
            <a:spAutoFit/>
          </a:bodyPr>
          <a:lstStyle>
            <a:defPPr>
              <a:defRPr lang="fr-FR"/>
            </a:defPPr>
            <a:lvl1pPr>
              <a:defRPr sz="1200">
                <a:solidFill>
                  <a:schemeClr val="tx2"/>
                </a:solidFill>
                <a:latin typeface="Univers Light" panose="020B0403020202020204" pitchFamily="34" charset="0"/>
              </a:defRPr>
            </a:lvl1pPr>
          </a:lstStyle>
          <a:p>
            <a:r>
              <a:rPr lang="fr-FR" sz="1050" dirty="0"/>
              <a:t>10316 - Administrateur / Administratrice système informatique</a:t>
            </a:r>
          </a:p>
        </p:txBody>
      </p:sp>
      <p:sp>
        <p:nvSpPr>
          <p:cNvPr id="50" name="ZoneTexte 49">
            <a:extLst>
              <a:ext uri="{FF2B5EF4-FFF2-40B4-BE49-F238E27FC236}">
                <a16:creationId xmlns:a16="http://schemas.microsoft.com/office/drawing/2014/main" id="{8DB97F60-4AFA-42E9-8999-97919359C4A1}"/>
              </a:ext>
            </a:extLst>
          </p:cNvPr>
          <p:cNvSpPr txBox="1"/>
          <p:nvPr/>
        </p:nvSpPr>
        <p:spPr>
          <a:xfrm>
            <a:off x="295328" y="5616531"/>
            <a:ext cx="3516455" cy="276999"/>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dirty="0"/>
              <a:t>Assistance et support aux utilisateurs</a:t>
            </a:r>
          </a:p>
        </p:txBody>
      </p:sp>
      <p:sp>
        <p:nvSpPr>
          <p:cNvPr id="58" name="ZoneTexte 57">
            <a:extLst>
              <a:ext uri="{FF2B5EF4-FFF2-40B4-BE49-F238E27FC236}">
                <a16:creationId xmlns:a16="http://schemas.microsoft.com/office/drawing/2014/main" id="{C0FE0B8D-BC9B-445F-B015-497468DA3E92}"/>
              </a:ext>
            </a:extLst>
          </p:cNvPr>
          <p:cNvSpPr txBox="1"/>
          <p:nvPr/>
        </p:nvSpPr>
        <p:spPr>
          <a:xfrm>
            <a:off x="295328" y="8198585"/>
            <a:ext cx="3528000" cy="2554545"/>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Surveille le bon fonctionnement des serveurs et des accès aux réseaux : définit les alertes, suit les flux et intervient en cas de problème (dysfonctionnement, intrusion, etc.), contrôle les sauvegardes</a:t>
            </a:r>
          </a:p>
          <a:p>
            <a:pPr algn="l"/>
            <a:r>
              <a:rPr lang="fr-FR" dirty="0"/>
              <a:t>Organise l’occupation et la quantité de fichiers autorisés en mettant en place des quotas</a:t>
            </a:r>
          </a:p>
          <a:p>
            <a:pPr algn="l"/>
            <a:r>
              <a:rPr lang="fr-FR" dirty="0"/>
              <a:t>Met à jour les bases de données (comptes de messagerie, identifiants réseaux, etc.)</a:t>
            </a:r>
          </a:p>
          <a:p>
            <a:pPr algn="l"/>
            <a:r>
              <a:rPr lang="fr-FR" dirty="0"/>
              <a:t>Supervise la maintenance du réseau : participe ou suit l’installation, le paramétrage, le déploiement et la maintenance des postes et applicatifs informatiques</a:t>
            </a:r>
          </a:p>
          <a:p>
            <a:pPr algn="l"/>
            <a:r>
              <a:rPr lang="fr-FR" dirty="0"/>
              <a:t>Maintient régulièrement à jour ses connaissances techniques : se tient informé des évolutions technologiques, rédige et/ou assure l’actualisation et le partage de la documentation et des actualités techniques</a:t>
            </a:r>
          </a:p>
        </p:txBody>
      </p:sp>
      <p:sp>
        <p:nvSpPr>
          <p:cNvPr id="59" name="ZoneTexte 58">
            <a:extLst>
              <a:ext uri="{FF2B5EF4-FFF2-40B4-BE49-F238E27FC236}">
                <a16:creationId xmlns:a16="http://schemas.microsoft.com/office/drawing/2014/main" id="{546A5CAE-206B-4D86-89CC-1C357C4551DD}"/>
              </a:ext>
            </a:extLst>
          </p:cNvPr>
          <p:cNvSpPr txBox="1"/>
          <p:nvPr/>
        </p:nvSpPr>
        <p:spPr>
          <a:xfrm>
            <a:off x="295328" y="7938194"/>
            <a:ext cx="3516455" cy="276999"/>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dirty="0"/>
              <a:t>Maintenance du réseau informatique</a:t>
            </a:r>
          </a:p>
        </p:txBody>
      </p:sp>
      <p:sp>
        <p:nvSpPr>
          <p:cNvPr id="48" name="ZoneTexte 47">
            <a:extLst>
              <a:ext uri="{FF2B5EF4-FFF2-40B4-BE49-F238E27FC236}">
                <a16:creationId xmlns:a16="http://schemas.microsoft.com/office/drawing/2014/main" id="{3E09D666-0C94-4744-BEAD-126361F65850}"/>
              </a:ext>
            </a:extLst>
          </p:cNvPr>
          <p:cNvSpPr txBox="1"/>
          <p:nvPr/>
        </p:nvSpPr>
        <p:spPr>
          <a:xfrm>
            <a:off x="295328" y="4158357"/>
            <a:ext cx="6857589" cy="1015663"/>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solidFill>
                  <a:schemeClr val="tx2"/>
                </a:solidFill>
                <a:latin typeface="Univers Light" panose="020B0403020202020204" pitchFamily="34" charset="0"/>
              </a:defRPr>
            </a:lvl1pPr>
          </a:lstStyle>
          <a:p>
            <a:pPr marL="0" indent="0">
              <a:buNone/>
            </a:pPr>
            <a:r>
              <a:rPr lang="fr-FR" sz="1200" dirty="0">
                <a:solidFill>
                  <a:schemeClr val="accent2"/>
                </a:solidFill>
              </a:rPr>
              <a:t>Le Technicien des systèmes d’information (SI) apporte un support technique aux collaborateurs du cabinet dans leur usage des équipements informatiques et téléphoniques. Il assure l’installation, le dépannage et l’entretien du parc informatique (équipements, matériels, logiciels périphériques, réseaux). Il participe aux projets informatiques du cabinet : mise en place de logiciels, mises à jours, projets de cybersécurité, formations des collaborateurs, etc.</a:t>
            </a:r>
          </a:p>
        </p:txBody>
      </p:sp>
      <p:sp>
        <p:nvSpPr>
          <p:cNvPr id="51" name="ZoneTexte 50">
            <a:extLst>
              <a:ext uri="{FF2B5EF4-FFF2-40B4-BE49-F238E27FC236}">
                <a16:creationId xmlns:a16="http://schemas.microsoft.com/office/drawing/2014/main" id="{0B94750B-E81E-4705-ACC7-387085FB4898}"/>
              </a:ext>
            </a:extLst>
          </p:cNvPr>
          <p:cNvSpPr txBox="1"/>
          <p:nvPr/>
        </p:nvSpPr>
        <p:spPr>
          <a:xfrm>
            <a:off x="295326" y="5890990"/>
            <a:ext cx="3528000" cy="209288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Recueille les besoins informatiques des collaborateurs à travers la gestion d’une « hotline »: identifie les incidents et assure leur résolution</a:t>
            </a:r>
          </a:p>
          <a:p>
            <a:pPr algn="l"/>
            <a:r>
              <a:rPr lang="fr-FR" dirty="0"/>
              <a:t>Informe les utilisateurs sur les évolutions des systèmes d’information ou les pannes courantes : rédige des guides d’utilisateurs, des messages lors de mises à jours importantes </a:t>
            </a:r>
          </a:p>
          <a:p>
            <a:pPr algn="l"/>
            <a:r>
              <a:rPr lang="fr-FR" dirty="0"/>
              <a:t>Conçoit et met en œuvre des formations aux systèmes d’information à destination des collaborateurs (nouveaux logiciels métiers, nouvelle API de transmission des données comptables par les clients…)</a:t>
            </a:r>
          </a:p>
          <a:p>
            <a:pPr algn="l"/>
            <a:r>
              <a:rPr lang="fr-FR" dirty="0"/>
              <a:t>Met en œuvre des actions de préventions des risques de cybersécurité : formations, tests, etc.</a:t>
            </a:r>
          </a:p>
        </p:txBody>
      </p:sp>
      <p:sp>
        <p:nvSpPr>
          <p:cNvPr id="55" name="ZoneTexte 54">
            <a:extLst>
              <a:ext uri="{FF2B5EF4-FFF2-40B4-BE49-F238E27FC236}">
                <a16:creationId xmlns:a16="http://schemas.microsoft.com/office/drawing/2014/main" id="{8FC967D4-2E06-4BA9-8501-CF1156E37BCF}"/>
              </a:ext>
            </a:extLst>
          </p:cNvPr>
          <p:cNvSpPr txBox="1"/>
          <p:nvPr/>
        </p:nvSpPr>
        <p:spPr>
          <a:xfrm>
            <a:off x="3719766" y="5616531"/>
            <a:ext cx="3516455" cy="276999"/>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dirty="0"/>
              <a:t>Participation aux projets informatiques du cabinet</a:t>
            </a:r>
          </a:p>
        </p:txBody>
      </p:sp>
      <p:sp>
        <p:nvSpPr>
          <p:cNvPr id="60" name="ZoneTexte 59">
            <a:extLst>
              <a:ext uri="{FF2B5EF4-FFF2-40B4-BE49-F238E27FC236}">
                <a16:creationId xmlns:a16="http://schemas.microsoft.com/office/drawing/2014/main" id="{4B9D46FF-6656-4F21-B261-BF75627AFEB1}"/>
              </a:ext>
            </a:extLst>
          </p:cNvPr>
          <p:cNvSpPr txBox="1"/>
          <p:nvPr/>
        </p:nvSpPr>
        <p:spPr>
          <a:xfrm>
            <a:off x="3719766" y="5890990"/>
            <a:ext cx="3528000" cy="1631216"/>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Participe à la rédaction des appels d’offres et cahiers des charges lors des projets informatiques (introduction d’un nouveau système d’informations)</a:t>
            </a:r>
          </a:p>
          <a:p>
            <a:pPr algn="l"/>
            <a:r>
              <a:rPr lang="fr-FR" dirty="0"/>
              <a:t>Participe aux réunions de pilotage des projets informatiques au contact des équipes de prestataires, du Directeur des systèmes d’informations (SI) et des membres des pôles du cabinet concernés</a:t>
            </a:r>
          </a:p>
          <a:p>
            <a:pPr algn="l"/>
            <a:r>
              <a:rPr lang="fr-FR" dirty="0"/>
              <a:t>Mène des tests sur les logiciels intégrés, analyse les besoins d’interface, assure le suivi de la qualité des logiciels déployés                                                                                                                                                                                                                                                                                                                                                                                                                                                                                                                                                                                                                                                                                                                                                                                                                                                                                                                                                                                                                                                                                                                                                                     </a:t>
            </a:r>
          </a:p>
        </p:txBody>
      </p:sp>
      <p:sp>
        <p:nvSpPr>
          <p:cNvPr id="44" name="ZoneTexte 43">
            <a:extLst>
              <a:ext uri="{FF2B5EF4-FFF2-40B4-BE49-F238E27FC236}">
                <a16:creationId xmlns:a16="http://schemas.microsoft.com/office/drawing/2014/main" id="{B401D38E-3E15-4A59-8E88-7143998FD264}"/>
              </a:ext>
            </a:extLst>
          </p:cNvPr>
          <p:cNvSpPr txBox="1"/>
          <p:nvPr/>
        </p:nvSpPr>
        <p:spPr>
          <a:xfrm>
            <a:off x="3719766" y="8212653"/>
            <a:ext cx="3528000" cy="1631216"/>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Développe ou adapte des modules ou programmes applicatifs selon les besoins des utilisateurs : conçoit et propose des applications, réalise les interfaces, assemble et procède aux tests unitaires dans le respect des charges et des délais</a:t>
            </a:r>
          </a:p>
          <a:p>
            <a:pPr algn="l"/>
            <a:r>
              <a:rPr lang="fr-FR" dirty="0"/>
              <a:t>Participe aux tests d’intégration, identifie et traite les dysfonctionnements rencontrés</a:t>
            </a:r>
          </a:p>
          <a:p>
            <a:pPr algn="l"/>
            <a:r>
              <a:rPr lang="fr-FR" dirty="0"/>
              <a:t>Rédige la documentation technique associée (guides utilisateurs, compilation des procédures) en s’adaptant au niveau technique de l’utilisateur et à ses besoins</a:t>
            </a:r>
          </a:p>
        </p:txBody>
      </p:sp>
      <p:sp>
        <p:nvSpPr>
          <p:cNvPr id="45" name="ZoneTexte 44">
            <a:extLst>
              <a:ext uri="{FF2B5EF4-FFF2-40B4-BE49-F238E27FC236}">
                <a16:creationId xmlns:a16="http://schemas.microsoft.com/office/drawing/2014/main" id="{D6E00BF9-B4F4-4EFE-AF9F-5ED394316BA7}"/>
              </a:ext>
            </a:extLst>
          </p:cNvPr>
          <p:cNvSpPr txBox="1"/>
          <p:nvPr/>
        </p:nvSpPr>
        <p:spPr>
          <a:xfrm>
            <a:off x="3719766" y="7938194"/>
            <a:ext cx="3516455" cy="276999"/>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dirty="0"/>
              <a:t>Développements informatiques </a:t>
            </a:r>
          </a:p>
        </p:txBody>
      </p:sp>
      <p:pic>
        <p:nvPicPr>
          <p:cNvPr id="5" name="Image 4" descr="Une image contenant texte, Police, logo, Graphique&#10;&#10;Description générée automatiquement">
            <a:extLst>
              <a:ext uri="{FF2B5EF4-FFF2-40B4-BE49-F238E27FC236}">
                <a16:creationId xmlns:a16="http://schemas.microsoft.com/office/drawing/2014/main" id="{53519870-EF86-A39F-6F7C-DD3707281AB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13649" y="70206"/>
            <a:ext cx="1117053" cy="922337"/>
          </a:xfrm>
          <a:prstGeom prst="rect">
            <a:avLst/>
          </a:prstGeom>
        </p:spPr>
      </p:pic>
    </p:spTree>
    <p:extLst>
      <p:ext uri="{BB962C8B-B14F-4D97-AF65-F5344CB8AC3E}">
        <p14:creationId xmlns:p14="http://schemas.microsoft.com/office/powerpoint/2010/main" val="9384082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20" name="Groupe 219">
            <a:extLst>
              <a:ext uri="{FF2B5EF4-FFF2-40B4-BE49-F238E27FC236}">
                <a16:creationId xmlns:a16="http://schemas.microsoft.com/office/drawing/2014/main" id="{967EE6A5-262A-424E-9421-305DB32E965D}"/>
              </a:ext>
            </a:extLst>
          </p:cNvPr>
          <p:cNvGrpSpPr/>
          <p:nvPr/>
        </p:nvGrpSpPr>
        <p:grpSpPr>
          <a:xfrm>
            <a:off x="4093843" y="155684"/>
            <a:ext cx="3214638" cy="970644"/>
            <a:chOff x="4093843" y="155684"/>
            <a:chExt cx="3214638" cy="970644"/>
          </a:xfrm>
        </p:grpSpPr>
        <p:pic>
          <p:nvPicPr>
            <p:cNvPr id="221" name="Graphique 220" descr="Loupe avec un remplissage uni">
              <a:extLst>
                <a:ext uri="{FF2B5EF4-FFF2-40B4-BE49-F238E27FC236}">
                  <a16:creationId xmlns:a16="http://schemas.microsoft.com/office/drawing/2014/main" id="{9F29CA22-EA5B-4355-9375-3190160DBED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14680" y="155684"/>
              <a:ext cx="991119" cy="970644"/>
            </a:xfrm>
            <a:prstGeom prst="rect">
              <a:avLst/>
            </a:prstGeom>
          </p:spPr>
        </p:pic>
        <p:sp>
          <p:nvSpPr>
            <p:cNvPr id="222" name="ZoneTexte 221">
              <a:extLst>
                <a:ext uri="{FF2B5EF4-FFF2-40B4-BE49-F238E27FC236}">
                  <a16:creationId xmlns:a16="http://schemas.microsoft.com/office/drawing/2014/main" id="{A4883841-3E8F-4367-A3FB-E52D4B8EDB9F}"/>
                </a:ext>
              </a:extLst>
            </p:cNvPr>
            <p:cNvSpPr txBox="1"/>
            <p:nvPr/>
          </p:nvSpPr>
          <p:spPr>
            <a:xfrm>
              <a:off x="4093843" y="445496"/>
              <a:ext cx="3214638" cy="184639"/>
            </a:xfrm>
            <a:prstGeom prst="rect">
              <a:avLst/>
            </a:prstGeom>
            <a:noFill/>
          </p:spPr>
          <p:txBody>
            <a:bodyPr wrap="square" lIns="36000" tIns="0" rIns="36000" bIns="0" rtlCol="0">
              <a:spAutoFit/>
            </a:bodyPr>
            <a:lstStyle/>
            <a:p>
              <a:r>
                <a:rPr lang="fr-FR" sz="1200" dirty="0">
                  <a:solidFill>
                    <a:schemeClr val="bg1">
                      <a:lumMod val="50000"/>
                    </a:schemeClr>
                  </a:solidFill>
                  <a:latin typeface="Univers Light" panose="020B0403020202020204" pitchFamily="34" charset="0"/>
                </a:rPr>
                <a:t>LES FICHES MÉTIERS DE L’OBSERVATOIRE</a:t>
              </a:r>
            </a:p>
          </p:txBody>
        </p:sp>
      </p:grpSp>
      <p:grpSp>
        <p:nvGrpSpPr>
          <p:cNvPr id="184" name="Groupe 183">
            <a:extLst>
              <a:ext uri="{FF2B5EF4-FFF2-40B4-BE49-F238E27FC236}">
                <a16:creationId xmlns:a16="http://schemas.microsoft.com/office/drawing/2014/main" id="{6FBFDE81-A642-46CE-90C9-6B9292ABC37E}"/>
              </a:ext>
            </a:extLst>
          </p:cNvPr>
          <p:cNvGrpSpPr/>
          <p:nvPr/>
        </p:nvGrpSpPr>
        <p:grpSpPr>
          <a:xfrm>
            <a:off x="149688" y="1555576"/>
            <a:ext cx="2842800" cy="369332"/>
            <a:chOff x="350572" y="2377258"/>
            <a:chExt cx="2842800" cy="369332"/>
          </a:xfrm>
        </p:grpSpPr>
        <p:sp>
          <p:nvSpPr>
            <p:cNvPr id="185" name="ZoneTexte 184">
              <a:extLst>
                <a:ext uri="{FF2B5EF4-FFF2-40B4-BE49-F238E27FC236}">
                  <a16:creationId xmlns:a16="http://schemas.microsoft.com/office/drawing/2014/main" id="{09715151-1A0E-44FD-A6B3-2F7BC2F3DA08}"/>
                </a:ext>
              </a:extLst>
            </p:cNvPr>
            <p:cNvSpPr txBox="1"/>
            <p:nvPr/>
          </p:nvSpPr>
          <p:spPr>
            <a:xfrm>
              <a:off x="499607" y="2377258"/>
              <a:ext cx="2693765" cy="369332"/>
            </a:xfrm>
            <a:prstGeom prst="rect">
              <a:avLst/>
            </a:prstGeom>
            <a:noFill/>
          </p:spPr>
          <p:txBody>
            <a:bodyPr wrap="square" lIns="36000" tIns="0" rIns="36000" bIns="0" rtlCol="0">
              <a:spAutoFit/>
            </a:bodyPr>
            <a:lstStyle/>
            <a:p>
              <a:r>
                <a:rPr lang="fr-FR" sz="2400" b="1" dirty="0">
                  <a:solidFill>
                    <a:schemeClr val="accent1"/>
                  </a:solidFill>
                  <a:latin typeface="Univers Light" panose="020B0403020202020204" pitchFamily="34" charset="0"/>
                </a:rPr>
                <a:t>Compétences</a:t>
              </a:r>
            </a:p>
          </p:txBody>
        </p:sp>
        <p:sp>
          <p:nvSpPr>
            <p:cNvPr id="186" name="Triangle isocèle 185">
              <a:extLst>
                <a:ext uri="{FF2B5EF4-FFF2-40B4-BE49-F238E27FC236}">
                  <a16:creationId xmlns:a16="http://schemas.microsoft.com/office/drawing/2014/main" id="{8ED96F8C-9809-40FA-AAAD-2106B0353634}"/>
                </a:ext>
              </a:extLst>
            </p:cNvPr>
            <p:cNvSpPr/>
            <p:nvPr/>
          </p:nvSpPr>
          <p:spPr>
            <a:xfrm rot="5400000">
              <a:off x="307540" y="2493322"/>
              <a:ext cx="215384" cy="129320"/>
            </a:xfrm>
            <a:prstGeom prst="triangle">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solidFill>
                  <a:schemeClr val="accent1"/>
                </a:solidFill>
              </a:endParaRPr>
            </a:p>
          </p:txBody>
        </p:sp>
      </p:grpSp>
      <p:cxnSp>
        <p:nvCxnSpPr>
          <p:cNvPr id="208" name="Connecteur droit 207">
            <a:extLst>
              <a:ext uri="{FF2B5EF4-FFF2-40B4-BE49-F238E27FC236}">
                <a16:creationId xmlns:a16="http://schemas.microsoft.com/office/drawing/2014/main" id="{69771BD5-6E32-44E4-B8F0-6BE5B94C3E64}"/>
              </a:ext>
            </a:extLst>
          </p:cNvPr>
          <p:cNvCxnSpPr>
            <a:cxnSpLocks/>
          </p:cNvCxnSpPr>
          <p:nvPr/>
        </p:nvCxnSpPr>
        <p:spPr>
          <a:xfrm>
            <a:off x="298723" y="1924908"/>
            <a:ext cx="3265200" cy="0"/>
          </a:xfrm>
          <a:prstGeom prst="line">
            <a:avLst/>
          </a:prstGeom>
          <a:ln w="25400">
            <a:solidFill>
              <a:schemeClr val="accent1"/>
            </a:solidFill>
            <a:prstDash val="sysDot"/>
          </a:ln>
        </p:spPr>
        <p:style>
          <a:lnRef idx="1">
            <a:schemeClr val="accent1"/>
          </a:lnRef>
          <a:fillRef idx="0">
            <a:schemeClr val="accent1"/>
          </a:fillRef>
          <a:effectRef idx="0">
            <a:schemeClr val="accent1"/>
          </a:effectRef>
          <a:fontRef idx="minor">
            <a:schemeClr val="tx1"/>
          </a:fontRef>
        </p:style>
      </p:cxnSp>
      <p:sp>
        <p:nvSpPr>
          <p:cNvPr id="255" name="ZoneTexte 254">
            <a:extLst>
              <a:ext uri="{FF2B5EF4-FFF2-40B4-BE49-F238E27FC236}">
                <a16:creationId xmlns:a16="http://schemas.microsoft.com/office/drawing/2014/main" id="{A1AA1689-BA2C-4352-AA12-3CAEC5FD027E}"/>
              </a:ext>
            </a:extLst>
          </p:cNvPr>
          <p:cNvSpPr txBox="1"/>
          <p:nvPr/>
        </p:nvSpPr>
        <p:spPr>
          <a:xfrm>
            <a:off x="233264" y="6569321"/>
            <a:ext cx="7056000" cy="215444"/>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a:effectLst>
            <a:outerShdw blurRad="50800" dist="38100" dir="2700000" algn="tl" rotWithShape="0">
              <a:prstClr val="black">
                <a:alpha val="40000"/>
              </a:prstClr>
            </a:outerShdw>
          </a:effectLst>
        </p:spPr>
        <p:txBody>
          <a:bodyPr wrap="square" lIns="36000" tIns="0" rIns="36000" bIns="0" rtlCol="0">
            <a:spAutoFit/>
          </a:bodyPr>
          <a:lstStyle/>
          <a:p>
            <a:r>
              <a:rPr lang="fr-FR" sz="1400" b="1" dirty="0">
                <a:solidFill>
                  <a:schemeClr val="tx2"/>
                </a:solidFill>
                <a:latin typeface="Univers Light" panose="020B0403020202020204" pitchFamily="34" charset="0"/>
              </a:rPr>
              <a:t>Macro compétences transverses</a:t>
            </a:r>
          </a:p>
        </p:txBody>
      </p:sp>
      <p:sp>
        <p:nvSpPr>
          <p:cNvPr id="132" name="ZoneTexte 131">
            <a:extLst>
              <a:ext uri="{FF2B5EF4-FFF2-40B4-BE49-F238E27FC236}">
                <a16:creationId xmlns:a16="http://schemas.microsoft.com/office/drawing/2014/main" id="{C6D215BB-1927-4A9E-81A9-AA44B45B6100}"/>
              </a:ext>
            </a:extLst>
          </p:cNvPr>
          <p:cNvSpPr txBox="1"/>
          <p:nvPr/>
        </p:nvSpPr>
        <p:spPr>
          <a:xfrm>
            <a:off x="233264" y="2003897"/>
            <a:ext cx="7056000" cy="215444"/>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a:effectLst>
            <a:outerShdw blurRad="50800" dist="38100" dir="2700000" algn="tl" rotWithShape="0">
              <a:prstClr val="black">
                <a:alpha val="40000"/>
              </a:prstClr>
            </a:outerShdw>
          </a:effectLst>
        </p:spPr>
        <p:txBody>
          <a:bodyPr wrap="square" lIns="36000" tIns="0" rIns="36000" bIns="0" rtlCol="0">
            <a:spAutoFit/>
          </a:bodyPr>
          <a:lstStyle/>
          <a:p>
            <a:r>
              <a:rPr lang="fr-FR" sz="1400" b="1" dirty="0">
                <a:solidFill>
                  <a:schemeClr val="tx2"/>
                </a:solidFill>
                <a:latin typeface="Univers Light" panose="020B0403020202020204" pitchFamily="34" charset="0"/>
              </a:rPr>
              <a:t>Macro-compétences spécifiques</a:t>
            </a:r>
          </a:p>
        </p:txBody>
      </p:sp>
      <p:sp>
        <p:nvSpPr>
          <p:cNvPr id="133" name="ZoneTexte 132">
            <a:extLst>
              <a:ext uri="{FF2B5EF4-FFF2-40B4-BE49-F238E27FC236}">
                <a16:creationId xmlns:a16="http://schemas.microsoft.com/office/drawing/2014/main" id="{F587C10D-AC6E-45B3-BF83-D6319499706F}"/>
              </a:ext>
            </a:extLst>
          </p:cNvPr>
          <p:cNvSpPr txBox="1"/>
          <p:nvPr/>
        </p:nvSpPr>
        <p:spPr>
          <a:xfrm>
            <a:off x="4692506" y="2311238"/>
            <a:ext cx="3063558" cy="24622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ctr">
              <a:buNone/>
            </a:pPr>
            <a:r>
              <a:rPr lang="fr-FR" dirty="0">
                <a:solidFill>
                  <a:schemeClr val="accent1"/>
                </a:solidFill>
              </a:rPr>
              <a:t>Exemple d’application</a:t>
            </a:r>
          </a:p>
        </p:txBody>
      </p:sp>
      <p:sp>
        <p:nvSpPr>
          <p:cNvPr id="134" name="ZoneTexte 133">
            <a:extLst>
              <a:ext uri="{FF2B5EF4-FFF2-40B4-BE49-F238E27FC236}">
                <a16:creationId xmlns:a16="http://schemas.microsoft.com/office/drawing/2014/main" id="{04F9E212-75A1-4AA9-9A73-906423549C68}"/>
              </a:ext>
            </a:extLst>
          </p:cNvPr>
          <p:cNvSpPr txBox="1"/>
          <p:nvPr/>
        </p:nvSpPr>
        <p:spPr>
          <a:xfrm>
            <a:off x="1693913" y="2227182"/>
            <a:ext cx="3956910" cy="400110"/>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ctr">
              <a:buNone/>
            </a:pPr>
            <a:r>
              <a:rPr lang="fr-FR" dirty="0">
                <a:solidFill>
                  <a:schemeClr val="accent1"/>
                </a:solidFill>
              </a:rPr>
              <a:t>Niveau attendu sur la macro-compétence et </a:t>
            </a:r>
            <a:br>
              <a:rPr lang="fr-FR" dirty="0">
                <a:solidFill>
                  <a:schemeClr val="accent1"/>
                </a:solidFill>
              </a:rPr>
            </a:br>
            <a:r>
              <a:rPr lang="fr-FR" dirty="0">
                <a:solidFill>
                  <a:schemeClr val="accent1"/>
                </a:solidFill>
              </a:rPr>
              <a:t>compétence associée</a:t>
            </a:r>
          </a:p>
        </p:txBody>
      </p:sp>
      <p:sp>
        <p:nvSpPr>
          <p:cNvPr id="136" name="ZoneTexte 135">
            <a:extLst>
              <a:ext uri="{FF2B5EF4-FFF2-40B4-BE49-F238E27FC236}">
                <a16:creationId xmlns:a16="http://schemas.microsoft.com/office/drawing/2014/main" id="{AB640B82-2EE7-4FF0-9657-1912AF3F122C}"/>
              </a:ext>
            </a:extLst>
          </p:cNvPr>
          <p:cNvSpPr txBox="1"/>
          <p:nvPr/>
        </p:nvSpPr>
        <p:spPr>
          <a:xfrm>
            <a:off x="-648" y="2311238"/>
            <a:ext cx="1908277" cy="24622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ctr">
              <a:buNone/>
            </a:pPr>
            <a:r>
              <a:rPr lang="fr-FR" dirty="0">
                <a:solidFill>
                  <a:schemeClr val="accent1"/>
                </a:solidFill>
              </a:rPr>
              <a:t>Macro-compétence</a:t>
            </a:r>
          </a:p>
        </p:txBody>
      </p:sp>
      <p:cxnSp>
        <p:nvCxnSpPr>
          <p:cNvPr id="137" name="Connecteur droit 136">
            <a:extLst>
              <a:ext uri="{FF2B5EF4-FFF2-40B4-BE49-F238E27FC236}">
                <a16:creationId xmlns:a16="http://schemas.microsoft.com/office/drawing/2014/main" id="{35DDEFAF-CA16-4B2F-923E-EF9A0E56AB1C}"/>
              </a:ext>
            </a:extLst>
          </p:cNvPr>
          <p:cNvCxnSpPr/>
          <p:nvPr/>
        </p:nvCxnSpPr>
        <p:spPr>
          <a:xfrm flipV="1">
            <a:off x="238250" y="2609602"/>
            <a:ext cx="6984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1" name="Connecteur droit 160">
            <a:extLst>
              <a:ext uri="{FF2B5EF4-FFF2-40B4-BE49-F238E27FC236}">
                <a16:creationId xmlns:a16="http://schemas.microsoft.com/office/drawing/2014/main" id="{4DD5C89A-6085-4ACB-9449-06A1A6E90BF0}"/>
              </a:ext>
            </a:extLst>
          </p:cNvPr>
          <p:cNvCxnSpPr>
            <a:cxnSpLocks/>
          </p:cNvCxnSpPr>
          <p:nvPr/>
        </p:nvCxnSpPr>
        <p:spPr>
          <a:xfrm flipV="1">
            <a:off x="0" y="1152394"/>
            <a:ext cx="7559675"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grpSp>
        <p:nvGrpSpPr>
          <p:cNvPr id="31" name="Groupe 30">
            <a:extLst>
              <a:ext uri="{FF2B5EF4-FFF2-40B4-BE49-F238E27FC236}">
                <a16:creationId xmlns:a16="http://schemas.microsoft.com/office/drawing/2014/main" id="{68073F95-B684-41BC-8633-ABCE26941570}"/>
              </a:ext>
            </a:extLst>
          </p:cNvPr>
          <p:cNvGrpSpPr/>
          <p:nvPr/>
        </p:nvGrpSpPr>
        <p:grpSpPr>
          <a:xfrm>
            <a:off x="179437" y="2681610"/>
            <a:ext cx="7091791" cy="507831"/>
            <a:chOff x="205409" y="3335599"/>
            <a:chExt cx="7091791" cy="507831"/>
          </a:xfrm>
        </p:grpSpPr>
        <p:sp>
          <p:nvSpPr>
            <p:cNvPr id="270" name="ZoneTexte 269">
              <a:extLst>
                <a:ext uri="{FF2B5EF4-FFF2-40B4-BE49-F238E27FC236}">
                  <a16:creationId xmlns:a16="http://schemas.microsoft.com/office/drawing/2014/main" id="{DC12A47F-103E-414F-9AA7-B8FF2D3458AD}"/>
                </a:ext>
              </a:extLst>
            </p:cNvPr>
            <p:cNvSpPr txBox="1"/>
            <p:nvPr/>
          </p:nvSpPr>
          <p:spPr>
            <a:xfrm>
              <a:off x="205409" y="3389459"/>
              <a:ext cx="1767173"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Utilisation d'un logiciel métier</a:t>
              </a:r>
            </a:p>
          </p:txBody>
        </p:sp>
        <p:sp>
          <p:nvSpPr>
            <p:cNvPr id="179" name="Rectangle 178">
              <a:extLst>
                <a:ext uri="{FF2B5EF4-FFF2-40B4-BE49-F238E27FC236}">
                  <a16:creationId xmlns:a16="http://schemas.microsoft.com/office/drawing/2014/main" id="{397162A7-740A-4DEB-AEDD-3CA1E522418A}"/>
                </a:ext>
              </a:extLst>
            </p:cNvPr>
            <p:cNvSpPr/>
            <p:nvPr/>
          </p:nvSpPr>
          <p:spPr>
            <a:xfrm>
              <a:off x="5348559" y="3335599"/>
              <a:ext cx="1948641"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Recueillir et répondre aux besoins informatiques sur les logiciels des différents métiers du cabinet </a:t>
              </a:r>
            </a:p>
          </p:txBody>
        </p:sp>
        <p:grpSp>
          <p:nvGrpSpPr>
            <p:cNvPr id="13" name="Groupe 12">
              <a:extLst>
                <a:ext uri="{FF2B5EF4-FFF2-40B4-BE49-F238E27FC236}">
                  <a16:creationId xmlns:a16="http://schemas.microsoft.com/office/drawing/2014/main" id="{9E0DA087-D5A3-42D5-BD01-B1CA63A43E01}"/>
                </a:ext>
              </a:extLst>
            </p:cNvPr>
            <p:cNvGrpSpPr/>
            <p:nvPr/>
          </p:nvGrpSpPr>
          <p:grpSpPr>
            <a:xfrm>
              <a:off x="1942188" y="3337514"/>
              <a:ext cx="3466824" cy="504000"/>
              <a:chOff x="1907629" y="3335199"/>
              <a:chExt cx="3466824" cy="504000"/>
            </a:xfrm>
          </p:grpSpPr>
          <p:grpSp>
            <p:nvGrpSpPr>
              <p:cNvPr id="316" name="Groupe 315">
                <a:extLst>
                  <a:ext uri="{FF2B5EF4-FFF2-40B4-BE49-F238E27FC236}">
                    <a16:creationId xmlns:a16="http://schemas.microsoft.com/office/drawing/2014/main" id="{62F90DA3-73A2-4CDD-A8F2-94956A21F6BB}"/>
                  </a:ext>
                </a:extLst>
              </p:cNvPr>
              <p:cNvGrpSpPr/>
              <p:nvPr/>
            </p:nvGrpSpPr>
            <p:grpSpPr>
              <a:xfrm>
                <a:off x="1907629" y="3335199"/>
                <a:ext cx="3405719" cy="504000"/>
                <a:chOff x="1907629" y="2770857"/>
                <a:chExt cx="3405719" cy="504000"/>
              </a:xfrm>
            </p:grpSpPr>
            <p:sp>
              <p:nvSpPr>
                <p:cNvPr id="317" name="Rectangle 316">
                  <a:extLst>
                    <a:ext uri="{FF2B5EF4-FFF2-40B4-BE49-F238E27FC236}">
                      <a16:creationId xmlns:a16="http://schemas.microsoft.com/office/drawing/2014/main" id="{F4BCBB37-1AF2-46E3-9EE5-A57F447D9303}"/>
                    </a:ext>
                  </a:extLst>
                </p:cNvPr>
                <p:cNvSpPr/>
                <p:nvPr/>
              </p:nvSpPr>
              <p:spPr>
                <a:xfrm>
                  <a:off x="2052761" y="2770857"/>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18" name="Groupe 317">
                  <a:extLst>
                    <a:ext uri="{FF2B5EF4-FFF2-40B4-BE49-F238E27FC236}">
                      <a16:creationId xmlns:a16="http://schemas.microsoft.com/office/drawing/2014/main" id="{4017C23A-F150-4EB1-A404-88610AC7A2D9}"/>
                    </a:ext>
                  </a:extLst>
                </p:cNvPr>
                <p:cNvGrpSpPr/>
                <p:nvPr/>
              </p:nvGrpSpPr>
              <p:grpSpPr>
                <a:xfrm>
                  <a:off x="1907629" y="2770857"/>
                  <a:ext cx="271472" cy="504000"/>
                  <a:chOff x="1903658" y="4004243"/>
                  <a:chExt cx="265051" cy="504000"/>
                </a:xfrm>
              </p:grpSpPr>
              <p:cxnSp>
                <p:nvCxnSpPr>
                  <p:cNvPr id="319" name="Connecteur droit 318">
                    <a:extLst>
                      <a:ext uri="{FF2B5EF4-FFF2-40B4-BE49-F238E27FC236}">
                        <a16:creationId xmlns:a16="http://schemas.microsoft.com/office/drawing/2014/main" id="{13ACC1A3-98F7-4EA8-8FB7-27C692E7FF1E}"/>
                      </a:ext>
                    </a:extLst>
                  </p:cNvPr>
                  <p:cNvCxnSpPr>
                    <a:cxnSpLocks/>
                  </p:cNvCxnSpPr>
                  <p:nvPr/>
                </p:nvCxnSpPr>
                <p:spPr>
                  <a:xfrm>
                    <a:off x="2036183" y="4004243"/>
                    <a:ext cx="0" cy="504000"/>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20" name="Ellipse 319">
                    <a:extLst>
                      <a:ext uri="{FF2B5EF4-FFF2-40B4-BE49-F238E27FC236}">
                        <a16:creationId xmlns:a16="http://schemas.microsoft.com/office/drawing/2014/main" id="{70D86D9C-C209-4D0D-A3F8-BE28A5CA81EC}"/>
                      </a:ext>
                    </a:extLst>
                  </p:cNvPr>
                  <p:cNvSpPr/>
                  <p:nvPr/>
                </p:nvSpPr>
                <p:spPr>
                  <a:xfrm>
                    <a:off x="1903658" y="4137791"/>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grpSp>
          <p:sp>
            <p:nvSpPr>
              <p:cNvPr id="439" name="Rectangle 438">
                <a:extLst>
                  <a:ext uri="{FF2B5EF4-FFF2-40B4-BE49-F238E27FC236}">
                    <a16:creationId xmlns:a16="http://schemas.microsoft.com/office/drawing/2014/main" id="{590FF08C-1FC4-4C64-8853-D724D5A9DAFE}"/>
                  </a:ext>
                </a:extLst>
              </p:cNvPr>
              <p:cNvSpPr/>
              <p:nvPr/>
            </p:nvSpPr>
            <p:spPr>
              <a:xfrm>
                <a:off x="2134453" y="3387144"/>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Maîtriser l'ensemble des fonctionnalités et gérer les cas complexes</a:t>
                </a:r>
              </a:p>
            </p:txBody>
          </p:sp>
        </p:grpSp>
      </p:grpSp>
      <p:grpSp>
        <p:nvGrpSpPr>
          <p:cNvPr id="29" name="Groupe 28">
            <a:extLst>
              <a:ext uri="{FF2B5EF4-FFF2-40B4-BE49-F238E27FC236}">
                <a16:creationId xmlns:a16="http://schemas.microsoft.com/office/drawing/2014/main" id="{19C6D838-0EA0-4947-A8D1-1C0793B57DA0}"/>
              </a:ext>
            </a:extLst>
          </p:cNvPr>
          <p:cNvGrpSpPr/>
          <p:nvPr/>
        </p:nvGrpSpPr>
        <p:grpSpPr>
          <a:xfrm>
            <a:off x="179437" y="4532400"/>
            <a:ext cx="7193991" cy="507831"/>
            <a:chOff x="98900" y="5811621"/>
            <a:chExt cx="7193991" cy="507831"/>
          </a:xfrm>
        </p:grpSpPr>
        <p:sp>
          <p:nvSpPr>
            <p:cNvPr id="271" name="ZoneTexte 270">
              <a:extLst>
                <a:ext uri="{FF2B5EF4-FFF2-40B4-BE49-F238E27FC236}">
                  <a16:creationId xmlns:a16="http://schemas.microsoft.com/office/drawing/2014/main" id="{92F80A0A-6132-4690-B35E-8046D31A47AC}"/>
                </a:ext>
              </a:extLst>
            </p:cNvPr>
            <p:cNvSpPr txBox="1"/>
            <p:nvPr/>
          </p:nvSpPr>
          <p:spPr>
            <a:xfrm>
              <a:off x="98900" y="5865481"/>
              <a:ext cx="1675671"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Gestion et exploitation d'une base de données</a:t>
              </a:r>
            </a:p>
          </p:txBody>
        </p:sp>
        <p:sp>
          <p:nvSpPr>
            <p:cNvPr id="180" name="Rectangle 179">
              <a:extLst>
                <a:ext uri="{FF2B5EF4-FFF2-40B4-BE49-F238E27FC236}">
                  <a16:creationId xmlns:a16="http://schemas.microsoft.com/office/drawing/2014/main" id="{5AB6A684-C315-4F96-9F0C-DB71AC7E6F58}"/>
                </a:ext>
              </a:extLst>
            </p:cNvPr>
            <p:cNvSpPr/>
            <p:nvPr/>
          </p:nvSpPr>
          <p:spPr>
            <a:xfrm>
              <a:off x="5239404" y="5811621"/>
              <a:ext cx="2053487"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Réaliser des analyses de la performance des systèmes d’information du cabinet</a:t>
              </a:r>
            </a:p>
          </p:txBody>
        </p:sp>
        <p:grpSp>
          <p:nvGrpSpPr>
            <p:cNvPr id="2" name="Groupe 1">
              <a:extLst>
                <a:ext uri="{FF2B5EF4-FFF2-40B4-BE49-F238E27FC236}">
                  <a16:creationId xmlns:a16="http://schemas.microsoft.com/office/drawing/2014/main" id="{E59B7290-41BB-40C0-94A6-9B87D239C2E1}"/>
                </a:ext>
              </a:extLst>
            </p:cNvPr>
            <p:cNvGrpSpPr/>
            <p:nvPr/>
          </p:nvGrpSpPr>
          <p:grpSpPr>
            <a:xfrm>
              <a:off x="1835679" y="5813536"/>
              <a:ext cx="3466824" cy="504000"/>
              <a:chOff x="1835679" y="5813536"/>
              <a:chExt cx="3466824" cy="504000"/>
            </a:xfrm>
          </p:grpSpPr>
          <p:grpSp>
            <p:nvGrpSpPr>
              <p:cNvPr id="336" name="Groupe 335">
                <a:extLst>
                  <a:ext uri="{FF2B5EF4-FFF2-40B4-BE49-F238E27FC236}">
                    <a16:creationId xmlns:a16="http://schemas.microsoft.com/office/drawing/2014/main" id="{57CAE57E-6EAB-402C-A1BB-7AB8BF723B5D}"/>
                  </a:ext>
                </a:extLst>
              </p:cNvPr>
              <p:cNvGrpSpPr/>
              <p:nvPr/>
            </p:nvGrpSpPr>
            <p:grpSpPr>
              <a:xfrm>
                <a:off x="1835679" y="5813536"/>
                <a:ext cx="3405719" cy="504000"/>
                <a:chOff x="1907629" y="2769899"/>
                <a:chExt cx="3405719" cy="504000"/>
              </a:xfrm>
            </p:grpSpPr>
            <p:sp>
              <p:nvSpPr>
                <p:cNvPr id="337" name="Rectangle 336">
                  <a:extLst>
                    <a:ext uri="{FF2B5EF4-FFF2-40B4-BE49-F238E27FC236}">
                      <a16:creationId xmlns:a16="http://schemas.microsoft.com/office/drawing/2014/main" id="{C040753F-0786-4DB7-AFB8-FC245A3923C0}"/>
                    </a:ext>
                  </a:extLst>
                </p:cNvPr>
                <p:cNvSpPr/>
                <p:nvPr/>
              </p:nvSpPr>
              <p:spPr>
                <a:xfrm>
                  <a:off x="2052761" y="276989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38" name="Groupe 337">
                  <a:extLst>
                    <a:ext uri="{FF2B5EF4-FFF2-40B4-BE49-F238E27FC236}">
                      <a16:creationId xmlns:a16="http://schemas.microsoft.com/office/drawing/2014/main" id="{F41CF2C2-82EC-4826-951B-B3FC69032768}"/>
                    </a:ext>
                  </a:extLst>
                </p:cNvPr>
                <p:cNvGrpSpPr/>
                <p:nvPr/>
              </p:nvGrpSpPr>
              <p:grpSpPr>
                <a:xfrm>
                  <a:off x="1907629" y="2769899"/>
                  <a:ext cx="271472" cy="504000"/>
                  <a:chOff x="1903658" y="4003285"/>
                  <a:chExt cx="265051" cy="504000"/>
                </a:xfrm>
              </p:grpSpPr>
              <p:cxnSp>
                <p:nvCxnSpPr>
                  <p:cNvPr id="339" name="Connecteur droit 338">
                    <a:extLst>
                      <a:ext uri="{FF2B5EF4-FFF2-40B4-BE49-F238E27FC236}">
                        <a16:creationId xmlns:a16="http://schemas.microsoft.com/office/drawing/2014/main" id="{A85466AC-360A-4FA8-8292-1E5C3AA0C1F5}"/>
                      </a:ext>
                    </a:extLst>
                  </p:cNvPr>
                  <p:cNvCxnSpPr>
                    <a:cxnSpLocks/>
                  </p:cNvCxnSpPr>
                  <p:nvPr/>
                </p:nvCxnSpPr>
                <p:spPr>
                  <a:xfrm>
                    <a:off x="2036183" y="4003285"/>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40" name="Ellipse 339">
                    <a:extLst>
                      <a:ext uri="{FF2B5EF4-FFF2-40B4-BE49-F238E27FC236}">
                        <a16:creationId xmlns:a16="http://schemas.microsoft.com/office/drawing/2014/main" id="{793B9EEC-802F-409C-9A61-46481D178DDB}"/>
                      </a:ext>
                    </a:extLst>
                  </p:cNvPr>
                  <p:cNvSpPr/>
                  <p:nvPr/>
                </p:nvSpPr>
                <p:spPr>
                  <a:xfrm>
                    <a:off x="1903658" y="4136833"/>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grpSp>
          <p:sp>
            <p:nvSpPr>
              <p:cNvPr id="440" name="Rectangle 439">
                <a:extLst>
                  <a:ext uri="{FF2B5EF4-FFF2-40B4-BE49-F238E27FC236}">
                    <a16:creationId xmlns:a16="http://schemas.microsoft.com/office/drawing/2014/main" id="{8C73D362-3378-4050-85D5-C819CCFE0280}"/>
                  </a:ext>
                </a:extLst>
              </p:cNvPr>
              <p:cNvSpPr/>
              <p:nvPr/>
            </p:nvSpPr>
            <p:spPr>
              <a:xfrm>
                <a:off x="2062503" y="5865481"/>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Conduire des analyses avancées, identifier et utiliser les outils d'exploitation adaptés</a:t>
                </a:r>
              </a:p>
            </p:txBody>
          </p:sp>
        </p:grpSp>
      </p:grpSp>
      <p:grpSp>
        <p:nvGrpSpPr>
          <p:cNvPr id="5" name="Groupe 4">
            <a:extLst>
              <a:ext uri="{FF2B5EF4-FFF2-40B4-BE49-F238E27FC236}">
                <a16:creationId xmlns:a16="http://schemas.microsoft.com/office/drawing/2014/main" id="{2D0D86F7-46F1-48BC-A3DB-75EB036B616D}"/>
              </a:ext>
            </a:extLst>
          </p:cNvPr>
          <p:cNvGrpSpPr/>
          <p:nvPr/>
        </p:nvGrpSpPr>
        <p:grpSpPr>
          <a:xfrm>
            <a:off x="179437" y="3284428"/>
            <a:ext cx="7142579" cy="553998"/>
            <a:chOff x="205409" y="4044052"/>
            <a:chExt cx="7142579" cy="553998"/>
          </a:xfrm>
        </p:grpSpPr>
        <p:sp>
          <p:nvSpPr>
            <p:cNvPr id="257" name="ZoneTexte 256">
              <a:extLst>
                <a:ext uri="{FF2B5EF4-FFF2-40B4-BE49-F238E27FC236}">
                  <a16:creationId xmlns:a16="http://schemas.microsoft.com/office/drawing/2014/main" id="{53914EAE-EF9A-4430-B2A0-F5F68E9DED94}"/>
                </a:ext>
              </a:extLst>
            </p:cNvPr>
            <p:cNvSpPr txBox="1"/>
            <p:nvPr/>
          </p:nvSpPr>
          <p:spPr>
            <a:xfrm>
              <a:off x="205409" y="4044052"/>
              <a:ext cx="1675673"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Process et méthodologies de travail spécifiques au domaine de spécialité</a:t>
              </a:r>
            </a:p>
          </p:txBody>
        </p:sp>
        <p:sp>
          <p:nvSpPr>
            <p:cNvPr id="354" name="Rectangle 353">
              <a:extLst>
                <a:ext uri="{FF2B5EF4-FFF2-40B4-BE49-F238E27FC236}">
                  <a16:creationId xmlns:a16="http://schemas.microsoft.com/office/drawing/2014/main" id="{DB7EF706-8C78-4E32-931C-FB6F6E2B19DA}"/>
                </a:ext>
              </a:extLst>
            </p:cNvPr>
            <p:cNvSpPr/>
            <p:nvPr/>
          </p:nvSpPr>
          <p:spPr>
            <a:xfrm>
              <a:off x="5377347" y="4067136"/>
              <a:ext cx="1970641"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Résoudre les bugs informatiques, maitriser les langages de programmation adaptés</a:t>
              </a:r>
            </a:p>
          </p:txBody>
        </p:sp>
        <p:sp>
          <p:nvSpPr>
            <p:cNvPr id="322" name="Rectangle 321">
              <a:extLst>
                <a:ext uri="{FF2B5EF4-FFF2-40B4-BE49-F238E27FC236}">
                  <a16:creationId xmlns:a16="http://schemas.microsoft.com/office/drawing/2014/main" id="{CB191A3C-EC4D-4967-98BE-4B8C913179DF}"/>
                </a:ext>
              </a:extLst>
            </p:cNvPr>
            <p:cNvSpPr/>
            <p:nvPr/>
          </p:nvSpPr>
          <p:spPr>
            <a:xfrm>
              <a:off x="2087320" y="4069051"/>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23" name="Groupe 322">
              <a:extLst>
                <a:ext uri="{FF2B5EF4-FFF2-40B4-BE49-F238E27FC236}">
                  <a16:creationId xmlns:a16="http://schemas.microsoft.com/office/drawing/2014/main" id="{2829419E-A267-4219-865B-191D1F349738}"/>
                </a:ext>
              </a:extLst>
            </p:cNvPr>
            <p:cNvGrpSpPr/>
            <p:nvPr/>
          </p:nvGrpSpPr>
          <p:grpSpPr>
            <a:xfrm>
              <a:off x="1942188" y="4069051"/>
              <a:ext cx="271472" cy="504000"/>
              <a:chOff x="1903658" y="4084077"/>
              <a:chExt cx="265051" cy="504000"/>
            </a:xfrm>
          </p:grpSpPr>
          <p:cxnSp>
            <p:nvCxnSpPr>
              <p:cNvPr id="324" name="Connecteur droit 323">
                <a:extLst>
                  <a:ext uri="{FF2B5EF4-FFF2-40B4-BE49-F238E27FC236}">
                    <a16:creationId xmlns:a16="http://schemas.microsoft.com/office/drawing/2014/main" id="{A38ECAA5-9A5B-426D-8174-EC1E5F3CF91F}"/>
                  </a:ext>
                </a:extLst>
              </p:cNvPr>
              <p:cNvCxnSpPr>
                <a:cxnSpLocks/>
              </p:cNvCxnSpPr>
              <p:nvPr/>
            </p:nvCxnSpPr>
            <p:spPr>
              <a:xfrm>
                <a:off x="2036183" y="4084077"/>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25" name="Ellipse 324">
                <a:extLst>
                  <a:ext uri="{FF2B5EF4-FFF2-40B4-BE49-F238E27FC236}">
                    <a16:creationId xmlns:a16="http://schemas.microsoft.com/office/drawing/2014/main" id="{5CF118CD-ECAD-412D-8D54-C398A1BDA78A}"/>
                  </a:ext>
                </a:extLst>
              </p:cNvPr>
              <p:cNvSpPr/>
              <p:nvPr/>
            </p:nvSpPr>
            <p:spPr>
              <a:xfrm>
                <a:off x="1903658" y="4217625"/>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sp>
          <p:nvSpPr>
            <p:cNvPr id="449" name="Rectangle 448">
              <a:extLst>
                <a:ext uri="{FF2B5EF4-FFF2-40B4-BE49-F238E27FC236}">
                  <a16:creationId xmlns:a16="http://schemas.microsoft.com/office/drawing/2014/main" id="{0293FA28-C73C-49BA-82F1-0C6E3CE37E01}"/>
                </a:ext>
              </a:extLst>
            </p:cNvPr>
            <p:cNvSpPr/>
            <p:nvPr/>
          </p:nvSpPr>
          <p:spPr>
            <a:xfrm>
              <a:off x="2169012" y="4120996"/>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Anticiper et analyser les cas les plus complexes, mettre en place des améliorations</a:t>
              </a:r>
            </a:p>
          </p:txBody>
        </p:sp>
      </p:grpSp>
      <p:grpSp>
        <p:nvGrpSpPr>
          <p:cNvPr id="3" name="Groupe 2">
            <a:extLst>
              <a:ext uri="{FF2B5EF4-FFF2-40B4-BE49-F238E27FC236}">
                <a16:creationId xmlns:a16="http://schemas.microsoft.com/office/drawing/2014/main" id="{EF3FE933-8416-47B2-B765-99C92BA6A004}"/>
              </a:ext>
            </a:extLst>
          </p:cNvPr>
          <p:cNvGrpSpPr/>
          <p:nvPr/>
        </p:nvGrpSpPr>
        <p:grpSpPr>
          <a:xfrm>
            <a:off x="179437" y="3933413"/>
            <a:ext cx="7208162" cy="504000"/>
            <a:chOff x="205409" y="3846237"/>
            <a:chExt cx="7208162" cy="504000"/>
          </a:xfrm>
        </p:grpSpPr>
        <p:sp>
          <p:nvSpPr>
            <p:cNvPr id="327" name="Rectangle 326">
              <a:extLst>
                <a:ext uri="{FF2B5EF4-FFF2-40B4-BE49-F238E27FC236}">
                  <a16:creationId xmlns:a16="http://schemas.microsoft.com/office/drawing/2014/main" id="{0D475A1B-461C-4A9A-A236-90831B4E7702}"/>
                </a:ext>
              </a:extLst>
            </p:cNvPr>
            <p:cNvSpPr/>
            <p:nvPr/>
          </p:nvSpPr>
          <p:spPr>
            <a:xfrm>
              <a:off x="2087320" y="3846237"/>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sp>
          <p:nvSpPr>
            <p:cNvPr id="258" name="ZoneTexte 257">
              <a:extLst>
                <a:ext uri="{FF2B5EF4-FFF2-40B4-BE49-F238E27FC236}">
                  <a16:creationId xmlns:a16="http://schemas.microsoft.com/office/drawing/2014/main" id="{850CAB72-FA7C-431B-8774-E5F68B7CBF1D}"/>
                </a:ext>
              </a:extLst>
            </p:cNvPr>
            <p:cNvSpPr txBox="1"/>
            <p:nvPr/>
          </p:nvSpPr>
          <p:spPr>
            <a:xfrm>
              <a:off x="205409" y="3898182"/>
              <a:ext cx="1767173"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Sécurité des échanges de données avec l'externe</a:t>
              </a:r>
            </a:p>
          </p:txBody>
        </p:sp>
        <p:sp>
          <p:nvSpPr>
            <p:cNvPr id="355" name="Rectangle 354">
              <a:extLst>
                <a:ext uri="{FF2B5EF4-FFF2-40B4-BE49-F238E27FC236}">
                  <a16:creationId xmlns:a16="http://schemas.microsoft.com/office/drawing/2014/main" id="{98A41055-EB25-480F-941E-B1A9FFC91A90}"/>
                </a:ext>
              </a:extLst>
            </p:cNvPr>
            <p:cNvSpPr/>
            <p:nvPr/>
          </p:nvSpPr>
          <p:spPr>
            <a:xfrm>
              <a:off x="5326558" y="3913571"/>
              <a:ext cx="2087013" cy="369332"/>
            </a:xfrm>
            <a:prstGeom prst="rect">
              <a:avLst/>
            </a:prstGeom>
            <a:noFill/>
          </p:spPr>
          <p:txBody>
            <a:bodyPr wrap="square">
              <a:spAutoFit/>
            </a:bodyPr>
            <a:lstStyle/>
            <a:p>
              <a:r>
                <a:rPr lang="fr-FR" sz="900" i="1" dirty="0">
                  <a:solidFill>
                    <a:schemeClr val="tx2"/>
                  </a:solidFill>
                  <a:latin typeface="Univers Light" panose="020B0403020202020204" pitchFamily="34" charset="0"/>
                </a:rPr>
                <a:t>Conduire et analyser des tests de cybersécurité (ex : tests d’intrusion) </a:t>
              </a:r>
            </a:p>
          </p:txBody>
        </p:sp>
        <p:grpSp>
          <p:nvGrpSpPr>
            <p:cNvPr id="328" name="Groupe 327">
              <a:extLst>
                <a:ext uri="{FF2B5EF4-FFF2-40B4-BE49-F238E27FC236}">
                  <a16:creationId xmlns:a16="http://schemas.microsoft.com/office/drawing/2014/main" id="{4394A870-D55C-4120-BBF3-7E72C0412132}"/>
                </a:ext>
              </a:extLst>
            </p:cNvPr>
            <p:cNvGrpSpPr/>
            <p:nvPr/>
          </p:nvGrpSpPr>
          <p:grpSpPr>
            <a:xfrm>
              <a:off x="1942188" y="3846237"/>
              <a:ext cx="271472" cy="504000"/>
              <a:chOff x="1903658" y="4003285"/>
              <a:chExt cx="265051" cy="504000"/>
            </a:xfrm>
          </p:grpSpPr>
          <p:cxnSp>
            <p:nvCxnSpPr>
              <p:cNvPr id="329" name="Connecteur droit 328">
                <a:extLst>
                  <a:ext uri="{FF2B5EF4-FFF2-40B4-BE49-F238E27FC236}">
                    <a16:creationId xmlns:a16="http://schemas.microsoft.com/office/drawing/2014/main" id="{3F1D7B0B-9864-498F-8720-FC54029DA99A}"/>
                  </a:ext>
                </a:extLst>
              </p:cNvPr>
              <p:cNvCxnSpPr>
                <a:cxnSpLocks/>
              </p:cNvCxnSpPr>
              <p:nvPr/>
            </p:nvCxnSpPr>
            <p:spPr>
              <a:xfrm>
                <a:off x="2036183" y="4003285"/>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30" name="Ellipse 329">
                <a:extLst>
                  <a:ext uri="{FF2B5EF4-FFF2-40B4-BE49-F238E27FC236}">
                    <a16:creationId xmlns:a16="http://schemas.microsoft.com/office/drawing/2014/main" id="{3D9C0E5B-C055-4CB7-BEEE-1AC4D71A70FE}"/>
                  </a:ext>
                </a:extLst>
              </p:cNvPr>
              <p:cNvSpPr/>
              <p:nvPr/>
            </p:nvSpPr>
            <p:spPr>
              <a:xfrm>
                <a:off x="1903658" y="4136833"/>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sp>
          <p:nvSpPr>
            <p:cNvPr id="450" name="Rectangle 449">
              <a:extLst>
                <a:ext uri="{FF2B5EF4-FFF2-40B4-BE49-F238E27FC236}">
                  <a16:creationId xmlns:a16="http://schemas.microsoft.com/office/drawing/2014/main" id="{239BDA74-ED90-4CE5-B281-4E1F09F762C2}"/>
                </a:ext>
              </a:extLst>
            </p:cNvPr>
            <p:cNvSpPr/>
            <p:nvPr/>
          </p:nvSpPr>
          <p:spPr>
            <a:xfrm>
              <a:off x="2169012" y="3898182"/>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Mettre en œuvre une démarche de sécurisation des échanges de données </a:t>
              </a:r>
            </a:p>
          </p:txBody>
        </p:sp>
      </p:grpSp>
      <p:grpSp>
        <p:nvGrpSpPr>
          <p:cNvPr id="138" name="Groupe 137">
            <a:extLst>
              <a:ext uri="{FF2B5EF4-FFF2-40B4-BE49-F238E27FC236}">
                <a16:creationId xmlns:a16="http://schemas.microsoft.com/office/drawing/2014/main" id="{74717295-218C-4C08-9CE7-F17047296710}"/>
              </a:ext>
            </a:extLst>
          </p:cNvPr>
          <p:cNvGrpSpPr/>
          <p:nvPr/>
        </p:nvGrpSpPr>
        <p:grpSpPr>
          <a:xfrm>
            <a:off x="3995753" y="1501255"/>
            <a:ext cx="3456384" cy="481018"/>
            <a:chOff x="3635821" y="1491960"/>
            <a:chExt cx="3456384" cy="481018"/>
          </a:xfrm>
        </p:grpSpPr>
        <p:grpSp>
          <p:nvGrpSpPr>
            <p:cNvPr id="139" name="Groupe 138">
              <a:extLst>
                <a:ext uri="{FF2B5EF4-FFF2-40B4-BE49-F238E27FC236}">
                  <a16:creationId xmlns:a16="http://schemas.microsoft.com/office/drawing/2014/main" id="{26B70494-C0F3-4BB8-A16C-743E92AB026C}"/>
                </a:ext>
              </a:extLst>
            </p:cNvPr>
            <p:cNvGrpSpPr/>
            <p:nvPr/>
          </p:nvGrpSpPr>
          <p:grpSpPr>
            <a:xfrm>
              <a:off x="3747100" y="1491960"/>
              <a:ext cx="3129082" cy="451140"/>
              <a:chOff x="3747100" y="1491960"/>
              <a:chExt cx="3129082" cy="451140"/>
            </a:xfrm>
          </p:grpSpPr>
          <p:sp>
            <p:nvSpPr>
              <p:cNvPr id="175" name="Rectangle 174">
                <a:extLst>
                  <a:ext uri="{FF2B5EF4-FFF2-40B4-BE49-F238E27FC236}">
                    <a16:creationId xmlns:a16="http://schemas.microsoft.com/office/drawing/2014/main" id="{318BAB1A-E695-48F7-BA25-87F99DE8B68C}"/>
                  </a:ext>
                </a:extLst>
              </p:cNvPr>
              <p:cNvSpPr/>
              <p:nvPr/>
            </p:nvSpPr>
            <p:spPr>
              <a:xfrm>
                <a:off x="3789012" y="1527277"/>
                <a:ext cx="3087170" cy="415823"/>
              </a:xfrm>
              <a:prstGeom prst="rect">
                <a:avLst/>
              </a:prstGeom>
              <a:solidFill>
                <a:srgbClr val="FFFFFF"/>
              </a:solidFill>
              <a:ln w="22225">
                <a:solidFill>
                  <a:schemeClr val="bg2"/>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sp>
            <p:nvSpPr>
              <p:cNvPr id="176" name="ZoneTexte 175">
                <a:extLst>
                  <a:ext uri="{FF2B5EF4-FFF2-40B4-BE49-F238E27FC236}">
                    <a16:creationId xmlns:a16="http://schemas.microsoft.com/office/drawing/2014/main" id="{D4D0B925-FFBE-4DE7-A6AC-B4B7E0B86F66}"/>
                  </a:ext>
                </a:extLst>
              </p:cNvPr>
              <p:cNvSpPr txBox="1"/>
              <p:nvPr/>
            </p:nvSpPr>
            <p:spPr>
              <a:xfrm>
                <a:off x="3747100" y="1491960"/>
                <a:ext cx="845828" cy="215444"/>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800" b="1" dirty="0"/>
                  <a:t>Légende</a:t>
                </a:r>
              </a:p>
            </p:txBody>
          </p:sp>
        </p:grpSp>
        <p:grpSp>
          <p:nvGrpSpPr>
            <p:cNvPr id="140" name="Groupe 139">
              <a:extLst>
                <a:ext uri="{FF2B5EF4-FFF2-40B4-BE49-F238E27FC236}">
                  <a16:creationId xmlns:a16="http://schemas.microsoft.com/office/drawing/2014/main" id="{76265C3D-CC2C-4137-9CAD-1B973BC9CB0A}"/>
                </a:ext>
              </a:extLst>
            </p:cNvPr>
            <p:cNvGrpSpPr/>
            <p:nvPr/>
          </p:nvGrpSpPr>
          <p:grpSpPr>
            <a:xfrm>
              <a:off x="5145033" y="1669592"/>
              <a:ext cx="1192567" cy="303386"/>
              <a:chOff x="5501712" y="1669592"/>
              <a:chExt cx="1192567" cy="303386"/>
            </a:xfrm>
          </p:grpSpPr>
          <p:sp>
            <p:nvSpPr>
              <p:cNvPr id="173" name="ZoneTexte 172">
                <a:extLst>
                  <a:ext uri="{FF2B5EF4-FFF2-40B4-BE49-F238E27FC236}">
                    <a16:creationId xmlns:a16="http://schemas.microsoft.com/office/drawing/2014/main" id="{4204D8CB-8682-4A16-A638-D7B729B8B9C0}"/>
                  </a:ext>
                </a:extLst>
              </p:cNvPr>
              <p:cNvSpPr txBox="1"/>
              <p:nvPr/>
            </p:nvSpPr>
            <p:spPr>
              <a:xfrm>
                <a:off x="5501712"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confirmé</a:t>
                </a:r>
              </a:p>
            </p:txBody>
          </p:sp>
          <p:sp>
            <p:nvSpPr>
              <p:cNvPr id="174" name="Ellipse 173">
                <a:extLst>
                  <a:ext uri="{FF2B5EF4-FFF2-40B4-BE49-F238E27FC236}">
                    <a16:creationId xmlns:a16="http://schemas.microsoft.com/office/drawing/2014/main" id="{5A6BBC2B-9F94-4E7C-A9B0-86841B690A39}"/>
                  </a:ext>
                </a:extLst>
              </p:cNvPr>
              <p:cNvSpPr/>
              <p:nvPr/>
            </p:nvSpPr>
            <p:spPr>
              <a:xfrm>
                <a:off x="6016187" y="1669592"/>
                <a:ext cx="163617" cy="133002"/>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t>3</a:t>
                </a:r>
              </a:p>
            </p:txBody>
          </p:sp>
        </p:grpSp>
        <p:grpSp>
          <p:nvGrpSpPr>
            <p:cNvPr id="141" name="Groupe 140">
              <a:extLst>
                <a:ext uri="{FF2B5EF4-FFF2-40B4-BE49-F238E27FC236}">
                  <a16:creationId xmlns:a16="http://schemas.microsoft.com/office/drawing/2014/main" id="{4C2E0B89-7242-417C-A4C6-E6F12F046B42}"/>
                </a:ext>
              </a:extLst>
            </p:cNvPr>
            <p:cNvGrpSpPr/>
            <p:nvPr/>
          </p:nvGrpSpPr>
          <p:grpSpPr>
            <a:xfrm>
              <a:off x="5899638" y="1669592"/>
              <a:ext cx="1192567" cy="303386"/>
              <a:chOff x="6322879" y="1669592"/>
              <a:chExt cx="1192567" cy="303386"/>
            </a:xfrm>
          </p:grpSpPr>
          <p:sp>
            <p:nvSpPr>
              <p:cNvPr id="163" name="ZoneTexte 162">
                <a:extLst>
                  <a:ext uri="{FF2B5EF4-FFF2-40B4-BE49-F238E27FC236}">
                    <a16:creationId xmlns:a16="http://schemas.microsoft.com/office/drawing/2014/main" id="{DDFD42BC-288D-45F4-8FA9-EF4DC3E98AA3}"/>
                  </a:ext>
                </a:extLst>
              </p:cNvPr>
              <p:cNvSpPr txBox="1"/>
              <p:nvPr/>
            </p:nvSpPr>
            <p:spPr>
              <a:xfrm>
                <a:off x="6322879"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expert</a:t>
                </a:r>
              </a:p>
            </p:txBody>
          </p:sp>
          <p:sp>
            <p:nvSpPr>
              <p:cNvPr id="164" name="Ellipse 163">
                <a:extLst>
                  <a:ext uri="{FF2B5EF4-FFF2-40B4-BE49-F238E27FC236}">
                    <a16:creationId xmlns:a16="http://schemas.microsoft.com/office/drawing/2014/main" id="{7F14CCB4-6157-4FB7-91EF-2ADDE8233595}"/>
                  </a:ext>
                </a:extLst>
              </p:cNvPr>
              <p:cNvSpPr/>
              <p:nvPr/>
            </p:nvSpPr>
            <p:spPr>
              <a:xfrm>
                <a:off x="6837354" y="1669592"/>
                <a:ext cx="163617" cy="133002"/>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t>4</a:t>
                </a:r>
              </a:p>
            </p:txBody>
          </p:sp>
        </p:grpSp>
        <p:grpSp>
          <p:nvGrpSpPr>
            <p:cNvPr id="147" name="Groupe 146">
              <a:extLst>
                <a:ext uri="{FF2B5EF4-FFF2-40B4-BE49-F238E27FC236}">
                  <a16:creationId xmlns:a16="http://schemas.microsoft.com/office/drawing/2014/main" id="{CE27C225-9343-4264-A24F-8749F947027A}"/>
                </a:ext>
              </a:extLst>
            </p:cNvPr>
            <p:cNvGrpSpPr/>
            <p:nvPr/>
          </p:nvGrpSpPr>
          <p:grpSpPr>
            <a:xfrm>
              <a:off x="4390427" y="1669592"/>
              <a:ext cx="1192567" cy="303386"/>
              <a:chOff x="4680545" y="1669592"/>
              <a:chExt cx="1192567" cy="303386"/>
            </a:xfrm>
          </p:grpSpPr>
          <p:sp>
            <p:nvSpPr>
              <p:cNvPr id="158" name="ZoneTexte 157">
                <a:extLst>
                  <a:ext uri="{FF2B5EF4-FFF2-40B4-BE49-F238E27FC236}">
                    <a16:creationId xmlns:a16="http://schemas.microsoft.com/office/drawing/2014/main" id="{431ED733-EE22-4EA7-9232-541624998C9E}"/>
                  </a:ext>
                </a:extLst>
              </p:cNvPr>
              <p:cNvSpPr txBox="1"/>
              <p:nvPr/>
            </p:nvSpPr>
            <p:spPr>
              <a:xfrm>
                <a:off x="4680545"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avancé</a:t>
                </a:r>
              </a:p>
            </p:txBody>
          </p:sp>
          <p:sp>
            <p:nvSpPr>
              <p:cNvPr id="160" name="Ellipse 159">
                <a:extLst>
                  <a:ext uri="{FF2B5EF4-FFF2-40B4-BE49-F238E27FC236}">
                    <a16:creationId xmlns:a16="http://schemas.microsoft.com/office/drawing/2014/main" id="{222FB295-8E7E-4B6C-BB6F-5779B279B758}"/>
                  </a:ext>
                </a:extLst>
              </p:cNvPr>
              <p:cNvSpPr/>
              <p:nvPr/>
            </p:nvSpPr>
            <p:spPr>
              <a:xfrm>
                <a:off x="5195020" y="1669592"/>
                <a:ext cx="163617" cy="133002"/>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t>2</a:t>
                </a:r>
              </a:p>
            </p:txBody>
          </p:sp>
        </p:grpSp>
        <p:grpSp>
          <p:nvGrpSpPr>
            <p:cNvPr id="151" name="Groupe 150">
              <a:extLst>
                <a:ext uri="{FF2B5EF4-FFF2-40B4-BE49-F238E27FC236}">
                  <a16:creationId xmlns:a16="http://schemas.microsoft.com/office/drawing/2014/main" id="{8DEF2E79-B30A-4A55-AE61-7DFC7570A0D3}"/>
                </a:ext>
              </a:extLst>
            </p:cNvPr>
            <p:cNvGrpSpPr/>
            <p:nvPr/>
          </p:nvGrpSpPr>
          <p:grpSpPr>
            <a:xfrm>
              <a:off x="3635821" y="1669592"/>
              <a:ext cx="1192567" cy="303386"/>
              <a:chOff x="3859378" y="1669592"/>
              <a:chExt cx="1192567" cy="303386"/>
            </a:xfrm>
          </p:grpSpPr>
          <p:sp>
            <p:nvSpPr>
              <p:cNvPr id="154" name="ZoneTexte 153">
                <a:extLst>
                  <a:ext uri="{FF2B5EF4-FFF2-40B4-BE49-F238E27FC236}">
                    <a16:creationId xmlns:a16="http://schemas.microsoft.com/office/drawing/2014/main" id="{22805817-392C-454E-8F73-586483F5EC8F}"/>
                  </a:ext>
                </a:extLst>
              </p:cNvPr>
              <p:cNvSpPr txBox="1"/>
              <p:nvPr/>
            </p:nvSpPr>
            <p:spPr>
              <a:xfrm>
                <a:off x="3859378"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de base</a:t>
                </a:r>
              </a:p>
            </p:txBody>
          </p:sp>
          <p:sp>
            <p:nvSpPr>
              <p:cNvPr id="156" name="Ellipse 155">
                <a:extLst>
                  <a:ext uri="{FF2B5EF4-FFF2-40B4-BE49-F238E27FC236}">
                    <a16:creationId xmlns:a16="http://schemas.microsoft.com/office/drawing/2014/main" id="{0EF3A145-8E59-4D8C-9FDA-1DE9703E6A8C}"/>
                  </a:ext>
                </a:extLst>
              </p:cNvPr>
              <p:cNvSpPr/>
              <p:nvPr/>
            </p:nvSpPr>
            <p:spPr>
              <a:xfrm>
                <a:off x="4373853" y="1669592"/>
                <a:ext cx="163617" cy="133002"/>
              </a:xfrm>
              <a:prstGeom prst="ellipse">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solidFill>
                      <a:srgbClr val="FFFFFF"/>
                    </a:solidFill>
                  </a:rPr>
                  <a:t>1</a:t>
                </a:r>
              </a:p>
            </p:txBody>
          </p:sp>
        </p:grpSp>
      </p:grpSp>
      <p:grpSp>
        <p:nvGrpSpPr>
          <p:cNvPr id="177" name="Groupe 176">
            <a:extLst>
              <a:ext uri="{FF2B5EF4-FFF2-40B4-BE49-F238E27FC236}">
                <a16:creationId xmlns:a16="http://schemas.microsoft.com/office/drawing/2014/main" id="{0B673D2E-EE12-4687-B0BD-319B7CBFB217}"/>
              </a:ext>
            </a:extLst>
          </p:cNvPr>
          <p:cNvGrpSpPr/>
          <p:nvPr/>
        </p:nvGrpSpPr>
        <p:grpSpPr>
          <a:xfrm>
            <a:off x="179437" y="5135218"/>
            <a:ext cx="7193991" cy="553998"/>
            <a:chOff x="98900" y="5861634"/>
            <a:chExt cx="7193991" cy="553998"/>
          </a:xfrm>
        </p:grpSpPr>
        <p:sp>
          <p:nvSpPr>
            <p:cNvPr id="178" name="ZoneTexte 177">
              <a:extLst>
                <a:ext uri="{FF2B5EF4-FFF2-40B4-BE49-F238E27FC236}">
                  <a16:creationId xmlns:a16="http://schemas.microsoft.com/office/drawing/2014/main" id="{72D4ABDD-F2FF-4E20-BA36-95C04E8D4557}"/>
                </a:ext>
              </a:extLst>
            </p:cNvPr>
            <p:cNvSpPr txBox="1"/>
            <p:nvPr/>
          </p:nvSpPr>
          <p:spPr>
            <a:xfrm>
              <a:off x="98900" y="5938578"/>
              <a:ext cx="1675671"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Gestion d'une architecture fonctionnelle SI</a:t>
              </a:r>
            </a:p>
          </p:txBody>
        </p:sp>
        <p:sp>
          <p:nvSpPr>
            <p:cNvPr id="181" name="Rectangle 180">
              <a:extLst>
                <a:ext uri="{FF2B5EF4-FFF2-40B4-BE49-F238E27FC236}">
                  <a16:creationId xmlns:a16="http://schemas.microsoft.com/office/drawing/2014/main" id="{4F1470DC-AC07-420C-9D6D-E3EE2020C734}"/>
                </a:ext>
              </a:extLst>
            </p:cNvPr>
            <p:cNvSpPr/>
            <p:nvPr/>
          </p:nvSpPr>
          <p:spPr>
            <a:xfrm>
              <a:off x="5239404" y="5884718"/>
              <a:ext cx="2053487"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Préparer un guide regroupant tous les risques SI du cabinet et les moyens opérationnels d’y remédier</a:t>
              </a:r>
            </a:p>
          </p:txBody>
        </p:sp>
        <p:grpSp>
          <p:nvGrpSpPr>
            <p:cNvPr id="182" name="Groupe 181">
              <a:extLst>
                <a:ext uri="{FF2B5EF4-FFF2-40B4-BE49-F238E27FC236}">
                  <a16:creationId xmlns:a16="http://schemas.microsoft.com/office/drawing/2014/main" id="{F42EF93C-8402-46CA-AA19-CE274C6AB86E}"/>
                </a:ext>
              </a:extLst>
            </p:cNvPr>
            <p:cNvGrpSpPr/>
            <p:nvPr/>
          </p:nvGrpSpPr>
          <p:grpSpPr>
            <a:xfrm>
              <a:off x="1835679" y="5861634"/>
              <a:ext cx="3466824" cy="553998"/>
              <a:chOff x="1835679" y="5861634"/>
              <a:chExt cx="3466824" cy="553998"/>
            </a:xfrm>
          </p:grpSpPr>
          <p:grpSp>
            <p:nvGrpSpPr>
              <p:cNvPr id="183" name="Groupe 182">
                <a:extLst>
                  <a:ext uri="{FF2B5EF4-FFF2-40B4-BE49-F238E27FC236}">
                    <a16:creationId xmlns:a16="http://schemas.microsoft.com/office/drawing/2014/main" id="{78E0045A-C95C-43A6-A1F4-687140663321}"/>
                  </a:ext>
                </a:extLst>
              </p:cNvPr>
              <p:cNvGrpSpPr/>
              <p:nvPr/>
            </p:nvGrpSpPr>
            <p:grpSpPr>
              <a:xfrm>
                <a:off x="1835679" y="5863550"/>
                <a:ext cx="3405719" cy="527083"/>
                <a:chOff x="1907629" y="2819913"/>
                <a:chExt cx="3405719" cy="527083"/>
              </a:xfrm>
            </p:grpSpPr>
            <p:sp>
              <p:nvSpPr>
                <p:cNvPr id="188" name="Rectangle 187">
                  <a:extLst>
                    <a:ext uri="{FF2B5EF4-FFF2-40B4-BE49-F238E27FC236}">
                      <a16:creationId xmlns:a16="http://schemas.microsoft.com/office/drawing/2014/main" id="{0804EC73-CEDF-4A02-9F20-56A41B119A5B}"/>
                    </a:ext>
                  </a:extLst>
                </p:cNvPr>
                <p:cNvSpPr/>
                <p:nvPr/>
              </p:nvSpPr>
              <p:spPr>
                <a:xfrm>
                  <a:off x="2052761" y="2842996"/>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189" name="Groupe 188">
                  <a:extLst>
                    <a:ext uri="{FF2B5EF4-FFF2-40B4-BE49-F238E27FC236}">
                      <a16:creationId xmlns:a16="http://schemas.microsoft.com/office/drawing/2014/main" id="{7B53E1F5-AE44-43EB-9415-22BA984DF946}"/>
                    </a:ext>
                  </a:extLst>
                </p:cNvPr>
                <p:cNvGrpSpPr/>
                <p:nvPr/>
              </p:nvGrpSpPr>
              <p:grpSpPr>
                <a:xfrm>
                  <a:off x="1907629" y="2819913"/>
                  <a:ext cx="271472" cy="504000"/>
                  <a:chOff x="1903658" y="4053299"/>
                  <a:chExt cx="265051" cy="504000"/>
                </a:xfrm>
              </p:grpSpPr>
              <p:cxnSp>
                <p:nvCxnSpPr>
                  <p:cNvPr id="190" name="Connecteur droit 189">
                    <a:extLst>
                      <a:ext uri="{FF2B5EF4-FFF2-40B4-BE49-F238E27FC236}">
                        <a16:creationId xmlns:a16="http://schemas.microsoft.com/office/drawing/2014/main" id="{01BC3F67-A789-4798-A262-4FD792BC8FE1}"/>
                      </a:ext>
                    </a:extLst>
                  </p:cNvPr>
                  <p:cNvCxnSpPr>
                    <a:cxnSpLocks/>
                  </p:cNvCxnSpPr>
                  <p:nvPr/>
                </p:nvCxnSpPr>
                <p:spPr>
                  <a:xfrm>
                    <a:off x="2036183" y="4053299"/>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91" name="Ellipse 190">
                    <a:extLst>
                      <a:ext uri="{FF2B5EF4-FFF2-40B4-BE49-F238E27FC236}">
                        <a16:creationId xmlns:a16="http://schemas.microsoft.com/office/drawing/2014/main" id="{D104DE6F-F3C9-4198-9138-9E949DEF11FF}"/>
                      </a:ext>
                    </a:extLst>
                  </p:cNvPr>
                  <p:cNvSpPr/>
                  <p:nvPr/>
                </p:nvSpPr>
                <p:spPr>
                  <a:xfrm>
                    <a:off x="1903658" y="4209930"/>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grpSp>
          <p:sp>
            <p:nvSpPr>
              <p:cNvPr id="187" name="Rectangle 186">
                <a:extLst>
                  <a:ext uri="{FF2B5EF4-FFF2-40B4-BE49-F238E27FC236}">
                    <a16:creationId xmlns:a16="http://schemas.microsoft.com/office/drawing/2014/main" id="{BBC89AF6-6E42-49AE-BB63-F42CC83AF096}"/>
                  </a:ext>
                </a:extLst>
              </p:cNvPr>
              <p:cNvSpPr/>
              <p:nvPr/>
            </p:nvSpPr>
            <p:spPr>
              <a:xfrm>
                <a:off x="2062503" y="5861634"/>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Anticiper les besoins d'intégration, de développement et les mesures de gestion des risques d'un SI</a:t>
                </a:r>
              </a:p>
            </p:txBody>
          </p:sp>
        </p:grpSp>
      </p:grpSp>
      <p:grpSp>
        <p:nvGrpSpPr>
          <p:cNvPr id="233" name="Groupe 232">
            <a:extLst>
              <a:ext uri="{FF2B5EF4-FFF2-40B4-BE49-F238E27FC236}">
                <a16:creationId xmlns:a16="http://schemas.microsoft.com/office/drawing/2014/main" id="{1C7B9A15-1ECA-4B49-AAF8-C101FBF46658}"/>
              </a:ext>
            </a:extLst>
          </p:cNvPr>
          <p:cNvGrpSpPr/>
          <p:nvPr/>
        </p:nvGrpSpPr>
        <p:grpSpPr>
          <a:xfrm>
            <a:off x="179437" y="7511134"/>
            <a:ext cx="7246836" cy="553998"/>
            <a:chOff x="170850" y="7448913"/>
            <a:chExt cx="7246836" cy="553998"/>
          </a:xfrm>
        </p:grpSpPr>
        <p:grpSp>
          <p:nvGrpSpPr>
            <p:cNvPr id="234" name="Groupe 233">
              <a:extLst>
                <a:ext uri="{FF2B5EF4-FFF2-40B4-BE49-F238E27FC236}">
                  <a16:creationId xmlns:a16="http://schemas.microsoft.com/office/drawing/2014/main" id="{0AAEE4B6-59E8-4303-977A-5FC49C468D2C}"/>
                </a:ext>
              </a:extLst>
            </p:cNvPr>
            <p:cNvGrpSpPr/>
            <p:nvPr/>
          </p:nvGrpSpPr>
          <p:grpSpPr>
            <a:xfrm>
              <a:off x="170850" y="7471997"/>
              <a:ext cx="7246836" cy="507831"/>
              <a:chOff x="170850" y="7471997"/>
              <a:chExt cx="7246836" cy="507831"/>
            </a:xfrm>
          </p:grpSpPr>
          <p:sp>
            <p:nvSpPr>
              <p:cNvPr id="236" name="ZoneTexte 235">
                <a:extLst>
                  <a:ext uri="{FF2B5EF4-FFF2-40B4-BE49-F238E27FC236}">
                    <a16:creationId xmlns:a16="http://schemas.microsoft.com/office/drawing/2014/main" id="{5A1A6BDA-2362-4F69-A1E0-ADBCE10C9842}"/>
                  </a:ext>
                </a:extLst>
              </p:cNvPr>
              <p:cNvSpPr txBox="1"/>
              <p:nvPr/>
            </p:nvSpPr>
            <p:spPr>
              <a:xfrm>
                <a:off x="170850" y="7525857"/>
                <a:ext cx="1767172"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Communication écrite et orale</a:t>
                </a:r>
              </a:p>
            </p:txBody>
          </p:sp>
          <p:sp>
            <p:nvSpPr>
              <p:cNvPr id="237" name="Rectangle 236">
                <a:extLst>
                  <a:ext uri="{FF2B5EF4-FFF2-40B4-BE49-F238E27FC236}">
                    <a16:creationId xmlns:a16="http://schemas.microsoft.com/office/drawing/2014/main" id="{4E4C1EB1-92DA-4F42-8E92-C956FAA2A013}"/>
                  </a:ext>
                </a:extLst>
              </p:cNvPr>
              <p:cNvSpPr/>
              <p:nvPr/>
            </p:nvSpPr>
            <p:spPr>
              <a:xfrm>
                <a:off x="5292000" y="7471997"/>
                <a:ext cx="2125686"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Faire preuve de pédagogie dans le recueil et la résolution d’un </a:t>
                </a:r>
                <a:br>
                  <a:rPr lang="fr-FR" sz="900" i="1" dirty="0">
                    <a:solidFill>
                      <a:schemeClr val="tx2"/>
                    </a:solidFill>
                    <a:latin typeface="Univers Light" panose="020B0403020202020204" pitchFamily="34" charset="0"/>
                  </a:rPr>
                </a:br>
                <a:r>
                  <a:rPr lang="fr-FR" sz="900" i="1" dirty="0">
                    <a:solidFill>
                      <a:schemeClr val="tx2"/>
                    </a:solidFill>
                    <a:latin typeface="Univers Light" panose="020B0403020202020204" pitchFamily="34" charset="0"/>
                  </a:rPr>
                  <a:t>problème technique</a:t>
                </a:r>
              </a:p>
            </p:txBody>
          </p:sp>
          <p:grpSp>
            <p:nvGrpSpPr>
              <p:cNvPr id="238" name="Groupe 237">
                <a:extLst>
                  <a:ext uri="{FF2B5EF4-FFF2-40B4-BE49-F238E27FC236}">
                    <a16:creationId xmlns:a16="http://schemas.microsoft.com/office/drawing/2014/main" id="{9B7C57AE-E747-4331-BC6B-5DF19CE653F3}"/>
                  </a:ext>
                </a:extLst>
              </p:cNvPr>
              <p:cNvGrpSpPr/>
              <p:nvPr/>
            </p:nvGrpSpPr>
            <p:grpSpPr>
              <a:xfrm>
                <a:off x="1907629" y="7473912"/>
                <a:ext cx="3405719" cy="504000"/>
                <a:chOff x="1907629" y="2901664"/>
                <a:chExt cx="3405719" cy="504000"/>
              </a:xfrm>
            </p:grpSpPr>
            <p:sp>
              <p:nvSpPr>
                <p:cNvPr id="239" name="Rectangle 238">
                  <a:extLst>
                    <a:ext uri="{FF2B5EF4-FFF2-40B4-BE49-F238E27FC236}">
                      <a16:creationId xmlns:a16="http://schemas.microsoft.com/office/drawing/2014/main" id="{F7D68A99-EA68-4FC6-80D0-E9DF1F27AFD2}"/>
                    </a:ext>
                  </a:extLst>
                </p:cNvPr>
                <p:cNvSpPr/>
                <p:nvPr/>
              </p:nvSpPr>
              <p:spPr>
                <a:xfrm>
                  <a:off x="2052761" y="2901664"/>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40" name="Groupe 239">
                  <a:extLst>
                    <a:ext uri="{FF2B5EF4-FFF2-40B4-BE49-F238E27FC236}">
                      <a16:creationId xmlns:a16="http://schemas.microsoft.com/office/drawing/2014/main" id="{2DFBF5F5-DAF8-4A3B-B5FF-337B7F836778}"/>
                    </a:ext>
                  </a:extLst>
                </p:cNvPr>
                <p:cNvGrpSpPr/>
                <p:nvPr/>
              </p:nvGrpSpPr>
              <p:grpSpPr>
                <a:xfrm>
                  <a:off x="1907629" y="2901664"/>
                  <a:ext cx="271472" cy="504000"/>
                  <a:chOff x="1903658" y="4135050"/>
                  <a:chExt cx="265051" cy="504000"/>
                </a:xfrm>
              </p:grpSpPr>
              <p:cxnSp>
                <p:nvCxnSpPr>
                  <p:cNvPr id="241" name="Connecteur droit 240">
                    <a:extLst>
                      <a:ext uri="{FF2B5EF4-FFF2-40B4-BE49-F238E27FC236}">
                        <a16:creationId xmlns:a16="http://schemas.microsoft.com/office/drawing/2014/main" id="{C5E5D1D6-A8B5-4EA1-95E1-A303225098EA}"/>
                      </a:ext>
                    </a:extLst>
                  </p:cNvPr>
                  <p:cNvCxnSpPr>
                    <a:cxnSpLocks/>
                  </p:cNvCxnSpPr>
                  <p:nvPr/>
                </p:nvCxnSpPr>
                <p:spPr>
                  <a:xfrm>
                    <a:off x="2036183" y="4135050"/>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242" name="Ellipse 241">
                    <a:extLst>
                      <a:ext uri="{FF2B5EF4-FFF2-40B4-BE49-F238E27FC236}">
                        <a16:creationId xmlns:a16="http://schemas.microsoft.com/office/drawing/2014/main" id="{E6C920CE-2016-4169-B793-FD9B61315776}"/>
                      </a:ext>
                    </a:extLst>
                  </p:cNvPr>
                  <p:cNvSpPr/>
                  <p:nvPr/>
                </p:nvSpPr>
                <p:spPr>
                  <a:xfrm>
                    <a:off x="1903658" y="4268598"/>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grpSp>
        </p:grpSp>
        <p:sp>
          <p:nvSpPr>
            <p:cNvPr id="235" name="Rectangle 234">
              <a:extLst>
                <a:ext uri="{FF2B5EF4-FFF2-40B4-BE49-F238E27FC236}">
                  <a16:creationId xmlns:a16="http://schemas.microsoft.com/office/drawing/2014/main" id="{A7E3FDF6-056F-404C-A889-316972FE60A4}"/>
                </a:ext>
              </a:extLst>
            </p:cNvPr>
            <p:cNvSpPr/>
            <p:nvPr/>
          </p:nvSpPr>
          <p:spPr>
            <a:xfrm>
              <a:off x="2123652" y="7448913"/>
              <a:ext cx="3240000" cy="553998"/>
            </a:xfrm>
            <a:prstGeom prst="rect">
              <a:avLst/>
            </a:prstGeom>
            <a:noFill/>
          </p:spPr>
          <p:txBody>
            <a:bodyPr wrap="square">
              <a:spAutoFit/>
            </a:bodyPr>
            <a:lstStyle/>
            <a:p>
              <a:pPr marL="0" marR="0" lvl="0" indent="0" algn="l" defTabSz="1003381"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rgbClr val="E5446C"/>
                  </a:solidFill>
                  <a:effectLst/>
                  <a:uLnTx/>
                  <a:uFillTx/>
                  <a:latin typeface="Univers Light" panose="020B0403020202020204" pitchFamily="34" charset="0"/>
                  <a:ea typeface="+mn-ea"/>
                  <a:cs typeface="+mn-cs"/>
                </a:rPr>
                <a:t>Transmettre des idées complexes à son interlocuteur, adopter des mises en forme écrites professionnelles</a:t>
              </a:r>
            </a:p>
          </p:txBody>
        </p:sp>
      </p:grpSp>
      <p:grpSp>
        <p:nvGrpSpPr>
          <p:cNvPr id="243" name="Groupe 242">
            <a:extLst>
              <a:ext uri="{FF2B5EF4-FFF2-40B4-BE49-F238E27FC236}">
                <a16:creationId xmlns:a16="http://schemas.microsoft.com/office/drawing/2014/main" id="{6524EA4E-7582-4962-A024-A4890CB6C469}"/>
              </a:ext>
            </a:extLst>
          </p:cNvPr>
          <p:cNvGrpSpPr/>
          <p:nvPr/>
        </p:nvGrpSpPr>
        <p:grpSpPr>
          <a:xfrm>
            <a:off x="179437" y="8191829"/>
            <a:ext cx="7246836" cy="507831"/>
            <a:chOff x="170850" y="7421983"/>
            <a:chExt cx="7246836" cy="507831"/>
          </a:xfrm>
        </p:grpSpPr>
        <p:grpSp>
          <p:nvGrpSpPr>
            <p:cNvPr id="244" name="Groupe 243">
              <a:extLst>
                <a:ext uri="{FF2B5EF4-FFF2-40B4-BE49-F238E27FC236}">
                  <a16:creationId xmlns:a16="http://schemas.microsoft.com/office/drawing/2014/main" id="{03143095-E296-46F6-B05A-33B4DFC8D3D4}"/>
                </a:ext>
              </a:extLst>
            </p:cNvPr>
            <p:cNvGrpSpPr/>
            <p:nvPr/>
          </p:nvGrpSpPr>
          <p:grpSpPr>
            <a:xfrm>
              <a:off x="170850" y="7421983"/>
              <a:ext cx="7246836" cy="507831"/>
              <a:chOff x="170850" y="7421983"/>
              <a:chExt cx="7246836" cy="507831"/>
            </a:xfrm>
          </p:grpSpPr>
          <p:sp>
            <p:nvSpPr>
              <p:cNvPr id="246" name="ZoneTexte 245">
                <a:extLst>
                  <a:ext uri="{FF2B5EF4-FFF2-40B4-BE49-F238E27FC236}">
                    <a16:creationId xmlns:a16="http://schemas.microsoft.com/office/drawing/2014/main" id="{626FCC97-2B3D-499A-A698-8DE141039BC9}"/>
                  </a:ext>
                </a:extLst>
              </p:cNvPr>
              <p:cNvSpPr txBox="1"/>
              <p:nvPr/>
            </p:nvSpPr>
            <p:spPr>
              <a:xfrm>
                <a:off x="170850" y="7475843"/>
                <a:ext cx="1767172"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Organisation et planification du travail</a:t>
                </a:r>
              </a:p>
            </p:txBody>
          </p:sp>
          <p:sp>
            <p:nvSpPr>
              <p:cNvPr id="247" name="Rectangle 246">
                <a:extLst>
                  <a:ext uri="{FF2B5EF4-FFF2-40B4-BE49-F238E27FC236}">
                    <a16:creationId xmlns:a16="http://schemas.microsoft.com/office/drawing/2014/main" id="{5EAA4C2A-33CE-42F9-9343-80C544EEBB29}"/>
                  </a:ext>
                </a:extLst>
              </p:cNvPr>
              <p:cNvSpPr/>
              <p:nvPr/>
            </p:nvSpPr>
            <p:spPr>
              <a:xfrm>
                <a:off x="5292000" y="7421983"/>
                <a:ext cx="2125686"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Dans la gestion des besoins technologiques des collaborateurs, identifier les actions prioritaires </a:t>
                </a:r>
              </a:p>
            </p:txBody>
          </p:sp>
          <p:grpSp>
            <p:nvGrpSpPr>
              <p:cNvPr id="248" name="Groupe 247">
                <a:extLst>
                  <a:ext uri="{FF2B5EF4-FFF2-40B4-BE49-F238E27FC236}">
                    <a16:creationId xmlns:a16="http://schemas.microsoft.com/office/drawing/2014/main" id="{8D2FBDAF-D554-4421-A6F0-D472D84BE6A4}"/>
                  </a:ext>
                </a:extLst>
              </p:cNvPr>
              <p:cNvGrpSpPr/>
              <p:nvPr/>
            </p:nvGrpSpPr>
            <p:grpSpPr>
              <a:xfrm>
                <a:off x="1907629" y="7423898"/>
                <a:ext cx="3405719" cy="504000"/>
                <a:chOff x="1907629" y="2851650"/>
                <a:chExt cx="3405719" cy="504000"/>
              </a:xfrm>
            </p:grpSpPr>
            <p:sp>
              <p:nvSpPr>
                <p:cNvPr id="249" name="Rectangle 248">
                  <a:extLst>
                    <a:ext uri="{FF2B5EF4-FFF2-40B4-BE49-F238E27FC236}">
                      <a16:creationId xmlns:a16="http://schemas.microsoft.com/office/drawing/2014/main" id="{A7A03CF8-2E6F-42EF-9A14-7AE7A1105F8D}"/>
                    </a:ext>
                  </a:extLst>
                </p:cNvPr>
                <p:cNvSpPr/>
                <p:nvPr/>
              </p:nvSpPr>
              <p:spPr>
                <a:xfrm>
                  <a:off x="2052761" y="2851650"/>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50" name="Groupe 249">
                  <a:extLst>
                    <a:ext uri="{FF2B5EF4-FFF2-40B4-BE49-F238E27FC236}">
                      <a16:creationId xmlns:a16="http://schemas.microsoft.com/office/drawing/2014/main" id="{B8F72120-2D87-4E0C-A292-A8BDE61713CB}"/>
                    </a:ext>
                  </a:extLst>
                </p:cNvPr>
                <p:cNvGrpSpPr/>
                <p:nvPr/>
              </p:nvGrpSpPr>
              <p:grpSpPr>
                <a:xfrm>
                  <a:off x="1907629" y="2851650"/>
                  <a:ext cx="271472" cy="504000"/>
                  <a:chOff x="1903658" y="4085036"/>
                  <a:chExt cx="265051" cy="504000"/>
                </a:xfrm>
              </p:grpSpPr>
              <p:cxnSp>
                <p:nvCxnSpPr>
                  <p:cNvPr id="251" name="Connecteur droit 250">
                    <a:extLst>
                      <a:ext uri="{FF2B5EF4-FFF2-40B4-BE49-F238E27FC236}">
                        <a16:creationId xmlns:a16="http://schemas.microsoft.com/office/drawing/2014/main" id="{1315E951-21BB-45F2-B343-AB0353BA9609}"/>
                      </a:ext>
                    </a:extLst>
                  </p:cNvPr>
                  <p:cNvCxnSpPr>
                    <a:cxnSpLocks/>
                  </p:cNvCxnSpPr>
                  <p:nvPr/>
                </p:nvCxnSpPr>
                <p:spPr>
                  <a:xfrm>
                    <a:off x="2036183" y="4085036"/>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252" name="Ellipse 251">
                    <a:extLst>
                      <a:ext uri="{FF2B5EF4-FFF2-40B4-BE49-F238E27FC236}">
                        <a16:creationId xmlns:a16="http://schemas.microsoft.com/office/drawing/2014/main" id="{64296D4B-E1AA-4CD4-B272-E061F8B7EE34}"/>
                      </a:ext>
                    </a:extLst>
                  </p:cNvPr>
                  <p:cNvSpPr/>
                  <p:nvPr/>
                </p:nvSpPr>
                <p:spPr>
                  <a:xfrm>
                    <a:off x="1903658" y="4218584"/>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grpSp>
        </p:grpSp>
        <p:sp>
          <p:nvSpPr>
            <p:cNvPr id="245" name="Rectangle 244">
              <a:extLst>
                <a:ext uri="{FF2B5EF4-FFF2-40B4-BE49-F238E27FC236}">
                  <a16:creationId xmlns:a16="http://schemas.microsoft.com/office/drawing/2014/main" id="{29FB077A-28CA-41FC-B182-BC06A4550630}"/>
                </a:ext>
              </a:extLst>
            </p:cNvPr>
            <p:cNvSpPr/>
            <p:nvPr/>
          </p:nvSpPr>
          <p:spPr>
            <a:xfrm>
              <a:off x="2123652" y="7475843"/>
              <a:ext cx="3240000" cy="400110"/>
            </a:xfrm>
            <a:prstGeom prst="rect">
              <a:avLst/>
            </a:prstGeom>
            <a:noFill/>
          </p:spPr>
          <p:txBody>
            <a:bodyPr wrap="square">
              <a:spAutoFit/>
            </a:bodyPr>
            <a:lstStyle/>
            <a:p>
              <a:pPr marL="0" marR="0" lvl="0" indent="0" algn="l" defTabSz="1003381"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rgbClr val="E5446C"/>
                  </a:solidFill>
                  <a:effectLst/>
                  <a:uLnTx/>
                  <a:uFillTx/>
                  <a:latin typeface="Univers Light" panose="020B0403020202020204" pitchFamily="34" charset="0"/>
                  <a:ea typeface="+mn-ea"/>
                  <a:cs typeface="+mn-cs"/>
                </a:rPr>
                <a:t>Planifier son organisation du travail selon les priorités sur ses différents dossiers d'intervention</a:t>
              </a:r>
            </a:p>
          </p:txBody>
        </p:sp>
      </p:grpSp>
      <p:grpSp>
        <p:nvGrpSpPr>
          <p:cNvPr id="253" name="Groupe 252">
            <a:extLst>
              <a:ext uri="{FF2B5EF4-FFF2-40B4-BE49-F238E27FC236}">
                <a16:creationId xmlns:a16="http://schemas.microsoft.com/office/drawing/2014/main" id="{353CF00C-40B7-4695-9F23-DF8845B03E1C}"/>
              </a:ext>
            </a:extLst>
          </p:cNvPr>
          <p:cNvGrpSpPr/>
          <p:nvPr/>
        </p:nvGrpSpPr>
        <p:grpSpPr>
          <a:xfrm>
            <a:off x="179437" y="9507053"/>
            <a:ext cx="7246836" cy="507831"/>
            <a:chOff x="170850" y="7410440"/>
            <a:chExt cx="7246836" cy="507831"/>
          </a:xfrm>
        </p:grpSpPr>
        <p:grpSp>
          <p:nvGrpSpPr>
            <p:cNvPr id="254" name="Groupe 253">
              <a:extLst>
                <a:ext uri="{FF2B5EF4-FFF2-40B4-BE49-F238E27FC236}">
                  <a16:creationId xmlns:a16="http://schemas.microsoft.com/office/drawing/2014/main" id="{2CE840FC-D65B-4D80-8A5D-792F0DD7B4B0}"/>
                </a:ext>
              </a:extLst>
            </p:cNvPr>
            <p:cNvGrpSpPr/>
            <p:nvPr/>
          </p:nvGrpSpPr>
          <p:grpSpPr>
            <a:xfrm>
              <a:off x="170850" y="7410440"/>
              <a:ext cx="7246836" cy="507831"/>
              <a:chOff x="170850" y="7410440"/>
              <a:chExt cx="7246836" cy="507831"/>
            </a:xfrm>
          </p:grpSpPr>
          <p:sp>
            <p:nvSpPr>
              <p:cNvPr id="260" name="ZoneTexte 259">
                <a:extLst>
                  <a:ext uri="{FF2B5EF4-FFF2-40B4-BE49-F238E27FC236}">
                    <a16:creationId xmlns:a16="http://schemas.microsoft.com/office/drawing/2014/main" id="{A503BBCA-DAF6-4917-B99B-51BE51E347FE}"/>
                  </a:ext>
                </a:extLst>
              </p:cNvPr>
              <p:cNvSpPr txBox="1"/>
              <p:nvPr/>
            </p:nvSpPr>
            <p:spPr>
              <a:xfrm>
                <a:off x="170850" y="7541245"/>
                <a:ext cx="1767172" cy="246221"/>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Anglais professionnel</a:t>
                </a:r>
              </a:p>
            </p:txBody>
          </p:sp>
          <p:sp>
            <p:nvSpPr>
              <p:cNvPr id="261" name="Rectangle 260">
                <a:extLst>
                  <a:ext uri="{FF2B5EF4-FFF2-40B4-BE49-F238E27FC236}">
                    <a16:creationId xmlns:a16="http://schemas.microsoft.com/office/drawing/2014/main" id="{CEB9AC32-9B00-4A3B-BCD6-A52D99F0E655}"/>
                  </a:ext>
                </a:extLst>
              </p:cNvPr>
              <p:cNvSpPr/>
              <p:nvPr/>
            </p:nvSpPr>
            <p:spPr>
              <a:xfrm>
                <a:off x="5292000" y="7410440"/>
                <a:ext cx="2125686"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Rédiger un guide utilisateur d’un logiciel en anglais, échanger avec un éditeur de logiciel en anglais</a:t>
                </a:r>
              </a:p>
            </p:txBody>
          </p:sp>
          <p:grpSp>
            <p:nvGrpSpPr>
              <p:cNvPr id="262" name="Groupe 261">
                <a:extLst>
                  <a:ext uri="{FF2B5EF4-FFF2-40B4-BE49-F238E27FC236}">
                    <a16:creationId xmlns:a16="http://schemas.microsoft.com/office/drawing/2014/main" id="{17F2F662-876F-4C0F-A9A3-95C7CCB5F5CA}"/>
                  </a:ext>
                </a:extLst>
              </p:cNvPr>
              <p:cNvGrpSpPr/>
              <p:nvPr/>
            </p:nvGrpSpPr>
            <p:grpSpPr>
              <a:xfrm>
                <a:off x="1907629" y="7412355"/>
                <a:ext cx="3405719" cy="504000"/>
                <a:chOff x="1907629" y="2840107"/>
                <a:chExt cx="3405719" cy="504000"/>
              </a:xfrm>
            </p:grpSpPr>
            <p:sp>
              <p:nvSpPr>
                <p:cNvPr id="263" name="Rectangle 262">
                  <a:extLst>
                    <a:ext uri="{FF2B5EF4-FFF2-40B4-BE49-F238E27FC236}">
                      <a16:creationId xmlns:a16="http://schemas.microsoft.com/office/drawing/2014/main" id="{A577190E-310F-4576-AED9-D6C1EC12DDBB}"/>
                    </a:ext>
                  </a:extLst>
                </p:cNvPr>
                <p:cNvSpPr/>
                <p:nvPr/>
              </p:nvSpPr>
              <p:spPr>
                <a:xfrm>
                  <a:off x="2052761" y="2840107"/>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64" name="Groupe 263">
                  <a:extLst>
                    <a:ext uri="{FF2B5EF4-FFF2-40B4-BE49-F238E27FC236}">
                      <a16:creationId xmlns:a16="http://schemas.microsoft.com/office/drawing/2014/main" id="{00822382-00ED-4AA1-BA87-A467C11F4D5F}"/>
                    </a:ext>
                  </a:extLst>
                </p:cNvPr>
                <p:cNvGrpSpPr/>
                <p:nvPr/>
              </p:nvGrpSpPr>
              <p:grpSpPr>
                <a:xfrm>
                  <a:off x="1907629" y="2840107"/>
                  <a:ext cx="271472" cy="504000"/>
                  <a:chOff x="1903658" y="4073493"/>
                  <a:chExt cx="265051" cy="504000"/>
                </a:xfrm>
              </p:grpSpPr>
              <p:cxnSp>
                <p:nvCxnSpPr>
                  <p:cNvPr id="265" name="Connecteur droit 264">
                    <a:extLst>
                      <a:ext uri="{FF2B5EF4-FFF2-40B4-BE49-F238E27FC236}">
                        <a16:creationId xmlns:a16="http://schemas.microsoft.com/office/drawing/2014/main" id="{FCD0046E-F510-4DFF-B585-581F0050FF9A}"/>
                      </a:ext>
                    </a:extLst>
                  </p:cNvPr>
                  <p:cNvCxnSpPr>
                    <a:cxnSpLocks/>
                  </p:cNvCxnSpPr>
                  <p:nvPr/>
                </p:nvCxnSpPr>
                <p:spPr>
                  <a:xfrm>
                    <a:off x="2036183" y="4073493"/>
                    <a:ext cx="0" cy="504000"/>
                  </a:xfrm>
                  <a:prstGeom prst="line">
                    <a:avLst/>
                  </a:prstGeom>
                  <a:solidFill>
                    <a:schemeClr val="accent1">
                      <a:lumMod val="60000"/>
                      <a:lumOff val="40000"/>
                    </a:schemeClr>
                  </a:solidFill>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266" name="Ellipse 265">
                    <a:extLst>
                      <a:ext uri="{FF2B5EF4-FFF2-40B4-BE49-F238E27FC236}">
                        <a16:creationId xmlns:a16="http://schemas.microsoft.com/office/drawing/2014/main" id="{110FD1BE-A973-4AFC-A0C3-772F384984FA}"/>
                      </a:ext>
                    </a:extLst>
                  </p:cNvPr>
                  <p:cNvSpPr/>
                  <p:nvPr/>
                </p:nvSpPr>
                <p:spPr>
                  <a:xfrm>
                    <a:off x="1903658" y="4207041"/>
                    <a:ext cx="265051" cy="236904"/>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2</a:t>
                    </a:r>
                  </a:p>
                </p:txBody>
              </p:sp>
            </p:grpSp>
          </p:grpSp>
        </p:grpSp>
        <p:sp>
          <p:nvSpPr>
            <p:cNvPr id="259" name="Rectangle 258">
              <a:extLst>
                <a:ext uri="{FF2B5EF4-FFF2-40B4-BE49-F238E27FC236}">
                  <a16:creationId xmlns:a16="http://schemas.microsoft.com/office/drawing/2014/main" id="{EDEB1FC8-CCF9-4E5B-835D-DAD900943DA6}"/>
                </a:ext>
              </a:extLst>
            </p:cNvPr>
            <p:cNvSpPr/>
            <p:nvPr/>
          </p:nvSpPr>
          <p:spPr>
            <a:xfrm>
              <a:off x="2123652" y="7464300"/>
              <a:ext cx="3240000" cy="400110"/>
            </a:xfrm>
            <a:prstGeom prst="rect">
              <a:avLst/>
            </a:prstGeom>
            <a:noFill/>
          </p:spPr>
          <p:txBody>
            <a:bodyPr wrap="square">
              <a:spAutoFit/>
            </a:bodyPr>
            <a:lstStyle/>
            <a:p>
              <a:pPr marL="0" marR="0" lvl="0" indent="0" algn="l" defTabSz="1003381"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rgbClr val="E5446C"/>
                  </a:solidFill>
                  <a:effectLst/>
                  <a:uLnTx/>
                  <a:uFillTx/>
                  <a:latin typeface="Univers Light" panose="020B0403020202020204" pitchFamily="34" charset="0"/>
                  <a:ea typeface="+mn-ea"/>
                  <a:cs typeface="+mn-cs"/>
                </a:rPr>
                <a:t>Converser en anglais professionnel courant et écrire en anglais les livrables simples, notes, e-mails</a:t>
              </a:r>
            </a:p>
          </p:txBody>
        </p:sp>
      </p:grpSp>
      <p:grpSp>
        <p:nvGrpSpPr>
          <p:cNvPr id="267" name="Groupe 266">
            <a:extLst>
              <a:ext uri="{FF2B5EF4-FFF2-40B4-BE49-F238E27FC236}">
                <a16:creationId xmlns:a16="http://schemas.microsoft.com/office/drawing/2014/main" id="{2E111470-3DB9-4384-8749-0953F1756568}"/>
              </a:ext>
            </a:extLst>
          </p:cNvPr>
          <p:cNvGrpSpPr/>
          <p:nvPr/>
        </p:nvGrpSpPr>
        <p:grpSpPr>
          <a:xfrm>
            <a:off x="179437" y="6876606"/>
            <a:ext cx="7246836" cy="507831"/>
            <a:chOff x="170850" y="7421982"/>
            <a:chExt cx="7246836" cy="507831"/>
          </a:xfrm>
        </p:grpSpPr>
        <p:grpSp>
          <p:nvGrpSpPr>
            <p:cNvPr id="268" name="Groupe 267">
              <a:extLst>
                <a:ext uri="{FF2B5EF4-FFF2-40B4-BE49-F238E27FC236}">
                  <a16:creationId xmlns:a16="http://schemas.microsoft.com/office/drawing/2014/main" id="{787FA2E9-6542-4D6E-8AB2-4D8F9DD88ED9}"/>
                </a:ext>
              </a:extLst>
            </p:cNvPr>
            <p:cNvGrpSpPr/>
            <p:nvPr/>
          </p:nvGrpSpPr>
          <p:grpSpPr>
            <a:xfrm>
              <a:off x="170850" y="7421982"/>
              <a:ext cx="7246836" cy="507831"/>
              <a:chOff x="170850" y="7421982"/>
              <a:chExt cx="7246836" cy="507831"/>
            </a:xfrm>
          </p:grpSpPr>
          <p:sp>
            <p:nvSpPr>
              <p:cNvPr id="273" name="ZoneTexte 272">
                <a:extLst>
                  <a:ext uri="{FF2B5EF4-FFF2-40B4-BE49-F238E27FC236}">
                    <a16:creationId xmlns:a16="http://schemas.microsoft.com/office/drawing/2014/main" id="{58CA5600-4359-4429-ABE4-6DFEC29A64A6}"/>
                  </a:ext>
                </a:extLst>
              </p:cNvPr>
              <p:cNvSpPr txBox="1"/>
              <p:nvPr/>
            </p:nvSpPr>
            <p:spPr>
              <a:xfrm>
                <a:off x="170850" y="7552787"/>
                <a:ext cx="1939338" cy="246221"/>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Pilotage de missions</a:t>
                </a:r>
              </a:p>
            </p:txBody>
          </p:sp>
          <p:sp>
            <p:nvSpPr>
              <p:cNvPr id="289" name="Rectangle 288">
                <a:extLst>
                  <a:ext uri="{FF2B5EF4-FFF2-40B4-BE49-F238E27FC236}">
                    <a16:creationId xmlns:a16="http://schemas.microsoft.com/office/drawing/2014/main" id="{A2A1D125-F6C8-48C6-A23D-115D5842199F}"/>
                  </a:ext>
                </a:extLst>
              </p:cNvPr>
              <p:cNvSpPr/>
              <p:nvPr/>
            </p:nvSpPr>
            <p:spPr>
              <a:xfrm>
                <a:off x="5292000" y="7421982"/>
                <a:ext cx="2125686"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Ajuster les étapes de déploiement d’un logiciel selon les problématiques rencontrées</a:t>
                </a:r>
              </a:p>
            </p:txBody>
          </p:sp>
          <p:grpSp>
            <p:nvGrpSpPr>
              <p:cNvPr id="290" name="Groupe 289">
                <a:extLst>
                  <a:ext uri="{FF2B5EF4-FFF2-40B4-BE49-F238E27FC236}">
                    <a16:creationId xmlns:a16="http://schemas.microsoft.com/office/drawing/2014/main" id="{B8B9B536-08AE-4503-84E6-2BA816387EB3}"/>
                  </a:ext>
                </a:extLst>
              </p:cNvPr>
              <p:cNvGrpSpPr/>
              <p:nvPr/>
            </p:nvGrpSpPr>
            <p:grpSpPr>
              <a:xfrm>
                <a:off x="1907629" y="7423897"/>
                <a:ext cx="3405719" cy="504000"/>
                <a:chOff x="1907629" y="2851649"/>
                <a:chExt cx="3405719" cy="504000"/>
              </a:xfrm>
            </p:grpSpPr>
            <p:sp>
              <p:nvSpPr>
                <p:cNvPr id="291" name="Rectangle 290">
                  <a:extLst>
                    <a:ext uri="{FF2B5EF4-FFF2-40B4-BE49-F238E27FC236}">
                      <a16:creationId xmlns:a16="http://schemas.microsoft.com/office/drawing/2014/main" id="{D57C5059-C270-4FAA-8553-CF05E6E9E5EB}"/>
                    </a:ext>
                  </a:extLst>
                </p:cNvPr>
                <p:cNvSpPr/>
                <p:nvPr/>
              </p:nvSpPr>
              <p:spPr>
                <a:xfrm>
                  <a:off x="2052761" y="285164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92" name="Groupe 291">
                  <a:extLst>
                    <a:ext uri="{FF2B5EF4-FFF2-40B4-BE49-F238E27FC236}">
                      <a16:creationId xmlns:a16="http://schemas.microsoft.com/office/drawing/2014/main" id="{C61A5902-0B5F-4976-8198-A614440ADDE9}"/>
                    </a:ext>
                  </a:extLst>
                </p:cNvPr>
                <p:cNvGrpSpPr/>
                <p:nvPr/>
              </p:nvGrpSpPr>
              <p:grpSpPr>
                <a:xfrm>
                  <a:off x="1907629" y="2851649"/>
                  <a:ext cx="271472" cy="504000"/>
                  <a:chOff x="1903658" y="4085035"/>
                  <a:chExt cx="265051" cy="504000"/>
                </a:xfrm>
              </p:grpSpPr>
              <p:cxnSp>
                <p:nvCxnSpPr>
                  <p:cNvPr id="293" name="Connecteur droit 292">
                    <a:extLst>
                      <a:ext uri="{FF2B5EF4-FFF2-40B4-BE49-F238E27FC236}">
                        <a16:creationId xmlns:a16="http://schemas.microsoft.com/office/drawing/2014/main" id="{E4F84D20-64BF-4EF3-A348-AEF5CAF29FF1}"/>
                      </a:ext>
                    </a:extLst>
                  </p:cNvPr>
                  <p:cNvCxnSpPr>
                    <a:cxnSpLocks/>
                  </p:cNvCxnSpPr>
                  <p:nvPr/>
                </p:nvCxnSpPr>
                <p:spPr>
                  <a:xfrm>
                    <a:off x="2036183" y="4085035"/>
                    <a:ext cx="0" cy="504000"/>
                  </a:xfrm>
                  <a:prstGeom prst="line">
                    <a:avLst/>
                  </a:prstGeom>
                  <a:solidFill>
                    <a:schemeClr val="accent1">
                      <a:lumMod val="60000"/>
                      <a:lumOff val="40000"/>
                    </a:schemeClr>
                  </a:solidFill>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299" name="Ellipse 298">
                    <a:extLst>
                      <a:ext uri="{FF2B5EF4-FFF2-40B4-BE49-F238E27FC236}">
                        <a16:creationId xmlns:a16="http://schemas.microsoft.com/office/drawing/2014/main" id="{0C70FBF2-26F1-4C32-BF62-873DCBEFA52A}"/>
                      </a:ext>
                    </a:extLst>
                  </p:cNvPr>
                  <p:cNvSpPr/>
                  <p:nvPr/>
                </p:nvSpPr>
                <p:spPr>
                  <a:xfrm>
                    <a:off x="1903658" y="4218583"/>
                    <a:ext cx="265051" cy="236904"/>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2</a:t>
                    </a:r>
                  </a:p>
                </p:txBody>
              </p:sp>
            </p:grpSp>
          </p:grpSp>
        </p:grpSp>
        <p:sp>
          <p:nvSpPr>
            <p:cNvPr id="272" name="Rectangle 271">
              <a:extLst>
                <a:ext uri="{FF2B5EF4-FFF2-40B4-BE49-F238E27FC236}">
                  <a16:creationId xmlns:a16="http://schemas.microsoft.com/office/drawing/2014/main" id="{CE025BD4-7FDE-45F4-BE5B-17F198DDC10C}"/>
                </a:ext>
              </a:extLst>
            </p:cNvPr>
            <p:cNvSpPr/>
            <p:nvPr/>
          </p:nvSpPr>
          <p:spPr>
            <a:xfrm>
              <a:off x="2123652" y="7475842"/>
              <a:ext cx="3240000" cy="400110"/>
            </a:xfrm>
            <a:prstGeom prst="rect">
              <a:avLst/>
            </a:prstGeom>
            <a:noFill/>
          </p:spPr>
          <p:txBody>
            <a:bodyPr wrap="square">
              <a:spAutoFit/>
            </a:bodyPr>
            <a:lstStyle/>
            <a:p>
              <a:pPr marL="0" marR="0" lvl="0" indent="0" algn="l" defTabSz="1003381"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rgbClr val="E5446C"/>
                  </a:solidFill>
                  <a:effectLst/>
                  <a:uLnTx/>
                  <a:uFillTx/>
                  <a:latin typeface="Univers Light" panose="020B0403020202020204" pitchFamily="34" charset="0"/>
                  <a:ea typeface="+mn-ea"/>
                  <a:cs typeface="+mn-cs"/>
                </a:rPr>
                <a:t>Adapter et optimiser les caractéristiques d'un projet selon les évolutions d'objectifs et de contexte</a:t>
              </a:r>
            </a:p>
          </p:txBody>
        </p:sp>
      </p:grpSp>
      <p:sp>
        <p:nvSpPr>
          <p:cNvPr id="165" name="ZoneTexte 164">
            <a:extLst>
              <a:ext uri="{FF2B5EF4-FFF2-40B4-BE49-F238E27FC236}">
                <a16:creationId xmlns:a16="http://schemas.microsoft.com/office/drawing/2014/main" id="{78C92B65-7A3B-4D19-BC49-C97FE7D8622D}"/>
              </a:ext>
            </a:extLst>
          </p:cNvPr>
          <p:cNvSpPr txBox="1"/>
          <p:nvPr/>
        </p:nvSpPr>
        <p:spPr>
          <a:xfrm>
            <a:off x="240923" y="1220429"/>
            <a:ext cx="3265200" cy="307777"/>
          </a:xfrm>
          <a:prstGeom prst="rect">
            <a:avLst/>
          </a:prstGeom>
          <a:solidFill>
            <a:srgbClr val="1C92DA"/>
          </a:solidFill>
          <a:effectLst>
            <a:outerShdw blurRad="50800" dist="38100" dir="2700000" algn="tl" rotWithShape="0">
              <a:prstClr val="black">
                <a:alpha val="40000"/>
              </a:prstClr>
            </a:outerShdw>
          </a:effectLst>
        </p:spPr>
        <p:txBody>
          <a:bodyPr wrap="square" lIns="36000" tIns="0" rIns="36000" bIns="0" rtlCol="0">
            <a:spAutoFit/>
          </a:bodyPr>
          <a:lstStyle/>
          <a:p>
            <a:pPr algn="ctr"/>
            <a:r>
              <a:rPr lang="fr-FR" sz="2000" b="1" dirty="0">
                <a:solidFill>
                  <a:schemeClr val="bg1"/>
                </a:solidFill>
                <a:latin typeface="Univers Light" panose="020B0403020202020204" pitchFamily="34" charset="0"/>
              </a:rPr>
              <a:t>Technicien SI</a:t>
            </a:r>
          </a:p>
        </p:txBody>
      </p:sp>
      <p:grpSp>
        <p:nvGrpSpPr>
          <p:cNvPr id="166" name="Groupe 165">
            <a:extLst>
              <a:ext uri="{FF2B5EF4-FFF2-40B4-BE49-F238E27FC236}">
                <a16:creationId xmlns:a16="http://schemas.microsoft.com/office/drawing/2014/main" id="{21E0A79C-5E7D-4E1F-B4F5-774CE1147EBD}"/>
              </a:ext>
            </a:extLst>
          </p:cNvPr>
          <p:cNvGrpSpPr/>
          <p:nvPr/>
        </p:nvGrpSpPr>
        <p:grpSpPr>
          <a:xfrm>
            <a:off x="179437" y="5784203"/>
            <a:ext cx="7193991" cy="553998"/>
            <a:chOff x="98900" y="5844800"/>
            <a:chExt cx="7193991" cy="553998"/>
          </a:xfrm>
        </p:grpSpPr>
        <p:sp>
          <p:nvSpPr>
            <p:cNvPr id="167" name="ZoneTexte 166">
              <a:extLst>
                <a:ext uri="{FF2B5EF4-FFF2-40B4-BE49-F238E27FC236}">
                  <a16:creationId xmlns:a16="http://schemas.microsoft.com/office/drawing/2014/main" id="{F567A3D9-2611-4F1E-863F-647F9BC7ED43}"/>
                </a:ext>
              </a:extLst>
            </p:cNvPr>
            <p:cNvSpPr txBox="1"/>
            <p:nvPr/>
          </p:nvSpPr>
          <p:spPr>
            <a:xfrm>
              <a:off x="98900" y="5921744"/>
              <a:ext cx="1675671"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Accompagnement des projets de transformation</a:t>
              </a:r>
            </a:p>
          </p:txBody>
        </p:sp>
        <p:sp>
          <p:nvSpPr>
            <p:cNvPr id="168" name="Rectangle 167">
              <a:extLst>
                <a:ext uri="{FF2B5EF4-FFF2-40B4-BE49-F238E27FC236}">
                  <a16:creationId xmlns:a16="http://schemas.microsoft.com/office/drawing/2014/main" id="{4C3B1217-154E-4A2C-A380-834030D1EA40}"/>
                </a:ext>
              </a:extLst>
            </p:cNvPr>
            <p:cNvSpPr/>
            <p:nvPr/>
          </p:nvSpPr>
          <p:spPr>
            <a:xfrm>
              <a:off x="5239404" y="5867884"/>
              <a:ext cx="2053487"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Élaborer une communication à destination du cabinet dans le cadre d’une transformation technologique  </a:t>
              </a:r>
            </a:p>
          </p:txBody>
        </p:sp>
        <p:grpSp>
          <p:nvGrpSpPr>
            <p:cNvPr id="169" name="Groupe 168">
              <a:extLst>
                <a:ext uri="{FF2B5EF4-FFF2-40B4-BE49-F238E27FC236}">
                  <a16:creationId xmlns:a16="http://schemas.microsoft.com/office/drawing/2014/main" id="{989BAFB1-8EF4-4770-85E8-98BDC64D69C0}"/>
                </a:ext>
              </a:extLst>
            </p:cNvPr>
            <p:cNvGrpSpPr/>
            <p:nvPr/>
          </p:nvGrpSpPr>
          <p:grpSpPr>
            <a:xfrm>
              <a:off x="1835679" y="5844800"/>
              <a:ext cx="3466824" cy="553998"/>
              <a:chOff x="1835679" y="5844800"/>
              <a:chExt cx="3466824" cy="553998"/>
            </a:xfrm>
          </p:grpSpPr>
          <p:grpSp>
            <p:nvGrpSpPr>
              <p:cNvPr id="170" name="Groupe 169">
                <a:extLst>
                  <a:ext uri="{FF2B5EF4-FFF2-40B4-BE49-F238E27FC236}">
                    <a16:creationId xmlns:a16="http://schemas.microsoft.com/office/drawing/2014/main" id="{F3BDB35B-D53C-4A1E-90F9-9E7810156E64}"/>
                  </a:ext>
                </a:extLst>
              </p:cNvPr>
              <p:cNvGrpSpPr/>
              <p:nvPr/>
            </p:nvGrpSpPr>
            <p:grpSpPr>
              <a:xfrm>
                <a:off x="1835679" y="5869799"/>
                <a:ext cx="3405719" cy="504000"/>
                <a:chOff x="1907629" y="2826162"/>
                <a:chExt cx="3405719" cy="504000"/>
              </a:xfrm>
            </p:grpSpPr>
            <p:sp>
              <p:nvSpPr>
                <p:cNvPr id="197" name="Rectangle 196">
                  <a:extLst>
                    <a:ext uri="{FF2B5EF4-FFF2-40B4-BE49-F238E27FC236}">
                      <a16:creationId xmlns:a16="http://schemas.microsoft.com/office/drawing/2014/main" id="{87C9ADEF-7EFA-45C1-841A-78EC7B2F258E}"/>
                    </a:ext>
                  </a:extLst>
                </p:cNvPr>
                <p:cNvSpPr/>
                <p:nvPr/>
              </p:nvSpPr>
              <p:spPr>
                <a:xfrm>
                  <a:off x="2052761" y="2826162"/>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199" name="Groupe 198">
                  <a:extLst>
                    <a:ext uri="{FF2B5EF4-FFF2-40B4-BE49-F238E27FC236}">
                      <a16:creationId xmlns:a16="http://schemas.microsoft.com/office/drawing/2014/main" id="{89BBA3DF-C081-4CFD-9281-E51145AE6405}"/>
                    </a:ext>
                  </a:extLst>
                </p:cNvPr>
                <p:cNvGrpSpPr/>
                <p:nvPr/>
              </p:nvGrpSpPr>
              <p:grpSpPr>
                <a:xfrm>
                  <a:off x="1907629" y="2826162"/>
                  <a:ext cx="271472" cy="504000"/>
                  <a:chOff x="1903658" y="4059548"/>
                  <a:chExt cx="265051" cy="504000"/>
                </a:xfrm>
              </p:grpSpPr>
              <p:cxnSp>
                <p:nvCxnSpPr>
                  <p:cNvPr id="204" name="Connecteur droit 203">
                    <a:extLst>
                      <a:ext uri="{FF2B5EF4-FFF2-40B4-BE49-F238E27FC236}">
                        <a16:creationId xmlns:a16="http://schemas.microsoft.com/office/drawing/2014/main" id="{7FD4FD9C-1263-48E9-93F4-EB55EB933E90}"/>
                      </a:ext>
                    </a:extLst>
                  </p:cNvPr>
                  <p:cNvCxnSpPr>
                    <a:cxnSpLocks/>
                  </p:cNvCxnSpPr>
                  <p:nvPr/>
                </p:nvCxnSpPr>
                <p:spPr>
                  <a:xfrm>
                    <a:off x="2036183" y="4059548"/>
                    <a:ext cx="0" cy="504000"/>
                  </a:xfrm>
                  <a:prstGeom prst="line">
                    <a:avLst/>
                  </a:prstGeom>
                  <a:solidFill>
                    <a:schemeClr val="accent1">
                      <a:lumMod val="60000"/>
                      <a:lumOff val="40000"/>
                    </a:schemeClr>
                  </a:solidFill>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206" name="Ellipse 205">
                    <a:extLst>
                      <a:ext uri="{FF2B5EF4-FFF2-40B4-BE49-F238E27FC236}">
                        <a16:creationId xmlns:a16="http://schemas.microsoft.com/office/drawing/2014/main" id="{EC101DA8-6B04-4B61-9BAB-C3B2D7005AFE}"/>
                      </a:ext>
                    </a:extLst>
                  </p:cNvPr>
                  <p:cNvSpPr/>
                  <p:nvPr/>
                </p:nvSpPr>
                <p:spPr>
                  <a:xfrm>
                    <a:off x="1903658" y="4193096"/>
                    <a:ext cx="265051" cy="236904"/>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2</a:t>
                    </a:r>
                  </a:p>
                </p:txBody>
              </p:sp>
            </p:grpSp>
          </p:grpSp>
          <p:sp>
            <p:nvSpPr>
              <p:cNvPr id="192" name="Rectangle 191">
                <a:extLst>
                  <a:ext uri="{FF2B5EF4-FFF2-40B4-BE49-F238E27FC236}">
                    <a16:creationId xmlns:a16="http://schemas.microsoft.com/office/drawing/2014/main" id="{867032C7-426B-4EFD-8868-D1D32799DDDF}"/>
                  </a:ext>
                </a:extLst>
              </p:cNvPr>
              <p:cNvSpPr/>
              <p:nvPr/>
            </p:nvSpPr>
            <p:spPr>
              <a:xfrm>
                <a:off x="2062503" y="5844800"/>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Adapter les messages, les modalités de communication et proposer une organisation pertinente</a:t>
                </a:r>
              </a:p>
            </p:txBody>
          </p:sp>
        </p:grpSp>
      </p:grpSp>
      <p:grpSp>
        <p:nvGrpSpPr>
          <p:cNvPr id="256" name="Groupe 255">
            <a:extLst>
              <a:ext uri="{FF2B5EF4-FFF2-40B4-BE49-F238E27FC236}">
                <a16:creationId xmlns:a16="http://schemas.microsoft.com/office/drawing/2014/main" id="{1CD70235-4948-406F-9681-A61955EC6A88}"/>
              </a:ext>
            </a:extLst>
          </p:cNvPr>
          <p:cNvGrpSpPr/>
          <p:nvPr/>
        </p:nvGrpSpPr>
        <p:grpSpPr>
          <a:xfrm>
            <a:off x="179437" y="8826357"/>
            <a:ext cx="7246836" cy="553998"/>
            <a:chOff x="170850" y="7448913"/>
            <a:chExt cx="7246836" cy="553998"/>
          </a:xfrm>
        </p:grpSpPr>
        <p:grpSp>
          <p:nvGrpSpPr>
            <p:cNvPr id="274" name="Groupe 273">
              <a:extLst>
                <a:ext uri="{FF2B5EF4-FFF2-40B4-BE49-F238E27FC236}">
                  <a16:creationId xmlns:a16="http://schemas.microsoft.com/office/drawing/2014/main" id="{E14E8734-D56A-4297-8DC8-28EB8C6F4C2A}"/>
                </a:ext>
              </a:extLst>
            </p:cNvPr>
            <p:cNvGrpSpPr/>
            <p:nvPr/>
          </p:nvGrpSpPr>
          <p:grpSpPr>
            <a:xfrm>
              <a:off x="170850" y="7448913"/>
              <a:ext cx="7246836" cy="553998"/>
              <a:chOff x="170850" y="7448913"/>
              <a:chExt cx="7246836" cy="553998"/>
            </a:xfrm>
          </p:grpSpPr>
          <p:sp>
            <p:nvSpPr>
              <p:cNvPr id="276" name="ZoneTexte 275">
                <a:extLst>
                  <a:ext uri="{FF2B5EF4-FFF2-40B4-BE49-F238E27FC236}">
                    <a16:creationId xmlns:a16="http://schemas.microsoft.com/office/drawing/2014/main" id="{FF0C42F1-B649-4489-AA9D-38592FE0514C}"/>
                  </a:ext>
                </a:extLst>
              </p:cNvPr>
              <p:cNvSpPr txBox="1"/>
              <p:nvPr/>
            </p:nvSpPr>
            <p:spPr>
              <a:xfrm>
                <a:off x="170850" y="7448913"/>
                <a:ext cx="1767172"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Adaptation à une variété de situations et d'interlocuteurs</a:t>
                </a:r>
              </a:p>
            </p:txBody>
          </p:sp>
          <p:sp>
            <p:nvSpPr>
              <p:cNvPr id="277" name="Rectangle 276">
                <a:extLst>
                  <a:ext uri="{FF2B5EF4-FFF2-40B4-BE49-F238E27FC236}">
                    <a16:creationId xmlns:a16="http://schemas.microsoft.com/office/drawing/2014/main" id="{0D5AEB4F-7559-4CAA-83DA-2BA0C6611472}"/>
                  </a:ext>
                </a:extLst>
              </p:cNvPr>
              <p:cNvSpPr/>
              <p:nvPr/>
            </p:nvSpPr>
            <p:spPr>
              <a:xfrm>
                <a:off x="5292000" y="7471997"/>
                <a:ext cx="2125686"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Adapter son discours à la multiplicité des interlocuteurs : collaborateur non spécialiste, prestataire informatique…</a:t>
                </a:r>
              </a:p>
            </p:txBody>
          </p:sp>
          <p:grpSp>
            <p:nvGrpSpPr>
              <p:cNvPr id="278" name="Groupe 277">
                <a:extLst>
                  <a:ext uri="{FF2B5EF4-FFF2-40B4-BE49-F238E27FC236}">
                    <a16:creationId xmlns:a16="http://schemas.microsoft.com/office/drawing/2014/main" id="{B5D77BCE-F290-4982-A0F4-0938C85E7F70}"/>
                  </a:ext>
                </a:extLst>
              </p:cNvPr>
              <p:cNvGrpSpPr/>
              <p:nvPr/>
            </p:nvGrpSpPr>
            <p:grpSpPr>
              <a:xfrm>
                <a:off x="1907629" y="7473912"/>
                <a:ext cx="3405719" cy="504000"/>
                <a:chOff x="1907629" y="2901664"/>
                <a:chExt cx="3405719" cy="504000"/>
              </a:xfrm>
            </p:grpSpPr>
            <p:sp>
              <p:nvSpPr>
                <p:cNvPr id="279" name="Rectangle 278">
                  <a:extLst>
                    <a:ext uri="{FF2B5EF4-FFF2-40B4-BE49-F238E27FC236}">
                      <a16:creationId xmlns:a16="http://schemas.microsoft.com/office/drawing/2014/main" id="{7D3FFA70-66AB-4E22-89E2-BFCF1ACD47B7}"/>
                    </a:ext>
                  </a:extLst>
                </p:cNvPr>
                <p:cNvSpPr/>
                <p:nvPr/>
              </p:nvSpPr>
              <p:spPr>
                <a:xfrm>
                  <a:off x="2052761" y="2901664"/>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80" name="Groupe 279">
                  <a:extLst>
                    <a:ext uri="{FF2B5EF4-FFF2-40B4-BE49-F238E27FC236}">
                      <a16:creationId xmlns:a16="http://schemas.microsoft.com/office/drawing/2014/main" id="{E0A59C23-86C2-42EC-A9AB-F78D658AD72F}"/>
                    </a:ext>
                  </a:extLst>
                </p:cNvPr>
                <p:cNvGrpSpPr/>
                <p:nvPr/>
              </p:nvGrpSpPr>
              <p:grpSpPr>
                <a:xfrm>
                  <a:off x="1907629" y="2901664"/>
                  <a:ext cx="271472" cy="504000"/>
                  <a:chOff x="1903658" y="4135050"/>
                  <a:chExt cx="265051" cy="504000"/>
                </a:xfrm>
              </p:grpSpPr>
              <p:cxnSp>
                <p:nvCxnSpPr>
                  <p:cNvPr id="281" name="Connecteur droit 280">
                    <a:extLst>
                      <a:ext uri="{FF2B5EF4-FFF2-40B4-BE49-F238E27FC236}">
                        <a16:creationId xmlns:a16="http://schemas.microsoft.com/office/drawing/2014/main" id="{1A7EAAA2-A848-4819-92AB-19C4AD8065BF}"/>
                      </a:ext>
                    </a:extLst>
                  </p:cNvPr>
                  <p:cNvCxnSpPr>
                    <a:cxnSpLocks/>
                  </p:cNvCxnSpPr>
                  <p:nvPr/>
                </p:nvCxnSpPr>
                <p:spPr>
                  <a:xfrm>
                    <a:off x="2036183" y="4135050"/>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282" name="Ellipse 281">
                    <a:extLst>
                      <a:ext uri="{FF2B5EF4-FFF2-40B4-BE49-F238E27FC236}">
                        <a16:creationId xmlns:a16="http://schemas.microsoft.com/office/drawing/2014/main" id="{84D955FD-C007-426E-9725-FA558501A701}"/>
                      </a:ext>
                    </a:extLst>
                  </p:cNvPr>
                  <p:cNvSpPr/>
                  <p:nvPr/>
                </p:nvSpPr>
                <p:spPr>
                  <a:xfrm>
                    <a:off x="1903658" y="4268598"/>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grpSp>
        </p:grpSp>
        <p:sp>
          <p:nvSpPr>
            <p:cNvPr id="275" name="Rectangle 274">
              <a:extLst>
                <a:ext uri="{FF2B5EF4-FFF2-40B4-BE49-F238E27FC236}">
                  <a16:creationId xmlns:a16="http://schemas.microsoft.com/office/drawing/2014/main" id="{32195903-83DB-4342-97D4-DA7423DFB6E9}"/>
                </a:ext>
              </a:extLst>
            </p:cNvPr>
            <p:cNvSpPr/>
            <p:nvPr/>
          </p:nvSpPr>
          <p:spPr>
            <a:xfrm>
              <a:off x="2123652" y="7525857"/>
              <a:ext cx="3240000" cy="400110"/>
            </a:xfrm>
            <a:prstGeom prst="rect">
              <a:avLst/>
            </a:prstGeom>
            <a:noFill/>
          </p:spPr>
          <p:txBody>
            <a:bodyPr wrap="square">
              <a:spAutoFit/>
            </a:bodyPr>
            <a:lstStyle/>
            <a:p>
              <a:pPr marL="0" marR="0" lvl="0" indent="0" algn="l" defTabSz="1003381"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rgbClr val="E5446C"/>
                  </a:solidFill>
                  <a:effectLst/>
                  <a:uLnTx/>
                  <a:uFillTx/>
                  <a:latin typeface="Univers Light" panose="020B0403020202020204" pitchFamily="34" charset="0"/>
                  <a:ea typeface="+mn-ea"/>
                  <a:cs typeface="+mn-cs"/>
                </a:rPr>
                <a:t>Adapter la prestation délivrée aux spécificités de situations et d'interlocuteurs</a:t>
              </a:r>
            </a:p>
          </p:txBody>
        </p:sp>
      </p:grpSp>
      <p:pic>
        <p:nvPicPr>
          <p:cNvPr id="4" name="Image 3" descr="Une image contenant texte, Police, logo, Graphique&#10;&#10;Description générée automatiquement">
            <a:extLst>
              <a:ext uri="{FF2B5EF4-FFF2-40B4-BE49-F238E27FC236}">
                <a16:creationId xmlns:a16="http://schemas.microsoft.com/office/drawing/2014/main" id="{FD3177DF-0C79-C76F-FD45-E14AA6199137}"/>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13649" y="70206"/>
            <a:ext cx="1117053" cy="922337"/>
          </a:xfrm>
          <a:prstGeom prst="rect">
            <a:avLst/>
          </a:prstGeom>
        </p:spPr>
      </p:pic>
    </p:spTree>
    <p:extLst>
      <p:ext uri="{BB962C8B-B14F-4D97-AF65-F5344CB8AC3E}">
        <p14:creationId xmlns:p14="http://schemas.microsoft.com/office/powerpoint/2010/main" val="10631881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 name="ZoneTexte 65">
            <a:extLst>
              <a:ext uri="{FF2B5EF4-FFF2-40B4-BE49-F238E27FC236}">
                <a16:creationId xmlns:a16="http://schemas.microsoft.com/office/drawing/2014/main" id="{FD824262-D8A8-4118-9609-69D47F0AE7AD}"/>
              </a:ext>
            </a:extLst>
          </p:cNvPr>
          <p:cNvSpPr txBox="1"/>
          <p:nvPr/>
        </p:nvSpPr>
        <p:spPr>
          <a:xfrm>
            <a:off x="420574" y="2276058"/>
            <a:ext cx="3240000" cy="2246769"/>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Dans les cabinets de petite taille, les activités relatives à la gestion du parc des équipements informatiques et des réseaux, et d’accompagnement à l’évolution des solutions métiers mobilisées (installation, formation, gestion des mises à jour…) occupent une place importante de la mission du Technicien SI.</a:t>
            </a:r>
          </a:p>
          <a:p>
            <a:pPr algn="l"/>
            <a:r>
              <a:rPr lang="fr-FR" dirty="0"/>
              <a:t>Dans les cabinets de grande taille, la variété plus large des problématiques informatiques peut conduire à structurer plusieurs équipes par type d’intervention : support informatique, gestion des serveurs, projets de déploiement de logiciels, Développeurs, etc. Le Technicien SI peut évoluer dans l’une d’entre elles.</a:t>
            </a:r>
          </a:p>
        </p:txBody>
      </p:sp>
      <p:sp>
        <p:nvSpPr>
          <p:cNvPr id="82" name="ZoneTexte 81">
            <a:extLst>
              <a:ext uri="{FF2B5EF4-FFF2-40B4-BE49-F238E27FC236}">
                <a16:creationId xmlns:a16="http://schemas.microsoft.com/office/drawing/2014/main" id="{4790275F-7869-48AB-A01B-85061FA25347}"/>
              </a:ext>
            </a:extLst>
          </p:cNvPr>
          <p:cNvSpPr txBox="1"/>
          <p:nvPr/>
        </p:nvSpPr>
        <p:spPr>
          <a:xfrm>
            <a:off x="3935345" y="3262115"/>
            <a:ext cx="3249899" cy="430887"/>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1100" dirty="0">
                <a:solidFill>
                  <a:schemeClr val="accent2"/>
                </a:solidFill>
              </a:rPr>
              <a:t>Profil recommandé pour le personnel expérimenté s’orientant vers ce métier </a:t>
            </a:r>
          </a:p>
        </p:txBody>
      </p:sp>
      <p:sp>
        <p:nvSpPr>
          <p:cNvPr id="69" name="ZoneTexte 68">
            <a:extLst>
              <a:ext uri="{FF2B5EF4-FFF2-40B4-BE49-F238E27FC236}">
                <a16:creationId xmlns:a16="http://schemas.microsoft.com/office/drawing/2014/main" id="{0B70E29C-F493-49E2-9712-AAE863D973CE}"/>
              </a:ext>
            </a:extLst>
          </p:cNvPr>
          <p:cNvSpPr txBox="1"/>
          <p:nvPr/>
        </p:nvSpPr>
        <p:spPr>
          <a:xfrm>
            <a:off x="3996221" y="3698648"/>
            <a:ext cx="3240000" cy="707886"/>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latin typeface="Univers Light" panose="020B0403020202020204" pitchFamily="34" charset="0"/>
              </a:defRPr>
            </a:lvl1pPr>
          </a:lstStyle>
          <a:p>
            <a:r>
              <a:rPr lang="fr-FR" dirty="0">
                <a:solidFill>
                  <a:schemeClr val="tx2"/>
                </a:solidFill>
              </a:rPr>
              <a:t>Technicien SI en entreprise </a:t>
            </a:r>
          </a:p>
          <a:p>
            <a:r>
              <a:rPr lang="fr-FR" dirty="0">
                <a:solidFill>
                  <a:schemeClr val="tx2"/>
                </a:solidFill>
              </a:rPr>
              <a:t>Consultant SI en cabinet d’expert-comptable ou de conseil ou bien au sein d’une entreprise de services numériques (ESN) </a:t>
            </a:r>
          </a:p>
        </p:txBody>
      </p:sp>
      <p:cxnSp>
        <p:nvCxnSpPr>
          <p:cNvPr id="74" name="Connecteur droit 73">
            <a:extLst>
              <a:ext uri="{FF2B5EF4-FFF2-40B4-BE49-F238E27FC236}">
                <a16:creationId xmlns:a16="http://schemas.microsoft.com/office/drawing/2014/main" id="{90469217-9DF8-4D26-8229-BF3ABDFAD4D5}"/>
              </a:ext>
            </a:extLst>
          </p:cNvPr>
          <p:cNvCxnSpPr>
            <a:cxnSpLocks/>
          </p:cNvCxnSpPr>
          <p:nvPr/>
        </p:nvCxnSpPr>
        <p:spPr>
          <a:xfrm flipV="1">
            <a:off x="3946588" y="3687988"/>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sp>
        <p:nvSpPr>
          <p:cNvPr id="109" name="ZoneTexte 108">
            <a:extLst>
              <a:ext uri="{FF2B5EF4-FFF2-40B4-BE49-F238E27FC236}">
                <a16:creationId xmlns:a16="http://schemas.microsoft.com/office/drawing/2014/main" id="{AF3D5513-BF9B-4E23-A5CD-D9F5CE73A3B1}"/>
              </a:ext>
            </a:extLst>
          </p:cNvPr>
          <p:cNvSpPr txBox="1"/>
          <p:nvPr/>
        </p:nvSpPr>
        <p:spPr>
          <a:xfrm>
            <a:off x="420574" y="6233996"/>
            <a:ext cx="3240000" cy="116955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Possibilités d’encadrement de Techniciens SI débutants, après quelques années d’expérience</a:t>
            </a:r>
          </a:p>
          <a:p>
            <a:pPr algn="l"/>
            <a:r>
              <a:rPr lang="fr-FR" dirty="0"/>
              <a:t>Hausse du périmètre des missions avec l’expérience : développement applicatif, cybersécurité, déploiement de logiciels, gestion des serveurs, implication dans la définition de la stratégie SI du cabinet, etc.</a:t>
            </a:r>
          </a:p>
        </p:txBody>
      </p:sp>
      <p:sp>
        <p:nvSpPr>
          <p:cNvPr id="126" name="ZoneTexte 125">
            <a:extLst>
              <a:ext uri="{FF2B5EF4-FFF2-40B4-BE49-F238E27FC236}">
                <a16:creationId xmlns:a16="http://schemas.microsoft.com/office/drawing/2014/main" id="{B98F3625-1046-4D5F-ADD3-A4CAEFB445D3}"/>
              </a:ext>
            </a:extLst>
          </p:cNvPr>
          <p:cNvSpPr txBox="1"/>
          <p:nvPr/>
        </p:nvSpPr>
        <p:spPr>
          <a:xfrm>
            <a:off x="510584" y="1663087"/>
            <a:ext cx="3209469"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Variabilité du métier</a:t>
            </a:r>
          </a:p>
        </p:txBody>
      </p:sp>
      <p:sp>
        <p:nvSpPr>
          <p:cNvPr id="127" name="Triangle isocèle 126">
            <a:extLst>
              <a:ext uri="{FF2B5EF4-FFF2-40B4-BE49-F238E27FC236}">
                <a16:creationId xmlns:a16="http://schemas.microsoft.com/office/drawing/2014/main" id="{ACBE601F-1288-475A-B512-BD910EF38035}"/>
              </a:ext>
            </a:extLst>
          </p:cNvPr>
          <p:cNvSpPr/>
          <p:nvPr/>
        </p:nvSpPr>
        <p:spPr>
          <a:xfrm rot="5400000">
            <a:off x="366673" y="1742402"/>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cxnSp>
        <p:nvCxnSpPr>
          <p:cNvPr id="139" name="Connecteur droit 138">
            <a:extLst>
              <a:ext uri="{FF2B5EF4-FFF2-40B4-BE49-F238E27FC236}">
                <a16:creationId xmlns:a16="http://schemas.microsoft.com/office/drawing/2014/main" id="{8A39C541-AE05-46FD-8BA0-E62BB599F9E4}"/>
              </a:ext>
            </a:extLst>
          </p:cNvPr>
          <p:cNvCxnSpPr>
            <a:cxnSpLocks/>
          </p:cNvCxnSpPr>
          <p:nvPr/>
        </p:nvCxnSpPr>
        <p:spPr>
          <a:xfrm>
            <a:off x="410396" y="1928364"/>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grpSp>
        <p:nvGrpSpPr>
          <p:cNvPr id="220" name="Groupe 219">
            <a:extLst>
              <a:ext uri="{FF2B5EF4-FFF2-40B4-BE49-F238E27FC236}">
                <a16:creationId xmlns:a16="http://schemas.microsoft.com/office/drawing/2014/main" id="{967EE6A5-262A-424E-9421-305DB32E965D}"/>
              </a:ext>
            </a:extLst>
          </p:cNvPr>
          <p:cNvGrpSpPr/>
          <p:nvPr/>
        </p:nvGrpSpPr>
        <p:grpSpPr>
          <a:xfrm>
            <a:off x="4093843" y="155684"/>
            <a:ext cx="3214638" cy="970644"/>
            <a:chOff x="4093843" y="155684"/>
            <a:chExt cx="3214638" cy="970644"/>
          </a:xfrm>
        </p:grpSpPr>
        <p:pic>
          <p:nvPicPr>
            <p:cNvPr id="221" name="Graphique 220" descr="Loupe avec un remplissage uni">
              <a:extLst>
                <a:ext uri="{FF2B5EF4-FFF2-40B4-BE49-F238E27FC236}">
                  <a16:creationId xmlns:a16="http://schemas.microsoft.com/office/drawing/2014/main" id="{9F29CA22-EA5B-4355-9375-3190160DBEDE}"/>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14680" y="155684"/>
              <a:ext cx="991119" cy="970644"/>
            </a:xfrm>
            <a:prstGeom prst="rect">
              <a:avLst/>
            </a:prstGeom>
          </p:spPr>
        </p:pic>
        <p:sp>
          <p:nvSpPr>
            <p:cNvPr id="222" name="ZoneTexte 221">
              <a:extLst>
                <a:ext uri="{FF2B5EF4-FFF2-40B4-BE49-F238E27FC236}">
                  <a16:creationId xmlns:a16="http://schemas.microsoft.com/office/drawing/2014/main" id="{A4883841-3E8F-4367-A3FB-E52D4B8EDB9F}"/>
                </a:ext>
              </a:extLst>
            </p:cNvPr>
            <p:cNvSpPr txBox="1"/>
            <p:nvPr/>
          </p:nvSpPr>
          <p:spPr>
            <a:xfrm>
              <a:off x="4093843" y="445496"/>
              <a:ext cx="3214638" cy="184639"/>
            </a:xfrm>
            <a:prstGeom prst="rect">
              <a:avLst/>
            </a:prstGeom>
            <a:noFill/>
          </p:spPr>
          <p:txBody>
            <a:bodyPr wrap="square" lIns="36000" tIns="0" rIns="36000" bIns="0" rtlCol="0">
              <a:spAutoFit/>
            </a:bodyPr>
            <a:lstStyle/>
            <a:p>
              <a:r>
                <a:rPr lang="fr-FR" sz="1200" dirty="0">
                  <a:solidFill>
                    <a:schemeClr val="bg1">
                      <a:lumMod val="50000"/>
                    </a:schemeClr>
                  </a:solidFill>
                  <a:latin typeface="Univers Light" panose="020B0403020202020204" pitchFamily="34" charset="0"/>
                </a:rPr>
                <a:t>LES FICHES MÉTIERS DE L’OBSERVATOIRE</a:t>
              </a:r>
            </a:p>
          </p:txBody>
        </p:sp>
      </p:grpSp>
      <p:sp>
        <p:nvSpPr>
          <p:cNvPr id="54" name="ZoneTexte 53">
            <a:extLst>
              <a:ext uri="{FF2B5EF4-FFF2-40B4-BE49-F238E27FC236}">
                <a16:creationId xmlns:a16="http://schemas.microsoft.com/office/drawing/2014/main" id="{D0B3E300-8CF5-42E1-BE4A-BDD2E0D57766}"/>
              </a:ext>
            </a:extLst>
          </p:cNvPr>
          <p:cNvSpPr txBox="1"/>
          <p:nvPr/>
        </p:nvSpPr>
        <p:spPr>
          <a:xfrm>
            <a:off x="369971" y="4502770"/>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Selon les spécialités du cabinet</a:t>
            </a:r>
          </a:p>
        </p:txBody>
      </p:sp>
      <p:sp>
        <p:nvSpPr>
          <p:cNvPr id="63" name="ZoneTexte 62">
            <a:extLst>
              <a:ext uri="{FF2B5EF4-FFF2-40B4-BE49-F238E27FC236}">
                <a16:creationId xmlns:a16="http://schemas.microsoft.com/office/drawing/2014/main" id="{16D938E2-4346-48F5-897B-5F680C1ED040}"/>
              </a:ext>
            </a:extLst>
          </p:cNvPr>
          <p:cNvSpPr txBox="1"/>
          <p:nvPr/>
        </p:nvSpPr>
        <p:spPr>
          <a:xfrm>
            <a:off x="420574" y="4788943"/>
            <a:ext cx="3240000" cy="116955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Selon la spécialité du cabinet (activités d’expertise-comptable, d’audit, de conseil, juridiques…), les enjeux et besoins en SI varient et impactent le contenu des activités du Technicien SI : utilisation de logiciels plus ou moins variés, besoins en cybersécurité différents selon les secteurs d’activités des clients, etc.</a:t>
            </a:r>
          </a:p>
        </p:txBody>
      </p:sp>
      <p:sp>
        <p:nvSpPr>
          <p:cNvPr id="64" name="ZoneTexte 63">
            <a:extLst>
              <a:ext uri="{FF2B5EF4-FFF2-40B4-BE49-F238E27FC236}">
                <a16:creationId xmlns:a16="http://schemas.microsoft.com/office/drawing/2014/main" id="{2E310E27-268E-470D-83D4-450F7DE133F1}"/>
              </a:ext>
            </a:extLst>
          </p:cNvPr>
          <p:cNvSpPr txBox="1"/>
          <p:nvPr/>
        </p:nvSpPr>
        <p:spPr>
          <a:xfrm>
            <a:off x="369971" y="2000379"/>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Selon la taille du cabinet</a:t>
            </a:r>
          </a:p>
        </p:txBody>
      </p:sp>
      <p:sp>
        <p:nvSpPr>
          <p:cNvPr id="89" name="ZoneTexte 88">
            <a:extLst>
              <a:ext uri="{FF2B5EF4-FFF2-40B4-BE49-F238E27FC236}">
                <a16:creationId xmlns:a16="http://schemas.microsoft.com/office/drawing/2014/main" id="{9C680D0D-EADB-41EF-9406-79332806A869}"/>
              </a:ext>
            </a:extLst>
          </p:cNvPr>
          <p:cNvSpPr txBox="1"/>
          <p:nvPr/>
        </p:nvSpPr>
        <p:spPr>
          <a:xfrm>
            <a:off x="3996221" y="5919306"/>
            <a:ext cx="3240000" cy="1631216"/>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latin typeface="Univers Light" panose="020B0403020202020204" pitchFamily="34" charset="0"/>
              </a:defRPr>
            </a:lvl1pPr>
          </a:lstStyle>
          <a:p>
            <a:r>
              <a:rPr lang="fr-FR" dirty="0">
                <a:solidFill>
                  <a:schemeClr val="tx2"/>
                </a:solidFill>
              </a:rPr>
              <a:t>Renforcement des compétences en matière de gestion des risques technologiques et de sécurisation du parc informatique</a:t>
            </a:r>
          </a:p>
          <a:p>
            <a:r>
              <a:rPr lang="fr-FR" dirty="0">
                <a:solidFill>
                  <a:schemeClr val="tx2"/>
                </a:solidFill>
              </a:rPr>
              <a:t>Renforcement des compétences en animation collective et gestion de projets</a:t>
            </a:r>
          </a:p>
          <a:p>
            <a:r>
              <a:rPr lang="fr-FR" dirty="0">
                <a:solidFill>
                  <a:schemeClr val="tx2"/>
                </a:solidFill>
              </a:rPr>
              <a:t>Renforcement de la capacité à analyser les enjeux « métiers » des cabinets d’expertise-comptable et d’audit et les impacts sur la gestion des SI (évolution du contexte concurrentiel, des besoins des clients…)</a:t>
            </a:r>
          </a:p>
        </p:txBody>
      </p:sp>
      <p:cxnSp>
        <p:nvCxnSpPr>
          <p:cNvPr id="99" name="Connecteur droit 98">
            <a:extLst>
              <a:ext uri="{FF2B5EF4-FFF2-40B4-BE49-F238E27FC236}">
                <a16:creationId xmlns:a16="http://schemas.microsoft.com/office/drawing/2014/main" id="{42A1732C-E8B1-46EE-84B8-D24418F63238}"/>
              </a:ext>
            </a:extLst>
          </p:cNvPr>
          <p:cNvCxnSpPr>
            <a:cxnSpLocks/>
          </p:cNvCxnSpPr>
          <p:nvPr/>
        </p:nvCxnSpPr>
        <p:spPr>
          <a:xfrm>
            <a:off x="3983344" y="5884693"/>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sp>
        <p:nvSpPr>
          <p:cNvPr id="100" name="ZoneTexte 99">
            <a:extLst>
              <a:ext uri="{FF2B5EF4-FFF2-40B4-BE49-F238E27FC236}">
                <a16:creationId xmlns:a16="http://schemas.microsoft.com/office/drawing/2014/main" id="{801D9D51-E8B0-4BA3-BA13-6383DD7D2674}"/>
              </a:ext>
            </a:extLst>
          </p:cNvPr>
          <p:cNvSpPr txBox="1"/>
          <p:nvPr/>
        </p:nvSpPr>
        <p:spPr>
          <a:xfrm>
            <a:off x="4083532" y="5634323"/>
            <a:ext cx="3325269"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Tendances d’évolution du métier</a:t>
            </a:r>
          </a:p>
        </p:txBody>
      </p:sp>
      <p:sp>
        <p:nvSpPr>
          <p:cNvPr id="101" name="Triangle isocèle 100">
            <a:extLst>
              <a:ext uri="{FF2B5EF4-FFF2-40B4-BE49-F238E27FC236}">
                <a16:creationId xmlns:a16="http://schemas.microsoft.com/office/drawing/2014/main" id="{53422097-A604-4AE0-94DA-52D194D24D93}"/>
              </a:ext>
            </a:extLst>
          </p:cNvPr>
          <p:cNvSpPr/>
          <p:nvPr/>
        </p:nvSpPr>
        <p:spPr>
          <a:xfrm rot="5400000">
            <a:off x="3939621" y="5709669"/>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grpSp>
        <p:nvGrpSpPr>
          <p:cNvPr id="103" name="Groupe 102">
            <a:extLst>
              <a:ext uri="{FF2B5EF4-FFF2-40B4-BE49-F238E27FC236}">
                <a16:creationId xmlns:a16="http://schemas.microsoft.com/office/drawing/2014/main" id="{77846408-1680-4BA6-957B-B4FD5CB99A56}"/>
              </a:ext>
            </a:extLst>
          </p:cNvPr>
          <p:cNvGrpSpPr/>
          <p:nvPr/>
        </p:nvGrpSpPr>
        <p:grpSpPr>
          <a:xfrm>
            <a:off x="3978882" y="7699574"/>
            <a:ext cx="3350087" cy="265276"/>
            <a:chOff x="380633" y="6115579"/>
            <a:chExt cx="3350087" cy="265276"/>
          </a:xfrm>
        </p:grpSpPr>
        <p:grpSp>
          <p:nvGrpSpPr>
            <p:cNvPr id="105" name="Groupe 104">
              <a:extLst>
                <a:ext uri="{FF2B5EF4-FFF2-40B4-BE49-F238E27FC236}">
                  <a16:creationId xmlns:a16="http://schemas.microsoft.com/office/drawing/2014/main" id="{6AFAE93F-8F73-42CD-A47D-A66B8B8C6458}"/>
                </a:ext>
              </a:extLst>
            </p:cNvPr>
            <p:cNvGrpSpPr/>
            <p:nvPr/>
          </p:nvGrpSpPr>
          <p:grpSpPr>
            <a:xfrm>
              <a:off x="380633" y="6115579"/>
              <a:ext cx="3350087" cy="246221"/>
              <a:chOff x="433240" y="2440348"/>
              <a:chExt cx="1723338" cy="246221"/>
            </a:xfrm>
          </p:grpSpPr>
          <p:sp>
            <p:nvSpPr>
              <p:cNvPr id="107" name="ZoneTexte 106">
                <a:extLst>
                  <a:ext uri="{FF2B5EF4-FFF2-40B4-BE49-F238E27FC236}">
                    <a16:creationId xmlns:a16="http://schemas.microsoft.com/office/drawing/2014/main" id="{5DC10516-9D5D-42DB-A0AB-164208BC1CCC}"/>
                  </a:ext>
                </a:extLst>
              </p:cNvPr>
              <p:cNvSpPr txBox="1"/>
              <p:nvPr/>
            </p:nvSpPr>
            <p:spPr>
              <a:xfrm>
                <a:off x="489871" y="2440348"/>
                <a:ext cx="1666707"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Perspectives professionnelles</a:t>
                </a:r>
              </a:p>
            </p:txBody>
          </p:sp>
          <p:sp>
            <p:nvSpPr>
              <p:cNvPr id="108" name="Triangle isocèle 107">
                <a:extLst>
                  <a:ext uri="{FF2B5EF4-FFF2-40B4-BE49-F238E27FC236}">
                    <a16:creationId xmlns:a16="http://schemas.microsoft.com/office/drawing/2014/main" id="{35F108E7-129E-404C-B23B-97038DB5B3B3}"/>
                  </a:ext>
                </a:extLst>
              </p:cNvPr>
              <p:cNvSpPr/>
              <p:nvPr/>
            </p:nvSpPr>
            <p:spPr>
              <a:xfrm rot="5400000">
                <a:off x="376222" y="2542855"/>
                <a:ext cx="163177" cy="49141"/>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grpSp>
        <p:cxnSp>
          <p:nvCxnSpPr>
            <p:cNvPr id="106" name="Connecteur droit 105">
              <a:extLst>
                <a:ext uri="{FF2B5EF4-FFF2-40B4-BE49-F238E27FC236}">
                  <a16:creationId xmlns:a16="http://schemas.microsoft.com/office/drawing/2014/main" id="{1965D122-FF8E-405B-97EC-78B335C97737}"/>
                </a:ext>
              </a:extLst>
            </p:cNvPr>
            <p:cNvCxnSpPr>
              <a:cxnSpLocks/>
            </p:cNvCxnSpPr>
            <p:nvPr/>
          </p:nvCxnSpPr>
          <p:spPr>
            <a:xfrm>
              <a:off x="390531" y="6380855"/>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grpSp>
      <p:sp>
        <p:nvSpPr>
          <p:cNvPr id="104" name="ZoneTexte 103">
            <a:extLst>
              <a:ext uri="{FF2B5EF4-FFF2-40B4-BE49-F238E27FC236}">
                <a16:creationId xmlns:a16="http://schemas.microsoft.com/office/drawing/2014/main" id="{4A36D89B-A17D-4E79-AC81-666F9488D64F}"/>
              </a:ext>
            </a:extLst>
          </p:cNvPr>
          <p:cNvSpPr txBox="1"/>
          <p:nvPr/>
        </p:nvSpPr>
        <p:spPr>
          <a:xfrm>
            <a:off x="3996221" y="7995012"/>
            <a:ext cx="3240000" cy="1477328"/>
          </a:xfrm>
          <a:prstGeom prst="rect">
            <a:avLst/>
          </a:prstGeom>
          <a:noFill/>
        </p:spPr>
        <p:txBody>
          <a:bodyPr wrap="square">
            <a:spAutoFit/>
          </a:bodyPr>
          <a:lstStyle>
            <a:defPPr>
              <a:defRPr lang="fr-FR"/>
            </a:defPPr>
            <a:lvl1pPr algn="just">
              <a:defRPr sz="1000">
                <a:latin typeface="Univers Light" panose="020B0403020202020204" pitchFamily="34" charset="0"/>
              </a:defRPr>
            </a:lvl1pPr>
          </a:lstStyle>
          <a:p>
            <a:pPr marL="108000" indent="-108000" algn="l">
              <a:buFont typeface="Wingdings" panose="05000000000000000000" pitchFamily="2" charset="2"/>
              <a:buChar char="§"/>
            </a:pPr>
            <a:r>
              <a:rPr lang="fr-FR" dirty="0">
                <a:solidFill>
                  <a:schemeClr val="tx2"/>
                </a:solidFill>
              </a:rPr>
              <a:t>Métiers de la direction des SI en entreprise ou en cabinet d’expert-comptable (Directeur SI, Développeur, Chef de projet informatique)</a:t>
            </a:r>
          </a:p>
          <a:p>
            <a:pPr marL="108000" indent="-108000" algn="l">
              <a:buFont typeface="Wingdings" panose="05000000000000000000" pitchFamily="2" charset="2"/>
              <a:buChar char="§"/>
            </a:pPr>
            <a:r>
              <a:rPr lang="fr-FR" dirty="0">
                <a:solidFill>
                  <a:schemeClr val="tx2"/>
                </a:solidFill>
              </a:rPr>
              <a:t>Métiers de la comptabilité ou de l’audit, sous condition de formations complémentaires aux process comptables et financiers : Assistant comptable, Assistant audit</a:t>
            </a:r>
          </a:p>
          <a:p>
            <a:pPr marL="108000" indent="-108000" algn="l">
              <a:buFont typeface="Wingdings" panose="05000000000000000000" pitchFamily="2" charset="2"/>
              <a:buChar char="§"/>
            </a:pPr>
            <a:r>
              <a:rPr lang="fr-FR" dirty="0">
                <a:solidFill>
                  <a:schemeClr val="tx2"/>
                </a:solidFill>
              </a:rPr>
              <a:t>Métiers du conseil en SI en cabinet d’expertise-comptable ou en cabinet de conseil </a:t>
            </a:r>
          </a:p>
        </p:txBody>
      </p:sp>
      <p:cxnSp>
        <p:nvCxnSpPr>
          <p:cNvPr id="112" name="Connecteur droit 111">
            <a:extLst>
              <a:ext uri="{FF2B5EF4-FFF2-40B4-BE49-F238E27FC236}">
                <a16:creationId xmlns:a16="http://schemas.microsoft.com/office/drawing/2014/main" id="{691E2A3C-D7AE-4457-9E1B-B8454B4A5E76}"/>
              </a:ext>
            </a:extLst>
          </p:cNvPr>
          <p:cNvCxnSpPr>
            <a:cxnSpLocks/>
          </p:cNvCxnSpPr>
          <p:nvPr/>
        </p:nvCxnSpPr>
        <p:spPr>
          <a:xfrm flipV="1">
            <a:off x="410395" y="4772149"/>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cxnSp>
        <p:nvCxnSpPr>
          <p:cNvPr id="113" name="Connecteur droit 112">
            <a:extLst>
              <a:ext uri="{FF2B5EF4-FFF2-40B4-BE49-F238E27FC236}">
                <a16:creationId xmlns:a16="http://schemas.microsoft.com/office/drawing/2014/main" id="{1B49E769-3BD3-4A3B-8280-CC8D2F964010}"/>
              </a:ext>
            </a:extLst>
          </p:cNvPr>
          <p:cNvCxnSpPr>
            <a:cxnSpLocks/>
          </p:cNvCxnSpPr>
          <p:nvPr/>
        </p:nvCxnSpPr>
        <p:spPr>
          <a:xfrm flipV="1">
            <a:off x="410395" y="2261181"/>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sp>
        <p:nvSpPr>
          <p:cNvPr id="72" name="ZoneTexte 71">
            <a:extLst>
              <a:ext uri="{FF2B5EF4-FFF2-40B4-BE49-F238E27FC236}">
                <a16:creationId xmlns:a16="http://schemas.microsoft.com/office/drawing/2014/main" id="{51ACCE7B-DD40-4144-93E6-9E286C1BAE9D}"/>
              </a:ext>
            </a:extLst>
          </p:cNvPr>
          <p:cNvSpPr txBox="1"/>
          <p:nvPr/>
        </p:nvSpPr>
        <p:spPr>
          <a:xfrm>
            <a:off x="369971" y="5972241"/>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Selon l’expérience du professionnel</a:t>
            </a:r>
          </a:p>
        </p:txBody>
      </p:sp>
      <p:cxnSp>
        <p:nvCxnSpPr>
          <p:cNvPr id="73" name="Connecteur droit 72">
            <a:extLst>
              <a:ext uri="{FF2B5EF4-FFF2-40B4-BE49-F238E27FC236}">
                <a16:creationId xmlns:a16="http://schemas.microsoft.com/office/drawing/2014/main" id="{A7CB8984-0AC8-41E1-B06F-EB8622F5613A}"/>
              </a:ext>
            </a:extLst>
          </p:cNvPr>
          <p:cNvCxnSpPr>
            <a:cxnSpLocks/>
          </p:cNvCxnSpPr>
          <p:nvPr/>
        </p:nvCxnSpPr>
        <p:spPr>
          <a:xfrm flipV="1">
            <a:off x="410395" y="6233043"/>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cxnSp>
        <p:nvCxnSpPr>
          <p:cNvPr id="111" name="Connecteur droit 110">
            <a:extLst>
              <a:ext uri="{FF2B5EF4-FFF2-40B4-BE49-F238E27FC236}">
                <a16:creationId xmlns:a16="http://schemas.microsoft.com/office/drawing/2014/main" id="{7B57D5A4-2037-4B75-9966-0F169393D5E6}"/>
              </a:ext>
            </a:extLst>
          </p:cNvPr>
          <p:cNvCxnSpPr>
            <a:cxnSpLocks/>
          </p:cNvCxnSpPr>
          <p:nvPr/>
        </p:nvCxnSpPr>
        <p:spPr>
          <a:xfrm>
            <a:off x="464474" y="7751049"/>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grpSp>
        <p:nvGrpSpPr>
          <p:cNvPr id="110" name="Groupe 109">
            <a:extLst>
              <a:ext uri="{FF2B5EF4-FFF2-40B4-BE49-F238E27FC236}">
                <a16:creationId xmlns:a16="http://schemas.microsoft.com/office/drawing/2014/main" id="{D9A65EB5-DE36-4E09-8865-0C643FC0F140}"/>
              </a:ext>
            </a:extLst>
          </p:cNvPr>
          <p:cNvGrpSpPr/>
          <p:nvPr/>
        </p:nvGrpSpPr>
        <p:grpSpPr>
          <a:xfrm>
            <a:off x="454576" y="7485773"/>
            <a:ext cx="3195823" cy="246221"/>
            <a:chOff x="433240" y="2440348"/>
            <a:chExt cx="1643982" cy="246221"/>
          </a:xfrm>
        </p:grpSpPr>
        <p:sp>
          <p:nvSpPr>
            <p:cNvPr id="114" name="ZoneTexte 113">
              <a:extLst>
                <a:ext uri="{FF2B5EF4-FFF2-40B4-BE49-F238E27FC236}">
                  <a16:creationId xmlns:a16="http://schemas.microsoft.com/office/drawing/2014/main" id="{4526E48D-722A-43F7-BFC7-BD8607EB35A5}"/>
                </a:ext>
              </a:extLst>
            </p:cNvPr>
            <p:cNvSpPr txBox="1"/>
            <p:nvPr/>
          </p:nvSpPr>
          <p:spPr>
            <a:xfrm>
              <a:off x="489871" y="2440348"/>
              <a:ext cx="1587351"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Conditions d’exercice</a:t>
              </a:r>
            </a:p>
          </p:txBody>
        </p:sp>
        <p:sp>
          <p:nvSpPr>
            <p:cNvPr id="115" name="Triangle isocèle 114">
              <a:extLst>
                <a:ext uri="{FF2B5EF4-FFF2-40B4-BE49-F238E27FC236}">
                  <a16:creationId xmlns:a16="http://schemas.microsoft.com/office/drawing/2014/main" id="{999B85B7-ADAC-4ADE-AFF6-E2A5E175B0C2}"/>
                </a:ext>
              </a:extLst>
            </p:cNvPr>
            <p:cNvSpPr/>
            <p:nvPr/>
          </p:nvSpPr>
          <p:spPr>
            <a:xfrm rot="5400000">
              <a:off x="376222" y="2542855"/>
              <a:ext cx="163177" cy="49141"/>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grpSp>
      <p:sp>
        <p:nvSpPr>
          <p:cNvPr id="116" name="ZoneTexte 115">
            <a:extLst>
              <a:ext uri="{FF2B5EF4-FFF2-40B4-BE49-F238E27FC236}">
                <a16:creationId xmlns:a16="http://schemas.microsoft.com/office/drawing/2014/main" id="{12FA9338-88D2-4D5C-AA5C-39F8C3581043}"/>
              </a:ext>
            </a:extLst>
          </p:cNvPr>
          <p:cNvSpPr txBox="1"/>
          <p:nvPr/>
        </p:nvSpPr>
        <p:spPr>
          <a:xfrm>
            <a:off x="420574" y="7783502"/>
            <a:ext cx="3271793" cy="1938992"/>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i="1" dirty="0"/>
              <a:t>Relations professionnelles internes </a:t>
            </a:r>
            <a:r>
              <a:rPr lang="fr-FR" dirty="0"/>
              <a:t>: Directeur des systèmes d’informations, directeurs de pôles d’activité du cabinet, collaborateurs des différents métiers du cabinet</a:t>
            </a:r>
          </a:p>
          <a:p>
            <a:pPr algn="l"/>
            <a:r>
              <a:rPr lang="fr-FR" i="1" dirty="0"/>
              <a:t>Relations professionnelles externes :</a:t>
            </a:r>
            <a:r>
              <a:rPr lang="fr-FR" dirty="0"/>
              <a:t> prestataires informatiques, Consultants, Développeurs, etc.</a:t>
            </a:r>
          </a:p>
          <a:p>
            <a:pPr algn="l"/>
            <a:r>
              <a:rPr lang="fr-FR" i="1" dirty="0"/>
              <a:t>Télétravail</a:t>
            </a:r>
            <a:r>
              <a:rPr lang="fr-FR" dirty="0"/>
              <a:t>  : possible sur une partie significative des activités mais l’accès physique aux outils informatiques peut s’avérer nécessaire lors des travaux de maintenance, d’intervention sur des serveurs, de réception de fournitures informatiques...</a:t>
            </a:r>
          </a:p>
        </p:txBody>
      </p:sp>
      <p:sp>
        <p:nvSpPr>
          <p:cNvPr id="80" name="ZoneTexte 79">
            <a:extLst>
              <a:ext uri="{FF2B5EF4-FFF2-40B4-BE49-F238E27FC236}">
                <a16:creationId xmlns:a16="http://schemas.microsoft.com/office/drawing/2014/main" id="{420D5275-41C2-49B9-920C-4D4B8D52F85B}"/>
              </a:ext>
            </a:extLst>
          </p:cNvPr>
          <p:cNvSpPr txBox="1"/>
          <p:nvPr/>
        </p:nvSpPr>
        <p:spPr>
          <a:xfrm>
            <a:off x="4046776" y="1663291"/>
            <a:ext cx="3405469"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Prérequis pour l’exercice du métier</a:t>
            </a:r>
          </a:p>
        </p:txBody>
      </p:sp>
      <p:sp>
        <p:nvSpPr>
          <p:cNvPr id="81" name="Triangle isocèle 80">
            <a:extLst>
              <a:ext uri="{FF2B5EF4-FFF2-40B4-BE49-F238E27FC236}">
                <a16:creationId xmlns:a16="http://schemas.microsoft.com/office/drawing/2014/main" id="{9B3F64B3-C0B0-495D-B9E3-9E4A30F9458B}"/>
              </a:ext>
            </a:extLst>
          </p:cNvPr>
          <p:cNvSpPr/>
          <p:nvPr/>
        </p:nvSpPr>
        <p:spPr>
          <a:xfrm rot="5400000">
            <a:off x="3902865" y="1742606"/>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cxnSp>
        <p:nvCxnSpPr>
          <p:cNvPr id="79" name="Connecteur droit 78">
            <a:extLst>
              <a:ext uri="{FF2B5EF4-FFF2-40B4-BE49-F238E27FC236}">
                <a16:creationId xmlns:a16="http://schemas.microsoft.com/office/drawing/2014/main" id="{AC739428-2067-4460-9248-BD2A32B90E64}"/>
              </a:ext>
            </a:extLst>
          </p:cNvPr>
          <p:cNvCxnSpPr>
            <a:cxnSpLocks/>
          </p:cNvCxnSpPr>
          <p:nvPr/>
        </p:nvCxnSpPr>
        <p:spPr>
          <a:xfrm>
            <a:off x="3946588" y="1936188"/>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sp>
        <p:nvSpPr>
          <p:cNvPr id="68" name="ZoneTexte 67">
            <a:extLst>
              <a:ext uri="{FF2B5EF4-FFF2-40B4-BE49-F238E27FC236}">
                <a16:creationId xmlns:a16="http://schemas.microsoft.com/office/drawing/2014/main" id="{67A1A514-CA7F-49BE-8B7E-C9358E60BC8B}"/>
              </a:ext>
            </a:extLst>
          </p:cNvPr>
          <p:cNvSpPr txBox="1"/>
          <p:nvPr/>
        </p:nvSpPr>
        <p:spPr>
          <a:xfrm>
            <a:off x="3996221" y="2278168"/>
            <a:ext cx="2868828" cy="1015663"/>
          </a:xfrm>
          <a:prstGeom prst="rect">
            <a:avLst/>
          </a:prstGeom>
          <a:noFill/>
        </p:spPr>
        <p:txBody>
          <a:bodyPr wrap="square">
            <a:spAutoFit/>
          </a:bodyPr>
          <a:lstStyle>
            <a:defPPr>
              <a:defRPr lang="fr-FR"/>
            </a:defPPr>
            <a:lvl1pPr indent="0" algn="just">
              <a:buFont typeface="Wingdings" panose="05000000000000000000" pitchFamily="2" charset="2"/>
              <a:buNone/>
              <a:defRPr sz="1000">
                <a:solidFill>
                  <a:schemeClr val="tx2"/>
                </a:solidFill>
                <a:latin typeface="Univers Light" panose="020B0403020202020204" pitchFamily="34" charset="0"/>
              </a:defRPr>
            </a:lvl1pPr>
          </a:lstStyle>
          <a:p>
            <a:pPr algn="l"/>
            <a:r>
              <a:rPr lang="fr-FR" dirty="0">
                <a:solidFill>
                  <a:schemeClr val="tx2"/>
                </a:solidFill>
              </a:rPr>
              <a:t>Bac+2 à Bac+5 </a:t>
            </a:r>
            <a:r>
              <a:rPr lang="fr-FR" dirty="0"/>
              <a:t>en informatique, par exemple </a:t>
            </a:r>
            <a:r>
              <a:rPr lang="fr-FR" dirty="0">
                <a:solidFill>
                  <a:schemeClr val="tx2"/>
                </a:solidFill>
              </a:rPr>
              <a:t>: </a:t>
            </a:r>
          </a:p>
          <a:p>
            <a:pPr marL="108000" indent="-108000" algn="l">
              <a:buFont typeface="Wingdings" panose="05000000000000000000" pitchFamily="2" charset="2"/>
              <a:buChar char="§"/>
            </a:pPr>
            <a:r>
              <a:rPr lang="fr-FR" dirty="0">
                <a:solidFill>
                  <a:schemeClr val="tx2"/>
                </a:solidFill>
              </a:rPr>
              <a:t>BTS, DUT en informatique, maintenance, administration des réseaux, développement</a:t>
            </a:r>
          </a:p>
          <a:p>
            <a:pPr marL="108000" indent="-108000" algn="l">
              <a:buFont typeface="Wingdings" panose="05000000000000000000" pitchFamily="2" charset="2"/>
              <a:buChar char="§"/>
            </a:pPr>
            <a:r>
              <a:rPr lang="fr-FR" dirty="0"/>
              <a:t>Master en gestion des systèmes d’information, sécurité des réseaux informatiques</a:t>
            </a:r>
            <a:endParaRPr lang="fr-FR" dirty="0">
              <a:solidFill>
                <a:schemeClr val="tx2"/>
              </a:solidFill>
            </a:endParaRPr>
          </a:p>
        </p:txBody>
      </p:sp>
      <p:sp>
        <p:nvSpPr>
          <p:cNvPr id="76" name="ZoneTexte 75">
            <a:extLst>
              <a:ext uri="{FF2B5EF4-FFF2-40B4-BE49-F238E27FC236}">
                <a16:creationId xmlns:a16="http://schemas.microsoft.com/office/drawing/2014/main" id="{3D850C6B-355F-4322-B402-7B64B857B006}"/>
              </a:ext>
            </a:extLst>
          </p:cNvPr>
          <p:cNvSpPr txBox="1"/>
          <p:nvPr/>
        </p:nvSpPr>
        <p:spPr>
          <a:xfrm>
            <a:off x="3937185" y="2001919"/>
            <a:ext cx="1853928" cy="261610"/>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1100" dirty="0">
                <a:solidFill>
                  <a:schemeClr val="accent2"/>
                </a:solidFill>
              </a:rPr>
              <a:t>Formation initiale</a:t>
            </a:r>
          </a:p>
        </p:txBody>
      </p:sp>
      <p:cxnSp>
        <p:nvCxnSpPr>
          <p:cNvPr id="83" name="Connecteur droit 82">
            <a:extLst>
              <a:ext uri="{FF2B5EF4-FFF2-40B4-BE49-F238E27FC236}">
                <a16:creationId xmlns:a16="http://schemas.microsoft.com/office/drawing/2014/main" id="{D4876B99-ADFC-4EE8-9BAB-FDAFBFBCC712}"/>
              </a:ext>
            </a:extLst>
          </p:cNvPr>
          <p:cNvCxnSpPr>
            <a:cxnSpLocks/>
          </p:cNvCxnSpPr>
          <p:nvPr/>
        </p:nvCxnSpPr>
        <p:spPr>
          <a:xfrm flipV="1">
            <a:off x="3946588" y="2264168"/>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sp>
        <p:nvSpPr>
          <p:cNvPr id="85" name="ZoneTexte 84">
            <a:extLst>
              <a:ext uri="{FF2B5EF4-FFF2-40B4-BE49-F238E27FC236}">
                <a16:creationId xmlns:a16="http://schemas.microsoft.com/office/drawing/2014/main" id="{A3DAED3C-D004-4A7C-9EC9-D69C4C89C860}"/>
              </a:ext>
            </a:extLst>
          </p:cNvPr>
          <p:cNvSpPr txBox="1"/>
          <p:nvPr/>
        </p:nvSpPr>
        <p:spPr>
          <a:xfrm>
            <a:off x="3996221" y="4664413"/>
            <a:ext cx="3240000" cy="861774"/>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latin typeface="Univers Light" panose="020B0403020202020204" pitchFamily="34" charset="0"/>
              </a:defRPr>
            </a:lvl1pPr>
          </a:lstStyle>
          <a:p>
            <a:r>
              <a:rPr lang="fr-FR" dirty="0">
                <a:solidFill>
                  <a:schemeClr val="tx2"/>
                </a:solidFill>
              </a:rPr>
              <a:t>Formations en techniques de développement informatique </a:t>
            </a:r>
          </a:p>
          <a:p>
            <a:r>
              <a:rPr lang="fr-FR" dirty="0">
                <a:solidFill>
                  <a:schemeClr val="tx2"/>
                </a:solidFill>
              </a:rPr>
              <a:t>Formations aux évolutions technologiques (cloud, Big Data, etc.) et réglementaires (RGPD) </a:t>
            </a:r>
          </a:p>
          <a:p>
            <a:r>
              <a:rPr lang="fr-FR" dirty="0">
                <a:solidFill>
                  <a:schemeClr val="tx2"/>
                </a:solidFill>
              </a:rPr>
              <a:t>Formations en gestion des risques informatiques </a:t>
            </a:r>
          </a:p>
        </p:txBody>
      </p:sp>
      <p:sp>
        <p:nvSpPr>
          <p:cNvPr id="60" name="ZoneTexte 59">
            <a:extLst>
              <a:ext uri="{FF2B5EF4-FFF2-40B4-BE49-F238E27FC236}">
                <a16:creationId xmlns:a16="http://schemas.microsoft.com/office/drawing/2014/main" id="{08B6C823-A496-4C1D-94DF-B5130DDEF72A}"/>
              </a:ext>
            </a:extLst>
          </p:cNvPr>
          <p:cNvSpPr txBox="1"/>
          <p:nvPr/>
        </p:nvSpPr>
        <p:spPr>
          <a:xfrm>
            <a:off x="3923853" y="4396053"/>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Formations prioritaires en cours de carrière</a:t>
            </a:r>
          </a:p>
        </p:txBody>
      </p:sp>
      <p:cxnSp>
        <p:nvCxnSpPr>
          <p:cNvPr id="61" name="Connecteur droit 60">
            <a:extLst>
              <a:ext uri="{FF2B5EF4-FFF2-40B4-BE49-F238E27FC236}">
                <a16:creationId xmlns:a16="http://schemas.microsoft.com/office/drawing/2014/main" id="{A375435E-0AFC-4372-835D-4C0AA1C8AFB0}"/>
              </a:ext>
            </a:extLst>
          </p:cNvPr>
          <p:cNvCxnSpPr>
            <a:cxnSpLocks/>
          </p:cNvCxnSpPr>
          <p:nvPr/>
        </p:nvCxnSpPr>
        <p:spPr>
          <a:xfrm flipV="1">
            <a:off x="3964277" y="4656855"/>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sp>
        <p:nvSpPr>
          <p:cNvPr id="50" name="ZoneTexte 49">
            <a:extLst>
              <a:ext uri="{FF2B5EF4-FFF2-40B4-BE49-F238E27FC236}">
                <a16:creationId xmlns:a16="http://schemas.microsoft.com/office/drawing/2014/main" id="{FB597E2E-48EA-4F86-A671-6373D51383AE}"/>
              </a:ext>
            </a:extLst>
          </p:cNvPr>
          <p:cNvSpPr txBox="1"/>
          <p:nvPr/>
        </p:nvSpPr>
        <p:spPr>
          <a:xfrm>
            <a:off x="240923" y="1220429"/>
            <a:ext cx="3265200" cy="307777"/>
          </a:xfrm>
          <a:prstGeom prst="rect">
            <a:avLst/>
          </a:prstGeom>
          <a:solidFill>
            <a:srgbClr val="1C92DA"/>
          </a:solidFill>
          <a:effectLst>
            <a:outerShdw blurRad="50800" dist="38100" dir="2700000" algn="tl" rotWithShape="0">
              <a:prstClr val="black">
                <a:alpha val="40000"/>
              </a:prstClr>
            </a:outerShdw>
          </a:effectLst>
        </p:spPr>
        <p:txBody>
          <a:bodyPr wrap="square" lIns="36000" tIns="0" rIns="36000" bIns="0" rtlCol="0">
            <a:spAutoFit/>
          </a:bodyPr>
          <a:lstStyle/>
          <a:p>
            <a:pPr algn="ctr"/>
            <a:r>
              <a:rPr lang="fr-FR" sz="2000" b="1" dirty="0">
                <a:solidFill>
                  <a:schemeClr val="bg1"/>
                </a:solidFill>
                <a:latin typeface="Univers Light" panose="020B0403020202020204" pitchFamily="34" charset="0"/>
              </a:rPr>
              <a:t>Technicien SI</a:t>
            </a:r>
          </a:p>
        </p:txBody>
      </p:sp>
      <p:cxnSp>
        <p:nvCxnSpPr>
          <p:cNvPr id="51" name="Connecteur droit 50">
            <a:extLst>
              <a:ext uri="{FF2B5EF4-FFF2-40B4-BE49-F238E27FC236}">
                <a16:creationId xmlns:a16="http://schemas.microsoft.com/office/drawing/2014/main" id="{EA58704F-59CA-4A55-B56A-C4E055E5B989}"/>
              </a:ext>
            </a:extLst>
          </p:cNvPr>
          <p:cNvCxnSpPr>
            <a:cxnSpLocks/>
          </p:cNvCxnSpPr>
          <p:nvPr/>
        </p:nvCxnSpPr>
        <p:spPr>
          <a:xfrm flipV="1">
            <a:off x="0" y="1152394"/>
            <a:ext cx="7559675"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pic>
        <p:nvPicPr>
          <p:cNvPr id="2" name="Image 1" descr="Une image contenant texte, Police, logo, Graphique&#10;&#10;Description générée automatiquement">
            <a:extLst>
              <a:ext uri="{FF2B5EF4-FFF2-40B4-BE49-F238E27FC236}">
                <a16:creationId xmlns:a16="http://schemas.microsoft.com/office/drawing/2014/main" id="{21994333-55CE-1C6D-FD38-7CBB2D1A59A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13649" y="70206"/>
            <a:ext cx="1117053" cy="922337"/>
          </a:xfrm>
          <a:prstGeom prst="rect">
            <a:avLst/>
          </a:prstGeom>
        </p:spPr>
      </p:pic>
    </p:spTree>
    <p:extLst>
      <p:ext uri="{BB962C8B-B14F-4D97-AF65-F5344CB8AC3E}">
        <p14:creationId xmlns:p14="http://schemas.microsoft.com/office/powerpoint/2010/main" val="3255823222"/>
      </p:ext>
    </p:extLst>
  </p:cSld>
  <p:clrMapOvr>
    <a:masterClrMapping/>
  </p:clrMapOvr>
</p:sld>
</file>

<file path=ppt/theme/theme1.xml><?xml version="1.0" encoding="utf-8"?>
<a:theme xmlns:a="http://schemas.openxmlformats.org/drawingml/2006/main" name="Omeca v1">
  <a:themeElements>
    <a:clrScheme name="Omeca_Couleurs">
      <a:dk1>
        <a:sysClr val="windowText" lastClr="000000"/>
      </a:dk1>
      <a:lt1>
        <a:sysClr val="window" lastClr="FFFFFF"/>
      </a:lt1>
      <a:dk2>
        <a:srgbClr val="5F5B5D"/>
      </a:dk2>
      <a:lt2>
        <a:srgbClr val="DBDDDC"/>
      </a:lt2>
      <a:accent1>
        <a:srgbClr val="E5446C"/>
      </a:accent1>
      <a:accent2>
        <a:srgbClr val="009CD7"/>
      </a:accent2>
      <a:accent3>
        <a:srgbClr val="B5CB2C"/>
      </a:accent3>
      <a:accent4>
        <a:srgbClr val="5F5B5D"/>
      </a:accent4>
      <a:accent5>
        <a:srgbClr val="7A7B7D"/>
      </a:accent5>
      <a:accent6>
        <a:srgbClr val="BEC0C1"/>
      </a:accent6>
      <a:hlink>
        <a:srgbClr val="000000"/>
      </a:hlink>
      <a:folHlink>
        <a:srgbClr val="BEC0C1"/>
      </a:folHlink>
    </a:clrScheme>
    <a:fontScheme name="Office Classique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solidFill>
            <a:schemeClr val="accent1"/>
          </a:solidFill>
        </a:ln>
      </a:spPr>
      <a:bodyPr lIns="36000" tIns="36000" rIns="36000" bIns="36000" rtlCol="0" anchor="ctr"/>
      <a:lstStyle>
        <a:defPPr algn="ctr">
          <a:defRPr sz="1400" dirty="0" err="1" smtClean="0"/>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lIns="36000" tIns="0" rIns="36000" bIns="0" rtlCol="0">
        <a:spAutoFit/>
      </a:bodyPr>
      <a:lstStyle>
        <a:defPPr>
          <a:defRPr sz="1400" dirty="0" err="1" smtClean="0">
            <a:solidFill>
              <a:schemeClr val="tx2"/>
            </a:solidFill>
          </a:defRPr>
        </a:defPPr>
      </a:lstStyle>
    </a:tx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Omeca v1</Template>
  <TotalTime>7150</TotalTime>
  <Words>1441</Words>
  <Application>Microsoft Office PowerPoint</Application>
  <PresentationFormat>Personnalisé</PresentationFormat>
  <Paragraphs>130</Paragraphs>
  <Slides>3</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3</vt:i4>
      </vt:variant>
    </vt:vector>
  </HeadingPairs>
  <TitlesOfParts>
    <vt:vector size="9" baseType="lpstr">
      <vt:lpstr>Arial</vt:lpstr>
      <vt:lpstr>Arial Narrow</vt:lpstr>
      <vt:lpstr>Calibri</vt:lpstr>
      <vt:lpstr>Univers Light</vt:lpstr>
      <vt:lpstr>Wingdings</vt:lpstr>
      <vt:lpstr>Omeca v1</vt:lpstr>
      <vt:lpstr>Présentation PowerPoint</vt:lpstr>
      <vt:lpstr>Présentation PowerPoint</vt:lpstr>
      <vt:lpstr>Présentation PowerPoint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Titre de la présentation</dc:title>
  <dc:creator>Dalila TAHER</dc:creator>
  <cp:lastModifiedBy>CATINAT Alexandra</cp:lastModifiedBy>
  <cp:revision>1191</cp:revision>
  <dcterms:created xsi:type="dcterms:W3CDTF">2014-07-30T08:09:35Z</dcterms:created>
  <dcterms:modified xsi:type="dcterms:W3CDTF">2024-01-18T15:57:23Z</dcterms:modified>
</cp:coreProperties>
</file>