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6173" autoAdjust="0"/>
  </p:normalViewPr>
  <p:slideViewPr>
    <p:cSldViewPr showGuides="1">
      <p:cViewPr varScale="1">
        <p:scale>
          <a:sx n="71" d="100"/>
          <a:sy n="71" d="100"/>
        </p:scale>
        <p:origin x="34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22883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169442"/>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JURISTE DROIT SOCIAL</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685585"/>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1823656"/>
            <a:ext cx="6854799" cy="542755"/>
            <a:chOff x="288912" y="2049262"/>
            <a:chExt cx="6854799"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Juriste social, Juriste, Collaborateur social</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juridique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Social</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491525" y="3206020"/>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22284" y="3246735"/>
            <a:ext cx="6774677" cy="1667123"/>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Juriste en droit social réalise à la fois des missions de production et de conseil dans sa spécialité et auprès d’une variété d’entreprises clientes. Il accompagne les clients dans la gestion des relations individuelles et collectives de travail. Tenu d’être à jour de l’actualité sociale, il effectue un travail continu de veille juridique et sociale et de décryptage des enjeux issus de nouveaux dispositifs réglementaires auprès de ses clients.</a:t>
            </a:r>
          </a:p>
          <a:p>
            <a:pPr>
              <a:spcBef>
                <a:spcPts val="200"/>
              </a:spcBef>
              <a:spcAft>
                <a:spcPts val="200"/>
              </a:spcAft>
            </a:pPr>
            <a:r>
              <a:rPr lang="fr-FR" sz="1100" dirty="0">
                <a:solidFill>
                  <a:schemeClr val="accent2"/>
                </a:solidFill>
                <a:latin typeface="Univers Light" panose="020B0403020202020204" pitchFamily="34" charset="0"/>
              </a:rPr>
              <a:t>Il est régulièrement amené à apporter un soutien technique aux collaborateurs du cabinet (Responsable de paie, Gestionnaire de paie, Collaborateur comptable, etc.) sur les aspects juridiques et sociaux de leurs dossiers et évolue, dans les petits cabinets, sous la supervision d’un Expert-comptable dirigeant et, dans les plus grands cabinets, sous la supervision d’un Directeur en droit social.</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22284" y="2825626"/>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492724" y="5264817"/>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408005" y="5733816"/>
            <a:ext cx="342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Rédige les contrats de travail, en particulier ceux présentant des problématiques spécifiques, en s’assurant du respect des dispositions légales et conventionnelles, en intégrant les spécificités d’organisation et d’enjeux RH de l’entreprise (type de contrat, pratiques de rémunération…)</a:t>
            </a:r>
          </a:p>
          <a:p>
            <a:pPr algn="l"/>
            <a:r>
              <a:rPr lang="fr-FR" dirty="0"/>
              <a:t>Gère l’ensemble des procédures de sanction disciplinaire et de rupture de contrat de travail, notamment celles présentant des problématiques spécifiques : rédaction des actes, établissement des formalités juridiques, conseil juridico-social sur les avantages et inconvénients de chaque forme de sanction disciplinaire et de rupture de contrat de travail…</a:t>
            </a:r>
          </a:p>
          <a:p>
            <a:pPr algn="l"/>
            <a:r>
              <a:rPr lang="fr-FR" dirty="0"/>
              <a:t>Assure des missions de suivi juridique et de conseil social autour des thématiques suivantes : rémunération, temps de travail, gestion des absences...</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322284" y="5269970"/>
            <a:ext cx="3168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Accompagnement et conseil des clients dans les relations individuelles de travail </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836724" y="5269970"/>
            <a:ext cx="3168000" cy="463846"/>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Accompagnement et conseil des clients dans les relations collectives de travail</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3931975" y="5733816"/>
            <a:ext cx="3420000" cy="2248950"/>
          </a:xfrm>
          <a:prstGeom prst="rect">
            <a:avLst/>
          </a:prstGeom>
          <a:noFill/>
        </p:spPr>
        <p:txBody>
          <a:bodyPr wrap="square" tIns="46800" bIns="46800">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Analyse les spécificités du climat social et des enjeux sociaux de l’entreprise</a:t>
            </a:r>
          </a:p>
          <a:p>
            <a:pPr algn="l"/>
            <a:r>
              <a:rPr lang="fr-FR" dirty="0"/>
              <a:t>S’assure de la mise en place des règlements intérieurs et des affichages obligatoires</a:t>
            </a:r>
          </a:p>
          <a:p>
            <a:pPr algn="l"/>
            <a:r>
              <a:rPr lang="fr-FR" dirty="0"/>
              <a:t>Accompagne les employeurs dans leurs relations avec les instances représentatives du personnel (IRP)</a:t>
            </a:r>
          </a:p>
          <a:p>
            <a:pPr algn="l"/>
            <a:r>
              <a:rPr lang="fr-FR" dirty="0"/>
              <a:t>Organise et assure un suivi des élections professionnelles </a:t>
            </a:r>
          </a:p>
          <a:p>
            <a:pPr algn="l"/>
            <a:r>
              <a:rPr lang="fr-FR" dirty="0"/>
              <a:t>Rédige les accords collectifs (notamment en matière de frais de santé et de prévoyance), s’assure de la réalisation des formalités légales (dépôt…) et fournit un appui dans le suivi de la mise en œuvre des accords (bilan annuel…)</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2284" y="4869720"/>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427397"/>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646988"/>
            <a:ext cx="2160000"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372e - Juristes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427397"/>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646987"/>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16134 - Juriste social / sociale </a:t>
            </a:r>
          </a:p>
        </p:txBody>
      </p:sp>
      <p:sp>
        <p:nvSpPr>
          <p:cNvPr id="42" name="ZoneTexte 41">
            <a:extLst>
              <a:ext uri="{FF2B5EF4-FFF2-40B4-BE49-F238E27FC236}">
                <a16:creationId xmlns:a16="http://schemas.microsoft.com/office/drawing/2014/main" id="{E7F0DC29-FD6A-41F7-A61D-C325EE4C5E0B}"/>
              </a:ext>
            </a:extLst>
          </p:cNvPr>
          <p:cNvSpPr txBox="1"/>
          <p:nvPr/>
        </p:nvSpPr>
        <p:spPr>
          <a:xfrm>
            <a:off x="322283" y="8471110"/>
            <a:ext cx="3168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Veille juridique et sociale</a:t>
            </a:r>
          </a:p>
        </p:txBody>
      </p:sp>
      <p:sp>
        <p:nvSpPr>
          <p:cNvPr id="53" name="ZoneTexte 52">
            <a:extLst>
              <a:ext uri="{FF2B5EF4-FFF2-40B4-BE49-F238E27FC236}">
                <a16:creationId xmlns:a16="http://schemas.microsoft.com/office/drawing/2014/main" id="{8E668959-C2AC-4E6E-9E27-6854736CAF23}"/>
              </a:ext>
            </a:extLst>
          </p:cNvPr>
          <p:cNvSpPr txBox="1"/>
          <p:nvPr/>
        </p:nvSpPr>
        <p:spPr>
          <a:xfrm>
            <a:off x="322284" y="8807514"/>
            <a:ext cx="342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Effectue un travail de veille juridique et de décryptage des évolutions règlementaires, législatives et jurisprudentielles en droit social</a:t>
            </a:r>
          </a:p>
          <a:p>
            <a:pPr algn="l"/>
            <a:r>
              <a:rPr lang="fr-FR" dirty="0"/>
              <a:t>Réalise des notes, synthèses et analyses règlementaires sur des thématiques sociales à destination des collaborateurs du cabinet et des clients</a:t>
            </a:r>
          </a:p>
          <a:p>
            <a:pPr algn="l"/>
            <a:r>
              <a:rPr lang="fr-FR" dirty="0"/>
              <a:t>Suit les évolutions réglementaires, du contexte économique et de l’activité spécifiques aux secteurs des entreprises de son portefeuille</a:t>
            </a:r>
          </a:p>
        </p:txBody>
      </p:sp>
      <p:sp>
        <p:nvSpPr>
          <p:cNvPr id="41" name="ZoneTexte 40">
            <a:extLst>
              <a:ext uri="{FF2B5EF4-FFF2-40B4-BE49-F238E27FC236}">
                <a16:creationId xmlns:a16="http://schemas.microsoft.com/office/drawing/2014/main" id="{6A218BDE-BBD0-40B7-BF29-85420BB7CAC7}"/>
              </a:ext>
            </a:extLst>
          </p:cNvPr>
          <p:cNvSpPr txBox="1"/>
          <p:nvPr/>
        </p:nvSpPr>
        <p:spPr>
          <a:xfrm>
            <a:off x="3836725" y="8377686"/>
            <a:ext cx="3168000" cy="463846"/>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Assistance technique et participation aux projets transverses du cabinet</a:t>
            </a:r>
          </a:p>
        </p:txBody>
      </p:sp>
      <p:sp>
        <p:nvSpPr>
          <p:cNvPr id="54" name="ZoneTexte 53">
            <a:extLst>
              <a:ext uri="{FF2B5EF4-FFF2-40B4-BE49-F238E27FC236}">
                <a16:creationId xmlns:a16="http://schemas.microsoft.com/office/drawing/2014/main" id="{68078C4F-B0C3-4819-8E97-5D16063675EE}"/>
              </a:ext>
            </a:extLst>
          </p:cNvPr>
          <p:cNvSpPr txBox="1"/>
          <p:nvPr/>
        </p:nvSpPr>
        <p:spPr>
          <a:xfrm>
            <a:off x="3836725" y="8807514"/>
            <a:ext cx="342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un soutien technique aux Responsable de paie, Gestionnaires de paie, Collaborateurs comptables et Auditeurs sur les aspects juridico-sociaux de leurs dossiers </a:t>
            </a:r>
          </a:p>
          <a:p>
            <a:pPr algn="l"/>
            <a:r>
              <a:rPr lang="fr-FR" dirty="0"/>
              <a:t>Assure des formations à destination des collaborateurs du cabinet sur l’actualité et l’évolution règlementaire en droit social</a:t>
            </a:r>
          </a:p>
          <a:p>
            <a:pPr algn="l"/>
            <a:r>
              <a:rPr lang="fr-FR" dirty="0"/>
              <a:t>Participe aux projets d’évolution des méthodologies et outils de travail en matière social (logiciels et bases de données spécifiques…), au développement de nouvelles offres en matière d’accompagnement social, les valorise auprès des clients</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471" y="123709"/>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639396"/>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20" name="Rectangle 119">
            <a:extLst>
              <a:ext uri="{FF2B5EF4-FFF2-40B4-BE49-F238E27FC236}">
                <a16:creationId xmlns:a16="http://schemas.microsoft.com/office/drawing/2014/main" id="{8475E909-F207-41AB-AEB9-52D91EB81BD1}"/>
              </a:ext>
            </a:extLst>
          </p:cNvPr>
          <p:cNvSpPr/>
          <p:nvPr/>
        </p:nvSpPr>
        <p:spPr>
          <a:xfrm>
            <a:off x="5292000" y="7939935"/>
            <a:ext cx="1940520" cy="3693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a:p>
            <a:endParaRPr lang="fr-FR" sz="900" i="1" dirty="0">
              <a:solidFill>
                <a:schemeClr val="tx2"/>
              </a:solidFill>
              <a:latin typeface="Univers Light" panose="020B0403020202020204" pitchFamily="34" charset="0"/>
            </a:endParaRPr>
          </a:p>
        </p:txBody>
      </p:sp>
      <p:sp>
        <p:nvSpPr>
          <p:cNvPr id="134" name="ZoneTexte 133">
            <a:extLst>
              <a:ext uri="{FF2B5EF4-FFF2-40B4-BE49-F238E27FC236}">
                <a16:creationId xmlns:a16="http://schemas.microsoft.com/office/drawing/2014/main" id="{7C29DF29-A118-4809-9E26-6930ACCDCD54}"/>
              </a:ext>
            </a:extLst>
          </p:cNvPr>
          <p:cNvSpPr txBox="1"/>
          <p:nvPr/>
        </p:nvSpPr>
        <p:spPr>
          <a:xfrm>
            <a:off x="233264" y="6570622"/>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16" name="ZoneTexte 115">
            <a:extLst>
              <a:ext uri="{FF2B5EF4-FFF2-40B4-BE49-F238E27FC236}">
                <a16:creationId xmlns:a16="http://schemas.microsoft.com/office/drawing/2014/main" id="{91B53FAF-22BC-4DB9-951D-9C92D8B68A28}"/>
              </a:ext>
            </a:extLst>
          </p:cNvPr>
          <p:cNvSpPr txBox="1"/>
          <p:nvPr/>
        </p:nvSpPr>
        <p:spPr>
          <a:xfrm>
            <a:off x="233264" y="208771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17" name="ZoneTexte 116">
            <a:extLst>
              <a:ext uri="{FF2B5EF4-FFF2-40B4-BE49-F238E27FC236}">
                <a16:creationId xmlns:a16="http://schemas.microsoft.com/office/drawing/2014/main" id="{9B8220E1-4D0B-4AD5-ACA1-BED8CCBE7136}"/>
              </a:ext>
            </a:extLst>
          </p:cNvPr>
          <p:cNvSpPr txBox="1"/>
          <p:nvPr/>
        </p:nvSpPr>
        <p:spPr>
          <a:xfrm>
            <a:off x="4692506" y="2399912"/>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18" name="ZoneTexte 117">
            <a:extLst>
              <a:ext uri="{FF2B5EF4-FFF2-40B4-BE49-F238E27FC236}">
                <a16:creationId xmlns:a16="http://schemas.microsoft.com/office/drawing/2014/main" id="{E8605B00-A819-44A5-BDB3-DE436240476D}"/>
              </a:ext>
            </a:extLst>
          </p:cNvPr>
          <p:cNvSpPr txBox="1"/>
          <p:nvPr/>
        </p:nvSpPr>
        <p:spPr>
          <a:xfrm>
            <a:off x="1678364" y="2322967"/>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5" name="ZoneTexte 134">
            <a:extLst>
              <a:ext uri="{FF2B5EF4-FFF2-40B4-BE49-F238E27FC236}">
                <a16:creationId xmlns:a16="http://schemas.microsoft.com/office/drawing/2014/main" id="{8B7ECAF5-9126-467A-986B-35FE594F59BC}"/>
              </a:ext>
            </a:extLst>
          </p:cNvPr>
          <p:cNvSpPr txBox="1"/>
          <p:nvPr/>
        </p:nvSpPr>
        <p:spPr>
          <a:xfrm>
            <a:off x="-648" y="2399912"/>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9" name="Connecteur droit 138">
            <a:extLst>
              <a:ext uri="{FF2B5EF4-FFF2-40B4-BE49-F238E27FC236}">
                <a16:creationId xmlns:a16="http://schemas.microsoft.com/office/drawing/2014/main" id="{EC779CC9-9DCB-4740-8383-220453B985DB}"/>
              </a:ext>
            </a:extLst>
          </p:cNvPr>
          <p:cNvCxnSpPr/>
          <p:nvPr/>
        </p:nvCxnSpPr>
        <p:spPr>
          <a:xfrm flipV="1">
            <a:off x="238250" y="2681610"/>
            <a:ext cx="698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6" name="ZoneTexte 125">
            <a:extLst>
              <a:ext uri="{FF2B5EF4-FFF2-40B4-BE49-F238E27FC236}">
                <a16:creationId xmlns:a16="http://schemas.microsoft.com/office/drawing/2014/main" id="{388B6815-B4D1-4F98-8635-9A100F5DF11D}"/>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droit social</a:t>
            </a:r>
          </a:p>
        </p:txBody>
      </p:sp>
      <p:cxnSp>
        <p:nvCxnSpPr>
          <p:cNvPr id="155" name="Connecteur droit 154">
            <a:extLst>
              <a:ext uri="{FF2B5EF4-FFF2-40B4-BE49-F238E27FC236}">
                <a16:creationId xmlns:a16="http://schemas.microsoft.com/office/drawing/2014/main" id="{7595701B-C5AA-4F7C-AD1D-76D3C670C96F}"/>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61" name="Groupe 160">
            <a:extLst>
              <a:ext uri="{FF2B5EF4-FFF2-40B4-BE49-F238E27FC236}">
                <a16:creationId xmlns:a16="http://schemas.microsoft.com/office/drawing/2014/main" id="{34ED2F98-397F-4F1A-8FC9-668503543617}"/>
              </a:ext>
            </a:extLst>
          </p:cNvPr>
          <p:cNvGrpSpPr/>
          <p:nvPr/>
        </p:nvGrpSpPr>
        <p:grpSpPr>
          <a:xfrm>
            <a:off x="3995753" y="1501255"/>
            <a:ext cx="3456384" cy="481018"/>
            <a:chOff x="3635821" y="1491960"/>
            <a:chExt cx="3456384" cy="481018"/>
          </a:xfrm>
        </p:grpSpPr>
        <p:grpSp>
          <p:nvGrpSpPr>
            <p:cNvPr id="162" name="Groupe 161">
              <a:extLst>
                <a:ext uri="{FF2B5EF4-FFF2-40B4-BE49-F238E27FC236}">
                  <a16:creationId xmlns:a16="http://schemas.microsoft.com/office/drawing/2014/main" id="{BC0CE069-37AB-485F-8DF2-5B922B29F4F8}"/>
                </a:ext>
              </a:extLst>
            </p:cNvPr>
            <p:cNvGrpSpPr/>
            <p:nvPr/>
          </p:nvGrpSpPr>
          <p:grpSpPr>
            <a:xfrm>
              <a:off x="3747100" y="1491960"/>
              <a:ext cx="3129082" cy="451140"/>
              <a:chOff x="3747100" y="1491960"/>
              <a:chExt cx="3129082" cy="451140"/>
            </a:xfrm>
          </p:grpSpPr>
          <p:sp>
            <p:nvSpPr>
              <p:cNvPr id="185" name="Rectangle 184">
                <a:extLst>
                  <a:ext uri="{FF2B5EF4-FFF2-40B4-BE49-F238E27FC236}">
                    <a16:creationId xmlns:a16="http://schemas.microsoft.com/office/drawing/2014/main" id="{B8CFE76F-1905-4895-9F11-52F7F1461BD0}"/>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86" name="ZoneTexte 185">
                <a:extLst>
                  <a:ext uri="{FF2B5EF4-FFF2-40B4-BE49-F238E27FC236}">
                    <a16:creationId xmlns:a16="http://schemas.microsoft.com/office/drawing/2014/main" id="{FD3A686A-CDFA-45F5-BE24-D585D9B3B3AF}"/>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63" name="Groupe 162">
              <a:extLst>
                <a:ext uri="{FF2B5EF4-FFF2-40B4-BE49-F238E27FC236}">
                  <a16:creationId xmlns:a16="http://schemas.microsoft.com/office/drawing/2014/main" id="{096189E7-9780-430F-BCB8-FD62D850C888}"/>
                </a:ext>
              </a:extLst>
            </p:cNvPr>
            <p:cNvGrpSpPr/>
            <p:nvPr/>
          </p:nvGrpSpPr>
          <p:grpSpPr>
            <a:xfrm>
              <a:off x="5145033" y="1669592"/>
              <a:ext cx="1192567" cy="303386"/>
              <a:chOff x="5501712" y="1669592"/>
              <a:chExt cx="1192567" cy="303386"/>
            </a:xfrm>
          </p:grpSpPr>
          <p:sp>
            <p:nvSpPr>
              <p:cNvPr id="183" name="ZoneTexte 182">
                <a:extLst>
                  <a:ext uri="{FF2B5EF4-FFF2-40B4-BE49-F238E27FC236}">
                    <a16:creationId xmlns:a16="http://schemas.microsoft.com/office/drawing/2014/main" id="{A7BA95FA-B9B0-4416-8DFC-5F7ADC9453F5}"/>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84" name="Ellipse 183">
                <a:extLst>
                  <a:ext uri="{FF2B5EF4-FFF2-40B4-BE49-F238E27FC236}">
                    <a16:creationId xmlns:a16="http://schemas.microsoft.com/office/drawing/2014/main" id="{B8C41631-E56A-4A03-84C0-61B8BF439C1D}"/>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66" name="Groupe 165">
              <a:extLst>
                <a:ext uri="{FF2B5EF4-FFF2-40B4-BE49-F238E27FC236}">
                  <a16:creationId xmlns:a16="http://schemas.microsoft.com/office/drawing/2014/main" id="{58B90794-B9B0-4FFE-BE94-B26667C40942}"/>
                </a:ext>
              </a:extLst>
            </p:cNvPr>
            <p:cNvGrpSpPr/>
            <p:nvPr/>
          </p:nvGrpSpPr>
          <p:grpSpPr>
            <a:xfrm>
              <a:off x="5899638" y="1669592"/>
              <a:ext cx="1192567" cy="303386"/>
              <a:chOff x="6322879" y="1669592"/>
              <a:chExt cx="1192567" cy="303386"/>
            </a:xfrm>
          </p:grpSpPr>
          <p:sp>
            <p:nvSpPr>
              <p:cNvPr id="181" name="ZoneTexte 180">
                <a:extLst>
                  <a:ext uri="{FF2B5EF4-FFF2-40B4-BE49-F238E27FC236}">
                    <a16:creationId xmlns:a16="http://schemas.microsoft.com/office/drawing/2014/main" id="{70FAF620-26F2-4A40-9594-F16CE3E8BFFF}"/>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82" name="Ellipse 181">
                <a:extLst>
                  <a:ext uri="{FF2B5EF4-FFF2-40B4-BE49-F238E27FC236}">
                    <a16:creationId xmlns:a16="http://schemas.microsoft.com/office/drawing/2014/main" id="{66C0F615-B126-4A51-BD3A-099C46406E9E}"/>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72" name="Groupe 171">
              <a:extLst>
                <a:ext uri="{FF2B5EF4-FFF2-40B4-BE49-F238E27FC236}">
                  <a16:creationId xmlns:a16="http://schemas.microsoft.com/office/drawing/2014/main" id="{F54872B8-2463-4964-A770-7708971A864B}"/>
                </a:ext>
              </a:extLst>
            </p:cNvPr>
            <p:cNvGrpSpPr/>
            <p:nvPr/>
          </p:nvGrpSpPr>
          <p:grpSpPr>
            <a:xfrm>
              <a:off x="4390427" y="1669592"/>
              <a:ext cx="1192567" cy="303386"/>
              <a:chOff x="4680545" y="1669592"/>
              <a:chExt cx="1192567" cy="303386"/>
            </a:xfrm>
          </p:grpSpPr>
          <p:sp>
            <p:nvSpPr>
              <p:cNvPr id="179" name="ZoneTexte 178">
                <a:extLst>
                  <a:ext uri="{FF2B5EF4-FFF2-40B4-BE49-F238E27FC236}">
                    <a16:creationId xmlns:a16="http://schemas.microsoft.com/office/drawing/2014/main" id="{3665C0D5-CCFB-431A-B7E3-0A4CB9D5F996}"/>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80" name="Ellipse 179">
                <a:extLst>
                  <a:ext uri="{FF2B5EF4-FFF2-40B4-BE49-F238E27FC236}">
                    <a16:creationId xmlns:a16="http://schemas.microsoft.com/office/drawing/2014/main" id="{4B933EEB-56C4-4695-8D04-4FCE45032ED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73" name="Groupe 172">
              <a:extLst>
                <a:ext uri="{FF2B5EF4-FFF2-40B4-BE49-F238E27FC236}">
                  <a16:creationId xmlns:a16="http://schemas.microsoft.com/office/drawing/2014/main" id="{A8DC5A62-CAC0-421E-BAAD-3047523D376B}"/>
                </a:ext>
              </a:extLst>
            </p:cNvPr>
            <p:cNvGrpSpPr/>
            <p:nvPr/>
          </p:nvGrpSpPr>
          <p:grpSpPr>
            <a:xfrm>
              <a:off x="3635821" y="1669592"/>
              <a:ext cx="1192567" cy="303386"/>
              <a:chOff x="3859378" y="1669592"/>
              <a:chExt cx="1192567" cy="303386"/>
            </a:xfrm>
          </p:grpSpPr>
          <p:sp>
            <p:nvSpPr>
              <p:cNvPr id="174" name="ZoneTexte 173">
                <a:extLst>
                  <a:ext uri="{FF2B5EF4-FFF2-40B4-BE49-F238E27FC236}">
                    <a16:creationId xmlns:a16="http://schemas.microsoft.com/office/drawing/2014/main" id="{89090E95-6535-4F3E-A789-891B74CF2EB5}"/>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78" name="Ellipse 177">
                <a:extLst>
                  <a:ext uri="{FF2B5EF4-FFF2-40B4-BE49-F238E27FC236}">
                    <a16:creationId xmlns:a16="http://schemas.microsoft.com/office/drawing/2014/main" id="{9E39DCC9-0A80-4D7B-B8C7-06F8146BFFA7}"/>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6" name="Groupe 5">
            <a:extLst>
              <a:ext uri="{FF2B5EF4-FFF2-40B4-BE49-F238E27FC236}">
                <a16:creationId xmlns:a16="http://schemas.microsoft.com/office/drawing/2014/main" id="{A401CD80-178F-4A33-BE39-BE51BCC528E7}"/>
              </a:ext>
            </a:extLst>
          </p:cNvPr>
          <p:cNvGrpSpPr/>
          <p:nvPr/>
        </p:nvGrpSpPr>
        <p:grpSpPr>
          <a:xfrm>
            <a:off x="170850" y="2681610"/>
            <a:ext cx="7209692" cy="646331"/>
            <a:chOff x="170850" y="2681610"/>
            <a:chExt cx="7209692" cy="646331"/>
          </a:xfrm>
        </p:grpSpPr>
        <p:sp>
          <p:nvSpPr>
            <p:cNvPr id="151" name="ZoneTexte 150">
              <a:extLst>
                <a:ext uri="{FF2B5EF4-FFF2-40B4-BE49-F238E27FC236}">
                  <a16:creationId xmlns:a16="http://schemas.microsoft.com/office/drawing/2014/main" id="{4C8FDFAC-20A6-4F6D-BE59-A48049A7827B}"/>
                </a:ext>
              </a:extLst>
            </p:cNvPr>
            <p:cNvSpPr txBox="1"/>
            <p:nvPr/>
          </p:nvSpPr>
          <p:spPr>
            <a:xfrm>
              <a:off x="170850" y="2727776"/>
              <a:ext cx="2078641"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a:t>
              </a:r>
              <a:br>
                <a:rPr lang="fr-FR" dirty="0">
                  <a:solidFill>
                    <a:schemeClr val="tx2"/>
                  </a:solidFill>
                </a:rPr>
              </a:br>
              <a:r>
                <a:rPr lang="fr-FR" dirty="0">
                  <a:solidFill>
                    <a:schemeClr val="tx2"/>
                  </a:solidFill>
                </a:rPr>
                <a:t>spécifiques </a:t>
              </a:r>
              <a:br>
                <a:rPr lang="fr-FR" dirty="0">
                  <a:solidFill>
                    <a:schemeClr val="tx2"/>
                  </a:solidFill>
                </a:rPr>
              </a:br>
              <a:r>
                <a:rPr lang="fr-FR" dirty="0">
                  <a:solidFill>
                    <a:schemeClr val="tx2"/>
                  </a:solidFill>
                </a:rPr>
                <a:t>au domaine de spécialité</a:t>
              </a:r>
            </a:p>
          </p:txBody>
        </p:sp>
        <p:sp>
          <p:nvSpPr>
            <p:cNvPr id="31" name="Rectangle 30"/>
            <p:cNvSpPr/>
            <p:nvPr/>
          </p:nvSpPr>
          <p:spPr>
            <a:xfrm>
              <a:off x="5282376" y="2681610"/>
              <a:ext cx="2098166"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Être à jour et anticiper l’actualité en droit social et expliquer au client l’impact des (futures) évolutions  règlementaires en la matière</a:t>
              </a:r>
            </a:p>
          </p:txBody>
        </p:sp>
        <p:grpSp>
          <p:nvGrpSpPr>
            <p:cNvPr id="193" name="Groupe 192">
              <a:extLst>
                <a:ext uri="{FF2B5EF4-FFF2-40B4-BE49-F238E27FC236}">
                  <a16:creationId xmlns:a16="http://schemas.microsoft.com/office/drawing/2014/main" id="{21675382-5430-4859-88CC-1690CDBD0964}"/>
                </a:ext>
              </a:extLst>
            </p:cNvPr>
            <p:cNvGrpSpPr/>
            <p:nvPr/>
          </p:nvGrpSpPr>
          <p:grpSpPr>
            <a:xfrm>
              <a:off x="1835621" y="2752775"/>
              <a:ext cx="3466824" cy="504000"/>
              <a:chOff x="1907629" y="3346741"/>
              <a:chExt cx="3466824" cy="504000"/>
            </a:xfrm>
          </p:grpSpPr>
          <p:grpSp>
            <p:nvGrpSpPr>
              <p:cNvPr id="194" name="Groupe 193">
                <a:extLst>
                  <a:ext uri="{FF2B5EF4-FFF2-40B4-BE49-F238E27FC236}">
                    <a16:creationId xmlns:a16="http://schemas.microsoft.com/office/drawing/2014/main" id="{8212A9DE-6607-4FA9-ABF4-7977B332DA04}"/>
                  </a:ext>
                </a:extLst>
              </p:cNvPr>
              <p:cNvGrpSpPr/>
              <p:nvPr/>
            </p:nvGrpSpPr>
            <p:grpSpPr>
              <a:xfrm>
                <a:off x="1907629" y="3346741"/>
                <a:ext cx="3405719" cy="504000"/>
                <a:chOff x="1907629" y="2782399"/>
                <a:chExt cx="3405719" cy="504000"/>
              </a:xfrm>
            </p:grpSpPr>
            <p:sp>
              <p:nvSpPr>
                <p:cNvPr id="197" name="Rectangle 196">
                  <a:extLst>
                    <a:ext uri="{FF2B5EF4-FFF2-40B4-BE49-F238E27FC236}">
                      <a16:creationId xmlns:a16="http://schemas.microsoft.com/office/drawing/2014/main" id="{1487F7EF-2684-482D-BAD2-6409ADB84644}"/>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0" name="Groupe 199">
                  <a:extLst>
                    <a:ext uri="{FF2B5EF4-FFF2-40B4-BE49-F238E27FC236}">
                      <a16:creationId xmlns:a16="http://schemas.microsoft.com/office/drawing/2014/main" id="{29784C65-2A53-4BDF-92E2-8CB133A9E737}"/>
                    </a:ext>
                  </a:extLst>
                </p:cNvPr>
                <p:cNvGrpSpPr/>
                <p:nvPr/>
              </p:nvGrpSpPr>
              <p:grpSpPr>
                <a:xfrm>
                  <a:off x="1907629" y="2782399"/>
                  <a:ext cx="271472" cy="504000"/>
                  <a:chOff x="1903658" y="4015785"/>
                  <a:chExt cx="265051" cy="504000"/>
                </a:xfrm>
              </p:grpSpPr>
              <p:cxnSp>
                <p:nvCxnSpPr>
                  <p:cNvPr id="203" name="Connecteur droit 202">
                    <a:extLst>
                      <a:ext uri="{FF2B5EF4-FFF2-40B4-BE49-F238E27FC236}">
                        <a16:creationId xmlns:a16="http://schemas.microsoft.com/office/drawing/2014/main" id="{0097398D-761E-45D2-AE79-3DF8E9D4A9C4}"/>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5" name="Ellipse 204">
                    <a:extLst>
                      <a:ext uri="{FF2B5EF4-FFF2-40B4-BE49-F238E27FC236}">
                        <a16:creationId xmlns:a16="http://schemas.microsoft.com/office/drawing/2014/main" id="{AC525E9E-DDC5-4A53-A9E2-1951BE0A0B25}"/>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96" name="Rectangle 195">
                <a:extLst>
                  <a:ext uri="{FF2B5EF4-FFF2-40B4-BE49-F238E27FC236}">
                    <a16:creationId xmlns:a16="http://schemas.microsoft.com/office/drawing/2014/main" id="{84858FE2-769E-43C3-A862-88F95744E586}"/>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grpSp>
        <p:nvGrpSpPr>
          <p:cNvPr id="7" name="Groupe 6">
            <a:extLst>
              <a:ext uri="{FF2B5EF4-FFF2-40B4-BE49-F238E27FC236}">
                <a16:creationId xmlns:a16="http://schemas.microsoft.com/office/drawing/2014/main" id="{7033D190-40B3-4BD2-AC59-4249F5BB7659}"/>
              </a:ext>
            </a:extLst>
          </p:cNvPr>
          <p:cNvGrpSpPr/>
          <p:nvPr/>
        </p:nvGrpSpPr>
        <p:grpSpPr>
          <a:xfrm>
            <a:off x="170850" y="3301982"/>
            <a:ext cx="7262969" cy="784830"/>
            <a:chOff x="170850" y="3264932"/>
            <a:chExt cx="7262969" cy="784830"/>
          </a:xfrm>
        </p:grpSpPr>
        <p:sp>
          <p:nvSpPr>
            <p:cNvPr id="209" name="ZoneTexte 208">
              <a:extLst>
                <a:ext uri="{FF2B5EF4-FFF2-40B4-BE49-F238E27FC236}">
                  <a16:creationId xmlns:a16="http://schemas.microsoft.com/office/drawing/2014/main" id="{4C8FDFAC-20A6-4F6D-BE59-A48049A7827B}"/>
                </a:ext>
              </a:extLst>
            </p:cNvPr>
            <p:cNvSpPr txBox="1"/>
            <p:nvPr/>
          </p:nvSpPr>
          <p:spPr>
            <a:xfrm>
              <a:off x="170850" y="3380348"/>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a:t>
              </a:r>
              <a:br>
                <a:rPr lang="fr-FR" dirty="0"/>
              </a:br>
              <a:r>
                <a:rPr lang="fr-FR" dirty="0"/>
                <a:t>production d'une mission</a:t>
              </a:r>
            </a:p>
          </p:txBody>
        </p:sp>
        <p:sp>
          <p:nvSpPr>
            <p:cNvPr id="229" name="Rectangle 228"/>
            <p:cNvSpPr/>
            <p:nvPr/>
          </p:nvSpPr>
          <p:spPr>
            <a:xfrm>
              <a:off x="5282376" y="3264932"/>
              <a:ext cx="2151443" cy="784830"/>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au client une variété des modes de transmission des informations nécessaires à la préparation d’un accord collectif </a:t>
              </a:r>
              <a:br>
                <a:rPr lang="fr-FR" sz="900" i="1" dirty="0">
                  <a:solidFill>
                    <a:schemeClr val="tx2"/>
                  </a:solidFill>
                  <a:latin typeface="Univers Light" panose="020B0403020202020204" pitchFamily="34" charset="0"/>
                </a:rPr>
              </a:br>
              <a:r>
                <a:rPr lang="fr-FR" sz="900" i="1" dirty="0">
                  <a:solidFill>
                    <a:schemeClr val="tx2"/>
                  </a:solidFill>
                  <a:latin typeface="Univers Light" panose="020B0403020202020204" pitchFamily="34" charset="0"/>
                </a:rPr>
                <a:t>selon les besoins : mail, voie postale…</a:t>
              </a:r>
            </a:p>
          </p:txBody>
        </p:sp>
        <p:grpSp>
          <p:nvGrpSpPr>
            <p:cNvPr id="206" name="Groupe 205">
              <a:extLst>
                <a:ext uri="{FF2B5EF4-FFF2-40B4-BE49-F238E27FC236}">
                  <a16:creationId xmlns:a16="http://schemas.microsoft.com/office/drawing/2014/main" id="{C70666A6-2760-4998-B02C-15715F7658EF}"/>
                </a:ext>
              </a:extLst>
            </p:cNvPr>
            <p:cNvGrpSpPr/>
            <p:nvPr/>
          </p:nvGrpSpPr>
          <p:grpSpPr>
            <a:xfrm>
              <a:off x="1835621" y="3405347"/>
              <a:ext cx="3466824" cy="504000"/>
              <a:chOff x="1907629" y="3346741"/>
              <a:chExt cx="3466824" cy="504000"/>
            </a:xfrm>
          </p:grpSpPr>
          <p:grpSp>
            <p:nvGrpSpPr>
              <p:cNvPr id="207" name="Groupe 206">
                <a:extLst>
                  <a:ext uri="{FF2B5EF4-FFF2-40B4-BE49-F238E27FC236}">
                    <a16:creationId xmlns:a16="http://schemas.microsoft.com/office/drawing/2014/main" id="{3E2C94E0-47ED-4F64-B155-4EE877EC3162}"/>
                  </a:ext>
                </a:extLst>
              </p:cNvPr>
              <p:cNvGrpSpPr/>
              <p:nvPr/>
            </p:nvGrpSpPr>
            <p:grpSpPr>
              <a:xfrm>
                <a:off x="1907629" y="3346741"/>
                <a:ext cx="3405719" cy="504000"/>
                <a:chOff x="1907629" y="2782399"/>
                <a:chExt cx="3405719" cy="504000"/>
              </a:xfrm>
            </p:grpSpPr>
            <p:sp>
              <p:nvSpPr>
                <p:cNvPr id="248" name="Rectangle 247">
                  <a:extLst>
                    <a:ext uri="{FF2B5EF4-FFF2-40B4-BE49-F238E27FC236}">
                      <a16:creationId xmlns:a16="http://schemas.microsoft.com/office/drawing/2014/main" id="{988A34B8-A233-4428-8AAC-FFFAD4DECD4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9" name="Groupe 248">
                  <a:extLst>
                    <a:ext uri="{FF2B5EF4-FFF2-40B4-BE49-F238E27FC236}">
                      <a16:creationId xmlns:a16="http://schemas.microsoft.com/office/drawing/2014/main" id="{6190AF85-60E4-4E13-B0C7-B7D6AFDD1B95}"/>
                    </a:ext>
                  </a:extLst>
                </p:cNvPr>
                <p:cNvGrpSpPr/>
                <p:nvPr/>
              </p:nvGrpSpPr>
              <p:grpSpPr>
                <a:xfrm>
                  <a:off x="1907629" y="2782399"/>
                  <a:ext cx="271472" cy="504000"/>
                  <a:chOff x="1903658" y="4015785"/>
                  <a:chExt cx="265051" cy="504000"/>
                </a:xfrm>
              </p:grpSpPr>
              <p:cxnSp>
                <p:nvCxnSpPr>
                  <p:cNvPr id="306" name="Connecteur droit 305">
                    <a:extLst>
                      <a:ext uri="{FF2B5EF4-FFF2-40B4-BE49-F238E27FC236}">
                        <a16:creationId xmlns:a16="http://schemas.microsoft.com/office/drawing/2014/main" id="{49408E24-D6C9-48DA-91A0-71873E6DD11C}"/>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7" name="Ellipse 306">
                    <a:extLst>
                      <a:ext uri="{FF2B5EF4-FFF2-40B4-BE49-F238E27FC236}">
                        <a16:creationId xmlns:a16="http://schemas.microsoft.com/office/drawing/2014/main" id="{0B0AEF92-22D2-45C7-99AD-A716C0DBECAF}"/>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210" name="Rectangle 209">
                <a:extLst>
                  <a:ext uri="{FF2B5EF4-FFF2-40B4-BE49-F238E27FC236}">
                    <a16:creationId xmlns:a16="http://schemas.microsoft.com/office/drawing/2014/main" id="{7B6508BF-94FC-4CAD-9BC9-7B667B76AD4F}"/>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4" name="Groupe 3">
            <a:extLst>
              <a:ext uri="{FF2B5EF4-FFF2-40B4-BE49-F238E27FC236}">
                <a16:creationId xmlns:a16="http://schemas.microsoft.com/office/drawing/2014/main" id="{0E85813E-16F8-439B-BDAF-07EF94F87DB2}"/>
              </a:ext>
            </a:extLst>
          </p:cNvPr>
          <p:cNvGrpSpPr/>
          <p:nvPr/>
        </p:nvGrpSpPr>
        <p:grpSpPr>
          <a:xfrm>
            <a:off x="170850" y="4060853"/>
            <a:ext cx="7200291" cy="646331"/>
            <a:chOff x="170850" y="4045987"/>
            <a:chExt cx="7200291" cy="646331"/>
          </a:xfrm>
        </p:grpSpPr>
        <p:sp>
          <p:nvSpPr>
            <p:cNvPr id="164" name="ZoneTexte 163">
              <a:extLst>
                <a:ext uri="{FF2B5EF4-FFF2-40B4-BE49-F238E27FC236}">
                  <a16:creationId xmlns:a16="http://schemas.microsoft.com/office/drawing/2014/main" id="{4C8FDFAC-20A6-4F6D-BE59-A48049A7827B}"/>
                </a:ext>
              </a:extLst>
            </p:cNvPr>
            <p:cNvSpPr txBox="1"/>
            <p:nvPr/>
          </p:nvSpPr>
          <p:spPr>
            <a:xfrm>
              <a:off x="170850" y="4169097"/>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br>
                <a:rPr lang="fr-FR" dirty="0"/>
              </a:br>
              <a:r>
                <a:rPr lang="fr-FR" dirty="0"/>
                <a:t>métier</a:t>
              </a:r>
            </a:p>
          </p:txBody>
        </p:sp>
        <p:sp>
          <p:nvSpPr>
            <p:cNvPr id="33" name="Rectangle 32"/>
            <p:cNvSpPr/>
            <p:nvPr/>
          </p:nvSpPr>
          <p:spPr>
            <a:xfrm>
              <a:off x="5282376" y="4045987"/>
              <a:ext cx="2088765"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Maîtriser les paramètres nécessaires pour ajouter un avenant aux conventions collectives disponibles sur le logiciel </a:t>
              </a:r>
              <a:r>
                <a:rPr lang="fr-FR" sz="900" i="1" dirty="0" err="1">
                  <a:solidFill>
                    <a:schemeClr val="tx2"/>
                  </a:solidFill>
                  <a:latin typeface="Univers Light" panose="020B0403020202020204" pitchFamily="34" charset="0"/>
                </a:rPr>
                <a:t>PolyActe</a:t>
              </a:r>
              <a:endParaRPr lang="fr-FR" sz="900" i="1" dirty="0">
                <a:solidFill>
                  <a:schemeClr val="tx2"/>
                </a:solidFill>
                <a:latin typeface="Univers Light" panose="020B0403020202020204" pitchFamily="34" charset="0"/>
              </a:endParaRPr>
            </a:p>
          </p:txBody>
        </p:sp>
        <p:grpSp>
          <p:nvGrpSpPr>
            <p:cNvPr id="308" name="Groupe 307">
              <a:extLst>
                <a:ext uri="{FF2B5EF4-FFF2-40B4-BE49-F238E27FC236}">
                  <a16:creationId xmlns:a16="http://schemas.microsoft.com/office/drawing/2014/main" id="{534C784F-E8B6-453D-BF3F-6E423E3C224A}"/>
                </a:ext>
              </a:extLst>
            </p:cNvPr>
            <p:cNvGrpSpPr/>
            <p:nvPr/>
          </p:nvGrpSpPr>
          <p:grpSpPr>
            <a:xfrm>
              <a:off x="1835621" y="4117152"/>
              <a:ext cx="3466824" cy="504000"/>
              <a:chOff x="1942188" y="5252504"/>
              <a:chExt cx="3466824" cy="504000"/>
            </a:xfrm>
          </p:grpSpPr>
          <p:grpSp>
            <p:nvGrpSpPr>
              <p:cNvPr id="309" name="Groupe 308">
                <a:extLst>
                  <a:ext uri="{FF2B5EF4-FFF2-40B4-BE49-F238E27FC236}">
                    <a16:creationId xmlns:a16="http://schemas.microsoft.com/office/drawing/2014/main" id="{1CBB374A-19E8-4A23-8811-2459EFF287C1}"/>
                  </a:ext>
                </a:extLst>
              </p:cNvPr>
              <p:cNvGrpSpPr/>
              <p:nvPr/>
            </p:nvGrpSpPr>
            <p:grpSpPr>
              <a:xfrm>
                <a:off x="1942188" y="5252504"/>
                <a:ext cx="3405719" cy="504000"/>
                <a:chOff x="1907629" y="2828565"/>
                <a:chExt cx="3405719" cy="504000"/>
              </a:xfrm>
            </p:grpSpPr>
            <p:sp>
              <p:nvSpPr>
                <p:cNvPr id="311" name="Rectangle 310">
                  <a:extLst>
                    <a:ext uri="{FF2B5EF4-FFF2-40B4-BE49-F238E27FC236}">
                      <a16:creationId xmlns:a16="http://schemas.microsoft.com/office/drawing/2014/main" id="{FD0D5B9D-EB16-4F00-B944-7CA7AA21A8A0}"/>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2" name="Groupe 311">
                  <a:extLst>
                    <a:ext uri="{FF2B5EF4-FFF2-40B4-BE49-F238E27FC236}">
                      <a16:creationId xmlns:a16="http://schemas.microsoft.com/office/drawing/2014/main" id="{7A6AF2B9-6C42-46CE-8023-00FCEC323944}"/>
                    </a:ext>
                  </a:extLst>
                </p:cNvPr>
                <p:cNvGrpSpPr/>
                <p:nvPr/>
              </p:nvGrpSpPr>
              <p:grpSpPr>
                <a:xfrm>
                  <a:off x="1907629" y="2828565"/>
                  <a:ext cx="271472" cy="504000"/>
                  <a:chOff x="1903658" y="4061951"/>
                  <a:chExt cx="265051" cy="504000"/>
                </a:xfrm>
              </p:grpSpPr>
              <p:cxnSp>
                <p:nvCxnSpPr>
                  <p:cNvPr id="313" name="Connecteur droit 312">
                    <a:extLst>
                      <a:ext uri="{FF2B5EF4-FFF2-40B4-BE49-F238E27FC236}">
                        <a16:creationId xmlns:a16="http://schemas.microsoft.com/office/drawing/2014/main" id="{EA84654C-EE52-4DF2-B240-F7B9445B3F4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4" name="Ellipse 313">
                    <a:extLst>
                      <a:ext uri="{FF2B5EF4-FFF2-40B4-BE49-F238E27FC236}">
                        <a16:creationId xmlns:a16="http://schemas.microsoft.com/office/drawing/2014/main" id="{B3F6D59B-5FD6-4CB2-8CEC-C5AF2021208F}"/>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0" name="Rectangle 309">
                <a:extLst>
                  <a:ext uri="{FF2B5EF4-FFF2-40B4-BE49-F238E27FC236}">
                    <a16:creationId xmlns:a16="http://schemas.microsoft.com/office/drawing/2014/main" id="{E856DA42-DA59-443F-97DD-43026B9BF6C5}"/>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grpSp>
        <p:nvGrpSpPr>
          <p:cNvPr id="8" name="Groupe 7">
            <a:extLst>
              <a:ext uri="{FF2B5EF4-FFF2-40B4-BE49-F238E27FC236}">
                <a16:creationId xmlns:a16="http://schemas.microsoft.com/office/drawing/2014/main" id="{2639169C-9460-47AD-9D75-42C302594851}"/>
              </a:ext>
            </a:extLst>
          </p:cNvPr>
          <p:cNvGrpSpPr/>
          <p:nvPr/>
        </p:nvGrpSpPr>
        <p:grpSpPr>
          <a:xfrm>
            <a:off x="170850" y="4681225"/>
            <a:ext cx="7278835" cy="646331"/>
            <a:chOff x="170850" y="4572618"/>
            <a:chExt cx="7278835" cy="646331"/>
          </a:xfrm>
        </p:grpSpPr>
        <p:sp>
          <p:nvSpPr>
            <p:cNvPr id="165" name="ZoneTexte 164">
              <a:extLst>
                <a:ext uri="{FF2B5EF4-FFF2-40B4-BE49-F238E27FC236}">
                  <a16:creationId xmlns:a16="http://schemas.microsoft.com/office/drawing/2014/main" id="{4C8FDFAC-20A6-4F6D-BE59-A48049A7827B}"/>
                </a:ext>
              </a:extLst>
            </p:cNvPr>
            <p:cNvSpPr txBox="1"/>
            <p:nvPr/>
          </p:nvSpPr>
          <p:spPr>
            <a:xfrm>
              <a:off x="170850" y="4618784"/>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t>
              </a:r>
              <a:br>
                <a:rPr lang="fr-FR" dirty="0"/>
              </a:br>
              <a:r>
                <a:rPr lang="fr-FR" dirty="0"/>
                <a:t>au domaine de spécialité</a:t>
              </a:r>
            </a:p>
          </p:txBody>
        </p:sp>
        <p:sp>
          <p:nvSpPr>
            <p:cNvPr id="34" name="Rectangle 33"/>
            <p:cNvSpPr/>
            <p:nvPr/>
          </p:nvSpPr>
          <p:spPr>
            <a:xfrm>
              <a:off x="5282376" y="4572618"/>
              <a:ext cx="2167309"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à jour, selon l’évolution règlementaire, le contrôle de qualité systématique des actes de rupture de contrat de travail générés par le logiciel</a:t>
              </a:r>
            </a:p>
          </p:txBody>
        </p:sp>
        <p:grpSp>
          <p:nvGrpSpPr>
            <p:cNvPr id="154" name="Groupe 153">
              <a:extLst>
                <a:ext uri="{FF2B5EF4-FFF2-40B4-BE49-F238E27FC236}">
                  <a16:creationId xmlns:a16="http://schemas.microsoft.com/office/drawing/2014/main" id="{A54A4197-F8C0-4518-AE48-C7E32015FD16}"/>
                </a:ext>
              </a:extLst>
            </p:cNvPr>
            <p:cNvGrpSpPr/>
            <p:nvPr/>
          </p:nvGrpSpPr>
          <p:grpSpPr>
            <a:xfrm>
              <a:off x="1835621" y="4643783"/>
              <a:ext cx="3466824" cy="504000"/>
              <a:chOff x="1907629" y="3346741"/>
              <a:chExt cx="3466824" cy="504000"/>
            </a:xfrm>
          </p:grpSpPr>
          <p:grpSp>
            <p:nvGrpSpPr>
              <p:cNvPr id="160" name="Groupe 159">
                <a:extLst>
                  <a:ext uri="{FF2B5EF4-FFF2-40B4-BE49-F238E27FC236}">
                    <a16:creationId xmlns:a16="http://schemas.microsoft.com/office/drawing/2014/main" id="{A95CA398-D235-4CEC-8281-5F315E99FDAA}"/>
                  </a:ext>
                </a:extLst>
              </p:cNvPr>
              <p:cNvGrpSpPr/>
              <p:nvPr/>
            </p:nvGrpSpPr>
            <p:grpSpPr>
              <a:xfrm>
                <a:off x="1907629" y="3346741"/>
                <a:ext cx="3405719" cy="504000"/>
                <a:chOff x="1907629" y="2782399"/>
                <a:chExt cx="3405719" cy="504000"/>
              </a:xfrm>
            </p:grpSpPr>
            <p:sp>
              <p:nvSpPr>
                <p:cNvPr id="168" name="Rectangle 167">
                  <a:extLst>
                    <a:ext uri="{FF2B5EF4-FFF2-40B4-BE49-F238E27FC236}">
                      <a16:creationId xmlns:a16="http://schemas.microsoft.com/office/drawing/2014/main" id="{05C910A0-89D2-44F1-B17C-430C49BA3A88}"/>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9" name="Groupe 168">
                  <a:extLst>
                    <a:ext uri="{FF2B5EF4-FFF2-40B4-BE49-F238E27FC236}">
                      <a16:creationId xmlns:a16="http://schemas.microsoft.com/office/drawing/2014/main" id="{AFEC7AF4-7C43-42ED-9669-893D18258E72}"/>
                    </a:ext>
                  </a:extLst>
                </p:cNvPr>
                <p:cNvGrpSpPr/>
                <p:nvPr/>
              </p:nvGrpSpPr>
              <p:grpSpPr>
                <a:xfrm>
                  <a:off x="1907629" y="2782399"/>
                  <a:ext cx="271472" cy="504000"/>
                  <a:chOff x="1903658" y="4015785"/>
                  <a:chExt cx="265051" cy="504000"/>
                </a:xfrm>
              </p:grpSpPr>
              <p:cxnSp>
                <p:nvCxnSpPr>
                  <p:cNvPr id="170" name="Connecteur droit 169">
                    <a:extLst>
                      <a:ext uri="{FF2B5EF4-FFF2-40B4-BE49-F238E27FC236}">
                        <a16:creationId xmlns:a16="http://schemas.microsoft.com/office/drawing/2014/main" id="{0C3B418B-FA37-4938-955B-2D1DC35B0428}"/>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1" name="Ellipse 170">
                    <a:extLst>
                      <a:ext uri="{FF2B5EF4-FFF2-40B4-BE49-F238E27FC236}">
                        <a16:creationId xmlns:a16="http://schemas.microsoft.com/office/drawing/2014/main" id="{53E85448-A7A6-4455-B6F2-AC0EA0B75CF2}"/>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67" name="Rectangle 166">
                <a:extLst>
                  <a:ext uri="{FF2B5EF4-FFF2-40B4-BE49-F238E27FC236}">
                    <a16:creationId xmlns:a16="http://schemas.microsoft.com/office/drawing/2014/main" id="{99900A63-7D91-4317-A897-ADBFE486F5D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 méthodologiques</a:t>
                </a:r>
              </a:p>
            </p:txBody>
          </p:sp>
        </p:grpSp>
      </p:grpSp>
      <p:grpSp>
        <p:nvGrpSpPr>
          <p:cNvPr id="5" name="Groupe 4">
            <a:extLst>
              <a:ext uri="{FF2B5EF4-FFF2-40B4-BE49-F238E27FC236}">
                <a16:creationId xmlns:a16="http://schemas.microsoft.com/office/drawing/2014/main" id="{57F494C4-34D0-439B-BAC1-747208254792}"/>
              </a:ext>
            </a:extLst>
          </p:cNvPr>
          <p:cNvGrpSpPr/>
          <p:nvPr/>
        </p:nvGrpSpPr>
        <p:grpSpPr>
          <a:xfrm>
            <a:off x="170850" y="5301597"/>
            <a:ext cx="7200291" cy="646331"/>
            <a:chOff x="170850" y="5220690"/>
            <a:chExt cx="7200291" cy="646331"/>
          </a:xfrm>
        </p:grpSpPr>
        <p:sp>
          <p:nvSpPr>
            <p:cNvPr id="175" name="ZoneTexte 174">
              <a:extLst>
                <a:ext uri="{FF2B5EF4-FFF2-40B4-BE49-F238E27FC236}">
                  <a16:creationId xmlns:a16="http://schemas.microsoft.com/office/drawing/2014/main" id="{4C8FDFAC-20A6-4F6D-BE59-A48049A7827B}"/>
                </a:ext>
              </a:extLst>
            </p:cNvPr>
            <p:cNvSpPr txBox="1"/>
            <p:nvPr/>
          </p:nvSpPr>
          <p:spPr>
            <a:xfrm>
              <a:off x="170850" y="5266856"/>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a:t>
              </a:r>
              <a:br>
                <a:rPr lang="fr-FR" dirty="0"/>
              </a:br>
              <a:r>
                <a:rPr lang="fr-FR" dirty="0"/>
                <a:t>répondant à une </a:t>
              </a:r>
              <a:br>
                <a:rPr lang="fr-FR" dirty="0"/>
              </a:br>
              <a:r>
                <a:rPr lang="fr-FR" dirty="0"/>
                <a:t>problématique client</a:t>
              </a:r>
            </a:p>
          </p:txBody>
        </p:sp>
        <p:sp>
          <p:nvSpPr>
            <p:cNvPr id="37" name="Rectangle 36"/>
            <p:cNvSpPr/>
            <p:nvPr/>
          </p:nvSpPr>
          <p:spPr>
            <a:xfrm>
              <a:off x="5282376" y="5220690"/>
              <a:ext cx="2088765"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Synthétiser, sous forme d’une note, les impacts juridiques des évolutions en matière de réglementations sociales </a:t>
              </a:r>
            </a:p>
          </p:txBody>
        </p:sp>
        <p:grpSp>
          <p:nvGrpSpPr>
            <p:cNvPr id="3" name="Groupe 2">
              <a:extLst>
                <a:ext uri="{FF2B5EF4-FFF2-40B4-BE49-F238E27FC236}">
                  <a16:creationId xmlns:a16="http://schemas.microsoft.com/office/drawing/2014/main" id="{F6388E1A-7761-4D89-9FAD-A61BCB3574AA}"/>
                </a:ext>
              </a:extLst>
            </p:cNvPr>
            <p:cNvGrpSpPr/>
            <p:nvPr/>
          </p:nvGrpSpPr>
          <p:grpSpPr>
            <a:xfrm>
              <a:off x="1835621" y="5266856"/>
              <a:ext cx="3466824" cy="553998"/>
              <a:chOff x="1835621" y="5439980"/>
              <a:chExt cx="3466824" cy="553998"/>
            </a:xfrm>
          </p:grpSpPr>
          <p:sp>
            <p:nvSpPr>
              <p:cNvPr id="214" name="Rectangle 213">
                <a:extLst>
                  <a:ext uri="{FF2B5EF4-FFF2-40B4-BE49-F238E27FC236}">
                    <a16:creationId xmlns:a16="http://schemas.microsoft.com/office/drawing/2014/main" id="{8C3584D0-4FCD-4290-8602-9162FD2E6CEC}"/>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 name="Groupe 1">
                <a:extLst>
                  <a:ext uri="{FF2B5EF4-FFF2-40B4-BE49-F238E27FC236}">
                    <a16:creationId xmlns:a16="http://schemas.microsoft.com/office/drawing/2014/main" id="{247324CB-F743-4EED-8A22-16F02118C043}"/>
                  </a:ext>
                </a:extLst>
              </p:cNvPr>
              <p:cNvGrpSpPr/>
              <p:nvPr/>
            </p:nvGrpSpPr>
            <p:grpSpPr>
              <a:xfrm>
                <a:off x="1835621" y="5439980"/>
                <a:ext cx="3466824" cy="553998"/>
                <a:chOff x="1835621" y="5439980"/>
                <a:chExt cx="3466824" cy="553998"/>
              </a:xfrm>
            </p:grpSpPr>
            <p:grpSp>
              <p:nvGrpSpPr>
                <p:cNvPr id="215" name="Groupe 214">
                  <a:extLst>
                    <a:ext uri="{FF2B5EF4-FFF2-40B4-BE49-F238E27FC236}">
                      <a16:creationId xmlns:a16="http://schemas.microsoft.com/office/drawing/2014/main" id="{D49FB008-E047-4801-8103-BB7257046442}"/>
                    </a:ext>
                  </a:extLst>
                </p:cNvPr>
                <p:cNvGrpSpPr/>
                <p:nvPr/>
              </p:nvGrpSpPr>
              <p:grpSpPr>
                <a:xfrm>
                  <a:off x="1835621" y="5464979"/>
                  <a:ext cx="271472" cy="504000"/>
                  <a:chOff x="1903658" y="4015785"/>
                  <a:chExt cx="265051" cy="504000"/>
                </a:xfrm>
              </p:grpSpPr>
              <p:cxnSp>
                <p:nvCxnSpPr>
                  <p:cNvPr id="228" name="Connecteur droit 227">
                    <a:extLst>
                      <a:ext uri="{FF2B5EF4-FFF2-40B4-BE49-F238E27FC236}">
                        <a16:creationId xmlns:a16="http://schemas.microsoft.com/office/drawing/2014/main" id="{BA5FACF2-AF0D-48E9-BBDC-BC5FE750524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0" name="Ellipse 229">
                    <a:extLst>
                      <a:ext uri="{FF2B5EF4-FFF2-40B4-BE49-F238E27FC236}">
                        <a16:creationId xmlns:a16="http://schemas.microsoft.com/office/drawing/2014/main" id="{CA99E500-DDA0-4D3D-A642-A358F89CDD31}"/>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254" name="Rectangle 253">
                  <a:extLst>
                    <a:ext uri="{FF2B5EF4-FFF2-40B4-BE49-F238E27FC236}">
                      <a16:creationId xmlns:a16="http://schemas.microsoft.com/office/drawing/2014/main" id="{4C58DE2D-3EA0-4445-B557-DCD184DCA615}"/>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grpSp>
      <p:grpSp>
        <p:nvGrpSpPr>
          <p:cNvPr id="9" name="Groupe 8">
            <a:extLst>
              <a:ext uri="{FF2B5EF4-FFF2-40B4-BE49-F238E27FC236}">
                <a16:creationId xmlns:a16="http://schemas.microsoft.com/office/drawing/2014/main" id="{A50E3450-DA68-4A79-89A3-B54E78B37511}"/>
              </a:ext>
            </a:extLst>
          </p:cNvPr>
          <p:cNvGrpSpPr/>
          <p:nvPr/>
        </p:nvGrpSpPr>
        <p:grpSpPr>
          <a:xfrm>
            <a:off x="170850" y="5921970"/>
            <a:ext cx="7114468" cy="646331"/>
            <a:chOff x="170850" y="5921970"/>
            <a:chExt cx="7114468" cy="646331"/>
          </a:xfrm>
        </p:grpSpPr>
        <p:sp>
          <p:nvSpPr>
            <p:cNvPr id="257" name="ZoneTexte 256">
              <a:extLst>
                <a:ext uri="{FF2B5EF4-FFF2-40B4-BE49-F238E27FC236}">
                  <a16:creationId xmlns:a16="http://schemas.microsoft.com/office/drawing/2014/main" id="{4C8FDFAC-20A6-4F6D-BE59-A48049A7827B}"/>
                </a:ext>
              </a:extLst>
            </p:cNvPr>
            <p:cNvSpPr txBox="1"/>
            <p:nvPr/>
          </p:nvSpPr>
          <p:spPr>
            <a:xfrm>
              <a:off x="170850" y="6045080"/>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de données avec l'externe</a:t>
              </a:r>
            </a:p>
          </p:txBody>
        </p:sp>
        <p:sp>
          <p:nvSpPr>
            <p:cNvPr id="36" name="Rectangle 35"/>
            <p:cNvSpPr/>
            <p:nvPr/>
          </p:nvSpPr>
          <p:spPr>
            <a:xfrm>
              <a:off x="5282376" y="5921970"/>
              <a:ext cx="2002942"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de la collecte d’informations dans le cadre d’élections professionnelles, rappeler les obligations de la RGPD applicables</a:t>
              </a:r>
            </a:p>
          </p:txBody>
        </p:sp>
        <p:grpSp>
          <p:nvGrpSpPr>
            <p:cNvPr id="153" name="Groupe 152">
              <a:extLst>
                <a:ext uri="{FF2B5EF4-FFF2-40B4-BE49-F238E27FC236}">
                  <a16:creationId xmlns:a16="http://schemas.microsoft.com/office/drawing/2014/main" id="{F13A5EEA-0C9F-487D-B0A1-4903FB713AFC}"/>
                </a:ext>
              </a:extLst>
            </p:cNvPr>
            <p:cNvGrpSpPr/>
            <p:nvPr/>
          </p:nvGrpSpPr>
          <p:grpSpPr>
            <a:xfrm>
              <a:off x="1835621" y="5993135"/>
              <a:ext cx="3466824" cy="504000"/>
              <a:chOff x="1942188" y="5252504"/>
              <a:chExt cx="3466824" cy="504000"/>
            </a:xfrm>
          </p:grpSpPr>
          <p:grpSp>
            <p:nvGrpSpPr>
              <p:cNvPr id="176" name="Groupe 175">
                <a:extLst>
                  <a:ext uri="{FF2B5EF4-FFF2-40B4-BE49-F238E27FC236}">
                    <a16:creationId xmlns:a16="http://schemas.microsoft.com/office/drawing/2014/main" id="{4F238811-DA73-4C36-AD93-B8E3DBF4D846}"/>
                  </a:ext>
                </a:extLst>
              </p:cNvPr>
              <p:cNvGrpSpPr/>
              <p:nvPr/>
            </p:nvGrpSpPr>
            <p:grpSpPr>
              <a:xfrm>
                <a:off x="1942188" y="5252504"/>
                <a:ext cx="3405719" cy="504000"/>
                <a:chOff x="1907629" y="2828565"/>
                <a:chExt cx="3405719" cy="504000"/>
              </a:xfrm>
            </p:grpSpPr>
            <p:sp>
              <p:nvSpPr>
                <p:cNvPr id="187" name="Rectangle 186">
                  <a:extLst>
                    <a:ext uri="{FF2B5EF4-FFF2-40B4-BE49-F238E27FC236}">
                      <a16:creationId xmlns:a16="http://schemas.microsoft.com/office/drawing/2014/main" id="{FFF6E52C-772F-49E6-ABBD-A5202562D623}"/>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8" name="Groupe 187">
                  <a:extLst>
                    <a:ext uri="{FF2B5EF4-FFF2-40B4-BE49-F238E27FC236}">
                      <a16:creationId xmlns:a16="http://schemas.microsoft.com/office/drawing/2014/main" id="{B7058BCF-19B9-44C1-96D3-DB04FB3F1AC5}"/>
                    </a:ext>
                  </a:extLst>
                </p:cNvPr>
                <p:cNvGrpSpPr/>
                <p:nvPr/>
              </p:nvGrpSpPr>
              <p:grpSpPr>
                <a:xfrm>
                  <a:off x="1907629" y="2828565"/>
                  <a:ext cx="271472" cy="504000"/>
                  <a:chOff x="1903658" y="4061951"/>
                  <a:chExt cx="265051" cy="504000"/>
                </a:xfrm>
              </p:grpSpPr>
              <p:cxnSp>
                <p:nvCxnSpPr>
                  <p:cNvPr id="190" name="Connecteur droit 189">
                    <a:extLst>
                      <a:ext uri="{FF2B5EF4-FFF2-40B4-BE49-F238E27FC236}">
                        <a16:creationId xmlns:a16="http://schemas.microsoft.com/office/drawing/2014/main" id="{78113019-C217-4CB6-95D4-05E9D1997B5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C9B90718-0658-496C-A0E3-9485120EBE8A}"/>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77" name="Rectangle 176">
                <a:extLst>
                  <a:ext uri="{FF2B5EF4-FFF2-40B4-BE49-F238E27FC236}">
                    <a16:creationId xmlns:a16="http://schemas.microsoft.com/office/drawing/2014/main" id="{5D986420-DD6A-42E7-9D27-BD78708F4E6A}"/>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24" name="Groupe 23">
            <a:extLst>
              <a:ext uri="{FF2B5EF4-FFF2-40B4-BE49-F238E27FC236}">
                <a16:creationId xmlns:a16="http://schemas.microsoft.com/office/drawing/2014/main" id="{2DF35674-399D-48AC-BA61-2C9A4BAC1119}"/>
              </a:ext>
            </a:extLst>
          </p:cNvPr>
          <p:cNvGrpSpPr/>
          <p:nvPr/>
        </p:nvGrpSpPr>
        <p:grpSpPr>
          <a:xfrm>
            <a:off x="170850" y="6821474"/>
            <a:ext cx="7278835" cy="507831"/>
            <a:chOff x="170850" y="6821474"/>
            <a:chExt cx="7278835" cy="507831"/>
          </a:xfrm>
        </p:grpSpPr>
        <p:sp>
          <p:nvSpPr>
            <p:cNvPr id="280" name="ZoneTexte 279">
              <a:extLst>
                <a:ext uri="{FF2B5EF4-FFF2-40B4-BE49-F238E27FC236}">
                  <a16:creationId xmlns:a16="http://schemas.microsoft.com/office/drawing/2014/main" id="{4C8FDFAC-20A6-4F6D-BE59-A48049A7827B}"/>
                </a:ext>
              </a:extLst>
            </p:cNvPr>
            <p:cNvSpPr txBox="1"/>
            <p:nvPr/>
          </p:nvSpPr>
          <p:spPr>
            <a:xfrm>
              <a:off x="170850" y="6952279"/>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sp>
          <p:nvSpPr>
            <p:cNvPr id="113" name="Rectangle 112">
              <a:extLst>
                <a:ext uri="{FF2B5EF4-FFF2-40B4-BE49-F238E27FC236}">
                  <a16:creationId xmlns:a16="http://schemas.microsoft.com/office/drawing/2014/main" id="{07B9A61A-5FE0-436F-AA8B-945C7BBB99D7}"/>
                </a:ext>
              </a:extLst>
            </p:cNvPr>
            <p:cNvSpPr/>
            <p:nvPr/>
          </p:nvSpPr>
          <p:spPr>
            <a:xfrm>
              <a:off x="5282376" y="6821474"/>
              <a:ext cx="216730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 besoin d’un collaborateur supplémentaire en prévision d’un projet d’accompagnement</a:t>
              </a:r>
            </a:p>
          </p:txBody>
        </p:sp>
        <p:grpSp>
          <p:nvGrpSpPr>
            <p:cNvPr id="192" name="Groupe 191">
              <a:extLst>
                <a:ext uri="{FF2B5EF4-FFF2-40B4-BE49-F238E27FC236}">
                  <a16:creationId xmlns:a16="http://schemas.microsoft.com/office/drawing/2014/main" id="{0112D16D-D9DD-4C2D-BFC7-E4D5B7F46D9D}"/>
                </a:ext>
              </a:extLst>
            </p:cNvPr>
            <p:cNvGrpSpPr/>
            <p:nvPr/>
          </p:nvGrpSpPr>
          <p:grpSpPr>
            <a:xfrm>
              <a:off x="1835621" y="6823389"/>
              <a:ext cx="3466824" cy="504000"/>
              <a:chOff x="1942188" y="5252504"/>
              <a:chExt cx="3466824" cy="504000"/>
            </a:xfrm>
          </p:grpSpPr>
          <p:grpSp>
            <p:nvGrpSpPr>
              <p:cNvPr id="208" name="Groupe 207">
                <a:extLst>
                  <a:ext uri="{FF2B5EF4-FFF2-40B4-BE49-F238E27FC236}">
                    <a16:creationId xmlns:a16="http://schemas.microsoft.com/office/drawing/2014/main" id="{03AB562E-ACF7-4AA3-83D1-8FF1E4CB9E73}"/>
                  </a:ext>
                </a:extLst>
              </p:cNvPr>
              <p:cNvGrpSpPr/>
              <p:nvPr/>
            </p:nvGrpSpPr>
            <p:grpSpPr>
              <a:xfrm>
                <a:off x="1942188" y="5252504"/>
                <a:ext cx="3405719" cy="504000"/>
                <a:chOff x="1907629" y="2828565"/>
                <a:chExt cx="3405719" cy="504000"/>
              </a:xfrm>
            </p:grpSpPr>
            <p:sp>
              <p:nvSpPr>
                <p:cNvPr id="212" name="Rectangle 211">
                  <a:extLst>
                    <a:ext uri="{FF2B5EF4-FFF2-40B4-BE49-F238E27FC236}">
                      <a16:creationId xmlns:a16="http://schemas.microsoft.com/office/drawing/2014/main" id="{62E3A4BC-7F31-451B-9A87-E39C9D3E7BD5}"/>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3" name="Groupe 212">
                  <a:extLst>
                    <a:ext uri="{FF2B5EF4-FFF2-40B4-BE49-F238E27FC236}">
                      <a16:creationId xmlns:a16="http://schemas.microsoft.com/office/drawing/2014/main" id="{35063510-EC07-42E3-80FC-1848944536D0}"/>
                    </a:ext>
                  </a:extLst>
                </p:cNvPr>
                <p:cNvGrpSpPr/>
                <p:nvPr/>
              </p:nvGrpSpPr>
              <p:grpSpPr>
                <a:xfrm>
                  <a:off x="1907629" y="2828565"/>
                  <a:ext cx="271472" cy="504000"/>
                  <a:chOff x="1903658" y="4061951"/>
                  <a:chExt cx="265051" cy="504000"/>
                </a:xfrm>
              </p:grpSpPr>
              <p:cxnSp>
                <p:nvCxnSpPr>
                  <p:cNvPr id="216" name="Connecteur droit 215">
                    <a:extLst>
                      <a:ext uri="{FF2B5EF4-FFF2-40B4-BE49-F238E27FC236}">
                        <a16:creationId xmlns:a16="http://schemas.microsoft.com/office/drawing/2014/main" id="{27B9DE3C-E173-4990-9BEB-04BB56245A7C}"/>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7" name="Ellipse 216">
                    <a:extLst>
                      <a:ext uri="{FF2B5EF4-FFF2-40B4-BE49-F238E27FC236}">
                        <a16:creationId xmlns:a16="http://schemas.microsoft.com/office/drawing/2014/main" id="{AC589134-BE13-4452-939E-0B45E89A80A9}"/>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211" name="Rectangle 210">
                <a:extLst>
                  <a:ext uri="{FF2B5EF4-FFF2-40B4-BE49-F238E27FC236}">
                    <a16:creationId xmlns:a16="http://schemas.microsoft.com/office/drawing/2014/main" id="{16DD7096-6DB8-45A5-8733-87F0F45F0CFF}"/>
                  </a:ext>
                </a:extLst>
              </p:cNvPr>
              <p:cNvSpPr/>
              <p:nvPr/>
            </p:nvSpPr>
            <p:spPr>
              <a:xfrm>
                <a:off x="2169012" y="530444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23" name="Groupe 22">
            <a:extLst>
              <a:ext uri="{FF2B5EF4-FFF2-40B4-BE49-F238E27FC236}">
                <a16:creationId xmlns:a16="http://schemas.microsoft.com/office/drawing/2014/main" id="{39AECD93-DB14-4B8B-B38A-E4AD317E82D1}"/>
              </a:ext>
            </a:extLst>
          </p:cNvPr>
          <p:cNvGrpSpPr/>
          <p:nvPr/>
        </p:nvGrpSpPr>
        <p:grpSpPr>
          <a:xfrm>
            <a:off x="170849" y="7350452"/>
            <a:ext cx="7217977" cy="553998"/>
            <a:chOff x="170849" y="7386035"/>
            <a:chExt cx="7217977" cy="553998"/>
          </a:xfrm>
        </p:grpSpPr>
        <p:sp>
          <p:nvSpPr>
            <p:cNvPr id="285" name="ZoneTexte 284">
              <a:extLst>
                <a:ext uri="{FF2B5EF4-FFF2-40B4-BE49-F238E27FC236}">
                  <a16:creationId xmlns:a16="http://schemas.microsoft.com/office/drawing/2014/main" id="{4C8FDFAC-20A6-4F6D-BE59-A48049A7827B}"/>
                </a:ext>
              </a:extLst>
            </p:cNvPr>
            <p:cNvSpPr txBox="1"/>
            <p:nvPr/>
          </p:nvSpPr>
          <p:spPr>
            <a:xfrm>
              <a:off x="170849" y="7539924"/>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Posture de conseil</a:t>
              </a:r>
            </a:p>
          </p:txBody>
        </p:sp>
        <p:sp>
          <p:nvSpPr>
            <p:cNvPr id="119" name="Rectangle 118">
              <a:extLst>
                <a:ext uri="{FF2B5EF4-FFF2-40B4-BE49-F238E27FC236}">
                  <a16:creationId xmlns:a16="http://schemas.microsoft.com/office/drawing/2014/main" id="{581A62BC-49EC-473D-923E-6C34F4FA26A0}"/>
                </a:ext>
              </a:extLst>
            </p:cNvPr>
            <p:cNvSpPr/>
            <p:nvPr/>
          </p:nvSpPr>
          <p:spPr>
            <a:xfrm>
              <a:off x="5282376" y="7409119"/>
              <a:ext cx="210645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client sur le type de rupture de contrat de travail adapté à son besoin</a:t>
              </a:r>
            </a:p>
          </p:txBody>
        </p:sp>
        <p:grpSp>
          <p:nvGrpSpPr>
            <p:cNvPr id="317" name="Groupe 316">
              <a:extLst>
                <a:ext uri="{FF2B5EF4-FFF2-40B4-BE49-F238E27FC236}">
                  <a16:creationId xmlns:a16="http://schemas.microsoft.com/office/drawing/2014/main" id="{5BCA7627-1871-4101-BB13-3CB658E9CF3A}"/>
                </a:ext>
              </a:extLst>
            </p:cNvPr>
            <p:cNvGrpSpPr/>
            <p:nvPr/>
          </p:nvGrpSpPr>
          <p:grpSpPr>
            <a:xfrm>
              <a:off x="1835620" y="7386035"/>
              <a:ext cx="3466824" cy="553998"/>
              <a:chOff x="1835621" y="5439980"/>
              <a:chExt cx="3466824" cy="553998"/>
            </a:xfrm>
          </p:grpSpPr>
          <p:sp>
            <p:nvSpPr>
              <p:cNvPr id="318" name="Rectangle 317">
                <a:extLst>
                  <a:ext uri="{FF2B5EF4-FFF2-40B4-BE49-F238E27FC236}">
                    <a16:creationId xmlns:a16="http://schemas.microsoft.com/office/drawing/2014/main" id="{41149749-5D73-4DB6-9DE8-5D3BF13780BD}"/>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9" name="Groupe 318">
                <a:extLst>
                  <a:ext uri="{FF2B5EF4-FFF2-40B4-BE49-F238E27FC236}">
                    <a16:creationId xmlns:a16="http://schemas.microsoft.com/office/drawing/2014/main" id="{6084FB77-D440-4359-AE29-C0CAECFF69EF}"/>
                  </a:ext>
                </a:extLst>
              </p:cNvPr>
              <p:cNvGrpSpPr/>
              <p:nvPr/>
            </p:nvGrpSpPr>
            <p:grpSpPr>
              <a:xfrm>
                <a:off x="1835621" y="5439980"/>
                <a:ext cx="3466824" cy="553998"/>
                <a:chOff x="1835621" y="5439980"/>
                <a:chExt cx="3466824" cy="553998"/>
              </a:xfrm>
            </p:grpSpPr>
            <p:grpSp>
              <p:nvGrpSpPr>
                <p:cNvPr id="320" name="Groupe 319">
                  <a:extLst>
                    <a:ext uri="{FF2B5EF4-FFF2-40B4-BE49-F238E27FC236}">
                      <a16:creationId xmlns:a16="http://schemas.microsoft.com/office/drawing/2014/main" id="{C3696FA7-E8BB-4494-9222-F62FF46C1A15}"/>
                    </a:ext>
                  </a:extLst>
                </p:cNvPr>
                <p:cNvGrpSpPr/>
                <p:nvPr/>
              </p:nvGrpSpPr>
              <p:grpSpPr>
                <a:xfrm>
                  <a:off x="1835621" y="5464979"/>
                  <a:ext cx="271472" cy="504000"/>
                  <a:chOff x="1903658" y="4015785"/>
                  <a:chExt cx="265051" cy="504000"/>
                </a:xfrm>
              </p:grpSpPr>
              <p:cxnSp>
                <p:nvCxnSpPr>
                  <p:cNvPr id="322" name="Connecteur droit 321">
                    <a:extLst>
                      <a:ext uri="{FF2B5EF4-FFF2-40B4-BE49-F238E27FC236}">
                        <a16:creationId xmlns:a16="http://schemas.microsoft.com/office/drawing/2014/main" id="{98C38A21-9672-4A4A-A357-20D51EA6111B}"/>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3" name="Ellipse 322">
                    <a:extLst>
                      <a:ext uri="{FF2B5EF4-FFF2-40B4-BE49-F238E27FC236}">
                        <a16:creationId xmlns:a16="http://schemas.microsoft.com/office/drawing/2014/main" id="{F37104E6-22B1-407D-BC98-4DDE143EE73F}"/>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21" name="Rectangle 320">
                  <a:extLst>
                    <a:ext uri="{FF2B5EF4-FFF2-40B4-BE49-F238E27FC236}">
                      <a16:creationId xmlns:a16="http://schemas.microsoft.com/office/drawing/2014/main" id="{25C8CE71-093F-45D2-BCEC-9697036067C5}"/>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Engager son interlocuteur dans des prises de décision stratégiques à travers des recommandations d’actions argumentées </a:t>
                  </a:r>
                </a:p>
              </p:txBody>
            </p:sp>
          </p:grpSp>
        </p:grpSp>
      </p:grpSp>
      <p:grpSp>
        <p:nvGrpSpPr>
          <p:cNvPr id="22" name="Groupe 21">
            <a:extLst>
              <a:ext uri="{FF2B5EF4-FFF2-40B4-BE49-F238E27FC236}">
                <a16:creationId xmlns:a16="http://schemas.microsoft.com/office/drawing/2014/main" id="{17B0F181-74A5-4B2D-8882-33F2AD626083}"/>
              </a:ext>
            </a:extLst>
          </p:cNvPr>
          <p:cNvGrpSpPr/>
          <p:nvPr/>
        </p:nvGrpSpPr>
        <p:grpSpPr>
          <a:xfrm>
            <a:off x="170850" y="7925597"/>
            <a:ext cx="7131384" cy="553998"/>
            <a:chOff x="170850" y="7961180"/>
            <a:chExt cx="7131384" cy="553998"/>
          </a:xfrm>
        </p:grpSpPr>
        <p:sp>
          <p:nvSpPr>
            <p:cNvPr id="281" name="ZoneTexte 280">
              <a:extLst>
                <a:ext uri="{FF2B5EF4-FFF2-40B4-BE49-F238E27FC236}">
                  <a16:creationId xmlns:a16="http://schemas.microsoft.com/office/drawing/2014/main" id="{4C8FDFAC-20A6-4F6D-BE59-A48049A7827B}"/>
                </a:ext>
              </a:extLst>
            </p:cNvPr>
            <p:cNvSpPr txBox="1"/>
            <p:nvPr/>
          </p:nvSpPr>
          <p:spPr>
            <a:xfrm>
              <a:off x="170850" y="8115069"/>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89" name="Rectangle 188">
              <a:extLst>
                <a:ext uri="{FF2B5EF4-FFF2-40B4-BE49-F238E27FC236}">
                  <a16:creationId xmlns:a16="http://schemas.microsoft.com/office/drawing/2014/main" id="{9117B142-3BA9-4CBE-A131-9195229ED0A7}"/>
                </a:ext>
              </a:extLst>
            </p:cNvPr>
            <p:cNvSpPr/>
            <p:nvPr/>
          </p:nvSpPr>
          <p:spPr>
            <a:xfrm>
              <a:off x="5282376" y="7984264"/>
              <a:ext cx="201985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charge les aspects légaux d’un accord d’intéressement à un dirigeant</a:t>
              </a:r>
            </a:p>
          </p:txBody>
        </p:sp>
        <p:grpSp>
          <p:nvGrpSpPr>
            <p:cNvPr id="331" name="Groupe 330">
              <a:extLst>
                <a:ext uri="{FF2B5EF4-FFF2-40B4-BE49-F238E27FC236}">
                  <a16:creationId xmlns:a16="http://schemas.microsoft.com/office/drawing/2014/main" id="{1E84DFBC-554A-4485-AC77-D30B80C5E5F1}"/>
                </a:ext>
              </a:extLst>
            </p:cNvPr>
            <p:cNvGrpSpPr/>
            <p:nvPr/>
          </p:nvGrpSpPr>
          <p:grpSpPr>
            <a:xfrm>
              <a:off x="1835621" y="7961180"/>
              <a:ext cx="3456023" cy="553998"/>
              <a:chOff x="1942188" y="8413894"/>
              <a:chExt cx="3456023" cy="553998"/>
            </a:xfrm>
          </p:grpSpPr>
          <p:grpSp>
            <p:nvGrpSpPr>
              <p:cNvPr id="332" name="Groupe 331">
                <a:extLst>
                  <a:ext uri="{FF2B5EF4-FFF2-40B4-BE49-F238E27FC236}">
                    <a16:creationId xmlns:a16="http://schemas.microsoft.com/office/drawing/2014/main" id="{EC1072FF-E93D-41CB-8FE5-B2BAF72DD92E}"/>
                  </a:ext>
                </a:extLst>
              </p:cNvPr>
              <p:cNvGrpSpPr/>
              <p:nvPr/>
            </p:nvGrpSpPr>
            <p:grpSpPr>
              <a:xfrm>
                <a:off x="1942188" y="8438893"/>
                <a:ext cx="3405719" cy="504000"/>
                <a:chOff x="1907629" y="2848854"/>
                <a:chExt cx="3405719" cy="504000"/>
              </a:xfrm>
            </p:grpSpPr>
            <p:sp>
              <p:nvSpPr>
                <p:cNvPr id="334" name="Rectangle 333">
                  <a:extLst>
                    <a:ext uri="{FF2B5EF4-FFF2-40B4-BE49-F238E27FC236}">
                      <a16:creationId xmlns:a16="http://schemas.microsoft.com/office/drawing/2014/main" id="{803DEBAC-99D4-4A71-A4FE-885237135409}"/>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5" name="Groupe 334">
                  <a:extLst>
                    <a:ext uri="{FF2B5EF4-FFF2-40B4-BE49-F238E27FC236}">
                      <a16:creationId xmlns:a16="http://schemas.microsoft.com/office/drawing/2014/main" id="{6E79EDED-8F37-4C94-A59D-B3734897695D}"/>
                    </a:ext>
                  </a:extLst>
                </p:cNvPr>
                <p:cNvGrpSpPr/>
                <p:nvPr/>
              </p:nvGrpSpPr>
              <p:grpSpPr>
                <a:xfrm>
                  <a:off x="1907629" y="2848854"/>
                  <a:ext cx="271472" cy="504000"/>
                  <a:chOff x="1903658" y="4082240"/>
                  <a:chExt cx="265051" cy="504000"/>
                </a:xfrm>
              </p:grpSpPr>
              <p:cxnSp>
                <p:nvCxnSpPr>
                  <p:cNvPr id="336" name="Connecteur droit 335">
                    <a:extLst>
                      <a:ext uri="{FF2B5EF4-FFF2-40B4-BE49-F238E27FC236}">
                        <a16:creationId xmlns:a16="http://schemas.microsoft.com/office/drawing/2014/main" id="{97180124-71FC-47BE-B8DE-A97500D9D7C5}"/>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7" name="Ellipse 336">
                    <a:extLst>
                      <a:ext uri="{FF2B5EF4-FFF2-40B4-BE49-F238E27FC236}">
                        <a16:creationId xmlns:a16="http://schemas.microsoft.com/office/drawing/2014/main" id="{FC6E536D-49F2-4BF8-990E-8C8BE0F1E7D0}"/>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33" name="Rectangle 332">
                <a:extLst>
                  <a:ext uri="{FF2B5EF4-FFF2-40B4-BE49-F238E27FC236}">
                    <a16:creationId xmlns:a16="http://schemas.microsoft.com/office/drawing/2014/main" id="{3666C519-F046-4790-B970-25633A3FB9AE}"/>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grpSp>
        <p:nvGrpSpPr>
          <p:cNvPr id="21" name="Groupe 20">
            <a:extLst>
              <a:ext uri="{FF2B5EF4-FFF2-40B4-BE49-F238E27FC236}">
                <a16:creationId xmlns:a16="http://schemas.microsoft.com/office/drawing/2014/main" id="{E89A544E-8E0F-49F0-9955-1915EC07D549}"/>
              </a:ext>
            </a:extLst>
          </p:cNvPr>
          <p:cNvGrpSpPr/>
          <p:nvPr/>
        </p:nvGrpSpPr>
        <p:grpSpPr>
          <a:xfrm>
            <a:off x="170850" y="8500742"/>
            <a:ext cx="7200293" cy="507831"/>
            <a:chOff x="170850" y="8546909"/>
            <a:chExt cx="7200293" cy="507831"/>
          </a:xfrm>
        </p:grpSpPr>
        <p:sp>
          <p:nvSpPr>
            <p:cNvPr id="282" name="ZoneTexte 281">
              <a:extLst>
                <a:ext uri="{FF2B5EF4-FFF2-40B4-BE49-F238E27FC236}">
                  <a16:creationId xmlns:a16="http://schemas.microsoft.com/office/drawing/2014/main" id="{4C8FDFAC-20A6-4F6D-BE59-A48049A7827B}"/>
                </a:ext>
              </a:extLst>
            </p:cNvPr>
            <p:cNvSpPr txBox="1"/>
            <p:nvPr/>
          </p:nvSpPr>
          <p:spPr>
            <a:xfrm>
              <a:off x="170850" y="8600769"/>
              <a:ext cx="197391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sp>
          <p:nvSpPr>
            <p:cNvPr id="121" name="Rectangle 120">
              <a:extLst>
                <a:ext uri="{FF2B5EF4-FFF2-40B4-BE49-F238E27FC236}">
                  <a16:creationId xmlns:a16="http://schemas.microsoft.com/office/drawing/2014/main" id="{07ED02F7-D011-4234-B149-B5EA5B723F71}"/>
                </a:ext>
              </a:extLst>
            </p:cNvPr>
            <p:cNvSpPr/>
            <p:nvPr/>
          </p:nvSpPr>
          <p:spPr>
            <a:xfrm>
              <a:off x="5282376" y="8546909"/>
              <a:ext cx="208876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des formations sur des aspects de réglementations sociales complexes</a:t>
              </a:r>
            </a:p>
          </p:txBody>
        </p:sp>
        <p:grpSp>
          <p:nvGrpSpPr>
            <p:cNvPr id="338" name="Groupe 337">
              <a:extLst>
                <a:ext uri="{FF2B5EF4-FFF2-40B4-BE49-F238E27FC236}">
                  <a16:creationId xmlns:a16="http://schemas.microsoft.com/office/drawing/2014/main" id="{401F839F-3887-4023-80F8-03CB7A9ECE77}"/>
                </a:ext>
              </a:extLst>
            </p:cNvPr>
            <p:cNvGrpSpPr/>
            <p:nvPr/>
          </p:nvGrpSpPr>
          <p:grpSpPr>
            <a:xfrm>
              <a:off x="1835621" y="8548824"/>
              <a:ext cx="3466824" cy="504000"/>
              <a:chOff x="1907629" y="3346741"/>
              <a:chExt cx="3466824" cy="504000"/>
            </a:xfrm>
          </p:grpSpPr>
          <p:grpSp>
            <p:nvGrpSpPr>
              <p:cNvPr id="339" name="Groupe 338">
                <a:extLst>
                  <a:ext uri="{FF2B5EF4-FFF2-40B4-BE49-F238E27FC236}">
                    <a16:creationId xmlns:a16="http://schemas.microsoft.com/office/drawing/2014/main" id="{B880BB03-0990-48D7-B233-6267B2E0BF44}"/>
                  </a:ext>
                </a:extLst>
              </p:cNvPr>
              <p:cNvGrpSpPr/>
              <p:nvPr/>
            </p:nvGrpSpPr>
            <p:grpSpPr>
              <a:xfrm>
                <a:off x="1907629" y="3346741"/>
                <a:ext cx="3405719" cy="504000"/>
                <a:chOff x="1907629" y="2782399"/>
                <a:chExt cx="3405719" cy="504000"/>
              </a:xfrm>
            </p:grpSpPr>
            <p:sp>
              <p:nvSpPr>
                <p:cNvPr id="341" name="Rectangle 340">
                  <a:extLst>
                    <a:ext uri="{FF2B5EF4-FFF2-40B4-BE49-F238E27FC236}">
                      <a16:creationId xmlns:a16="http://schemas.microsoft.com/office/drawing/2014/main" id="{0DE2B29B-185B-419B-AE28-CD435178E269}"/>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5F3CEDD8-3F9E-4E03-8EA8-3789BFDD708D}"/>
                    </a:ext>
                  </a:extLst>
                </p:cNvPr>
                <p:cNvGrpSpPr/>
                <p:nvPr/>
              </p:nvGrpSpPr>
              <p:grpSpPr>
                <a:xfrm>
                  <a:off x="1907629" y="2782399"/>
                  <a:ext cx="271472" cy="504000"/>
                  <a:chOff x="1903658" y="4015785"/>
                  <a:chExt cx="265051" cy="504000"/>
                </a:xfrm>
              </p:grpSpPr>
              <p:cxnSp>
                <p:nvCxnSpPr>
                  <p:cNvPr id="343" name="Connecteur droit 342">
                    <a:extLst>
                      <a:ext uri="{FF2B5EF4-FFF2-40B4-BE49-F238E27FC236}">
                        <a16:creationId xmlns:a16="http://schemas.microsoft.com/office/drawing/2014/main" id="{3514816D-E982-46B3-904B-D101534F6304}"/>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4" name="Ellipse 343">
                    <a:extLst>
                      <a:ext uri="{FF2B5EF4-FFF2-40B4-BE49-F238E27FC236}">
                        <a16:creationId xmlns:a16="http://schemas.microsoft.com/office/drawing/2014/main" id="{1A38E04A-0567-4C88-8BD1-BD4AF4335846}"/>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40" name="Rectangle 339">
                <a:extLst>
                  <a:ext uri="{FF2B5EF4-FFF2-40B4-BE49-F238E27FC236}">
                    <a16:creationId xmlns:a16="http://schemas.microsoft.com/office/drawing/2014/main" id="{E1A35356-61B0-458B-9834-F293C8ADCC3F}"/>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20" name="Groupe 19">
            <a:extLst>
              <a:ext uri="{FF2B5EF4-FFF2-40B4-BE49-F238E27FC236}">
                <a16:creationId xmlns:a16="http://schemas.microsoft.com/office/drawing/2014/main" id="{96D5471B-6ECE-407A-9DBD-F69D3FE88506}"/>
              </a:ext>
            </a:extLst>
          </p:cNvPr>
          <p:cNvGrpSpPr/>
          <p:nvPr/>
        </p:nvGrpSpPr>
        <p:grpSpPr>
          <a:xfrm>
            <a:off x="170850" y="9029720"/>
            <a:ext cx="7200292" cy="507831"/>
            <a:chOff x="170850" y="9088387"/>
            <a:chExt cx="7200292" cy="507831"/>
          </a:xfrm>
        </p:grpSpPr>
        <p:sp>
          <p:nvSpPr>
            <p:cNvPr id="290" name="ZoneTexte 289">
              <a:extLst>
                <a:ext uri="{FF2B5EF4-FFF2-40B4-BE49-F238E27FC236}">
                  <a16:creationId xmlns:a16="http://schemas.microsoft.com/office/drawing/2014/main" id="{4C8FDFAC-20A6-4F6D-BE59-A48049A7827B}"/>
                </a:ext>
              </a:extLst>
            </p:cNvPr>
            <p:cNvSpPr txBox="1"/>
            <p:nvPr/>
          </p:nvSpPr>
          <p:spPr>
            <a:xfrm>
              <a:off x="170850" y="9142247"/>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a:t>
              </a:r>
              <a:br>
                <a:rPr lang="fr-FR" dirty="0"/>
              </a:br>
              <a:r>
                <a:rPr lang="fr-FR" dirty="0"/>
                <a:t>planification du travail</a:t>
              </a:r>
            </a:p>
          </p:txBody>
        </p:sp>
        <p:sp>
          <p:nvSpPr>
            <p:cNvPr id="122" name="Rectangle 121">
              <a:extLst>
                <a:ext uri="{FF2B5EF4-FFF2-40B4-BE49-F238E27FC236}">
                  <a16:creationId xmlns:a16="http://schemas.microsoft.com/office/drawing/2014/main" id="{3F8A0722-7DED-4BA9-925B-1474B45F904A}"/>
                </a:ext>
              </a:extLst>
            </p:cNvPr>
            <p:cNvSpPr/>
            <p:nvPr/>
          </p:nvSpPr>
          <p:spPr>
            <a:xfrm>
              <a:off x="5282376" y="9088387"/>
              <a:ext cx="208876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compte, pour l’ensemble de ses dossiers, les délais légaux d’envoi et de dépôt des pièces</a:t>
              </a:r>
            </a:p>
          </p:txBody>
        </p:sp>
        <p:grpSp>
          <p:nvGrpSpPr>
            <p:cNvPr id="345" name="Groupe 344">
              <a:extLst>
                <a:ext uri="{FF2B5EF4-FFF2-40B4-BE49-F238E27FC236}">
                  <a16:creationId xmlns:a16="http://schemas.microsoft.com/office/drawing/2014/main" id="{2B46EA72-FCAF-4BB3-8063-7F6C89D26317}"/>
                </a:ext>
              </a:extLst>
            </p:cNvPr>
            <p:cNvGrpSpPr/>
            <p:nvPr/>
          </p:nvGrpSpPr>
          <p:grpSpPr>
            <a:xfrm>
              <a:off x="1835621" y="9090302"/>
              <a:ext cx="3446753" cy="504000"/>
              <a:chOff x="1835621" y="5464979"/>
              <a:chExt cx="3446753" cy="504000"/>
            </a:xfrm>
          </p:grpSpPr>
          <p:sp>
            <p:nvSpPr>
              <p:cNvPr id="346" name="Rectangle 345">
                <a:extLst>
                  <a:ext uri="{FF2B5EF4-FFF2-40B4-BE49-F238E27FC236}">
                    <a16:creationId xmlns:a16="http://schemas.microsoft.com/office/drawing/2014/main" id="{CA1B2CB1-30C6-4940-B6DD-669727720572}"/>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7" name="Groupe 346">
                <a:extLst>
                  <a:ext uri="{FF2B5EF4-FFF2-40B4-BE49-F238E27FC236}">
                    <a16:creationId xmlns:a16="http://schemas.microsoft.com/office/drawing/2014/main" id="{0EA20C48-A00F-41A9-A593-93400570E054}"/>
                  </a:ext>
                </a:extLst>
              </p:cNvPr>
              <p:cNvGrpSpPr/>
              <p:nvPr/>
            </p:nvGrpSpPr>
            <p:grpSpPr>
              <a:xfrm>
                <a:off x="1835621" y="5464979"/>
                <a:ext cx="3446753" cy="504000"/>
                <a:chOff x="1835621" y="5464979"/>
                <a:chExt cx="3446753" cy="504000"/>
              </a:xfrm>
            </p:grpSpPr>
            <p:grpSp>
              <p:nvGrpSpPr>
                <p:cNvPr id="348" name="Groupe 347">
                  <a:extLst>
                    <a:ext uri="{FF2B5EF4-FFF2-40B4-BE49-F238E27FC236}">
                      <a16:creationId xmlns:a16="http://schemas.microsoft.com/office/drawing/2014/main" id="{885AC372-BA00-41F7-8B68-57CFFA68B5BB}"/>
                    </a:ext>
                  </a:extLst>
                </p:cNvPr>
                <p:cNvGrpSpPr/>
                <p:nvPr/>
              </p:nvGrpSpPr>
              <p:grpSpPr>
                <a:xfrm>
                  <a:off x="1835621" y="5464979"/>
                  <a:ext cx="271472" cy="504000"/>
                  <a:chOff x="1903658" y="4015785"/>
                  <a:chExt cx="265051" cy="504000"/>
                </a:xfrm>
              </p:grpSpPr>
              <p:cxnSp>
                <p:nvCxnSpPr>
                  <p:cNvPr id="350" name="Connecteur droit 349">
                    <a:extLst>
                      <a:ext uri="{FF2B5EF4-FFF2-40B4-BE49-F238E27FC236}">
                        <a16:creationId xmlns:a16="http://schemas.microsoft.com/office/drawing/2014/main" id="{0D2DADF1-3B9C-4A28-876C-C4F6C786D852}"/>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51" name="Ellipse 350">
                    <a:extLst>
                      <a:ext uri="{FF2B5EF4-FFF2-40B4-BE49-F238E27FC236}">
                        <a16:creationId xmlns:a16="http://schemas.microsoft.com/office/drawing/2014/main" id="{28606A02-A065-40F5-BEE4-361DFE45A2AD}"/>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49" name="Rectangle 348">
                  <a:extLst>
                    <a:ext uri="{FF2B5EF4-FFF2-40B4-BE49-F238E27FC236}">
                      <a16:creationId xmlns:a16="http://schemas.microsoft.com/office/drawing/2014/main" id="{00B32771-13E3-4524-8743-4FF3D87B955D}"/>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grpSp>
      <p:grpSp>
        <p:nvGrpSpPr>
          <p:cNvPr id="19" name="Groupe 18">
            <a:extLst>
              <a:ext uri="{FF2B5EF4-FFF2-40B4-BE49-F238E27FC236}">
                <a16:creationId xmlns:a16="http://schemas.microsoft.com/office/drawing/2014/main" id="{6A9B6F7E-1DF7-4691-9784-36378F4473B4}"/>
              </a:ext>
            </a:extLst>
          </p:cNvPr>
          <p:cNvGrpSpPr/>
          <p:nvPr/>
        </p:nvGrpSpPr>
        <p:grpSpPr>
          <a:xfrm>
            <a:off x="170850" y="9558698"/>
            <a:ext cx="7278834" cy="553998"/>
            <a:chOff x="170850" y="9548115"/>
            <a:chExt cx="7278834" cy="553998"/>
          </a:xfrm>
        </p:grpSpPr>
        <p:sp>
          <p:nvSpPr>
            <p:cNvPr id="199" name="ZoneTexte 198">
              <a:extLst>
                <a:ext uri="{FF2B5EF4-FFF2-40B4-BE49-F238E27FC236}">
                  <a16:creationId xmlns:a16="http://schemas.microsoft.com/office/drawing/2014/main" id="{4C8FDFAC-20A6-4F6D-BE59-A48049A7827B}"/>
                </a:ext>
              </a:extLst>
            </p:cNvPr>
            <p:cNvSpPr txBox="1"/>
            <p:nvPr/>
          </p:nvSpPr>
          <p:spPr>
            <a:xfrm>
              <a:off x="170850" y="9548115"/>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variété </a:t>
              </a:r>
              <a:br>
                <a:rPr lang="fr-FR" dirty="0"/>
              </a:br>
              <a:r>
                <a:rPr lang="fr-FR" dirty="0"/>
                <a:t>de situations et </a:t>
              </a:r>
              <a:br>
                <a:rPr lang="fr-FR" dirty="0"/>
              </a:br>
              <a:r>
                <a:rPr lang="fr-FR" dirty="0"/>
                <a:t>d’interlocuteurs</a:t>
              </a:r>
            </a:p>
          </p:txBody>
        </p:sp>
        <p:sp>
          <p:nvSpPr>
            <p:cNvPr id="123" name="Rectangle 122">
              <a:extLst>
                <a:ext uri="{FF2B5EF4-FFF2-40B4-BE49-F238E27FC236}">
                  <a16:creationId xmlns:a16="http://schemas.microsoft.com/office/drawing/2014/main" id="{FEE7C92B-458E-4D4F-8880-EFB4F997B987}"/>
                </a:ext>
              </a:extLst>
            </p:cNvPr>
            <p:cNvSpPr/>
            <p:nvPr/>
          </p:nvSpPr>
          <p:spPr>
            <a:xfrm>
              <a:off x="5282376" y="9571199"/>
              <a:ext cx="216730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aux entreprises du secteur de l’hôtellerie-restauration des formats de contrats à leurs spécificités</a:t>
              </a:r>
            </a:p>
          </p:txBody>
        </p:sp>
        <p:grpSp>
          <p:nvGrpSpPr>
            <p:cNvPr id="352" name="Groupe 351">
              <a:extLst>
                <a:ext uri="{FF2B5EF4-FFF2-40B4-BE49-F238E27FC236}">
                  <a16:creationId xmlns:a16="http://schemas.microsoft.com/office/drawing/2014/main" id="{900B29ED-9F02-4AAE-882E-53D36E4A3CB9}"/>
                </a:ext>
              </a:extLst>
            </p:cNvPr>
            <p:cNvGrpSpPr/>
            <p:nvPr/>
          </p:nvGrpSpPr>
          <p:grpSpPr>
            <a:xfrm>
              <a:off x="1835621" y="9573114"/>
              <a:ext cx="3446753" cy="504000"/>
              <a:chOff x="1835621" y="5464979"/>
              <a:chExt cx="3446753" cy="504000"/>
            </a:xfrm>
          </p:grpSpPr>
          <p:sp>
            <p:nvSpPr>
              <p:cNvPr id="353" name="Rectangle 352">
                <a:extLst>
                  <a:ext uri="{FF2B5EF4-FFF2-40B4-BE49-F238E27FC236}">
                    <a16:creationId xmlns:a16="http://schemas.microsoft.com/office/drawing/2014/main" id="{FED0D42D-C1F0-487B-8980-A88C7C6A6B40}"/>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4" name="Groupe 353">
                <a:extLst>
                  <a:ext uri="{FF2B5EF4-FFF2-40B4-BE49-F238E27FC236}">
                    <a16:creationId xmlns:a16="http://schemas.microsoft.com/office/drawing/2014/main" id="{66446B97-4A7A-4C4A-9B2D-3879C5793883}"/>
                  </a:ext>
                </a:extLst>
              </p:cNvPr>
              <p:cNvGrpSpPr/>
              <p:nvPr/>
            </p:nvGrpSpPr>
            <p:grpSpPr>
              <a:xfrm>
                <a:off x="1835621" y="5464979"/>
                <a:ext cx="3446753" cy="504000"/>
                <a:chOff x="1835621" y="5464979"/>
                <a:chExt cx="3446753" cy="504000"/>
              </a:xfrm>
            </p:grpSpPr>
            <p:grpSp>
              <p:nvGrpSpPr>
                <p:cNvPr id="355" name="Groupe 354">
                  <a:extLst>
                    <a:ext uri="{FF2B5EF4-FFF2-40B4-BE49-F238E27FC236}">
                      <a16:creationId xmlns:a16="http://schemas.microsoft.com/office/drawing/2014/main" id="{F8E3C816-8095-47F3-9ECD-A4AC6DBFF249}"/>
                    </a:ext>
                  </a:extLst>
                </p:cNvPr>
                <p:cNvGrpSpPr/>
                <p:nvPr/>
              </p:nvGrpSpPr>
              <p:grpSpPr>
                <a:xfrm>
                  <a:off x="1835621" y="5464979"/>
                  <a:ext cx="271472" cy="504000"/>
                  <a:chOff x="1903658" y="4015785"/>
                  <a:chExt cx="265051" cy="504000"/>
                </a:xfrm>
              </p:grpSpPr>
              <p:cxnSp>
                <p:nvCxnSpPr>
                  <p:cNvPr id="357" name="Connecteur droit 356">
                    <a:extLst>
                      <a:ext uri="{FF2B5EF4-FFF2-40B4-BE49-F238E27FC236}">
                        <a16:creationId xmlns:a16="http://schemas.microsoft.com/office/drawing/2014/main" id="{798C94BE-4C4C-4D93-BF38-ACF7D9E99641}"/>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58" name="Ellipse 357">
                    <a:extLst>
                      <a:ext uri="{FF2B5EF4-FFF2-40B4-BE49-F238E27FC236}">
                        <a16:creationId xmlns:a16="http://schemas.microsoft.com/office/drawing/2014/main" id="{279E62B1-C2FF-4202-BD95-337683CE4B70}"/>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56" name="Rectangle 355">
                  <a:extLst>
                    <a:ext uri="{FF2B5EF4-FFF2-40B4-BE49-F238E27FC236}">
                      <a16:creationId xmlns:a16="http://schemas.microsoft.com/office/drawing/2014/main" id="{15F2545B-B5B3-426C-95BA-6B8A9CD767CA}"/>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grpSp>
        <p:nvGrpSpPr>
          <p:cNvPr id="18" name="Groupe 17">
            <a:extLst>
              <a:ext uri="{FF2B5EF4-FFF2-40B4-BE49-F238E27FC236}">
                <a16:creationId xmlns:a16="http://schemas.microsoft.com/office/drawing/2014/main" id="{FA1FB4CD-E5F4-47FA-A201-9265A486AA5B}"/>
              </a:ext>
            </a:extLst>
          </p:cNvPr>
          <p:cNvGrpSpPr/>
          <p:nvPr/>
        </p:nvGrpSpPr>
        <p:grpSpPr>
          <a:xfrm>
            <a:off x="170850" y="10133842"/>
            <a:ext cx="7238449" cy="507831"/>
            <a:chOff x="170850" y="10133842"/>
            <a:chExt cx="7238449" cy="507831"/>
          </a:xfrm>
        </p:grpSpPr>
        <p:sp>
          <p:nvSpPr>
            <p:cNvPr id="202" name="ZoneTexte 201">
              <a:extLst>
                <a:ext uri="{FF2B5EF4-FFF2-40B4-BE49-F238E27FC236}">
                  <a16:creationId xmlns:a16="http://schemas.microsoft.com/office/drawing/2014/main" id="{4C8FDFAC-20A6-4F6D-BE59-A48049A7827B}"/>
                </a:ext>
              </a:extLst>
            </p:cNvPr>
            <p:cNvSpPr txBox="1"/>
            <p:nvPr/>
          </p:nvSpPr>
          <p:spPr>
            <a:xfrm>
              <a:off x="170850" y="1018770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a:t>
              </a:r>
              <a:br>
                <a:rPr lang="fr-FR" dirty="0"/>
              </a:br>
              <a:r>
                <a:rPr lang="fr-FR" dirty="0"/>
                <a:t>déontologie</a:t>
              </a:r>
            </a:p>
          </p:txBody>
        </p:sp>
        <p:sp>
          <p:nvSpPr>
            <p:cNvPr id="159" name="Rectangle 158">
              <a:extLst>
                <a:ext uri="{FF2B5EF4-FFF2-40B4-BE49-F238E27FC236}">
                  <a16:creationId xmlns:a16="http://schemas.microsoft.com/office/drawing/2014/main" id="{D6067DC0-9D3B-4FB2-A3BB-EE8CC82F9A9F}"/>
                </a:ext>
              </a:extLst>
            </p:cNvPr>
            <p:cNvSpPr/>
            <p:nvPr/>
          </p:nvSpPr>
          <p:spPr>
            <a:xfrm>
              <a:off x="5282375" y="10133842"/>
              <a:ext cx="212692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Garantir au client la confidentialité des dossiers en sensibilisant et contrôlant l’application des règles de déontologie</a:t>
              </a:r>
            </a:p>
          </p:txBody>
        </p:sp>
        <p:grpSp>
          <p:nvGrpSpPr>
            <p:cNvPr id="359" name="Groupe 358">
              <a:extLst>
                <a:ext uri="{FF2B5EF4-FFF2-40B4-BE49-F238E27FC236}">
                  <a16:creationId xmlns:a16="http://schemas.microsoft.com/office/drawing/2014/main" id="{B1DA9431-DA89-40D9-9B35-565A0F49F90E}"/>
                </a:ext>
              </a:extLst>
            </p:cNvPr>
            <p:cNvGrpSpPr/>
            <p:nvPr/>
          </p:nvGrpSpPr>
          <p:grpSpPr>
            <a:xfrm>
              <a:off x="1835621" y="10135757"/>
              <a:ext cx="3446753" cy="504000"/>
              <a:chOff x="1835621" y="5464979"/>
              <a:chExt cx="3446753" cy="504000"/>
            </a:xfrm>
          </p:grpSpPr>
          <p:sp>
            <p:nvSpPr>
              <p:cNvPr id="360" name="Rectangle 359">
                <a:extLst>
                  <a:ext uri="{FF2B5EF4-FFF2-40B4-BE49-F238E27FC236}">
                    <a16:creationId xmlns:a16="http://schemas.microsoft.com/office/drawing/2014/main" id="{B20ACC2E-7B2C-4587-BF62-A30C8E2A4279}"/>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1" name="Groupe 360">
                <a:extLst>
                  <a:ext uri="{FF2B5EF4-FFF2-40B4-BE49-F238E27FC236}">
                    <a16:creationId xmlns:a16="http://schemas.microsoft.com/office/drawing/2014/main" id="{80ECFEA8-CAA1-47D2-B4F9-AF5DBA27450D}"/>
                  </a:ext>
                </a:extLst>
              </p:cNvPr>
              <p:cNvGrpSpPr/>
              <p:nvPr/>
            </p:nvGrpSpPr>
            <p:grpSpPr>
              <a:xfrm>
                <a:off x="1835621" y="5464979"/>
                <a:ext cx="3446753" cy="504000"/>
                <a:chOff x="1835621" y="5464979"/>
                <a:chExt cx="3446753" cy="504000"/>
              </a:xfrm>
            </p:grpSpPr>
            <p:grpSp>
              <p:nvGrpSpPr>
                <p:cNvPr id="362" name="Groupe 361">
                  <a:extLst>
                    <a:ext uri="{FF2B5EF4-FFF2-40B4-BE49-F238E27FC236}">
                      <a16:creationId xmlns:a16="http://schemas.microsoft.com/office/drawing/2014/main" id="{193CF947-8E83-4F3E-BB98-48059F7C0859}"/>
                    </a:ext>
                  </a:extLst>
                </p:cNvPr>
                <p:cNvGrpSpPr/>
                <p:nvPr/>
              </p:nvGrpSpPr>
              <p:grpSpPr>
                <a:xfrm>
                  <a:off x="1835621" y="5464979"/>
                  <a:ext cx="271472" cy="504000"/>
                  <a:chOff x="1903658" y="4015785"/>
                  <a:chExt cx="265051" cy="504000"/>
                </a:xfrm>
              </p:grpSpPr>
              <p:cxnSp>
                <p:nvCxnSpPr>
                  <p:cNvPr id="364" name="Connecteur droit 363">
                    <a:extLst>
                      <a:ext uri="{FF2B5EF4-FFF2-40B4-BE49-F238E27FC236}">
                        <a16:creationId xmlns:a16="http://schemas.microsoft.com/office/drawing/2014/main" id="{91DD61A1-E223-4550-8E98-8126FC5B9F7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65" name="Ellipse 364">
                    <a:extLst>
                      <a:ext uri="{FF2B5EF4-FFF2-40B4-BE49-F238E27FC236}">
                        <a16:creationId xmlns:a16="http://schemas.microsoft.com/office/drawing/2014/main" id="{4B603EAA-067C-4DD1-88B3-D759C354471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63" name="Rectangle 362">
                  <a:extLst>
                    <a:ext uri="{FF2B5EF4-FFF2-40B4-BE49-F238E27FC236}">
                      <a16:creationId xmlns:a16="http://schemas.microsoft.com/office/drawing/2014/main" id="{34E45B75-9FBE-4A19-879C-E7BF1136E9EA}"/>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grpSp>
      <p:pic>
        <p:nvPicPr>
          <p:cNvPr id="11" name="Image 10" descr="Une image contenant texte, Police, logo, Graphique&#10;&#10;Description générée automatiquement">
            <a:extLst>
              <a:ext uri="{FF2B5EF4-FFF2-40B4-BE49-F238E27FC236}">
                <a16:creationId xmlns:a16="http://schemas.microsoft.com/office/drawing/2014/main" id="{F1A84165-7E5D-A608-4D01-6479FB6831F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471" y="123709"/>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ZoneTexte 108">
            <a:extLst>
              <a:ext uri="{FF2B5EF4-FFF2-40B4-BE49-F238E27FC236}">
                <a16:creationId xmlns:a16="http://schemas.microsoft.com/office/drawing/2014/main" id="{AF3D5513-BF9B-4E23-A5CD-D9F5CE73A3B1}"/>
              </a:ext>
            </a:extLst>
          </p:cNvPr>
          <p:cNvSpPr txBox="1"/>
          <p:nvPr/>
        </p:nvSpPr>
        <p:spPr>
          <a:xfrm>
            <a:off x="369971" y="6450994"/>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Juristes en droit social débutants après quelques années d’expérience</a:t>
            </a:r>
          </a:p>
          <a:p>
            <a:pPr algn="l"/>
            <a:r>
              <a:rPr lang="fr-FR" dirty="0"/>
              <a:t>Hausse des activités de formations internes et auprès des clients sur des thématiques juridico-sociales plus ou moins diversifiées, à mesure que l’expérience augmente</a:t>
            </a:r>
          </a:p>
          <a:p>
            <a:pPr algn="l"/>
            <a:r>
              <a:rPr lang="fr-FR" dirty="0"/>
              <a:t>Hausse des missions relatives aux relations collectives de travail et de conseil RH, avec l’expérience</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14819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369971" y="4424898"/>
            <a:ext cx="324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les champs d’activités et les offres développées dans les cabinets, le Juriste en droit social peut intervenir sur les champs suivants : </a:t>
            </a:r>
          </a:p>
          <a:p>
            <a:pPr algn="l"/>
            <a:r>
              <a:rPr lang="fr-FR" dirty="0"/>
              <a:t>Réalisation d’audits sociaux : vérification de la bonne application des règles en matière de droit du travail</a:t>
            </a:r>
          </a:p>
          <a:p>
            <a:pPr algn="l"/>
            <a:r>
              <a:rPr lang="fr-FR" dirty="0"/>
              <a:t>Accompagnent des différentes instances représentatives du personnel : appui aux négociations collectives, conseils auprès des CSE</a:t>
            </a:r>
          </a:p>
          <a:p>
            <a:pPr algn="l"/>
            <a:r>
              <a:rPr lang="fr-FR" dirty="0"/>
              <a:t>Conseil en RH : politique de recrutement, plan de formation, pilotage de la masse salariale, etc.</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114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369971" y="2254786"/>
            <a:ext cx="324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et en particulier dans les petits cabinets appartenant à un réseau, le Juriste en droit social n’intervient pas que pour une seule structure mais pour plusieurs, selon leurs besoins respectifs d’expertise en droit social </a:t>
            </a:r>
          </a:p>
          <a:p>
            <a:pPr algn="l"/>
            <a:r>
              <a:rPr lang="fr-FR" dirty="0"/>
              <a:t>Dans les cabinets de grande taille, et en particulier dans ceux positionnés sur des missions d’audit, le Juriste en droit social peut être amené à réaliser des missions d’audit social afin de de s’assurer de la bonne application des obligations en matière de droit du travail</a:t>
            </a:r>
            <a:r>
              <a:rPr lang="fr-FR" dirty="0">
                <a:latin typeface="Calibri" panose="020F0502020204030204" pitchFamily="34" charset="0"/>
                <a:cs typeface="Calibri" panose="020F0502020204030204" pitchFamily="34" charset="0"/>
              </a:rPr>
              <a:t> : </a:t>
            </a:r>
            <a:r>
              <a:rPr lang="fr-FR" dirty="0"/>
              <a:t>politique salariale, de recrutement, de formation, etc.</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278168"/>
            <a:ext cx="3473457"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minimum en droit social</a:t>
            </a:r>
            <a:r>
              <a:rPr lang="fr-FR" dirty="0">
                <a:latin typeface="Calibri" panose="020F0502020204030204" pitchFamily="34" charset="0"/>
                <a:cs typeface="Calibri" panose="020F0502020204030204" pitchFamily="34" charset="0"/>
              </a:rPr>
              <a:t> </a:t>
            </a:r>
            <a:r>
              <a:rPr lang="fr-FR" dirty="0"/>
              <a:t>: </a:t>
            </a:r>
          </a:p>
          <a:p>
            <a:pPr marL="108000" indent="-108000" algn="l">
              <a:buFont typeface="Wingdings" panose="05000000000000000000" pitchFamily="2" charset="2"/>
              <a:buChar char="§"/>
            </a:pPr>
            <a:r>
              <a:rPr lang="fr-FR" dirty="0"/>
              <a:t>Master 2 en droit social, en droit social et ressources humaines, DJCE (Diplôme de Juriste Conseil d’Entreprise), etc. à l’université</a:t>
            </a:r>
          </a:p>
          <a:p>
            <a:pPr marL="108000" indent="-108000" algn="l">
              <a:buFont typeface="Wingdings" panose="05000000000000000000" pitchFamily="2" charset="2"/>
              <a:buChar char="§"/>
            </a:pPr>
            <a:r>
              <a:rPr lang="fr-FR" dirty="0"/>
              <a:t>Certificat d’Aptitude à la Profession d’Avocat (CAPA)</a:t>
            </a:r>
          </a:p>
          <a:p>
            <a:pPr algn="l"/>
            <a:endParaRPr lang="fr-FR" dirty="0"/>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3518411"/>
            <a:ext cx="3325268"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Juriste en droit social ayant exercé dans un cabinet de conseil</a:t>
            </a:r>
          </a:p>
          <a:p>
            <a:r>
              <a:rPr lang="fr-FR" dirty="0">
                <a:solidFill>
                  <a:schemeClr val="tx2"/>
                </a:solidFill>
              </a:rPr>
              <a:t>Juriste en droit social ayant exercé en cabinet d’avocat</a:t>
            </a:r>
          </a:p>
          <a:p>
            <a:r>
              <a:rPr lang="fr-FR" dirty="0">
                <a:solidFill>
                  <a:schemeClr val="tx2"/>
                </a:solidFill>
              </a:rPr>
              <a:t>Avocat, idéalement spécialisé en droit social</a:t>
            </a:r>
          </a:p>
          <a:p>
            <a:r>
              <a:rPr lang="fr-FR" dirty="0">
                <a:solidFill>
                  <a:schemeClr val="tx2"/>
                </a:solidFill>
              </a:rPr>
              <a:t>Gestionnaire de paie en cabinet d’expert-comptable, disposant de plusieurs années d’expérience et sous condition de suivi de formation (master droit social) </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5345" y="200114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53433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104947"/>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0" name="ZoneTexte 99">
            <a:extLst>
              <a:ext uri="{FF2B5EF4-FFF2-40B4-BE49-F238E27FC236}">
                <a16:creationId xmlns:a16="http://schemas.microsoft.com/office/drawing/2014/main" id="{801D9D51-E8B0-4BA3-BA13-6383DD7D2674}"/>
              </a:ext>
            </a:extLst>
          </p:cNvPr>
          <p:cNvSpPr txBox="1"/>
          <p:nvPr/>
        </p:nvSpPr>
        <p:spPr>
          <a:xfrm>
            <a:off x="4046777" y="6642050"/>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02864" y="672872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930082"/>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4" y="6944940"/>
            <a:ext cx="3370454" cy="178510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informatiques du fait de l’utilisation croissante des logiciels métiers (dématérialisation du dépôt des pièces, génération automatique d’actes, etc.) </a:t>
            </a:r>
          </a:p>
          <a:p>
            <a:r>
              <a:rPr lang="fr-FR" dirty="0">
                <a:solidFill>
                  <a:schemeClr val="tx2"/>
                </a:solidFill>
              </a:rPr>
              <a:t>Approfondissement de la posture conseil auprès de toutes les entreprises (indépendamment de leur taille) du fait de la complexification et de l’évolution continue de l’arsenal règlementaire</a:t>
            </a:r>
          </a:p>
          <a:p>
            <a:r>
              <a:rPr lang="fr-FR" dirty="0">
                <a:solidFill>
                  <a:schemeClr val="tx2"/>
                </a:solidFill>
              </a:rPr>
              <a:t>Elévation du niveau de formation initiale au recrutement (niveau Master 2 minimum de plus en plus exigé)</a:t>
            </a: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46777" y="8690902"/>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02864" y="876410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46587" y="895617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35345" y="8971274"/>
            <a:ext cx="3405468" cy="1631216"/>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Chargé de missions RH, Directeur du pôle droit social en cabinet d’expert-comptable</a:t>
            </a:r>
          </a:p>
          <a:p>
            <a:pPr marL="108000" indent="-108000" algn="l">
              <a:buFont typeface="Wingdings" panose="05000000000000000000" pitchFamily="2" charset="2"/>
              <a:buChar char="§"/>
            </a:pPr>
            <a:r>
              <a:rPr lang="fr-FR" dirty="0">
                <a:solidFill>
                  <a:schemeClr val="tx2"/>
                </a:solidFill>
              </a:rPr>
              <a:t>Juriste au sein du département RH/pôle social d’une entreprise </a:t>
            </a:r>
          </a:p>
          <a:p>
            <a:pPr marL="108000" indent="-108000" algn="l">
              <a:buFont typeface="Wingdings" panose="05000000000000000000" pitchFamily="2" charset="2"/>
              <a:buChar char="§"/>
            </a:pPr>
            <a:r>
              <a:rPr lang="fr-FR" dirty="0">
                <a:solidFill>
                  <a:schemeClr val="tx2"/>
                </a:solidFill>
              </a:rPr>
              <a:t>Juriste en droit social au sein d’un cabinet d’avocats ou de conseil</a:t>
            </a:r>
          </a:p>
          <a:p>
            <a:pPr marL="108000" indent="-108000" algn="l">
              <a:buFont typeface="Wingdings" panose="05000000000000000000" pitchFamily="2" charset="2"/>
              <a:buChar char="§"/>
            </a:pPr>
            <a:r>
              <a:rPr lang="fr-FR" dirty="0">
                <a:solidFill>
                  <a:schemeClr val="tx2"/>
                </a:solidFill>
              </a:rPr>
              <a:t>Directeur du département RH/pôle social d’une entreprise</a:t>
            </a:r>
          </a:p>
          <a:p>
            <a:pPr marL="108000" indent="-108000" algn="l">
              <a:buFont typeface="Wingdings" panose="05000000000000000000" pitchFamily="2" charset="2"/>
              <a:buChar char="§"/>
            </a:pPr>
            <a:r>
              <a:rPr lang="fr-FR" dirty="0">
                <a:solidFill>
                  <a:schemeClr val="tx2"/>
                </a:solidFill>
              </a:rPr>
              <a:t>Pour les juristes titulaires du CAPA, avocat spécialisé en droit social au sein d’un cabinet d’avocats</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40829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20158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43425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369971" y="8082210"/>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323453" y="832926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369971" y="8344356"/>
            <a:ext cx="3271793"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dirigeant, Directeur du pôle droit social, Collaborateur comptable, Responsable gestionnaire de paie, Gestionnaire de paie, Juriste en droit des sociétés</a:t>
            </a:r>
          </a:p>
          <a:p>
            <a:pPr algn="l"/>
            <a:r>
              <a:rPr lang="fr-FR" i="1" dirty="0"/>
              <a:t>Relations professionnelles externes </a:t>
            </a:r>
            <a:r>
              <a:rPr lang="fr-FR" dirty="0"/>
              <a:t>: Dirigeants, services RH, Représentants des instances du personnel, Avocats</a:t>
            </a:r>
          </a:p>
          <a:p>
            <a:pPr algn="l"/>
            <a:r>
              <a:rPr lang="fr-FR" i="1" dirty="0"/>
              <a:t>Télétravail </a:t>
            </a:r>
            <a:r>
              <a:rPr lang="fr-FR" dirty="0"/>
              <a:t>: possible pour la quasi-totalité des activités, mais variable selon l’accès aux outils métiers et les pratiques internes du cabinet</a:t>
            </a:r>
          </a:p>
          <a:p>
            <a:pPr algn="l"/>
            <a:endParaRPr lang="fr-FR" dirty="0"/>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5010596"/>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7" name="ZoneTexte 76">
            <a:extLst>
              <a:ext uri="{FF2B5EF4-FFF2-40B4-BE49-F238E27FC236}">
                <a16:creationId xmlns:a16="http://schemas.microsoft.com/office/drawing/2014/main" id="{D633C062-45D0-4004-9B8F-C073910A552E}"/>
              </a:ext>
            </a:extLst>
          </p:cNvPr>
          <p:cNvSpPr txBox="1"/>
          <p:nvPr/>
        </p:nvSpPr>
        <p:spPr>
          <a:xfrm>
            <a:off x="3935345" y="4769842"/>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4" y="5022576"/>
            <a:ext cx="3405469"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droit social et décryptage des évolutions réglementaires spécifiques aux secteurs des entreprises du portefeuille</a:t>
            </a:r>
          </a:p>
          <a:p>
            <a:r>
              <a:rPr lang="fr-FR" dirty="0">
                <a:solidFill>
                  <a:schemeClr val="tx2"/>
                </a:solidFill>
              </a:rPr>
              <a:t>Utilisation des logiciels métiers (génération d’actes…) : fonctionnement, paramétrages…</a:t>
            </a:r>
          </a:p>
          <a:p>
            <a:r>
              <a:rPr lang="fr-FR" dirty="0">
                <a:solidFill>
                  <a:schemeClr val="tx2"/>
                </a:solidFill>
              </a:rPr>
              <a:t>Formations spécifiques pour le développement d’expertises en matière sociale et RH : audit social, conseil et accompagnement des CSE, conseil et accompagnement des entreprises dans le développement de leur politique salariale, etc.</a:t>
            </a:r>
          </a:p>
        </p:txBody>
      </p: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droit social</a:t>
            </a:r>
          </a:p>
        </p:txBody>
      </p:sp>
      <p:cxnSp>
        <p:nvCxnSpPr>
          <p:cNvPr id="53" name="Connecteur droit 52">
            <a:extLst>
              <a:ext uri="{FF2B5EF4-FFF2-40B4-BE49-F238E27FC236}">
                <a16:creationId xmlns:a16="http://schemas.microsoft.com/office/drawing/2014/main" id="{B93F5086-0FF3-4E7E-ADFD-A5957DAFF26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B990C04D-F4F3-7C0A-FD6E-CC35494F50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471" y="123709"/>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11899</TotalTime>
  <Words>1761</Words>
  <Application>Microsoft Office PowerPoint</Application>
  <PresentationFormat>Personnalisé</PresentationFormat>
  <Paragraphs>146</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1370</cp:revision>
  <dcterms:created xsi:type="dcterms:W3CDTF">2014-07-30T08:09:35Z</dcterms:created>
  <dcterms:modified xsi:type="dcterms:W3CDTF">2024-01-18T15:44:54Z</dcterms:modified>
</cp:coreProperties>
</file>