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9" r:id="rId2"/>
    <p:sldId id="270"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as LEVERT" initials="LL" lastIdx="3" clrIdx="0">
    <p:extLst>
      <p:ext uri="{19B8F6BF-5375-455C-9EA6-DF929625EA0E}">
        <p15:presenceInfo xmlns:p15="http://schemas.microsoft.com/office/powerpoint/2012/main" userId="6f717a20c60fe3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880" autoAdjust="0"/>
    <p:restoredTop sz="96173" autoAdjust="0"/>
  </p:normalViewPr>
  <p:slideViewPr>
    <p:cSldViewPr showGuides="1">
      <p:cViewPr varScale="1">
        <p:scale>
          <a:sx n="71" d="100"/>
          <a:sy n="71" d="100"/>
        </p:scale>
        <p:origin x="2814"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93746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grpSp>
        <p:nvGrpSpPr>
          <p:cNvPr id="5" name="Groupe 4">
            <a:extLst>
              <a:ext uri="{FF2B5EF4-FFF2-40B4-BE49-F238E27FC236}">
                <a16:creationId xmlns:a16="http://schemas.microsoft.com/office/drawing/2014/main" id="{12D6F566-A875-47DA-BA20-7443337040D6}"/>
              </a:ext>
            </a:extLst>
          </p:cNvPr>
          <p:cNvGrpSpPr/>
          <p:nvPr/>
        </p:nvGrpSpPr>
        <p:grpSpPr>
          <a:xfrm>
            <a:off x="277738" y="1260000"/>
            <a:ext cx="6898037" cy="493200"/>
            <a:chOff x="277738" y="1260000"/>
            <a:chExt cx="6898037" cy="493200"/>
          </a:xfrm>
        </p:grpSpPr>
        <p:sp>
          <p:nvSpPr>
            <p:cNvPr id="21" name="ZoneTexte 20">
              <a:extLst>
                <a:ext uri="{FF2B5EF4-FFF2-40B4-BE49-F238E27FC236}">
                  <a16:creationId xmlns:a16="http://schemas.microsoft.com/office/drawing/2014/main" id="{BE063AF8-784F-4C2B-BE77-966FBA10C306}"/>
                </a:ext>
              </a:extLst>
            </p:cNvPr>
            <p:cNvSpPr txBox="1"/>
            <p:nvPr/>
          </p:nvSpPr>
          <p:spPr>
            <a:xfrm>
              <a:off x="277738" y="1260000"/>
              <a:ext cx="6873596" cy="493200"/>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CONSULTANT FINANCE</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334534" y="1753200"/>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sp>
        <p:nvSpPr>
          <p:cNvPr id="26" name="ZoneTexte 25">
            <a:extLst>
              <a:ext uri="{FF2B5EF4-FFF2-40B4-BE49-F238E27FC236}">
                <a16:creationId xmlns:a16="http://schemas.microsoft.com/office/drawing/2014/main" id="{D44D9155-530C-4A16-BA78-51AAB9EBDDD3}"/>
              </a:ext>
            </a:extLst>
          </p:cNvPr>
          <p:cNvSpPr txBox="1"/>
          <p:nvPr/>
        </p:nvSpPr>
        <p:spPr>
          <a:xfrm>
            <a:off x="4982698" y="2122449"/>
            <a:ext cx="2160000" cy="484748"/>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Variables selon les spécialités : services financiers, contrôle de gestion, gestion des risques… </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25138" y="1907926"/>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72537"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77738" y="2127516"/>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Métiers du conseil</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77738" y="1907926"/>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25138" y="2127516"/>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Conseil en finance et M&amp;A</a:t>
            </a:r>
          </a:p>
        </p:txBody>
      </p:sp>
      <p:grpSp>
        <p:nvGrpSpPr>
          <p:cNvPr id="6" name="Groupe 5">
            <a:extLst>
              <a:ext uri="{FF2B5EF4-FFF2-40B4-BE49-F238E27FC236}">
                <a16:creationId xmlns:a16="http://schemas.microsoft.com/office/drawing/2014/main" id="{3A42BAA9-6CCE-4D1B-90E0-227A80CD16DF}"/>
              </a:ext>
            </a:extLst>
          </p:cNvPr>
          <p:cNvGrpSpPr/>
          <p:nvPr/>
        </p:nvGrpSpPr>
        <p:grpSpPr>
          <a:xfrm>
            <a:off x="342234" y="3329682"/>
            <a:ext cx="3265587" cy="380394"/>
            <a:chOff x="342234" y="2605299"/>
            <a:chExt cx="3265587" cy="380394"/>
          </a:xfrm>
        </p:grpSpPr>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342234" y="2985693"/>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nvGrpSpPr>
            <p:cNvPr id="63" name="Groupe 62">
              <a:extLst>
                <a:ext uri="{FF2B5EF4-FFF2-40B4-BE49-F238E27FC236}">
                  <a16:creationId xmlns:a16="http://schemas.microsoft.com/office/drawing/2014/main" id="{23D3C553-143D-49B3-9B42-D10C4BCED1AD}"/>
                </a:ext>
              </a:extLst>
            </p:cNvPr>
            <p:cNvGrpSpPr/>
            <p:nvPr/>
          </p:nvGrpSpPr>
          <p:grpSpPr>
            <a:xfrm>
              <a:off x="342234" y="2605299"/>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269858" y="5238338"/>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64" name="Groupe 63">
            <a:extLst>
              <a:ext uri="{FF2B5EF4-FFF2-40B4-BE49-F238E27FC236}">
                <a16:creationId xmlns:a16="http://schemas.microsoft.com/office/drawing/2014/main" id="{65172FAD-C807-4855-9B49-F962647810C2}"/>
              </a:ext>
            </a:extLst>
          </p:cNvPr>
          <p:cNvGrpSpPr/>
          <p:nvPr/>
        </p:nvGrpSpPr>
        <p:grpSpPr>
          <a:xfrm>
            <a:off x="269858" y="4878298"/>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0" name="ZoneTexte 39">
            <a:extLst>
              <a:ext uri="{FF2B5EF4-FFF2-40B4-BE49-F238E27FC236}">
                <a16:creationId xmlns:a16="http://schemas.microsoft.com/office/drawing/2014/main" id="{EB6563C7-8B94-42B4-8DD8-6797EE263046}"/>
              </a:ext>
            </a:extLst>
          </p:cNvPr>
          <p:cNvSpPr txBox="1"/>
          <p:nvPr/>
        </p:nvSpPr>
        <p:spPr>
          <a:xfrm>
            <a:off x="2606164" y="256656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1" name="ZoneTexte 40">
            <a:extLst>
              <a:ext uri="{FF2B5EF4-FFF2-40B4-BE49-F238E27FC236}">
                <a16:creationId xmlns:a16="http://schemas.microsoft.com/office/drawing/2014/main" id="{D05AD890-B9BF-4920-93E9-74548A0A4048}"/>
              </a:ext>
            </a:extLst>
          </p:cNvPr>
          <p:cNvSpPr txBox="1"/>
          <p:nvPr/>
        </p:nvSpPr>
        <p:spPr>
          <a:xfrm>
            <a:off x="269328" y="2786153"/>
            <a:ext cx="2160000"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372a - Cadres chargés d'études économiques, financières, commerciales</a:t>
            </a:r>
          </a:p>
        </p:txBody>
      </p:sp>
      <p:sp>
        <p:nvSpPr>
          <p:cNvPr id="42" name="ZoneTexte 41">
            <a:extLst>
              <a:ext uri="{FF2B5EF4-FFF2-40B4-BE49-F238E27FC236}">
                <a16:creationId xmlns:a16="http://schemas.microsoft.com/office/drawing/2014/main" id="{B2F2BB43-843F-4B9E-A6D9-66BEB78EF82A}"/>
              </a:ext>
            </a:extLst>
          </p:cNvPr>
          <p:cNvSpPr txBox="1"/>
          <p:nvPr/>
        </p:nvSpPr>
        <p:spPr>
          <a:xfrm>
            <a:off x="258764" y="25665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43" name="ZoneTexte 42">
            <a:extLst>
              <a:ext uri="{FF2B5EF4-FFF2-40B4-BE49-F238E27FC236}">
                <a16:creationId xmlns:a16="http://schemas.microsoft.com/office/drawing/2014/main" id="{972DC699-D3D0-4DD9-9152-27FB2D3A7899}"/>
              </a:ext>
            </a:extLst>
          </p:cNvPr>
          <p:cNvSpPr txBox="1"/>
          <p:nvPr/>
        </p:nvSpPr>
        <p:spPr>
          <a:xfrm>
            <a:off x="2606163" y="2786151"/>
            <a:ext cx="2160001"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13543 - Consultant financier spécialisé / Consultante financière spécialisée</a:t>
            </a:r>
          </a:p>
        </p:txBody>
      </p:sp>
      <p:grpSp>
        <p:nvGrpSpPr>
          <p:cNvPr id="15" name="Groupe 14">
            <a:extLst>
              <a:ext uri="{FF2B5EF4-FFF2-40B4-BE49-F238E27FC236}">
                <a16:creationId xmlns:a16="http://schemas.microsoft.com/office/drawing/2014/main" id="{1C9FD153-562A-476D-9F3D-4A2FC28ABF74}"/>
              </a:ext>
            </a:extLst>
          </p:cNvPr>
          <p:cNvGrpSpPr/>
          <p:nvPr/>
        </p:nvGrpSpPr>
        <p:grpSpPr>
          <a:xfrm>
            <a:off x="233676" y="5312575"/>
            <a:ext cx="6858529" cy="1222260"/>
            <a:chOff x="233676" y="5417914"/>
            <a:chExt cx="6858529" cy="1222260"/>
          </a:xfrm>
        </p:grpSpPr>
        <p:sp>
          <p:nvSpPr>
            <p:cNvPr id="50" name="ZoneTexte 49">
              <a:extLst>
                <a:ext uri="{FF2B5EF4-FFF2-40B4-BE49-F238E27FC236}">
                  <a16:creationId xmlns:a16="http://schemas.microsoft.com/office/drawing/2014/main" id="{AF0E2B31-C0AC-4535-8D8C-576F30342514}"/>
                </a:ext>
              </a:extLst>
            </p:cNvPr>
            <p:cNvSpPr txBox="1"/>
            <p:nvPr/>
          </p:nvSpPr>
          <p:spPr>
            <a:xfrm>
              <a:off x="252205" y="5624511"/>
              <a:ext cx="6840000" cy="1015663"/>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Participe aux réponses aux appels d’offre : élaboration de la méthodologie, tarification, soutenance</a:t>
              </a:r>
              <a:endParaRPr lang="fr-FR" dirty="0">
                <a:highlight>
                  <a:srgbClr val="FFFF00"/>
                </a:highlight>
              </a:endParaRPr>
            </a:p>
            <a:p>
              <a:pPr algn="l"/>
              <a:r>
                <a:rPr lang="fr-FR" dirty="0"/>
                <a:t>Précise les besoins du client et réalise un diagnostic de la situation financière ou des processus comptables en s’appuyant sur des entretiens avec les personnes clés de l’organisation (dirigeant, DAF, comptables, DSI…) et l’analyse des données pertinentes</a:t>
              </a:r>
            </a:p>
            <a:p>
              <a:pPr algn="l"/>
              <a:r>
                <a:rPr lang="fr-FR" dirty="0"/>
                <a:t>Adapte les objectifs et étapes de la mission à partir de sa compréhension des enjeux stratégiques, comptables, financiers, réglementaires ou des problématiques de systèmes et d’information de l’organisation cliente</a:t>
              </a:r>
            </a:p>
          </p:txBody>
        </p:sp>
        <p:sp>
          <p:nvSpPr>
            <p:cNvPr id="53" name="ZoneTexte 52">
              <a:extLst>
                <a:ext uri="{FF2B5EF4-FFF2-40B4-BE49-F238E27FC236}">
                  <a16:creationId xmlns:a16="http://schemas.microsoft.com/office/drawing/2014/main" id="{7507740D-9D14-458B-9306-FB5281C5D642}"/>
                </a:ext>
              </a:extLst>
            </p:cNvPr>
            <p:cNvSpPr txBox="1"/>
            <p:nvPr/>
          </p:nvSpPr>
          <p:spPr>
            <a:xfrm>
              <a:off x="233676" y="5417914"/>
              <a:ext cx="6435758"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Proposition commerciale et cadrage des besoins client</a:t>
              </a:r>
            </a:p>
          </p:txBody>
        </p:sp>
      </p:grpSp>
      <p:grpSp>
        <p:nvGrpSpPr>
          <p:cNvPr id="9" name="Groupe 8">
            <a:extLst>
              <a:ext uri="{FF2B5EF4-FFF2-40B4-BE49-F238E27FC236}">
                <a16:creationId xmlns:a16="http://schemas.microsoft.com/office/drawing/2014/main" id="{355BC115-2C42-4AA9-BA7F-69592F72A573}"/>
              </a:ext>
            </a:extLst>
          </p:cNvPr>
          <p:cNvGrpSpPr/>
          <p:nvPr/>
        </p:nvGrpSpPr>
        <p:grpSpPr>
          <a:xfrm>
            <a:off x="233676" y="6525245"/>
            <a:ext cx="6858529" cy="2773634"/>
            <a:chOff x="233676" y="6460704"/>
            <a:chExt cx="6858529" cy="2773634"/>
          </a:xfrm>
        </p:grpSpPr>
        <p:sp>
          <p:nvSpPr>
            <p:cNvPr id="54" name="ZoneTexte 53">
              <a:extLst>
                <a:ext uri="{FF2B5EF4-FFF2-40B4-BE49-F238E27FC236}">
                  <a16:creationId xmlns:a16="http://schemas.microsoft.com/office/drawing/2014/main" id="{120DABB2-81E2-4A2F-9DF8-64C37E8B2A02}"/>
                </a:ext>
              </a:extLst>
            </p:cNvPr>
            <p:cNvSpPr txBox="1"/>
            <p:nvPr/>
          </p:nvSpPr>
          <p:spPr>
            <a:xfrm>
              <a:off x="233676" y="6460704"/>
              <a:ext cx="6435757"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Réalisation des missions de conseil en finance, élaboration des livrables et préconisations</a:t>
              </a:r>
            </a:p>
          </p:txBody>
        </p:sp>
        <p:sp>
          <p:nvSpPr>
            <p:cNvPr id="55" name="ZoneTexte 54">
              <a:extLst>
                <a:ext uri="{FF2B5EF4-FFF2-40B4-BE49-F238E27FC236}">
                  <a16:creationId xmlns:a16="http://schemas.microsoft.com/office/drawing/2014/main" id="{1E917DEF-83E7-4000-B650-449D08D3D058}"/>
                </a:ext>
              </a:extLst>
            </p:cNvPr>
            <p:cNvSpPr txBox="1"/>
            <p:nvPr/>
          </p:nvSpPr>
          <p:spPr>
            <a:xfrm>
              <a:off x="252205" y="6679793"/>
              <a:ext cx="6840000" cy="2554545"/>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Mobilise la méthodologie et les moyens répondant aux objectifs de la mission, variables selon la problématique comptable : </a:t>
              </a:r>
            </a:p>
            <a:p>
              <a:pPr marL="266700" indent="-85725" algn="l">
                <a:buFontTx/>
                <a:buChar char="-"/>
              </a:pPr>
              <a:r>
                <a:rPr lang="fr-FR" dirty="0"/>
                <a:t>analyse des données comptables et financières de l’entreprise (flux comptables, indicateurs de gestion…) et de l’infrastructure SI des processus comptables et financiers</a:t>
              </a:r>
            </a:p>
            <a:p>
              <a:pPr marL="266700" indent="-85725" algn="l">
                <a:buFontTx/>
                <a:buChar char="-"/>
              </a:pPr>
              <a:r>
                <a:rPr lang="fr-FR" dirty="0"/>
                <a:t>réalisation d’entretiens et de groupe de travail (par exemple : co-construction d’un nouveau modèle de gestion de la comptabilité fournisseur avec le DAF et l’équipe comptable de l’organisation cliente)</a:t>
              </a:r>
            </a:p>
            <a:p>
              <a:pPr marL="266700" indent="-85725" algn="l">
                <a:buFontTx/>
                <a:buChar char="-"/>
              </a:pPr>
              <a:r>
                <a:rPr lang="fr-FR" dirty="0"/>
                <a:t>mobilisation d’autres experts du cabinet d’expertise-comptable (Juriste fiscal, Collaborateur comptable…) et coordination avec les éventuels autres acteurs externes impliqués sur le projet (éditeur de logiciel de comptabilité, avocat fiscaliste…)</a:t>
              </a:r>
            </a:p>
            <a:p>
              <a:pPr algn="l"/>
              <a:r>
                <a:rPr lang="fr-FR" dirty="0"/>
                <a:t>Fait régulièrement un point sur l’avancement des travaux auprès du client, s’assure du respect du budget et des délais</a:t>
              </a:r>
            </a:p>
            <a:p>
              <a:pPr algn="l"/>
              <a:r>
                <a:rPr lang="fr-FR" dirty="0"/>
                <a:t>Formalise et présente les livrables intermédiaires et finaux demandés (modélisation d’un </a:t>
              </a:r>
              <a:r>
                <a:rPr lang="fr-FR" i="1" dirty="0"/>
                <a:t>business plan</a:t>
              </a:r>
              <a:r>
                <a:rPr lang="fr-FR" dirty="0"/>
                <a:t>, rédaction d’un plan stratégique, d’un schéma de réorganisation des processus comptables…)</a:t>
              </a:r>
            </a:p>
            <a:p>
              <a:pPr algn="l"/>
              <a:r>
                <a:rPr lang="fr-FR" dirty="0"/>
                <a:t>Identifie les solutions envisageables et leviers d’action pour répondre aux enjeux comptables et financiers, construit les plans d’actions avec le client (par exemple : identification d’un logiciel de comptabilité adapté aux enjeux de l’entreprise, ciblage d’investissements stratégiques…)</a:t>
              </a:r>
            </a:p>
          </p:txBody>
        </p:sp>
      </p:grpSp>
      <p:grpSp>
        <p:nvGrpSpPr>
          <p:cNvPr id="7" name="Groupe 6">
            <a:extLst>
              <a:ext uri="{FF2B5EF4-FFF2-40B4-BE49-F238E27FC236}">
                <a16:creationId xmlns:a16="http://schemas.microsoft.com/office/drawing/2014/main" id="{7D4BAE9E-8215-4638-AC22-CAE596126FC4}"/>
              </a:ext>
            </a:extLst>
          </p:cNvPr>
          <p:cNvGrpSpPr/>
          <p:nvPr/>
        </p:nvGrpSpPr>
        <p:grpSpPr>
          <a:xfrm>
            <a:off x="233676" y="9286088"/>
            <a:ext cx="6858529" cy="1385575"/>
            <a:chOff x="233676" y="9234338"/>
            <a:chExt cx="6858529" cy="1385575"/>
          </a:xfrm>
        </p:grpSpPr>
        <p:sp>
          <p:nvSpPr>
            <p:cNvPr id="56" name="ZoneTexte 55">
              <a:extLst>
                <a:ext uri="{FF2B5EF4-FFF2-40B4-BE49-F238E27FC236}">
                  <a16:creationId xmlns:a16="http://schemas.microsoft.com/office/drawing/2014/main" id="{0FD977FA-79AA-40AC-912E-B604DF69B252}"/>
                </a:ext>
              </a:extLst>
            </p:cNvPr>
            <p:cNvSpPr txBox="1"/>
            <p:nvPr/>
          </p:nvSpPr>
          <p:spPr>
            <a:xfrm>
              <a:off x="233676" y="9234338"/>
              <a:ext cx="6317923"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Développement de l’activité, veille « métiers » et concurrentielle</a:t>
              </a:r>
            </a:p>
          </p:txBody>
        </p:sp>
        <p:sp>
          <p:nvSpPr>
            <p:cNvPr id="57" name="ZoneTexte 56">
              <a:extLst>
                <a:ext uri="{FF2B5EF4-FFF2-40B4-BE49-F238E27FC236}">
                  <a16:creationId xmlns:a16="http://schemas.microsoft.com/office/drawing/2014/main" id="{4D3A80E0-623C-49A5-8339-76A3FD1E1EFE}"/>
                </a:ext>
              </a:extLst>
            </p:cNvPr>
            <p:cNvSpPr txBox="1"/>
            <p:nvPr/>
          </p:nvSpPr>
          <p:spPr>
            <a:xfrm>
              <a:off x="252205" y="9450362"/>
              <a:ext cx="6840000" cy="1169551"/>
            </a:xfrm>
            <a:prstGeom prst="rect">
              <a:avLst/>
            </a:prstGeom>
            <a:noFill/>
          </p:spPr>
          <p:txBody>
            <a:bodyPr wrap="square" anchor="ctr">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S’appuie sur un travail de veille régulier pour alimenter sa pratique : veille concurrentielle et en matière d’actualité économique et financière, veille juridique sur la réglementation comptable et financière, veille technologique (logiciels ERP, logiciels d’analyse des données financières…) </a:t>
              </a:r>
            </a:p>
            <a:p>
              <a:pPr algn="l"/>
              <a:r>
                <a:rPr lang="fr-FR" dirty="0"/>
                <a:t>Participe au développement des prestations de conseil en finance (nouvelles offres, identification de prospects…) en développant des synergies avec les autres pôle d’expertise du cabinet (expertise comptable, juridique…)</a:t>
              </a:r>
            </a:p>
            <a:p>
              <a:pPr algn="l"/>
              <a:r>
                <a:rPr lang="fr-FR" dirty="0"/>
                <a:t>Entretient un réseau professionnel (consultants, avocats, banquiers…) et met en valeur l’activité du cabinet en participant à des évènements et projets du cabinet (études, séminaires, rencontres professionnelles…)</a:t>
              </a:r>
            </a:p>
          </p:txBody>
        </p:sp>
      </p:grpSp>
      <p:sp>
        <p:nvSpPr>
          <p:cNvPr id="58" name="ZoneTexte 57">
            <a:extLst>
              <a:ext uri="{FF2B5EF4-FFF2-40B4-BE49-F238E27FC236}">
                <a16:creationId xmlns:a16="http://schemas.microsoft.com/office/drawing/2014/main" id="{643CD4C9-C7A2-4FC6-B649-4855E5BDA4D1}"/>
              </a:ext>
            </a:extLst>
          </p:cNvPr>
          <p:cNvSpPr txBox="1"/>
          <p:nvPr/>
        </p:nvSpPr>
        <p:spPr>
          <a:xfrm>
            <a:off x="251445" y="3772847"/>
            <a:ext cx="6924330" cy="1107996"/>
          </a:xfrm>
          <a:prstGeom prst="rect">
            <a:avLst/>
          </a:prstGeom>
          <a:noFill/>
        </p:spPr>
        <p:txBody>
          <a:bodyPr wrap="square">
            <a:spAutoFit/>
          </a:bodyPr>
          <a:lstStyle>
            <a:defPPr>
              <a:defRPr lang="fr-FR"/>
            </a:defPPr>
            <a:lvl1pPr indent="0" algn="just">
              <a:spcBef>
                <a:spcPts val="200"/>
              </a:spcBef>
              <a:spcAft>
                <a:spcPts val="200"/>
              </a:spcAft>
              <a:buFont typeface="Arial" panose="020B0604020202020204" pitchFamily="34" charset="0"/>
              <a:buNone/>
              <a:defRPr sz="1100">
                <a:solidFill>
                  <a:schemeClr val="accent2"/>
                </a:solidFill>
                <a:latin typeface="Univers Light" panose="020B0403020202020204" pitchFamily="34" charset="0"/>
              </a:defRPr>
            </a:lvl1pPr>
          </a:lstStyle>
          <a:p>
            <a:pPr algn="l"/>
            <a:r>
              <a:rPr lang="fr-FR" dirty="0"/>
              <a:t>Le Consultant Finance réalise à la demande du client des prestations visant à améliorer les processus comptables et financiers de l’entreprise (comptabilité fournisseurs, client, contrôle de gestion…) ou à optimiser sa situation économique et financière dans le respect des normes comptables. Pour ce faire, il peut intervenir sur une variété de missions : réorganisation d’une direction financière, identification des leviers de croissance, déploiement d’un logiciel de comptabilité, contrôle de la qualité des processus financiers…  </a:t>
            </a:r>
          </a:p>
        </p:txBody>
      </p:sp>
      <p:pic>
        <p:nvPicPr>
          <p:cNvPr id="8" name="Image 7"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3859" y="114601"/>
            <a:ext cx="1117053" cy="922337"/>
          </a:xfrm>
          <a:prstGeom prst="rect">
            <a:avLst/>
          </a:prstGeom>
        </p:spPr>
      </p:pic>
    </p:spTree>
    <p:extLst>
      <p:ext uri="{BB962C8B-B14F-4D97-AF65-F5344CB8AC3E}">
        <p14:creationId xmlns:p14="http://schemas.microsoft.com/office/powerpoint/2010/main" val="2302899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55576"/>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2490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7002670"/>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sp>
        <p:nvSpPr>
          <p:cNvPr id="132" name="ZoneTexte 131">
            <a:extLst>
              <a:ext uri="{FF2B5EF4-FFF2-40B4-BE49-F238E27FC236}">
                <a16:creationId xmlns:a16="http://schemas.microsoft.com/office/drawing/2014/main" id="{C6D215BB-1927-4A9E-81A9-AA44B45B6100}"/>
              </a:ext>
            </a:extLst>
          </p:cNvPr>
          <p:cNvSpPr txBox="1"/>
          <p:nvPr/>
        </p:nvSpPr>
        <p:spPr>
          <a:xfrm>
            <a:off x="233264" y="2003897"/>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11238"/>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27182"/>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11238"/>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09602"/>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29" name="Groupe 28">
            <a:extLst>
              <a:ext uri="{FF2B5EF4-FFF2-40B4-BE49-F238E27FC236}">
                <a16:creationId xmlns:a16="http://schemas.microsoft.com/office/drawing/2014/main" id="{19C6D838-0EA0-4947-A8D1-1C0793B57DA0}"/>
              </a:ext>
            </a:extLst>
          </p:cNvPr>
          <p:cNvGrpSpPr/>
          <p:nvPr/>
        </p:nvGrpSpPr>
        <p:grpSpPr>
          <a:xfrm>
            <a:off x="179437" y="5695220"/>
            <a:ext cx="7297624" cy="507831"/>
            <a:chOff x="98900" y="5811621"/>
            <a:chExt cx="7297624"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98900" y="5865481"/>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0" name="Rectangle 179">
              <a:extLst>
                <a:ext uri="{FF2B5EF4-FFF2-40B4-BE49-F238E27FC236}">
                  <a16:creationId xmlns:a16="http://schemas.microsoft.com/office/drawing/2014/main" id="{5AB6A684-C315-4F96-9F0C-DB71AC7E6F58}"/>
                </a:ext>
              </a:extLst>
            </p:cNvPr>
            <p:cNvSpPr/>
            <p:nvPr/>
          </p:nvSpPr>
          <p:spPr>
            <a:xfrm>
              <a:off x="5239404" y="5811621"/>
              <a:ext cx="215712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Analyser une base de données financières afin d’établir un diagnostic et des préconisations</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835679" y="5813536"/>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17" name="Groupe 16">
            <a:extLst>
              <a:ext uri="{FF2B5EF4-FFF2-40B4-BE49-F238E27FC236}">
                <a16:creationId xmlns:a16="http://schemas.microsoft.com/office/drawing/2014/main" id="{993E20E4-8629-4177-850A-E7AF52CC3F46}"/>
              </a:ext>
            </a:extLst>
          </p:cNvPr>
          <p:cNvGrpSpPr/>
          <p:nvPr/>
        </p:nvGrpSpPr>
        <p:grpSpPr>
          <a:xfrm>
            <a:off x="179437" y="5130201"/>
            <a:ext cx="7193990" cy="507831"/>
            <a:chOff x="205409" y="5149117"/>
            <a:chExt cx="7193990" cy="507831"/>
          </a:xfrm>
        </p:grpSpPr>
        <p:sp>
          <p:nvSpPr>
            <p:cNvPr id="269" name="ZoneTexte 268">
              <a:extLst>
                <a:ext uri="{FF2B5EF4-FFF2-40B4-BE49-F238E27FC236}">
                  <a16:creationId xmlns:a16="http://schemas.microsoft.com/office/drawing/2014/main" id="{BE4A6FEA-CEE8-42CF-8D97-BD511FD0BB01}"/>
                </a:ext>
              </a:extLst>
            </p:cNvPr>
            <p:cNvSpPr txBox="1"/>
            <p:nvPr/>
          </p:nvSpPr>
          <p:spPr>
            <a:xfrm>
              <a:off x="205409" y="5202977"/>
              <a:ext cx="1845057"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Sécurité des échanges de données avec l'externe</a:t>
              </a:r>
            </a:p>
          </p:txBody>
        </p:sp>
        <p:sp>
          <p:nvSpPr>
            <p:cNvPr id="357" name="Rectangle 356">
              <a:extLst>
                <a:ext uri="{FF2B5EF4-FFF2-40B4-BE49-F238E27FC236}">
                  <a16:creationId xmlns:a16="http://schemas.microsoft.com/office/drawing/2014/main" id="{B6A0A7A7-4DCE-4CB7-8EFF-BBD58C89DD5D}"/>
                </a:ext>
              </a:extLst>
            </p:cNvPr>
            <p:cNvSpPr/>
            <p:nvPr/>
          </p:nvSpPr>
          <p:spPr>
            <a:xfrm>
              <a:off x="5326559" y="5149117"/>
              <a:ext cx="207284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Lors de la collecte de données financières, mettre en place les outils technologiques de sécurisation</a:t>
              </a:r>
            </a:p>
          </p:txBody>
        </p:sp>
        <p:grpSp>
          <p:nvGrpSpPr>
            <p:cNvPr id="331" name="Groupe 330">
              <a:extLst>
                <a:ext uri="{FF2B5EF4-FFF2-40B4-BE49-F238E27FC236}">
                  <a16:creationId xmlns:a16="http://schemas.microsoft.com/office/drawing/2014/main" id="{8DA7CB9C-FF53-4B24-86AB-53D119C6131B}"/>
                </a:ext>
              </a:extLst>
            </p:cNvPr>
            <p:cNvGrpSpPr/>
            <p:nvPr/>
          </p:nvGrpSpPr>
          <p:grpSpPr>
            <a:xfrm>
              <a:off x="1942188" y="5151032"/>
              <a:ext cx="3405719" cy="504000"/>
              <a:chOff x="1907629" y="2793940"/>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79394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793940"/>
                <a:ext cx="271472" cy="504000"/>
                <a:chOff x="1903658" y="4027326"/>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27326"/>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6087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69012" y="5202977"/>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Mettre en œuvre une démarche de sécurisation des échanges de données </a:t>
              </a:r>
            </a:p>
          </p:txBody>
        </p:sp>
      </p:grpSp>
      <p:grpSp>
        <p:nvGrpSpPr>
          <p:cNvPr id="5" name="Groupe 4">
            <a:extLst>
              <a:ext uri="{FF2B5EF4-FFF2-40B4-BE49-F238E27FC236}">
                <a16:creationId xmlns:a16="http://schemas.microsoft.com/office/drawing/2014/main" id="{2D0D86F7-46F1-48BC-A3DB-75EB036B616D}"/>
              </a:ext>
            </a:extLst>
          </p:cNvPr>
          <p:cNvGrpSpPr/>
          <p:nvPr/>
        </p:nvGrpSpPr>
        <p:grpSpPr>
          <a:xfrm>
            <a:off x="179437" y="3907829"/>
            <a:ext cx="7297624" cy="553998"/>
            <a:chOff x="205409" y="4044052"/>
            <a:chExt cx="7297624" cy="553998"/>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44052"/>
              <a:ext cx="16756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4067136"/>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Construire une stratégie d’intégration d’une innovation dans le domaine financier (cloud, blockchain)</a:t>
              </a:r>
            </a:p>
          </p:txBody>
        </p:sp>
        <p:sp>
          <p:nvSpPr>
            <p:cNvPr id="322" name="Rectangle 321">
              <a:extLst>
                <a:ext uri="{FF2B5EF4-FFF2-40B4-BE49-F238E27FC236}">
                  <a16:creationId xmlns:a16="http://schemas.microsoft.com/office/drawing/2014/main" id="{CB191A3C-EC4D-4967-98BE-4B8C913179DF}"/>
                </a:ext>
              </a:extLst>
            </p:cNvPr>
            <p:cNvSpPr/>
            <p:nvPr/>
          </p:nvSpPr>
          <p:spPr>
            <a:xfrm>
              <a:off x="2087320" y="406905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4069051"/>
              <a:ext cx="271472" cy="504000"/>
              <a:chOff x="1903658" y="4084077"/>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84077"/>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217625"/>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04405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Intégrer les évolutions réglementaires, économiques et technologiques pour créer et diffuser de nouveaux process et modes de travail </a:t>
              </a:r>
            </a:p>
          </p:txBody>
        </p:sp>
      </p:grpSp>
      <p:grpSp>
        <p:nvGrpSpPr>
          <p:cNvPr id="3" name="Groupe 2">
            <a:extLst>
              <a:ext uri="{FF2B5EF4-FFF2-40B4-BE49-F238E27FC236}">
                <a16:creationId xmlns:a16="http://schemas.microsoft.com/office/drawing/2014/main" id="{EF3FE933-8416-47B2-B765-99C92BA6A004}"/>
              </a:ext>
            </a:extLst>
          </p:cNvPr>
          <p:cNvGrpSpPr/>
          <p:nvPr/>
        </p:nvGrpSpPr>
        <p:grpSpPr>
          <a:xfrm>
            <a:off x="179437" y="4519015"/>
            <a:ext cx="7208162" cy="553998"/>
            <a:chOff x="205409" y="3856821"/>
            <a:chExt cx="7208162" cy="553998"/>
          </a:xfrm>
        </p:grpSpPr>
        <p:sp>
          <p:nvSpPr>
            <p:cNvPr id="327" name="Rectangle 326">
              <a:extLst>
                <a:ext uri="{FF2B5EF4-FFF2-40B4-BE49-F238E27FC236}">
                  <a16:creationId xmlns:a16="http://schemas.microsoft.com/office/drawing/2014/main" id="{0D475A1B-461C-4A9A-A236-90831B4E7702}"/>
                </a:ext>
              </a:extLst>
            </p:cNvPr>
            <p:cNvSpPr/>
            <p:nvPr/>
          </p:nvSpPr>
          <p:spPr>
            <a:xfrm>
              <a:off x="2087320" y="388182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58" name="ZoneTexte 257">
              <a:extLst>
                <a:ext uri="{FF2B5EF4-FFF2-40B4-BE49-F238E27FC236}">
                  <a16:creationId xmlns:a16="http://schemas.microsoft.com/office/drawing/2014/main" id="{850CAB72-FA7C-431B-8774-E5F68B7CBF1D}"/>
                </a:ext>
              </a:extLst>
            </p:cNvPr>
            <p:cNvSpPr txBox="1"/>
            <p:nvPr/>
          </p:nvSpPr>
          <p:spPr>
            <a:xfrm>
              <a:off x="205409" y="3856821"/>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de livrables répondant à une problématique client</a:t>
              </a:r>
            </a:p>
          </p:txBody>
        </p:sp>
        <p:sp>
          <p:nvSpPr>
            <p:cNvPr id="355" name="Rectangle 354">
              <a:extLst>
                <a:ext uri="{FF2B5EF4-FFF2-40B4-BE49-F238E27FC236}">
                  <a16:creationId xmlns:a16="http://schemas.microsoft.com/office/drawing/2014/main" id="{98A41055-EB25-480F-941E-B1A9FFC91A90}"/>
                </a:ext>
              </a:extLst>
            </p:cNvPr>
            <p:cNvSpPr/>
            <p:nvPr/>
          </p:nvSpPr>
          <p:spPr>
            <a:xfrm>
              <a:off x="5326558" y="3879905"/>
              <a:ext cx="208701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Réaliser le business plan d’une entreprise à la vente à partir d’hypothèses débattues en réunion</a:t>
              </a:r>
            </a:p>
          </p:txBody>
        </p:sp>
        <p:grpSp>
          <p:nvGrpSpPr>
            <p:cNvPr id="328" name="Groupe 327">
              <a:extLst>
                <a:ext uri="{FF2B5EF4-FFF2-40B4-BE49-F238E27FC236}">
                  <a16:creationId xmlns:a16="http://schemas.microsoft.com/office/drawing/2014/main" id="{4394A870-D55C-4120-BBF3-7E72C0412132}"/>
                </a:ext>
              </a:extLst>
            </p:cNvPr>
            <p:cNvGrpSpPr/>
            <p:nvPr/>
          </p:nvGrpSpPr>
          <p:grpSpPr>
            <a:xfrm>
              <a:off x="1942188" y="3881820"/>
              <a:ext cx="271472" cy="504000"/>
              <a:chOff x="1903658" y="4038868"/>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38868"/>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72416"/>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169012" y="3856821"/>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Réaliser et formaliser des analyses s'appuyant sur une variété de matériaux et des préconisations articulées aux problématiques spécifiques du client </a:t>
              </a:r>
            </a:p>
          </p:txBody>
        </p:sp>
      </p:grpSp>
      <p:grpSp>
        <p:nvGrpSpPr>
          <p:cNvPr id="138" name="Groupe 137">
            <a:extLst>
              <a:ext uri="{FF2B5EF4-FFF2-40B4-BE49-F238E27FC236}">
                <a16:creationId xmlns:a16="http://schemas.microsoft.com/office/drawing/2014/main" id="{74717295-218C-4C08-9CE7-F17047296710}"/>
              </a:ext>
            </a:extLst>
          </p:cNvPr>
          <p:cNvGrpSpPr/>
          <p:nvPr/>
        </p:nvGrpSpPr>
        <p:grpSpPr>
          <a:xfrm>
            <a:off x="3995753" y="1501255"/>
            <a:ext cx="3456384" cy="481018"/>
            <a:chOff x="3635821" y="1491960"/>
            <a:chExt cx="3456384" cy="481018"/>
          </a:xfrm>
        </p:grpSpPr>
        <p:grpSp>
          <p:nvGrpSpPr>
            <p:cNvPr id="139" name="Groupe 138">
              <a:extLst>
                <a:ext uri="{FF2B5EF4-FFF2-40B4-BE49-F238E27FC236}">
                  <a16:creationId xmlns:a16="http://schemas.microsoft.com/office/drawing/2014/main" id="{26B70494-C0F3-4BB8-A16C-743E92AB026C}"/>
                </a:ext>
              </a:extLst>
            </p:cNvPr>
            <p:cNvGrpSpPr/>
            <p:nvPr/>
          </p:nvGrpSpPr>
          <p:grpSpPr>
            <a:xfrm>
              <a:off x="3747100" y="1491960"/>
              <a:ext cx="3129082" cy="451140"/>
              <a:chOff x="3747100" y="1491960"/>
              <a:chExt cx="3129082" cy="451140"/>
            </a:xfrm>
          </p:grpSpPr>
          <p:sp>
            <p:nvSpPr>
              <p:cNvPr id="175" name="Rectangle 174">
                <a:extLst>
                  <a:ext uri="{FF2B5EF4-FFF2-40B4-BE49-F238E27FC236}">
                    <a16:creationId xmlns:a16="http://schemas.microsoft.com/office/drawing/2014/main" id="{318BAB1A-E695-48F7-BA25-87F99DE8B68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76" name="ZoneTexte 175">
                <a:extLst>
                  <a:ext uri="{FF2B5EF4-FFF2-40B4-BE49-F238E27FC236}">
                    <a16:creationId xmlns:a16="http://schemas.microsoft.com/office/drawing/2014/main" id="{D4D0B925-FFBE-4DE7-A6AC-B4B7E0B86F66}"/>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40" name="Groupe 139">
              <a:extLst>
                <a:ext uri="{FF2B5EF4-FFF2-40B4-BE49-F238E27FC236}">
                  <a16:creationId xmlns:a16="http://schemas.microsoft.com/office/drawing/2014/main" id="{76265C3D-CC2C-4137-9CAD-1B973BC9CB0A}"/>
                </a:ext>
              </a:extLst>
            </p:cNvPr>
            <p:cNvGrpSpPr/>
            <p:nvPr/>
          </p:nvGrpSpPr>
          <p:grpSpPr>
            <a:xfrm>
              <a:off x="5145033" y="1669592"/>
              <a:ext cx="1192567" cy="303386"/>
              <a:chOff x="5501712" y="1669592"/>
              <a:chExt cx="1192567" cy="303386"/>
            </a:xfrm>
          </p:grpSpPr>
          <p:sp>
            <p:nvSpPr>
              <p:cNvPr id="173" name="ZoneTexte 172">
                <a:extLst>
                  <a:ext uri="{FF2B5EF4-FFF2-40B4-BE49-F238E27FC236}">
                    <a16:creationId xmlns:a16="http://schemas.microsoft.com/office/drawing/2014/main" id="{4204D8CB-8682-4A16-A638-D7B729B8B9C0}"/>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74" name="Ellipse 173">
                <a:extLst>
                  <a:ext uri="{FF2B5EF4-FFF2-40B4-BE49-F238E27FC236}">
                    <a16:creationId xmlns:a16="http://schemas.microsoft.com/office/drawing/2014/main" id="{5A6BBC2B-9F94-4E7C-A9B0-86841B690A39}"/>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41" name="Groupe 140">
              <a:extLst>
                <a:ext uri="{FF2B5EF4-FFF2-40B4-BE49-F238E27FC236}">
                  <a16:creationId xmlns:a16="http://schemas.microsoft.com/office/drawing/2014/main" id="{4C2E0B89-7242-417C-A4C6-E6F12F046B42}"/>
                </a:ext>
              </a:extLst>
            </p:cNvPr>
            <p:cNvGrpSpPr/>
            <p:nvPr/>
          </p:nvGrpSpPr>
          <p:grpSpPr>
            <a:xfrm>
              <a:off x="5899638" y="1669592"/>
              <a:ext cx="1192567" cy="303386"/>
              <a:chOff x="6322879" y="1669592"/>
              <a:chExt cx="1192567" cy="303386"/>
            </a:xfrm>
          </p:grpSpPr>
          <p:sp>
            <p:nvSpPr>
              <p:cNvPr id="163" name="ZoneTexte 162">
                <a:extLst>
                  <a:ext uri="{FF2B5EF4-FFF2-40B4-BE49-F238E27FC236}">
                    <a16:creationId xmlns:a16="http://schemas.microsoft.com/office/drawing/2014/main" id="{DDFD42BC-288D-45F4-8FA9-EF4DC3E98AA3}"/>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64" name="Ellipse 163">
                <a:extLst>
                  <a:ext uri="{FF2B5EF4-FFF2-40B4-BE49-F238E27FC236}">
                    <a16:creationId xmlns:a16="http://schemas.microsoft.com/office/drawing/2014/main" id="{7F14CCB4-6157-4FB7-91EF-2ADDE8233595}"/>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47" name="Groupe 146">
              <a:extLst>
                <a:ext uri="{FF2B5EF4-FFF2-40B4-BE49-F238E27FC236}">
                  <a16:creationId xmlns:a16="http://schemas.microsoft.com/office/drawing/2014/main" id="{CE27C225-9343-4264-A24F-8749F947027A}"/>
                </a:ext>
              </a:extLst>
            </p:cNvPr>
            <p:cNvGrpSpPr/>
            <p:nvPr/>
          </p:nvGrpSpPr>
          <p:grpSpPr>
            <a:xfrm>
              <a:off x="4390427" y="1669592"/>
              <a:ext cx="1192567" cy="303386"/>
              <a:chOff x="4680545" y="1669592"/>
              <a:chExt cx="1192567" cy="303386"/>
            </a:xfrm>
          </p:grpSpPr>
          <p:sp>
            <p:nvSpPr>
              <p:cNvPr id="158" name="ZoneTexte 157">
                <a:extLst>
                  <a:ext uri="{FF2B5EF4-FFF2-40B4-BE49-F238E27FC236}">
                    <a16:creationId xmlns:a16="http://schemas.microsoft.com/office/drawing/2014/main" id="{431ED733-EE22-4EA7-9232-541624998C9E}"/>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60" name="Ellipse 159">
                <a:extLst>
                  <a:ext uri="{FF2B5EF4-FFF2-40B4-BE49-F238E27FC236}">
                    <a16:creationId xmlns:a16="http://schemas.microsoft.com/office/drawing/2014/main" id="{222FB295-8E7E-4B6C-BB6F-5779B279B758}"/>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51" name="Groupe 150">
              <a:extLst>
                <a:ext uri="{FF2B5EF4-FFF2-40B4-BE49-F238E27FC236}">
                  <a16:creationId xmlns:a16="http://schemas.microsoft.com/office/drawing/2014/main" id="{8DEF2E79-B30A-4A55-AE61-7DFC7570A0D3}"/>
                </a:ext>
              </a:extLst>
            </p:cNvPr>
            <p:cNvGrpSpPr/>
            <p:nvPr/>
          </p:nvGrpSpPr>
          <p:grpSpPr>
            <a:xfrm>
              <a:off x="3635821" y="1669592"/>
              <a:ext cx="1192567" cy="303386"/>
              <a:chOff x="3859378" y="1669592"/>
              <a:chExt cx="1192567" cy="303386"/>
            </a:xfrm>
          </p:grpSpPr>
          <p:sp>
            <p:nvSpPr>
              <p:cNvPr id="154" name="ZoneTexte 153">
                <a:extLst>
                  <a:ext uri="{FF2B5EF4-FFF2-40B4-BE49-F238E27FC236}">
                    <a16:creationId xmlns:a16="http://schemas.microsoft.com/office/drawing/2014/main" id="{22805817-392C-454E-8F73-586483F5EC8F}"/>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56" name="Ellipse 155">
                <a:extLst>
                  <a:ext uri="{FF2B5EF4-FFF2-40B4-BE49-F238E27FC236}">
                    <a16:creationId xmlns:a16="http://schemas.microsoft.com/office/drawing/2014/main" id="{0EF3A145-8E59-4D8C-9FDA-1DE9703E6A8C}"/>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grpSp>
        <p:nvGrpSpPr>
          <p:cNvPr id="177" name="Groupe 176">
            <a:extLst>
              <a:ext uri="{FF2B5EF4-FFF2-40B4-BE49-F238E27FC236}">
                <a16:creationId xmlns:a16="http://schemas.microsoft.com/office/drawing/2014/main" id="{0B673D2E-EE12-4687-B0BD-319B7CBFB217}"/>
              </a:ext>
            </a:extLst>
          </p:cNvPr>
          <p:cNvGrpSpPr/>
          <p:nvPr/>
        </p:nvGrpSpPr>
        <p:grpSpPr>
          <a:xfrm>
            <a:off x="179437" y="6260240"/>
            <a:ext cx="7297624" cy="553998"/>
            <a:chOff x="98900" y="5861634"/>
            <a:chExt cx="7297624" cy="553998"/>
          </a:xfrm>
        </p:grpSpPr>
        <p:sp>
          <p:nvSpPr>
            <p:cNvPr id="178" name="ZoneTexte 177">
              <a:extLst>
                <a:ext uri="{FF2B5EF4-FFF2-40B4-BE49-F238E27FC236}">
                  <a16:creationId xmlns:a16="http://schemas.microsoft.com/office/drawing/2014/main" id="{72D4ABDD-F2FF-4E20-BA36-95C04E8D4557}"/>
                </a:ext>
              </a:extLst>
            </p:cNvPr>
            <p:cNvSpPr txBox="1"/>
            <p:nvPr/>
          </p:nvSpPr>
          <p:spPr>
            <a:xfrm>
              <a:off x="98900" y="5938578"/>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Accompagnement des projets de transformation</a:t>
              </a:r>
            </a:p>
          </p:txBody>
        </p:sp>
        <p:sp>
          <p:nvSpPr>
            <p:cNvPr id="181" name="Rectangle 180">
              <a:extLst>
                <a:ext uri="{FF2B5EF4-FFF2-40B4-BE49-F238E27FC236}">
                  <a16:creationId xmlns:a16="http://schemas.microsoft.com/office/drawing/2014/main" id="{4F1470DC-AC07-420C-9D6D-E3EE2020C734}"/>
                </a:ext>
              </a:extLst>
            </p:cNvPr>
            <p:cNvSpPr/>
            <p:nvPr/>
          </p:nvSpPr>
          <p:spPr>
            <a:xfrm>
              <a:off x="5239404" y="5884718"/>
              <a:ext cx="215712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Dans un projet de réorganisation d’une direction financière, définir avec le client le modèle d’organisation cible</a:t>
              </a:r>
            </a:p>
          </p:txBody>
        </p:sp>
        <p:grpSp>
          <p:nvGrpSpPr>
            <p:cNvPr id="182" name="Groupe 181">
              <a:extLst>
                <a:ext uri="{FF2B5EF4-FFF2-40B4-BE49-F238E27FC236}">
                  <a16:creationId xmlns:a16="http://schemas.microsoft.com/office/drawing/2014/main" id="{F42EF93C-8402-46CA-AA19-CE274C6AB86E}"/>
                </a:ext>
              </a:extLst>
            </p:cNvPr>
            <p:cNvGrpSpPr/>
            <p:nvPr/>
          </p:nvGrpSpPr>
          <p:grpSpPr>
            <a:xfrm>
              <a:off x="1835679" y="5861634"/>
              <a:ext cx="3466824" cy="553998"/>
              <a:chOff x="1835679" y="5861634"/>
              <a:chExt cx="3466824" cy="553998"/>
            </a:xfrm>
          </p:grpSpPr>
          <p:grpSp>
            <p:nvGrpSpPr>
              <p:cNvPr id="183" name="Groupe 182">
                <a:extLst>
                  <a:ext uri="{FF2B5EF4-FFF2-40B4-BE49-F238E27FC236}">
                    <a16:creationId xmlns:a16="http://schemas.microsoft.com/office/drawing/2014/main" id="{78E0045A-C95C-43A6-A1F4-687140663321}"/>
                  </a:ext>
                </a:extLst>
              </p:cNvPr>
              <p:cNvGrpSpPr/>
              <p:nvPr/>
            </p:nvGrpSpPr>
            <p:grpSpPr>
              <a:xfrm>
                <a:off x="1835679" y="5886633"/>
                <a:ext cx="3405719" cy="504000"/>
                <a:chOff x="1907629" y="2842996"/>
                <a:chExt cx="3405719" cy="504000"/>
              </a:xfrm>
            </p:grpSpPr>
            <p:sp>
              <p:nvSpPr>
                <p:cNvPr id="188" name="Rectangle 187">
                  <a:extLst>
                    <a:ext uri="{FF2B5EF4-FFF2-40B4-BE49-F238E27FC236}">
                      <a16:creationId xmlns:a16="http://schemas.microsoft.com/office/drawing/2014/main" id="{0804EC73-CEDF-4A02-9F20-56A41B119A5B}"/>
                    </a:ext>
                  </a:extLst>
                </p:cNvPr>
                <p:cNvSpPr/>
                <p:nvPr/>
              </p:nvSpPr>
              <p:spPr>
                <a:xfrm>
                  <a:off x="2052761" y="2842996"/>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89" name="Groupe 188">
                  <a:extLst>
                    <a:ext uri="{FF2B5EF4-FFF2-40B4-BE49-F238E27FC236}">
                      <a16:creationId xmlns:a16="http://schemas.microsoft.com/office/drawing/2014/main" id="{7B53E1F5-AE44-43EB-9415-22BA984DF946}"/>
                    </a:ext>
                  </a:extLst>
                </p:cNvPr>
                <p:cNvGrpSpPr/>
                <p:nvPr/>
              </p:nvGrpSpPr>
              <p:grpSpPr>
                <a:xfrm>
                  <a:off x="1907629" y="2842996"/>
                  <a:ext cx="271472" cy="504000"/>
                  <a:chOff x="1903658" y="4076382"/>
                  <a:chExt cx="265051" cy="504000"/>
                </a:xfrm>
              </p:grpSpPr>
              <p:cxnSp>
                <p:nvCxnSpPr>
                  <p:cNvPr id="190" name="Connecteur droit 189">
                    <a:extLst>
                      <a:ext uri="{FF2B5EF4-FFF2-40B4-BE49-F238E27FC236}">
                        <a16:creationId xmlns:a16="http://schemas.microsoft.com/office/drawing/2014/main" id="{01BC3F67-A789-4798-A262-4FD792BC8FE1}"/>
                      </a:ext>
                    </a:extLst>
                  </p:cNvPr>
                  <p:cNvCxnSpPr>
                    <a:cxnSpLocks/>
                  </p:cNvCxnSpPr>
                  <p:nvPr/>
                </p:nvCxnSpPr>
                <p:spPr>
                  <a:xfrm>
                    <a:off x="2036183" y="4076382"/>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91" name="Ellipse 190">
                    <a:extLst>
                      <a:ext uri="{FF2B5EF4-FFF2-40B4-BE49-F238E27FC236}">
                        <a16:creationId xmlns:a16="http://schemas.microsoft.com/office/drawing/2014/main" id="{D104DE6F-F3C9-4198-9138-9E949DEF11FF}"/>
                      </a:ext>
                    </a:extLst>
                  </p:cNvPr>
                  <p:cNvSpPr/>
                  <p:nvPr/>
                </p:nvSpPr>
                <p:spPr>
                  <a:xfrm>
                    <a:off x="1903658" y="4209930"/>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187" name="Rectangle 186">
                <a:extLst>
                  <a:ext uri="{FF2B5EF4-FFF2-40B4-BE49-F238E27FC236}">
                    <a16:creationId xmlns:a16="http://schemas.microsoft.com/office/drawing/2014/main" id="{BBC89AF6-6E42-49AE-BB63-F42CC83AF096}"/>
                  </a:ext>
                </a:extLst>
              </p:cNvPr>
              <p:cNvSpPr/>
              <p:nvPr/>
            </p:nvSpPr>
            <p:spPr>
              <a:xfrm>
                <a:off x="2062503" y="586163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Définir et piloter la stratégie d'intégration d'un SI en tenant compte des besoins métiers, des contraintes techniques et de cybersécurité</a:t>
                </a:r>
              </a:p>
            </p:txBody>
          </p:sp>
        </p:grpSp>
      </p:grpSp>
      <p:grpSp>
        <p:nvGrpSpPr>
          <p:cNvPr id="223" name="Groupe 222">
            <a:extLst>
              <a:ext uri="{FF2B5EF4-FFF2-40B4-BE49-F238E27FC236}">
                <a16:creationId xmlns:a16="http://schemas.microsoft.com/office/drawing/2014/main" id="{B10A67A8-BE7A-4519-94BD-9F9BE84736EF}"/>
              </a:ext>
            </a:extLst>
          </p:cNvPr>
          <p:cNvGrpSpPr/>
          <p:nvPr/>
        </p:nvGrpSpPr>
        <p:grpSpPr>
          <a:xfrm>
            <a:off x="179437" y="7832754"/>
            <a:ext cx="7246836" cy="553998"/>
            <a:chOff x="170850" y="7398898"/>
            <a:chExt cx="7246836" cy="553998"/>
          </a:xfrm>
        </p:grpSpPr>
        <p:grpSp>
          <p:nvGrpSpPr>
            <p:cNvPr id="224" name="Groupe 223">
              <a:extLst>
                <a:ext uri="{FF2B5EF4-FFF2-40B4-BE49-F238E27FC236}">
                  <a16:creationId xmlns:a16="http://schemas.microsoft.com/office/drawing/2014/main" id="{D0BEFF82-3D7F-4283-94BB-97EA2E133590}"/>
                </a:ext>
              </a:extLst>
            </p:cNvPr>
            <p:cNvGrpSpPr/>
            <p:nvPr/>
          </p:nvGrpSpPr>
          <p:grpSpPr>
            <a:xfrm>
              <a:off x="170850" y="7421982"/>
              <a:ext cx="7246836" cy="507831"/>
              <a:chOff x="170850" y="7421982"/>
              <a:chExt cx="7246836" cy="507831"/>
            </a:xfrm>
          </p:grpSpPr>
          <p:sp>
            <p:nvSpPr>
              <p:cNvPr id="226" name="ZoneTexte 225">
                <a:extLst>
                  <a:ext uri="{FF2B5EF4-FFF2-40B4-BE49-F238E27FC236}">
                    <a16:creationId xmlns:a16="http://schemas.microsoft.com/office/drawing/2014/main" id="{E591AF1A-87C9-4B3F-A288-386576D8596D}"/>
                  </a:ext>
                </a:extLst>
              </p:cNvPr>
              <p:cNvSpPr txBox="1"/>
              <p:nvPr/>
            </p:nvSpPr>
            <p:spPr>
              <a:xfrm>
                <a:off x="170850" y="7552787"/>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227" name="Rectangle 226">
                <a:extLst>
                  <a:ext uri="{FF2B5EF4-FFF2-40B4-BE49-F238E27FC236}">
                    <a16:creationId xmlns:a16="http://schemas.microsoft.com/office/drawing/2014/main" id="{4BBA9BF1-CBA6-4EF3-9AAE-4BEA92E81DBD}"/>
                  </a:ext>
                </a:extLst>
              </p:cNvPr>
              <p:cNvSpPr/>
              <p:nvPr/>
            </p:nvSpPr>
            <p:spPr>
              <a:xfrm>
                <a:off x="5292000" y="7421982"/>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Articuler les compétences du cabinet et les enjeux du client dans le cadre de propositions commerciales</a:t>
                </a:r>
              </a:p>
            </p:txBody>
          </p:sp>
          <p:grpSp>
            <p:nvGrpSpPr>
              <p:cNvPr id="228" name="Groupe 227">
                <a:extLst>
                  <a:ext uri="{FF2B5EF4-FFF2-40B4-BE49-F238E27FC236}">
                    <a16:creationId xmlns:a16="http://schemas.microsoft.com/office/drawing/2014/main" id="{37555BF1-5BDD-44A4-9A90-B828EA068BFE}"/>
                  </a:ext>
                </a:extLst>
              </p:cNvPr>
              <p:cNvGrpSpPr/>
              <p:nvPr/>
            </p:nvGrpSpPr>
            <p:grpSpPr>
              <a:xfrm>
                <a:off x="1907629" y="7423897"/>
                <a:ext cx="3405719" cy="504000"/>
                <a:chOff x="1907629" y="2851649"/>
                <a:chExt cx="3405719" cy="504000"/>
              </a:xfrm>
            </p:grpSpPr>
            <p:sp>
              <p:nvSpPr>
                <p:cNvPr id="229" name="Rectangle 228">
                  <a:extLst>
                    <a:ext uri="{FF2B5EF4-FFF2-40B4-BE49-F238E27FC236}">
                      <a16:creationId xmlns:a16="http://schemas.microsoft.com/office/drawing/2014/main" id="{4498F3C7-862D-4191-8A9D-032B54AF0031}"/>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30" name="Groupe 229">
                  <a:extLst>
                    <a:ext uri="{FF2B5EF4-FFF2-40B4-BE49-F238E27FC236}">
                      <a16:creationId xmlns:a16="http://schemas.microsoft.com/office/drawing/2014/main" id="{4601933C-12AB-4C7E-86F8-743AD831022A}"/>
                    </a:ext>
                  </a:extLst>
                </p:cNvPr>
                <p:cNvGrpSpPr/>
                <p:nvPr/>
              </p:nvGrpSpPr>
              <p:grpSpPr>
                <a:xfrm>
                  <a:off x="1907629" y="2851649"/>
                  <a:ext cx="271472" cy="504000"/>
                  <a:chOff x="1903658" y="4085035"/>
                  <a:chExt cx="265051" cy="504000"/>
                </a:xfrm>
              </p:grpSpPr>
              <p:cxnSp>
                <p:nvCxnSpPr>
                  <p:cNvPr id="231" name="Connecteur droit 230">
                    <a:extLst>
                      <a:ext uri="{FF2B5EF4-FFF2-40B4-BE49-F238E27FC236}">
                        <a16:creationId xmlns:a16="http://schemas.microsoft.com/office/drawing/2014/main" id="{00B2CF8D-5EDE-4F21-B3FE-81B5406D08BE}"/>
                      </a:ext>
                    </a:extLst>
                  </p:cNvPr>
                  <p:cNvCxnSpPr>
                    <a:cxnSpLocks/>
                  </p:cNvCxnSpPr>
                  <p:nvPr/>
                </p:nvCxnSpPr>
                <p:spPr>
                  <a:xfrm>
                    <a:off x="2036183" y="408503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32" name="Ellipse 231">
                    <a:extLst>
                      <a:ext uri="{FF2B5EF4-FFF2-40B4-BE49-F238E27FC236}">
                        <a16:creationId xmlns:a16="http://schemas.microsoft.com/office/drawing/2014/main" id="{CDD8E22C-D2F6-4EE1-B608-9E9405608290}"/>
                      </a:ext>
                    </a:extLst>
                  </p:cNvPr>
                  <p:cNvSpPr/>
                  <p:nvPr/>
                </p:nvSpPr>
                <p:spPr>
                  <a:xfrm>
                    <a:off x="1903658" y="421858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25" name="Rectangle 224">
              <a:extLst>
                <a:ext uri="{FF2B5EF4-FFF2-40B4-BE49-F238E27FC236}">
                  <a16:creationId xmlns:a16="http://schemas.microsoft.com/office/drawing/2014/main" id="{7F7B0ACE-6E4C-408C-83AE-5243DC89FC85}"/>
                </a:ext>
              </a:extLst>
            </p:cNvPr>
            <p:cNvSpPr/>
            <p:nvPr/>
          </p:nvSpPr>
          <p:spPr>
            <a:xfrm>
              <a:off x="2123652" y="7398898"/>
              <a:ext cx="3240000" cy="553998"/>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Piloter la construction d'offres commerciales, entretenir un réseau de partenaires et apporteurs d'affaires </a:t>
              </a:r>
            </a:p>
          </p:txBody>
        </p:sp>
      </p:grpSp>
      <p:grpSp>
        <p:nvGrpSpPr>
          <p:cNvPr id="233" name="Groupe 232">
            <a:extLst>
              <a:ext uri="{FF2B5EF4-FFF2-40B4-BE49-F238E27FC236}">
                <a16:creationId xmlns:a16="http://schemas.microsoft.com/office/drawing/2014/main" id="{1C7B9A15-1ECA-4B49-AAF8-C101FBF46658}"/>
              </a:ext>
            </a:extLst>
          </p:cNvPr>
          <p:cNvGrpSpPr/>
          <p:nvPr/>
        </p:nvGrpSpPr>
        <p:grpSpPr>
          <a:xfrm>
            <a:off x="179437" y="8422510"/>
            <a:ext cx="7246836" cy="504000"/>
            <a:chOff x="170850" y="7422940"/>
            <a:chExt cx="7246836" cy="504000"/>
          </a:xfrm>
        </p:grpSpPr>
        <p:grpSp>
          <p:nvGrpSpPr>
            <p:cNvPr id="234" name="Groupe 233">
              <a:extLst>
                <a:ext uri="{FF2B5EF4-FFF2-40B4-BE49-F238E27FC236}">
                  <a16:creationId xmlns:a16="http://schemas.microsoft.com/office/drawing/2014/main" id="{0AAEE4B6-59E8-4303-977A-5FC49C468D2C}"/>
                </a:ext>
              </a:extLst>
            </p:cNvPr>
            <p:cNvGrpSpPr/>
            <p:nvPr/>
          </p:nvGrpSpPr>
          <p:grpSpPr>
            <a:xfrm>
              <a:off x="170850" y="7422940"/>
              <a:ext cx="7246836" cy="504000"/>
              <a:chOff x="170850" y="7422940"/>
              <a:chExt cx="7246836" cy="504000"/>
            </a:xfrm>
          </p:grpSpPr>
          <p:sp>
            <p:nvSpPr>
              <p:cNvPr id="236" name="ZoneTexte 235">
                <a:extLst>
                  <a:ext uri="{FF2B5EF4-FFF2-40B4-BE49-F238E27FC236}">
                    <a16:creationId xmlns:a16="http://schemas.microsoft.com/office/drawing/2014/main" id="{5A1A6BDA-2362-4F69-A1E0-ADBCE10C9842}"/>
                  </a:ext>
                </a:extLst>
              </p:cNvPr>
              <p:cNvSpPr txBox="1"/>
              <p:nvPr/>
            </p:nvSpPr>
            <p:spPr>
              <a:xfrm>
                <a:off x="170850" y="7474885"/>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237" name="Rectangle 236">
                <a:extLst>
                  <a:ext uri="{FF2B5EF4-FFF2-40B4-BE49-F238E27FC236}">
                    <a16:creationId xmlns:a16="http://schemas.microsoft.com/office/drawing/2014/main" id="{4E4C1EB1-92DA-4F42-8E92-C956FAA2A013}"/>
                  </a:ext>
                </a:extLst>
              </p:cNvPr>
              <p:cNvSpPr/>
              <p:nvPr/>
            </p:nvSpPr>
            <p:spPr>
              <a:xfrm>
                <a:off x="5292000" y="7490274"/>
                <a:ext cx="2125686"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Animer un débat technique et aboutir à des pistes d’action avec le client </a:t>
                </a:r>
              </a:p>
            </p:txBody>
          </p:sp>
          <p:grpSp>
            <p:nvGrpSpPr>
              <p:cNvPr id="238" name="Groupe 237">
                <a:extLst>
                  <a:ext uri="{FF2B5EF4-FFF2-40B4-BE49-F238E27FC236}">
                    <a16:creationId xmlns:a16="http://schemas.microsoft.com/office/drawing/2014/main" id="{9B7C57AE-E747-4331-BC6B-5DF19CE653F3}"/>
                  </a:ext>
                </a:extLst>
              </p:cNvPr>
              <p:cNvGrpSpPr/>
              <p:nvPr/>
            </p:nvGrpSpPr>
            <p:grpSpPr>
              <a:xfrm>
                <a:off x="1907629" y="7422940"/>
                <a:ext cx="3405719" cy="504000"/>
                <a:chOff x="1907629" y="2850692"/>
                <a:chExt cx="3405719" cy="504000"/>
              </a:xfrm>
            </p:grpSpPr>
            <p:sp>
              <p:nvSpPr>
                <p:cNvPr id="239" name="Rectangle 238">
                  <a:extLst>
                    <a:ext uri="{FF2B5EF4-FFF2-40B4-BE49-F238E27FC236}">
                      <a16:creationId xmlns:a16="http://schemas.microsoft.com/office/drawing/2014/main" id="{F7D68A99-EA68-4FC6-80D0-E9DF1F27AFD2}"/>
                    </a:ext>
                  </a:extLst>
                </p:cNvPr>
                <p:cNvSpPr/>
                <p:nvPr/>
              </p:nvSpPr>
              <p:spPr>
                <a:xfrm>
                  <a:off x="2052761" y="285069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40" name="Groupe 239">
                  <a:extLst>
                    <a:ext uri="{FF2B5EF4-FFF2-40B4-BE49-F238E27FC236}">
                      <a16:creationId xmlns:a16="http://schemas.microsoft.com/office/drawing/2014/main" id="{2DFBF5F5-DAF8-4A3B-B5FF-337B7F836778}"/>
                    </a:ext>
                  </a:extLst>
                </p:cNvPr>
                <p:cNvGrpSpPr/>
                <p:nvPr/>
              </p:nvGrpSpPr>
              <p:grpSpPr>
                <a:xfrm>
                  <a:off x="1907629" y="2850692"/>
                  <a:ext cx="271472" cy="504000"/>
                  <a:chOff x="1903658" y="4084078"/>
                  <a:chExt cx="265051" cy="504000"/>
                </a:xfrm>
              </p:grpSpPr>
              <p:cxnSp>
                <p:nvCxnSpPr>
                  <p:cNvPr id="241" name="Connecteur droit 240">
                    <a:extLst>
                      <a:ext uri="{FF2B5EF4-FFF2-40B4-BE49-F238E27FC236}">
                        <a16:creationId xmlns:a16="http://schemas.microsoft.com/office/drawing/2014/main" id="{C5E5D1D6-A8B5-4EA1-95E1-A303225098EA}"/>
                      </a:ext>
                    </a:extLst>
                  </p:cNvPr>
                  <p:cNvCxnSpPr>
                    <a:cxnSpLocks/>
                  </p:cNvCxnSpPr>
                  <p:nvPr/>
                </p:nvCxnSpPr>
                <p:spPr>
                  <a:xfrm>
                    <a:off x="2036183" y="4084078"/>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42" name="Ellipse 241">
                    <a:extLst>
                      <a:ext uri="{FF2B5EF4-FFF2-40B4-BE49-F238E27FC236}">
                        <a16:creationId xmlns:a16="http://schemas.microsoft.com/office/drawing/2014/main" id="{E6C920CE-2016-4169-B793-FD9B61315776}"/>
                      </a:ext>
                    </a:extLst>
                  </p:cNvPr>
                  <p:cNvSpPr/>
                  <p:nvPr/>
                </p:nvSpPr>
                <p:spPr>
                  <a:xfrm>
                    <a:off x="1903658" y="4217626"/>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35" name="Rectangle 234">
              <a:extLst>
                <a:ext uri="{FF2B5EF4-FFF2-40B4-BE49-F238E27FC236}">
                  <a16:creationId xmlns:a16="http://schemas.microsoft.com/office/drawing/2014/main" id="{A7E3FDF6-056F-404C-A889-316972FE60A4}"/>
                </a:ext>
              </a:extLst>
            </p:cNvPr>
            <p:cNvSpPr/>
            <p:nvPr/>
          </p:nvSpPr>
          <p:spPr>
            <a:xfrm>
              <a:off x="2123652" y="7474885"/>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Développer des mises en forme écrites élaborées, schématiser des idées complexes</a:t>
              </a:r>
            </a:p>
          </p:txBody>
        </p:sp>
      </p:grpSp>
      <p:grpSp>
        <p:nvGrpSpPr>
          <p:cNvPr id="243" name="Groupe 242">
            <a:extLst>
              <a:ext uri="{FF2B5EF4-FFF2-40B4-BE49-F238E27FC236}">
                <a16:creationId xmlns:a16="http://schemas.microsoft.com/office/drawing/2014/main" id="{6524EA4E-7582-4962-A024-A4890CB6C469}"/>
              </a:ext>
            </a:extLst>
          </p:cNvPr>
          <p:cNvGrpSpPr/>
          <p:nvPr/>
        </p:nvGrpSpPr>
        <p:grpSpPr>
          <a:xfrm>
            <a:off x="179437" y="8964185"/>
            <a:ext cx="7246836" cy="507831"/>
            <a:chOff x="170850" y="7421983"/>
            <a:chExt cx="7246836" cy="507831"/>
          </a:xfrm>
        </p:grpSpPr>
        <p:grpSp>
          <p:nvGrpSpPr>
            <p:cNvPr id="244" name="Groupe 243">
              <a:extLst>
                <a:ext uri="{FF2B5EF4-FFF2-40B4-BE49-F238E27FC236}">
                  <a16:creationId xmlns:a16="http://schemas.microsoft.com/office/drawing/2014/main" id="{03143095-E296-46F6-B05A-33B4DFC8D3D4}"/>
                </a:ext>
              </a:extLst>
            </p:cNvPr>
            <p:cNvGrpSpPr/>
            <p:nvPr/>
          </p:nvGrpSpPr>
          <p:grpSpPr>
            <a:xfrm>
              <a:off x="170850" y="7421983"/>
              <a:ext cx="7246836" cy="507831"/>
              <a:chOff x="170850" y="7421983"/>
              <a:chExt cx="7246836" cy="507831"/>
            </a:xfrm>
          </p:grpSpPr>
          <p:sp>
            <p:nvSpPr>
              <p:cNvPr id="246" name="ZoneTexte 245">
                <a:extLst>
                  <a:ext uri="{FF2B5EF4-FFF2-40B4-BE49-F238E27FC236}">
                    <a16:creationId xmlns:a16="http://schemas.microsoft.com/office/drawing/2014/main" id="{626FCC97-2B3D-499A-A698-8DE141039BC9}"/>
                  </a:ext>
                </a:extLst>
              </p:cNvPr>
              <p:cNvSpPr txBox="1"/>
              <p:nvPr/>
            </p:nvSpPr>
            <p:spPr>
              <a:xfrm>
                <a:off x="170850" y="7475843"/>
                <a:ext cx="176717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247" name="Rectangle 246">
                <a:extLst>
                  <a:ext uri="{FF2B5EF4-FFF2-40B4-BE49-F238E27FC236}">
                    <a16:creationId xmlns:a16="http://schemas.microsoft.com/office/drawing/2014/main" id="{5EAA4C2A-33CE-42F9-9343-80C544EEBB29}"/>
                  </a:ext>
                </a:extLst>
              </p:cNvPr>
              <p:cNvSpPr/>
              <p:nvPr/>
            </p:nvSpPr>
            <p:spPr>
              <a:xfrm>
                <a:off x="5292000" y="7421983"/>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Planifier son organisation du travail entre plusieurs missions de conseil financier</a:t>
                </a:r>
              </a:p>
            </p:txBody>
          </p:sp>
          <p:grpSp>
            <p:nvGrpSpPr>
              <p:cNvPr id="248" name="Groupe 247">
                <a:extLst>
                  <a:ext uri="{FF2B5EF4-FFF2-40B4-BE49-F238E27FC236}">
                    <a16:creationId xmlns:a16="http://schemas.microsoft.com/office/drawing/2014/main" id="{8D2FBDAF-D554-4421-A6F0-D472D84BE6A4}"/>
                  </a:ext>
                </a:extLst>
              </p:cNvPr>
              <p:cNvGrpSpPr/>
              <p:nvPr/>
            </p:nvGrpSpPr>
            <p:grpSpPr>
              <a:xfrm>
                <a:off x="1907629" y="7423898"/>
                <a:ext cx="3405719" cy="504000"/>
                <a:chOff x="1907629" y="2851650"/>
                <a:chExt cx="3405719" cy="504000"/>
              </a:xfrm>
            </p:grpSpPr>
            <p:sp>
              <p:nvSpPr>
                <p:cNvPr id="249" name="Rectangle 248">
                  <a:extLst>
                    <a:ext uri="{FF2B5EF4-FFF2-40B4-BE49-F238E27FC236}">
                      <a16:creationId xmlns:a16="http://schemas.microsoft.com/office/drawing/2014/main" id="{A7A03CF8-2E6F-42EF-9A14-7AE7A1105F8D}"/>
                    </a:ext>
                  </a:extLst>
                </p:cNvPr>
                <p:cNvSpPr/>
                <p:nvPr/>
              </p:nvSpPr>
              <p:spPr>
                <a:xfrm>
                  <a:off x="2052761" y="2851650"/>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50" name="Groupe 249">
                  <a:extLst>
                    <a:ext uri="{FF2B5EF4-FFF2-40B4-BE49-F238E27FC236}">
                      <a16:creationId xmlns:a16="http://schemas.microsoft.com/office/drawing/2014/main" id="{B8F72120-2D87-4E0C-A292-A8BDE61713CB}"/>
                    </a:ext>
                  </a:extLst>
                </p:cNvPr>
                <p:cNvGrpSpPr/>
                <p:nvPr/>
              </p:nvGrpSpPr>
              <p:grpSpPr>
                <a:xfrm>
                  <a:off x="1907629" y="2851650"/>
                  <a:ext cx="271472" cy="504000"/>
                  <a:chOff x="1903658" y="4085036"/>
                  <a:chExt cx="265051" cy="504000"/>
                </a:xfrm>
              </p:grpSpPr>
              <p:cxnSp>
                <p:nvCxnSpPr>
                  <p:cNvPr id="251" name="Connecteur droit 250">
                    <a:extLst>
                      <a:ext uri="{FF2B5EF4-FFF2-40B4-BE49-F238E27FC236}">
                        <a16:creationId xmlns:a16="http://schemas.microsoft.com/office/drawing/2014/main" id="{1315E951-21BB-45F2-B343-AB0353BA9609}"/>
                      </a:ext>
                    </a:extLst>
                  </p:cNvPr>
                  <p:cNvCxnSpPr>
                    <a:cxnSpLocks/>
                  </p:cNvCxnSpPr>
                  <p:nvPr/>
                </p:nvCxnSpPr>
                <p:spPr>
                  <a:xfrm>
                    <a:off x="2036183" y="4085036"/>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52" name="Ellipse 251">
                    <a:extLst>
                      <a:ext uri="{FF2B5EF4-FFF2-40B4-BE49-F238E27FC236}">
                        <a16:creationId xmlns:a16="http://schemas.microsoft.com/office/drawing/2014/main" id="{64296D4B-E1AA-4CD4-B272-E061F8B7EE34}"/>
                      </a:ext>
                    </a:extLst>
                  </p:cNvPr>
                  <p:cNvSpPr/>
                  <p:nvPr/>
                </p:nvSpPr>
                <p:spPr>
                  <a:xfrm>
                    <a:off x="1903658" y="421858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45" name="Rectangle 244">
              <a:extLst>
                <a:ext uri="{FF2B5EF4-FFF2-40B4-BE49-F238E27FC236}">
                  <a16:creationId xmlns:a16="http://schemas.microsoft.com/office/drawing/2014/main" id="{29FB077A-28CA-41FC-B182-BC06A4550630}"/>
                </a:ext>
              </a:extLst>
            </p:cNvPr>
            <p:cNvSpPr/>
            <p:nvPr/>
          </p:nvSpPr>
          <p:spPr>
            <a:xfrm>
              <a:off x="2123652" y="7475843"/>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Planifier son organisation du travail selon les priorités sur ses différents dossiers d'intervention</a:t>
              </a:r>
            </a:p>
          </p:txBody>
        </p:sp>
      </p:grpSp>
      <p:grpSp>
        <p:nvGrpSpPr>
          <p:cNvPr id="253" name="Groupe 252">
            <a:extLst>
              <a:ext uri="{FF2B5EF4-FFF2-40B4-BE49-F238E27FC236}">
                <a16:creationId xmlns:a16="http://schemas.microsoft.com/office/drawing/2014/main" id="{353CF00C-40B7-4695-9F23-DF8845B03E1C}"/>
              </a:ext>
            </a:extLst>
          </p:cNvPr>
          <p:cNvGrpSpPr/>
          <p:nvPr/>
        </p:nvGrpSpPr>
        <p:grpSpPr>
          <a:xfrm>
            <a:off x="179437" y="10095616"/>
            <a:ext cx="7246836" cy="504000"/>
            <a:chOff x="170850" y="7411397"/>
            <a:chExt cx="7246836" cy="504000"/>
          </a:xfrm>
        </p:grpSpPr>
        <p:grpSp>
          <p:nvGrpSpPr>
            <p:cNvPr id="254" name="Groupe 253">
              <a:extLst>
                <a:ext uri="{FF2B5EF4-FFF2-40B4-BE49-F238E27FC236}">
                  <a16:creationId xmlns:a16="http://schemas.microsoft.com/office/drawing/2014/main" id="{2CE840FC-D65B-4D80-8A5D-792F0DD7B4B0}"/>
                </a:ext>
              </a:extLst>
            </p:cNvPr>
            <p:cNvGrpSpPr/>
            <p:nvPr/>
          </p:nvGrpSpPr>
          <p:grpSpPr>
            <a:xfrm>
              <a:off x="170850" y="7411397"/>
              <a:ext cx="7246836" cy="504000"/>
              <a:chOff x="170850" y="7411397"/>
              <a:chExt cx="7246836" cy="504000"/>
            </a:xfrm>
          </p:grpSpPr>
          <p:sp>
            <p:nvSpPr>
              <p:cNvPr id="260" name="ZoneTexte 259">
                <a:extLst>
                  <a:ext uri="{FF2B5EF4-FFF2-40B4-BE49-F238E27FC236}">
                    <a16:creationId xmlns:a16="http://schemas.microsoft.com/office/drawing/2014/main" id="{A503BBCA-DAF6-4917-B99B-51BE51E347FE}"/>
                  </a:ext>
                </a:extLst>
              </p:cNvPr>
              <p:cNvSpPr txBox="1"/>
              <p:nvPr/>
            </p:nvSpPr>
            <p:spPr>
              <a:xfrm>
                <a:off x="170850" y="7540287"/>
                <a:ext cx="1767172"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Anglais professionnel</a:t>
                </a:r>
              </a:p>
            </p:txBody>
          </p:sp>
          <p:sp>
            <p:nvSpPr>
              <p:cNvPr id="261" name="Rectangle 260">
                <a:extLst>
                  <a:ext uri="{FF2B5EF4-FFF2-40B4-BE49-F238E27FC236}">
                    <a16:creationId xmlns:a16="http://schemas.microsoft.com/office/drawing/2014/main" id="{CEB9AC32-9B00-4A3B-BCD6-A52D99F0E655}"/>
                  </a:ext>
                </a:extLst>
              </p:cNvPr>
              <p:cNvSpPr/>
              <p:nvPr/>
            </p:nvSpPr>
            <p:spPr>
              <a:xfrm>
                <a:off x="5292000" y="7478731"/>
                <a:ext cx="2125686"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Conduire une mission de conseil en anglais</a:t>
                </a:r>
              </a:p>
            </p:txBody>
          </p:sp>
          <p:grpSp>
            <p:nvGrpSpPr>
              <p:cNvPr id="262" name="Groupe 261">
                <a:extLst>
                  <a:ext uri="{FF2B5EF4-FFF2-40B4-BE49-F238E27FC236}">
                    <a16:creationId xmlns:a16="http://schemas.microsoft.com/office/drawing/2014/main" id="{17F2F662-876F-4C0F-A9A3-95C7CCB5F5CA}"/>
                  </a:ext>
                </a:extLst>
              </p:cNvPr>
              <p:cNvGrpSpPr/>
              <p:nvPr/>
            </p:nvGrpSpPr>
            <p:grpSpPr>
              <a:xfrm>
                <a:off x="1907629" y="7411397"/>
                <a:ext cx="3405719" cy="504000"/>
                <a:chOff x="1907629" y="2839149"/>
                <a:chExt cx="3405719" cy="504000"/>
              </a:xfrm>
            </p:grpSpPr>
            <p:sp>
              <p:nvSpPr>
                <p:cNvPr id="263" name="Rectangle 262">
                  <a:extLst>
                    <a:ext uri="{FF2B5EF4-FFF2-40B4-BE49-F238E27FC236}">
                      <a16:creationId xmlns:a16="http://schemas.microsoft.com/office/drawing/2014/main" id="{A577190E-310F-4576-AED9-D6C1EC12DDBB}"/>
                    </a:ext>
                  </a:extLst>
                </p:cNvPr>
                <p:cNvSpPr/>
                <p:nvPr/>
              </p:nvSpPr>
              <p:spPr>
                <a:xfrm>
                  <a:off x="2052761" y="28391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64" name="Groupe 263">
                  <a:extLst>
                    <a:ext uri="{FF2B5EF4-FFF2-40B4-BE49-F238E27FC236}">
                      <a16:creationId xmlns:a16="http://schemas.microsoft.com/office/drawing/2014/main" id="{00822382-00ED-4AA1-BA87-A467C11F4D5F}"/>
                    </a:ext>
                  </a:extLst>
                </p:cNvPr>
                <p:cNvGrpSpPr/>
                <p:nvPr/>
              </p:nvGrpSpPr>
              <p:grpSpPr>
                <a:xfrm>
                  <a:off x="1907629" y="2839149"/>
                  <a:ext cx="271472" cy="504000"/>
                  <a:chOff x="1903658" y="4072535"/>
                  <a:chExt cx="265051" cy="504000"/>
                </a:xfrm>
              </p:grpSpPr>
              <p:cxnSp>
                <p:nvCxnSpPr>
                  <p:cNvPr id="265" name="Connecteur droit 264">
                    <a:extLst>
                      <a:ext uri="{FF2B5EF4-FFF2-40B4-BE49-F238E27FC236}">
                        <a16:creationId xmlns:a16="http://schemas.microsoft.com/office/drawing/2014/main" id="{FCD0046E-F510-4DFF-B585-581F0050FF9A}"/>
                      </a:ext>
                    </a:extLst>
                  </p:cNvPr>
                  <p:cNvCxnSpPr>
                    <a:cxnSpLocks/>
                  </p:cNvCxnSpPr>
                  <p:nvPr/>
                </p:nvCxnSpPr>
                <p:spPr>
                  <a:xfrm>
                    <a:off x="2036183" y="4072535"/>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66" name="Ellipse 265">
                    <a:extLst>
                      <a:ext uri="{FF2B5EF4-FFF2-40B4-BE49-F238E27FC236}">
                        <a16:creationId xmlns:a16="http://schemas.microsoft.com/office/drawing/2014/main" id="{110FD1BE-A973-4AFC-A0C3-772F384984FA}"/>
                      </a:ext>
                    </a:extLst>
                  </p:cNvPr>
                  <p:cNvSpPr/>
                  <p:nvPr/>
                </p:nvSpPr>
                <p:spPr>
                  <a:xfrm>
                    <a:off x="1903658" y="420608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259" name="Rectangle 258">
              <a:extLst>
                <a:ext uri="{FF2B5EF4-FFF2-40B4-BE49-F238E27FC236}">
                  <a16:creationId xmlns:a16="http://schemas.microsoft.com/office/drawing/2014/main" id="{EDEB1FC8-CCF9-4E5B-835D-DAD900943DA6}"/>
                </a:ext>
              </a:extLst>
            </p:cNvPr>
            <p:cNvSpPr/>
            <p:nvPr/>
          </p:nvSpPr>
          <p:spPr>
            <a:xfrm>
              <a:off x="2123652" y="7540287"/>
              <a:ext cx="3240000" cy="24622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Diriger des débats techniques et un projet en anglais</a:t>
              </a:r>
            </a:p>
          </p:txBody>
        </p:sp>
      </p:grpSp>
      <p:grpSp>
        <p:nvGrpSpPr>
          <p:cNvPr id="267" name="Groupe 266">
            <a:extLst>
              <a:ext uri="{FF2B5EF4-FFF2-40B4-BE49-F238E27FC236}">
                <a16:creationId xmlns:a16="http://schemas.microsoft.com/office/drawing/2014/main" id="{2E111470-3DB9-4384-8749-0953F1756568}"/>
              </a:ext>
            </a:extLst>
          </p:cNvPr>
          <p:cNvGrpSpPr/>
          <p:nvPr/>
        </p:nvGrpSpPr>
        <p:grpSpPr>
          <a:xfrm>
            <a:off x="179437" y="7290122"/>
            <a:ext cx="7246836" cy="507831"/>
            <a:chOff x="170850" y="7410440"/>
            <a:chExt cx="7246836" cy="507831"/>
          </a:xfrm>
        </p:grpSpPr>
        <p:grpSp>
          <p:nvGrpSpPr>
            <p:cNvPr id="268" name="Groupe 267">
              <a:extLst>
                <a:ext uri="{FF2B5EF4-FFF2-40B4-BE49-F238E27FC236}">
                  <a16:creationId xmlns:a16="http://schemas.microsoft.com/office/drawing/2014/main" id="{787FA2E9-6542-4D6E-8AB2-4D8F9DD88ED9}"/>
                </a:ext>
              </a:extLst>
            </p:cNvPr>
            <p:cNvGrpSpPr/>
            <p:nvPr/>
          </p:nvGrpSpPr>
          <p:grpSpPr>
            <a:xfrm>
              <a:off x="170850" y="7410440"/>
              <a:ext cx="7246836" cy="507831"/>
              <a:chOff x="170850" y="7410440"/>
              <a:chExt cx="7246836" cy="507831"/>
            </a:xfrm>
          </p:grpSpPr>
          <p:sp>
            <p:nvSpPr>
              <p:cNvPr id="273" name="ZoneTexte 272">
                <a:extLst>
                  <a:ext uri="{FF2B5EF4-FFF2-40B4-BE49-F238E27FC236}">
                    <a16:creationId xmlns:a16="http://schemas.microsoft.com/office/drawing/2014/main" id="{58CA5600-4359-4429-ABE4-6DFEC29A64A6}"/>
                  </a:ext>
                </a:extLst>
              </p:cNvPr>
              <p:cNvSpPr txBox="1"/>
              <p:nvPr/>
            </p:nvSpPr>
            <p:spPr>
              <a:xfrm>
                <a:off x="170850" y="7541245"/>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Pilotage de missions</a:t>
                </a:r>
              </a:p>
            </p:txBody>
          </p:sp>
          <p:sp>
            <p:nvSpPr>
              <p:cNvPr id="289" name="Rectangle 288">
                <a:extLst>
                  <a:ext uri="{FF2B5EF4-FFF2-40B4-BE49-F238E27FC236}">
                    <a16:creationId xmlns:a16="http://schemas.microsoft.com/office/drawing/2014/main" id="{A2A1D125-F6C8-48C6-A23D-115D5842199F}"/>
                  </a:ext>
                </a:extLst>
              </p:cNvPr>
              <p:cNvSpPr/>
              <p:nvPr/>
            </p:nvSpPr>
            <p:spPr>
              <a:xfrm>
                <a:off x="5292000" y="7410440"/>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Gérer les étapes d’une mission de conseil en finance selon les budget et les attentes du client</a:t>
                </a:r>
              </a:p>
            </p:txBody>
          </p:sp>
          <p:grpSp>
            <p:nvGrpSpPr>
              <p:cNvPr id="290" name="Groupe 289">
                <a:extLst>
                  <a:ext uri="{FF2B5EF4-FFF2-40B4-BE49-F238E27FC236}">
                    <a16:creationId xmlns:a16="http://schemas.microsoft.com/office/drawing/2014/main" id="{B8B9B536-08AE-4503-84E6-2BA816387EB3}"/>
                  </a:ext>
                </a:extLst>
              </p:cNvPr>
              <p:cNvGrpSpPr/>
              <p:nvPr/>
            </p:nvGrpSpPr>
            <p:grpSpPr>
              <a:xfrm>
                <a:off x="1907629" y="7412355"/>
                <a:ext cx="3405719" cy="504000"/>
                <a:chOff x="1907629" y="2840107"/>
                <a:chExt cx="3405719" cy="504000"/>
              </a:xfrm>
            </p:grpSpPr>
            <p:sp>
              <p:nvSpPr>
                <p:cNvPr id="291" name="Rectangle 290">
                  <a:extLst>
                    <a:ext uri="{FF2B5EF4-FFF2-40B4-BE49-F238E27FC236}">
                      <a16:creationId xmlns:a16="http://schemas.microsoft.com/office/drawing/2014/main" id="{D57C5059-C270-4FAA-8553-CF05E6E9E5E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2" name="Groupe 291">
                  <a:extLst>
                    <a:ext uri="{FF2B5EF4-FFF2-40B4-BE49-F238E27FC236}">
                      <a16:creationId xmlns:a16="http://schemas.microsoft.com/office/drawing/2014/main" id="{C61A5902-0B5F-4976-8198-A614440ADDE9}"/>
                    </a:ext>
                  </a:extLst>
                </p:cNvPr>
                <p:cNvGrpSpPr/>
                <p:nvPr/>
              </p:nvGrpSpPr>
              <p:grpSpPr>
                <a:xfrm>
                  <a:off x="1907629" y="2840107"/>
                  <a:ext cx="271472" cy="504000"/>
                  <a:chOff x="1903658" y="4073493"/>
                  <a:chExt cx="265051" cy="504000"/>
                </a:xfrm>
              </p:grpSpPr>
              <p:cxnSp>
                <p:nvCxnSpPr>
                  <p:cNvPr id="293" name="Connecteur droit 292">
                    <a:extLst>
                      <a:ext uri="{FF2B5EF4-FFF2-40B4-BE49-F238E27FC236}">
                        <a16:creationId xmlns:a16="http://schemas.microsoft.com/office/drawing/2014/main" id="{E4F84D20-64BF-4EF3-A348-AEF5CAF29FF1}"/>
                      </a:ext>
                    </a:extLst>
                  </p:cNvPr>
                  <p:cNvCxnSpPr>
                    <a:cxnSpLocks/>
                  </p:cNvCxnSpPr>
                  <p:nvPr/>
                </p:nvCxnSpPr>
                <p:spPr>
                  <a:xfrm>
                    <a:off x="2036183" y="4073493"/>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99" name="Ellipse 298">
                    <a:extLst>
                      <a:ext uri="{FF2B5EF4-FFF2-40B4-BE49-F238E27FC236}">
                        <a16:creationId xmlns:a16="http://schemas.microsoft.com/office/drawing/2014/main" id="{0C70FBF2-26F1-4C32-BF62-873DCBEFA52A}"/>
                      </a:ext>
                    </a:extLst>
                  </p:cNvPr>
                  <p:cNvSpPr/>
                  <p:nvPr/>
                </p:nvSpPr>
                <p:spPr>
                  <a:xfrm>
                    <a:off x="1903658" y="4207041"/>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grpSp>
        <p:sp>
          <p:nvSpPr>
            <p:cNvPr id="272" name="Rectangle 271">
              <a:extLst>
                <a:ext uri="{FF2B5EF4-FFF2-40B4-BE49-F238E27FC236}">
                  <a16:creationId xmlns:a16="http://schemas.microsoft.com/office/drawing/2014/main" id="{CE025BD4-7FDE-45F4-BE5B-17F198DDC10C}"/>
                </a:ext>
              </a:extLst>
            </p:cNvPr>
            <p:cNvSpPr/>
            <p:nvPr/>
          </p:nvSpPr>
          <p:spPr>
            <a:xfrm>
              <a:off x="2123652" y="7541245"/>
              <a:ext cx="3240000" cy="246221"/>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Piloter une ou plusieurs phases et équipes projets</a:t>
              </a:r>
            </a:p>
          </p:txBody>
        </p:sp>
      </p:grpSp>
      <p:grpSp>
        <p:nvGrpSpPr>
          <p:cNvPr id="166" name="Groupe 165">
            <a:extLst>
              <a:ext uri="{FF2B5EF4-FFF2-40B4-BE49-F238E27FC236}">
                <a16:creationId xmlns:a16="http://schemas.microsoft.com/office/drawing/2014/main" id="{D964102A-A9C4-402B-9A9C-82B0E1524590}"/>
              </a:ext>
            </a:extLst>
          </p:cNvPr>
          <p:cNvGrpSpPr/>
          <p:nvPr/>
        </p:nvGrpSpPr>
        <p:grpSpPr>
          <a:xfrm>
            <a:off x="179437" y="2731624"/>
            <a:ext cx="7142579" cy="507831"/>
            <a:chOff x="205409" y="4094066"/>
            <a:chExt cx="7142579" cy="507831"/>
          </a:xfrm>
        </p:grpSpPr>
        <p:sp>
          <p:nvSpPr>
            <p:cNvPr id="167" name="ZoneTexte 166">
              <a:extLst>
                <a:ext uri="{FF2B5EF4-FFF2-40B4-BE49-F238E27FC236}">
                  <a16:creationId xmlns:a16="http://schemas.microsoft.com/office/drawing/2014/main" id="{B2EF5122-877D-4B07-B793-648136401273}"/>
                </a:ext>
              </a:extLst>
            </p:cNvPr>
            <p:cNvSpPr txBox="1"/>
            <p:nvPr/>
          </p:nvSpPr>
          <p:spPr>
            <a:xfrm>
              <a:off x="205409" y="4147926"/>
              <a:ext cx="16756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Concepts spécifiques au domaine de spécialité</a:t>
              </a:r>
            </a:p>
          </p:txBody>
        </p:sp>
        <p:sp>
          <p:nvSpPr>
            <p:cNvPr id="168" name="Rectangle 167">
              <a:extLst>
                <a:ext uri="{FF2B5EF4-FFF2-40B4-BE49-F238E27FC236}">
                  <a16:creationId xmlns:a16="http://schemas.microsoft.com/office/drawing/2014/main" id="{07527EA8-0E24-4FF3-819F-F65F79F8E7DB}"/>
                </a:ext>
              </a:extLst>
            </p:cNvPr>
            <p:cNvSpPr/>
            <p:nvPr/>
          </p:nvSpPr>
          <p:spPr>
            <a:xfrm>
              <a:off x="5377347" y="4094066"/>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Réorganiser les processus d’une DAF en intégrant les évolutions réglementaires,  technologiques…</a:t>
              </a:r>
            </a:p>
          </p:txBody>
        </p:sp>
        <p:sp>
          <p:nvSpPr>
            <p:cNvPr id="169" name="Rectangle 168">
              <a:extLst>
                <a:ext uri="{FF2B5EF4-FFF2-40B4-BE49-F238E27FC236}">
                  <a16:creationId xmlns:a16="http://schemas.microsoft.com/office/drawing/2014/main" id="{6EA1C0D2-0F47-4317-B8F1-58F86AC59847}"/>
                </a:ext>
              </a:extLst>
            </p:cNvPr>
            <p:cNvSpPr/>
            <p:nvPr/>
          </p:nvSpPr>
          <p:spPr>
            <a:xfrm>
              <a:off x="2087320" y="409598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70" name="Groupe 169">
              <a:extLst>
                <a:ext uri="{FF2B5EF4-FFF2-40B4-BE49-F238E27FC236}">
                  <a16:creationId xmlns:a16="http://schemas.microsoft.com/office/drawing/2014/main" id="{CF380CD4-C328-4701-908E-4225759406AD}"/>
                </a:ext>
              </a:extLst>
            </p:cNvPr>
            <p:cNvGrpSpPr/>
            <p:nvPr/>
          </p:nvGrpSpPr>
          <p:grpSpPr>
            <a:xfrm>
              <a:off x="1942188" y="4095981"/>
              <a:ext cx="271472" cy="504000"/>
              <a:chOff x="1903658" y="4111007"/>
              <a:chExt cx="265051" cy="504000"/>
            </a:xfrm>
          </p:grpSpPr>
          <p:cxnSp>
            <p:nvCxnSpPr>
              <p:cNvPr id="197" name="Connecteur droit 196">
                <a:extLst>
                  <a:ext uri="{FF2B5EF4-FFF2-40B4-BE49-F238E27FC236}">
                    <a16:creationId xmlns:a16="http://schemas.microsoft.com/office/drawing/2014/main" id="{2D288EBF-EC68-4923-8182-F35A5105B383}"/>
                  </a:ext>
                </a:extLst>
              </p:cNvPr>
              <p:cNvCxnSpPr>
                <a:cxnSpLocks/>
              </p:cNvCxnSpPr>
              <p:nvPr/>
            </p:nvCxnSpPr>
            <p:spPr>
              <a:xfrm>
                <a:off x="2036183" y="4111007"/>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99" name="Ellipse 198">
                <a:extLst>
                  <a:ext uri="{FF2B5EF4-FFF2-40B4-BE49-F238E27FC236}">
                    <a16:creationId xmlns:a16="http://schemas.microsoft.com/office/drawing/2014/main" id="{F20B2143-7D74-4A4E-87A5-59888E1DBD55}"/>
                  </a:ext>
                </a:extLst>
              </p:cNvPr>
              <p:cNvSpPr/>
              <p:nvPr/>
            </p:nvSpPr>
            <p:spPr>
              <a:xfrm>
                <a:off x="1903658" y="4244555"/>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sp>
          <p:nvSpPr>
            <p:cNvPr id="192" name="Rectangle 191">
              <a:extLst>
                <a:ext uri="{FF2B5EF4-FFF2-40B4-BE49-F238E27FC236}">
                  <a16:creationId xmlns:a16="http://schemas.microsoft.com/office/drawing/2014/main" id="{83DBC65C-D9E3-4079-B7F0-01348D54A7E5}"/>
                </a:ext>
              </a:extLst>
            </p:cNvPr>
            <p:cNvSpPr/>
            <p:nvPr/>
          </p:nvSpPr>
          <p:spPr>
            <a:xfrm>
              <a:off x="2169012" y="4147926"/>
              <a:ext cx="3095822"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tendances et faire évoluer les offres et process de travail en fonction</a:t>
              </a:r>
            </a:p>
          </p:txBody>
        </p:sp>
      </p:grpSp>
      <p:grpSp>
        <p:nvGrpSpPr>
          <p:cNvPr id="193" name="Groupe 192">
            <a:extLst>
              <a:ext uri="{FF2B5EF4-FFF2-40B4-BE49-F238E27FC236}">
                <a16:creationId xmlns:a16="http://schemas.microsoft.com/office/drawing/2014/main" id="{E0FF1BC7-F486-46DD-8CBE-3EC7B6309B5E}"/>
              </a:ext>
            </a:extLst>
          </p:cNvPr>
          <p:cNvGrpSpPr/>
          <p:nvPr/>
        </p:nvGrpSpPr>
        <p:grpSpPr>
          <a:xfrm>
            <a:off x="179437" y="3296643"/>
            <a:ext cx="7142579" cy="553998"/>
            <a:chOff x="205409" y="4044052"/>
            <a:chExt cx="7142579" cy="553998"/>
          </a:xfrm>
        </p:grpSpPr>
        <p:sp>
          <p:nvSpPr>
            <p:cNvPr id="204" name="ZoneTexte 203">
              <a:extLst>
                <a:ext uri="{FF2B5EF4-FFF2-40B4-BE49-F238E27FC236}">
                  <a16:creationId xmlns:a16="http://schemas.microsoft.com/office/drawing/2014/main" id="{5D2EF4E4-F118-4E2F-8FB2-CAA4AB4392D5}"/>
                </a:ext>
              </a:extLst>
            </p:cNvPr>
            <p:cNvSpPr txBox="1"/>
            <p:nvPr/>
          </p:nvSpPr>
          <p:spPr>
            <a:xfrm>
              <a:off x="205409" y="4044052"/>
              <a:ext cx="16756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206" name="Rectangle 205">
              <a:extLst>
                <a:ext uri="{FF2B5EF4-FFF2-40B4-BE49-F238E27FC236}">
                  <a16:creationId xmlns:a16="http://schemas.microsoft.com/office/drawing/2014/main" id="{C8CDC065-4B51-4F95-A96B-369AB60FD276}"/>
                </a:ext>
              </a:extLst>
            </p:cNvPr>
            <p:cNvSpPr/>
            <p:nvPr/>
          </p:nvSpPr>
          <p:spPr>
            <a:xfrm>
              <a:off x="5377347" y="4067136"/>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Gérer le transfert sécurisé des données en amont d’une mission de conseil financier </a:t>
              </a:r>
            </a:p>
          </p:txBody>
        </p:sp>
        <p:sp>
          <p:nvSpPr>
            <p:cNvPr id="215" name="Rectangle 214">
              <a:extLst>
                <a:ext uri="{FF2B5EF4-FFF2-40B4-BE49-F238E27FC236}">
                  <a16:creationId xmlns:a16="http://schemas.microsoft.com/office/drawing/2014/main" id="{3DA36E54-4AA6-4500-A35B-0BA2171266B1}"/>
                </a:ext>
              </a:extLst>
            </p:cNvPr>
            <p:cNvSpPr/>
            <p:nvPr/>
          </p:nvSpPr>
          <p:spPr>
            <a:xfrm>
              <a:off x="2087320" y="406905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56" name="Groupe 255">
              <a:extLst>
                <a:ext uri="{FF2B5EF4-FFF2-40B4-BE49-F238E27FC236}">
                  <a16:creationId xmlns:a16="http://schemas.microsoft.com/office/drawing/2014/main" id="{C6EB56C0-EE0A-4B02-8D2B-FD5041B35479}"/>
                </a:ext>
              </a:extLst>
            </p:cNvPr>
            <p:cNvGrpSpPr/>
            <p:nvPr/>
          </p:nvGrpSpPr>
          <p:grpSpPr>
            <a:xfrm>
              <a:off x="1942188" y="4069051"/>
              <a:ext cx="271472" cy="504000"/>
              <a:chOff x="1903658" y="4084077"/>
              <a:chExt cx="265051" cy="504000"/>
            </a:xfrm>
          </p:grpSpPr>
          <p:cxnSp>
            <p:nvCxnSpPr>
              <p:cNvPr id="274" name="Connecteur droit 273">
                <a:extLst>
                  <a:ext uri="{FF2B5EF4-FFF2-40B4-BE49-F238E27FC236}">
                    <a16:creationId xmlns:a16="http://schemas.microsoft.com/office/drawing/2014/main" id="{F6447AB4-64B6-44FB-B23D-C5C125B580AE}"/>
                  </a:ext>
                </a:extLst>
              </p:cNvPr>
              <p:cNvCxnSpPr>
                <a:cxnSpLocks/>
              </p:cNvCxnSpPr>
              <p:nvPr/>
            </p:nvCxnSpPr>
            <p:spPr>
              <a:xfrm>
                <a:off x="2036183" y="4084077"/>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75" name="Ellipse 274">
                <a:extLst>
                  <a:ext uri="{FF2B5EF4-FFF2-40B4-BE49-F238E27FC236}">
                    <a16:creationId xmlns:a16="http://schemas.microsoft.com/office/drawing/2014/main" id="{E3A88488-F457-4E6F-AE70-B4EB600F1613}"/>
                  </a:ext>
                </a:extLst>
              </p:cNvPr>
              <p:cNvSpPr/>
              <p:nvPr/>
            </p:nvSpPr>
            <p:spPr>
              <a:xfrm>
                <a:off x="1903658" y="4217625"/>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270" name="Rectangle 269">
              <a:extLst>
                <a:ext uri="{FF2B5EF4-FFF2-40B4-BE49-F238E27FC236}">
                  <a16:creationId xmlns:a16="http://schemas.microsoft.com/office/drawing/2014/main" id="{DC839980-FD4B-4AFD-B657-79C4B36E4AD2}"/>
                </a:ext>
              </a:extLst>
            </p:cNvPr>
            <p:cNvSpPr/>
            <p:nvPr/>
          </p:nvSpPr>
          <p:spPr>
            <a:xfrm>
              <a:off x="2169012" y="412099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les modes de collecte et de classification aux spécificités des clients et exigences de la mission</a:t>
              </a:r>
            </a:p>
          </p:txBody>
        </p:sp>
      </p:grpSp>
      <p:grpSp>
        <p:nvGrpSpPr>
          <p:cNvPr id="276" name="Groupe 275">
            <a:extLst>
              <a:ext uri="{FF2B5EF4-FFF2-40B4-BE49-F238E27FC236}">
                <a16:creationId xmlns:a16="http://schemas.microsoft.com/office/drawing/2014/main" id="{1161E675-A7F1-4082-B821-BC17385E9B5C}"/>
              </a:ext>
            </a:extLst>
          </p:cNvPr>
          <p:cNvGrpSpPr/>
          <p:nvPr/>
        </p:nvGrpSpPr>
        <p:grpSpPr>
          <a:xfrm>
            <a:off x="179437" y="9506817"/>
            <a:ext cx="7246836" cy="553998"/>
            <a:chOff x="170850" y="7475842"/>
            <a:chExt cx="7246836" cy="553998"/>
          </a:xfrm>
        </p:grpSpPr>
        <p:grpSp>
          <p:nvGrpSpPr>
            <p:cNvPr id="277" name="Groupe 276">
              <a:extLst>
                <a:ext uri="{FF2B5EF4-FFF2-40B4-BE49-F238E27FC236}">
                  <a16:creationId xmlns:a16="http://schemas.microsoft.com/office/drawing/2014/main" id="{295432A5-E32F-49EB-A4B4-6BE12DC44693}"/>
                </a:ext>
              </a:extLst>
            </p:cNvPr>
            <p:cNvGrpSpPr/>
            <p:nvPr/>
          </p:nvGrpSpPr>
          <p:grpSpPr>
            <a:xfrm>
              <a:off x="170850" y="7475842"/>
              <a:ext cx="7246836" cy="553998"/>
              <a:chOff x="170850" y="7475842"/>
              <a:chExt cx="7246836" cy="553998"/>
            </a:xfrm>
          </p:grpSpPr>
          <p:sp>
            <p:nvSpPr>
              <p:cNvPr id="279" name="ZoneTexte 278">
                <a:extLst>
                  <a:ext uri="{FF2B5EF4-FFF2-40B4-BE49-F238E27FC236}">
                    <a16:creationId xmlns:a16="http://schemas.microsoft.com/office/drawing/2014/main" id="{5B179D64-97E9-4AAB-ABD8-BDB2FF276339}"/>
                  </a:ext>
                </a:extLst>
              </p:cNvPr>
              <p:cNvSpPr txBox="1"/>
              <p:nvPr/>
            </p:nvSpPr>
            <p:spPr>
              <a:xfrm>
                <a:off x="170850" y="7475842"/>
                <a:ext cx="1767172"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Adaptation à une variété de situations et d'interlocuteurs</a:t>
                </a:r>
              </a:p>
            </p:txBody>
          </p:sp>
          <p:sp>
            <p:nvSpPr>
              <p:cNvPr id="280" name="Rectangle 279">
                <a:extLst>
                  <a:ext uri="{FF2B5EF4-FFF2-40B4-BE49-F238E27FC236}">
                    <a16:creationId xmlns:a16="http://schemas.microsoft.com/office/drawing/2014/main" id="{9D86C442-F7C7-495F-8842-2AB470709EC4}"/>
                  </a:ext>
                </a:extLst>
              </p:cNvPr>
              <p:cNvSpPr/>
              <p:nvPr/>
            </p:nvSpPr>
            <p:spPr>
              <a:xfrm>
                <a:off x="5292000" y="7498926"/>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En fonction des éléments identifiés avec le client, mener des analyses complémentaires</a:t>
                </a:r>
              </a:p>
            </p:txBody>
          </p:sp>
          <p:grpSp>
            <p:nvGrpSpPr>
              <p:cNvPr id="281" name="Groupe 280">
                <a:extLst>
                  <a:ext uri="{FF2B5EF4-FFF2-40B4-BE49-F238E27FC236}">
                    <a16:creationId xmlns:a16="http://schemas.microsoft.com/office/drawing/2014/main" id="{5E9D496B-5E06-4EDF-891E-CDB260E5D907}"/>
                  </a:ext>
                </a:extLst>
              </p:cNvPr>
              <p:cNvGrpSpPr/>
              <p:nvPr/>
            </p:nvGrpSpPr>
            <p:grpSpPr>
              <a:xfrm>
                <a:off x="1907629" y="7500841"/>
                <a:ext cx="3405719" cy="504000"/>
                <a:chOff x="1907629" y="2928593"/>
                <a:chExt cx="3405719" cy="504000"/>
              </a:xfrm>
            </p:grpSpPr>
            <p:sp>
              <p:nvSpPr>
                <p:cNvPr id="282" name="Rectangle 281">
                  <a:extLst>
                    <a:ext uri="{FF2B5EF4-FFF2-40B4-BE49-F238E27FC236}">
                      <a16:creationId xmlns:a16="http://schemas.microsoft.com/office/drawing/2014/main" id="{E52DAC18-343E-409B-A84B-DE8C618A5446}"/>
                    </a:ext>
                  </a:extLst>
                </p:cNvPr>
                <p:cNvSpPr/>
                <p:nvPr/>
              </p:nvSpPr>
              <p:spPr>
                <a:xfrm>
                  <a:off x="2052761" y="2928593"/>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3" name="Groupe 282">
                  <a:extLst>
                    <a:ext uri="{FF2B5EF4-FFF2-40B4-BE49-F238E27FC236}">
                      <a16:creationId xmlns:a16="http://schemas.microsoft.com/office/drawing/2014/main" id="{300E1C0D-3842-48E3-BAFF-E14DE097458E}"/>
                    </a:ext>
                  </a:extLst>
                </p:cNvPr>
                <p:cNvGrpSpPr/>
                <p:nvPr/>
              </p:nvGrpSpPr>
              <p:grpSpPr>
                <a:xfrm>
                  <a:off x="1907629" y="2928593"/>
                  <a:ext cx="271472" cy="504000"/>
                  <a:chOff x="1903658" y="4161979"/>
                  <a:chExt cx="265051" cy="504000"/>
                </a:xfrm>
              </p:grpSpPr>
              <p:cxnSp>
                <p:nvCxnSpPr>
                  <p:cNvPr id="284" name="Connecteur droit 283">
                    <a:extLst>
                      <a:ext uri="{FF2B5EF4-FFF2-40B4-BE49-F238E27FC236}">
                        <a16:creationId xmlns:a16="http://schemas.microsoft.com/office/drawing/2014/main" id="{CBF8C280-3C56-4333-9816-BD0DFB1C1340}"/>
                      </a:ext>
                    </a:extLst>
                  </p:cNvPr>
                  <p:cNvCxnSpPr>
                    <a:cxnSpLocks/>
                  </p:cNvCxnSpPr>
                  <p:nvPr/>
                </p:nvCxnSpPr>
                <p:spPr>
                  <a:xfrm>
                    <a:off x="2036183" y="4161979"/>
                    <a:ext cx="0" cy="504000"/>
                  </a:xfrm>
                  <a:prstGeom prst="line">
                    <a:avLst/>
                  </a:prstGeom>
                  <a:solidFill>
                    <a:schemeClr val="accent1">
                      <a:lumMod val="75000"/>
                    </a:schemeClr>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85" name="Ellipse 284">
                    <a:extLst>
                      <a:ext uri="{FF2B5EF4-FFF2-40B4-BE49-F238E27FC236}">
                        <a16:creationId xmlns:a16="http://schemas.microsoft.com/office/drawing/2014/main" id="{F18F21A5-099A-4F7F-B679-85473E76D85F}"/>
                      </a:ext>
                    </a:extLst>
                  </p:cNvPr>
                  <p:cNvSpPr/>
                  <p:nvPr/>
                </p:nvSpPr>
                <p:spPr>
                  <a:xfrm>
                    <a:off x="1903658" y="4295527"/>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grpSp>
        <p:sp>
          <p:nvSpPr>
            <p:cNvPr id="278" name="Rectangle 277">
              <a:extLst>
                <a:ext uri="{FF2B5EF4-FFF2-40B4-BE49-F238E27FC236}">
                  <a16:creationId xmlns:a16="http://schemas.microsoft.com/office/drawing/2014/main" id="{29719EB8-F2E3-4CA3-8C88-55B5E4329C49}"/>
                </a:ext>
              </a:extLst>
            </p:cNvPr>
            <p:cNvSpPr/>
            <p:nvPr/>
          </p:nvSpPr>
          <p:spPr>
            <a:xfrm>
              <a:off x="2123652" y="7552786"/>
              <a:ext cx="3240000" cy="400110"/>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Adapter la prestation délivrée aux spécificités de situations et d'interlocuteurs</a:t>
              </a:r>
            </a:p>
          </p:txBody>
        </p:sp>
      </p:grpSp>
      <p:sp>
        <p:nvSpPr>
          <p:cNvPr id="159" name="ZoneTexte 158">
            <a:extLst>
              <a:ext uri="{FF2B5EF4-FFF2-40B4-BE49-F238E27FC236}">
                <a16:creationId xmlns:a16="http://schemas.microsoft.com/office/drawing/2014/main" id="{1E11CC49-94A2-484A-9BEE-1EA929B123EC}"/>
              </a:ext>
            </a:extLst>
          </p:cNvPr>
          <p:cNvSpPr txBox="1"/>
          <p:nvPr/>
        </p:nvSpPr>
        <p:spPr>
          <a:xfrm>
            <a:off x="240924" y="1220429"/>
            <a:ext cx="2267058"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Consultant finance</a:t>
            </a:r>
          </a:p>
        </p:txBody>
      </p:sp>
      <p:pic>
        <p:nvPicPr>
          <p:cNvPr id="4" name="Image 3" descr="Une image contenant texte, Police, logo, Graphique&#10;&#10;Description générée automatiquement">
            <a:extLst>
              <a:ext uri="{FF2B5EF4-FFF2-40B4-BE49-F238E27FC236}">
                <a16:creationId xmlns:a16="http://schemas.microsoft.com/office/drawing/2014/main" id="{AFC58F15-8A74-2F18-CFAA-5AA4CA932CA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3859" y="114601"/>
            <a:ext cx="1117053" cy="922337"/>
          </a:xfrm>
          <a:prstGeom prst="rect">
            <a:avLst/>
          </a:prstGeom>
        </p:spPr>
      </p:pic>
    </p:spTree>
    <p:extLst>
      <p:ext uri="{BB962C8B-B14F-4D97-AF65-F5344CB8AC3E}">
        <p14:creationId xmlns:p14="http://schemas.microsoft.com/office/powerpoint/2010/main" val="106318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5" name="Groupe 4">
            <a:extLst>
              <a:ext uri="{FF2B5EF4-FFF2-40B4-BE49-F238E27FC236}">
                <a16:creationId xmlns:a16="http://schemas.microsoft.com/office/drawing/2014/main" id="{8CA372D1-D541-430F-975A-3414ECD5B43B}"/>
              </a:ext>
            </a:extLst>
          </p:cNvPr>
          <p:cNvGrpSpPr/>
          <p:nvPr/>
        </p:nvGrpSpPr>
        <p:grpSpPr>
          <a:xfrm>
            <a:off x="3935345" y="5716987"/>
            <a:ext cx="3473456" cy="1468159"/>
            <a:chOff x="3935345" y="5705946"/>
            <a:chExt cx="3473456" cy="1468159"/>
          </a:xfrm>
        </p:grpSpPr>
        <p:sp>
          <p:nvSpPr>
            <p:cNvPr id="100" name="ZoneTexte 99">
              <a:extLst>
                <a:ext uri="{FF2B5EF4-FFF2-40B4-BE49-F238E27FC236}">
                  <a16:creationId xmlns:a16="http://schemas.microsoft.com/office/drawing/2014/main" id="{801D9D51-E8B0-4BA3-BA13-6383DD7D2674}"/>
                </a:ext>
              </a:extLst>
            </p:cNvPr>
            <p:cNvSpPr txBox="1"/>
            <p:nvPr/>
          </p:nvSpPr>
          <p:spPr>
            <a:xfrm>
              <a:off x="4083532" y="5705946"/>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5785261"/>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sp>
          <p:nvSpPr>
            <p:cNvPr id="89" name="ZoneTexte 88">
              <a:extLst>
                <a:ext uri="{FF2B5EF4-FFF2-40B4-BE49-F238E27FC236}">
                  <a16:creationId xmlns:a16="http://schemas.microsoft.com/office/drawing/2014/main" id="{9C680D0D-EADB-41EF-9406-79332806A869}"/>
                </a:ext>
              </a:extLst>
            </p:cNvPr>
            <p:cNvSpPr txBox="1"/>
            <p:nvPr/>
          </p:nvSpPr>
          <p:spPr>
            <a:xfrm>
              <a:off x="3935345" y="6004554"/>
              <a:ext cx="3240000" cy="116955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compétences d’analyse de données des consultants grâce à l’intégration d’outils issus de la data science  </a:t>
              </a:r>
            </a:p>
            <a:p>
              <a:r>
                <a:rPr lang="fr-FR" dirty="0">
                  <a:solidFill>
                    <a:schemeClr val="tx2"/>
                  </a:solidFill>
                </a:rPr>
                <a:t>Spécialisation sectorielle des prestations de conseil</a:t>
              </a:r>
            </a:p>
            <a:p>
              <a:r>
                <a:rPr lang="fr-FR" dirty="0">
                  <a:solidFill>
                    <a:schemeClr val="tx2"/>
                  </a:solidFill>
                </a:rPr>
                <a:t>Compréhension renforcée de l’organisation des Systèmes d’Information et des enjeux de protection des données (RGPD)  </a:t>
              </a: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59862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grpSp>
        <p:nvGrpSpPr>
          <p:cNvPr id="12" name="Groupe 11">
            <a:extLst>
              <a:ext uri="{FF2B5EF4-FFF2-40B4-BE49-F238E27FC236}">
                <a16:creationId xmlns:a16="http://schemas.microsoft.com/office/drawing/2014/main" id="{5301C89D-6DBA-4208-B2ED-3B977913E035}"/>
              </a:ext>
            </a:extLst>
          </p:cNvPr>
          <p:cNvGrpSpPr/>
          <p:nvPr/>
        </p:nvGrpSpPr>
        <p:grpSpPr>
          <a:xfrm>
            <a:off x="3935345" y="7258323"/>
            <a:ext cx="3393624" cy="2696095"/>
            <a:chOff x="3935345" y="7079497"/>
            <a:chExt cx="3393624" cy="2696095"/>
          </a:xfrm>
        </p:grpSpPr>
        <p:grpSp>
          <p:nvGrpSpPr>
            <p:cNvPr id="103" name="Groupe 102">
              <a:extLst>
                <a:ext uri="{FF2B5EF4-FFF2-40B4-BE49-F238E27FC236}">
                  <a16:creationId xmlns:a16="http://schemas.microsoft.com/office/drawing/2014/main" id="{77846408-1680-4BA6-957B-B4FD5CB99A56}"/>
                </a:ext>
              </a:extLst>
            </p:cNvPr>
            <p:cNvGrpSpPr/>
            <p:nvPr/>
          </p:nvGrpSpPr>
          <p:grpSpPr>
            <a:xfrm>
              <a:off x="3978882" y="7079497"/>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35345" y="7374935"/>
              <a:ext cx="3240000" cy="2400657"/>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Autres métiers des cabinets comptables : Auditeur, Chef de mission comptable, Collaborateur comptable généraliste ou spécialisé (opérations comptables complexes…), Expert-comptable (sous condition d’obtention du DEC), Consultant transaction service, Responsable méthodes et veille…</a:t>
              </a:r>
            </a:p>
            <a:p>
              <a:pPr marL="108000" indent="-108000" algn="l">
                <a:buFont typeface="Wingdings" panose="05000000000000000000" pitchFamily="2" charset="2"/>
                <a:buChar char="§"/>
              </a:pPr>
              <a:r>
                <a:rPr lang="fr-FR" dirty="0">
                  <a:solidFill>
                    <a:schemeClr val="tx2"/>
                  </a:solidFill>
                </a:rPr>
                <a:t>Métiers des directions financières : direction comptable, contrôle de gestion, contrôle interne…</a:t>
              </a:r>
            </a:p>
            <a:p>
              <a:pPr marL="108000" indent="-108000" algn="l">
                <a:buFont typeface="Wingdings" panose="05000000000000000000" pitchFamily="2" charset="2"/>
                <a:buChar char="§"/>
              </a:pPr>
              <a:r>
                <a:rPr lang="fr-FR" dirty="0">
                  <a:solidFill>
                    <a:schemeClr val="tx2"/>
                  </a:solidFill>
                </a:rPr>
                <a:t>Autres métiers du conseil : conseil en management, conseil en stratégie, conseil en SI, conseil aux CSE… </a:t>
              </a:r>
            </a:p>
            <a:p>
              <a:pPr marL="108000" indent="-108000" algn="l">
                <a:buFont typeface="Wingdings" panose="05000000000000000000" pitchFamily="2" charset="2"/>
                <a:buChar char="§"/>
              </a:pPr>
              <a:r>
                <a:rPr lang="fr-FR" dirty="0">
                  <a:solidFill>
                    <a:schemeClr val="tx2"/>
                  </a:solidFill>
                </a:rPr>
                <a:t>Métiers de l’analyse financière et la gestion d’actifs des banques, sociétés d’assurance, fonds d’investissement… </a:t>
              </a:r>
            </a:p>
          </p:txBody>
        </p:sp>
      </p:grpSp>
      <p:grpSp>
        <p:nvGrpSpPr>
          <p:cNvPr id="8" name="Groupe 7">
            <a:extLst>
              <a:ext uri="{FF2B5EF4-FFF2-40B4-BE49-F238E27FC236}">
                <a16:creationId xmlns:a16="http://schemas.microsoft.com/office/drawing/2014/main" id="{826E78D1-EEA1-4E83-9A13-2F0A31005B1E}"/>
              </a:ext>
            </a:extLst>
          </p:cNvPr>
          <p:cNvGrpSpPr/>
          <p:nvPr/>
        </p:nvGrpSpPr>
        <p:grpSpPr>
          <a:xfrm>
            <a:off x="369971" y="3895558"/>
            <a:ext cx="3325269" cy="2225165"/>
            <a:chOff x="369971" y="4193778"/>
            <a:chExt cx="3325269" cy="2225165"/>
          </a:xfrm>
        </p:grpSpPr>
        <p:sp>
          <p:nvSpPr>
            <p:cNvPr id="54" name="ZoneTexte 53">
              <a:extLst>
                <a:ext uri="{FF2B5EF4-FFF2-40B4-BE49-F238E27FC236}">
                  <a16:creationId xmlns:a16="http://schemas.microsoft.com/office/drawing/2014/main" id="{D0B3E300-8CF5-42E1-BE4A-BDD2E0D57766}"/>
                </a:ext>
              </a:extLst>
            </p:cNvPr>
            <p:cNvSpPr txBox="1"/>
            <p:nvPr/>
          </p:nvSpPr>
          <p:spPr>
            <a:xfrm>
              <a:off x="369971" y="4193778"/>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479951"/>
              <a:ext cx="3217978" cy="193899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Selon le positionnement du cabinet, le Consultant en finance peut intervenir sur une pluralité de sujets ou bien dans un champ spécifique : conseil en organisation des directions financières, missions d’externalisation, mise en place d’un logiciel de gestion comptable et financière, restructurations, fusions-acquisitions, adaptation des processus comptables aux évolutions réglementaires...</a:t>
              </a:r>
            </a:p>
            <a:p>
              <a:pPr algn="l"/>
              <a:r>
                <a:rPr lang="fr-FR" dirty="0"/>
                <a:t>Il peut également intervenir sur un type particulier de clientèle aux problématiques financières spécifiques : banque-assurance, secteur public, distribution…</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395813" y="4463157"/>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9" name="Groupe 8">
            <a:extLst>
              <a:ext uri="{FF2B5EF4-FFF2-40B4-BE49-F238E27FC236}">
                <a16:creationId xmlns:a16="http://schemas.microsoft.com/office/drawing/2014/main" id="{57883037-A10E-457D-A784-32DE95569CCA}"/>
              </a:ext>
            </a:extLst>
          </p:cNvPr>
          <p:cNvGrpSpPr/>
          <p:nvPr/>
        </p:nvGrpSpPr>
        <p:grpSpPr>
          <a:xfrm>
            <a:off x="369971" y="2000379"/>
            <a:ext cx="3325269" cy="1906895"/>
            <a:chOff x="369971" y="2000379"/>
            <a:chExt cx="3325269" cy="1906895"/>
          </a:xfrm>
        </p:grpSpPr>
        <p:sp>
          <p:nvSpPr>
            <p:cNvPr id="64" name="ZoneTexte 63">
              <a:extLst>
                <a:ext uri="{FF2B5EF4-FFF2-40B4-BE49-F238E27FC236}">
                  <a16:creationId xmlns:a16="http://schemas.microsoft.com/office/drawing/2014/main" id="{2E310E27-268E-470D-83D4-450F7DE133F1}"/>
                </a:ext>
              </a:extLst>
            </p:cNvPr>
            <p:cNvSpPr txBox="1"/>
            <p:nvPr/>
          </p:nvSpPr>
          <p:spPr>
            <a:xfrm>
              <a:off x="369971" y="200037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276058"/>
              <a:ext cx="3240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taille, les Consultants interviennent sur des missions variées de nature financière, technologique, juridique… Ils peuvent également intervenir sur certains dossiers d’expertise-comptable ou d’audit.</a:t>
              </a:r>
            </a:p>
            <a:p>
              <a:pPr algn="l"/>
              <a:r>
                <a:rPr lang="fr-FR" dirty="0"/>
                <a:t>Dans les grands cabinets, les domaines d’intervention des consultants sont fortement segmentées selon le grade (junior, senior…), les spécialités du cabinet ou le secteur d’activité du client. </a:t>
              </a:r>
            </a:p>
          </p:txBody>
        </p: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395813"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7" name="Groupe 6">
            <a:extLst>
              <a:ext uri="{FF2B5EF4-FFF2-40B4-BE49-F238E27FC236}">
                <a16:creationId xmlns:a16="http://schemas.microsoft.com/office/drawing/2014/main" id="{1279054D-4857-4F26-B051-4BBDC6CFE434}"/>
              </a:ext>
            </a:extLst>
          </p:cNvPr>
          <p:cNvGrpSpPr/>
          <p:nvPr/>
        </p:nvGrpSpPr>
        <p:grpSpPr>
          <a:xfrm>
            <a:off x="369971" y="6109007"/>
            <a:ext cx="3325269" cy="1306017"/>
            <a:chOff x="369971" y="5777954"/>
            <a:chExt cx="3325269" cy="1306017"/>
          </a:xfrm>
        </p:grpSpPr>
        <p:sp>
          <p:nvSpPr>
            <p:cNvPr id="109" name="ZoneTexte 108">
              <a:extLst>
                <a:ext uri="{FF2B5EF4-FFF2-40B4-BE49-F238E27FC236}">
                  <a16:creationId xmlns:a16="http://schemas.microsoft.com/office/drawing/2014/main" id="{AF3D5513-BF9B-4E23-A5CD-D9F5CE73A3B1}"/>
                </a:ext>
              </a:extLst>
            </p:cNvPr>
            <p:cNvSpPr txBox="1"/>
            <p:nvPr/>
          </p:nvSpPr>
          <p:spPr>
            <a:xfrm>
              <a:off x="420574" y="6068308"/>
              <a:ext cx="3240000" cy="1015663"/>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Après quelques années d’expérience, le Consultant en finance peut encadrer des collaborateurs juniors, piloter un périmètre plus large des missions, interagir davantage avec le client et s’impliquer davantage sur les activités de développement commercial.</a:t>
              </a:r>
              <a:endParaRPr lang="fr-FR" dirty="0">
                <a:highlight>
                  <a:srgbClr val="FFFF00"/>
                </a:highlight>
              </a:endParaRPr>
            </a:p>
          </p:txBody>
        </p:sp>
        <p:sp>
          <p:nvSpPr>
            <p:cNvPr id="72" name="ZoneTexte 71">
              <a:extLst>
                <a:ext uri="{FF2B5EF4-FFF2-40B4-BE49-F238E27FC236}">
                  <a16:creationId xmlns:a16="http://schemas.microsoft.com/office/drawing/2014/main" id="{51ACCE7B-DD40-4144-93E6-9E286C1BAE9D}"/>
                </a:ext>
              </a:extLst>
            </p:cNvPr>
            <p:cNvSpPr txBox="1"/>
            <p:nvPr/>
          </p:nvSpPr>
          <p:spPr>
            <a:xfrm>
              <a:off x="369971" y="5777954"/>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395813" y="6038756"/>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10" name="Groupe 9">
            <a:extLst>
              <a:ext uri="{FF2B5EF4-FFF2-40B4-BE49-F238E27FC236}">
                <a16:creationId xmlns:a16="http://schemas.microsoft.com/office/drawing/2014/main" id="{E4562A2B-E162-4A93-A527-E2C0AE303902}"/>
              </a:ext>
            </a:extLst>
          </p:cNvPr>
          <p:cNvGrpSpPr/>
          <p:nvPr/>
        </p:nvGrpSpPr>
        <p:grpSpPr>
          <a:xfrm>
            <a:off x="420574" y="7650162"/>
            <a:ext cx="3271793" cy="2534801"/>
            <a:chOff x="420574" y="7002090"/>
            <a:chExt cx="3271793" cy="2534801"/>
          </a:xfrm>
        </p:grpSpPr>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20574" y="7267366"/>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7002090"/>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sp>
          <p:nvSpPr>
            <p:cNvPr id="116" name="ZoneTexte 115">
              <a:extLst>
                <a:ext uri="{FF2B5EF4-FFF2-40B4-BE49-F238E27FC236}">
                  <a16:creationId xmlns:a16="http://schemas.microsoft.com/office/drawing/2014/main" id="{12FA9338-88D2-4D5C-AA5C-39F8C3581043}"/>
                </a:ext>
              </a:extLst>
            </p:cNvPr>
            <p:cNvSpPr txBox="1"/>
            <p:nvPr/>
          </p:nvSpPr>
          <p:spPr>
            <a:xfrm>
              <a:off x="420574" y="7290122"/>
              <a:ext cx="3271793" cy="224676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Consultant d’autres spécialités (Transaction services, SI, RH, cybersécurité…) et autres métiers des cabinets si besoin d’une expertise particulière (Expert-comptable, Juriste fiscal, Technicien SI…)</a:t>
              </a:r>
            </a:p>
            <a:p>
              <a:pPr algn="l"/>
              <a:r>
                <a:rPr lang="fr-FR" i="1" dirty="0"/>
                <a:t>Relations professionnelles externes </a:t>
              </a:r>
              <a:r>
                <a:rPr lang="fr-FR" dirty="0"/>
                <a:t>: dirigeants, Directeur Administratif et Financier, Chef comptable, comptable, Contrôleur de gestion, Directeur SI… </a:t>
              </a:r>
            </a:p>
            <a:p>
              <a:pPr algn="l"/>
              <a:r>
                <a:rPr lang="fr-FR" i="1" dirty="0"/>
                <a:t>Télétravail</a:t>
              </a:r>
              <a:r>
                <a:rPr lang="fr-FR" dirty="0"/>
                <a:t> : possible sur une partie significative des activités, mais variable selon l’accès aux outils métiers, aux rencontres ponctuelles lors d’entretiens ou sessions de travail avec le client et selon les pratiques internes du cabinet</a:t>
              </a:r>
            </a:p>
            <a:p>
              <a:pPr algn="l"/>
              <a:endParaRPr lang="fr-FR" dirty="0"/>
            </a:p>
          </p:txBody>
        </p:sp>
      </p:grpSp>
      <p:grpSp>
        <p:nvGrpSpPr>
          <p:cNvPr id="4" name="Groupe 3">
            <a:extLst>
              <a:ext uri="{FF2B5EF4-FFF2-40B4-BE49-F238E27FC236}">
                <a16:creationId xmlns:a16="http://schemas.microsoft.com/office/drawing/2014/main" id="{E35B0357-4FDD-45D9-9B18-44F091335D35}"/>
              </a:ext>
            </a:extLst>
          </p:cNvPr>
          <p:cNvGrpSpPr/>
          <p:nvPr/>
        </p:nvGrpSpPr>
        <p:grpSpPr>
          <a:xfrm>
            <a:off x="3935344" y="1663291"/>
            <a:ext cx="3516901" cy="3980519"/>
            <a:chOff x="3935344" y="1663291"/>
            <a:chExt cx="3516901" cy="3980519"/>
          </a:xfrm>
        </p:grpSpPr>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grpSp>
          <p:nvGrpSpPr>
            <p:cNvPr id="15" name="Groupe 14">
              <a:extLst>
                <a:ext uri="{FF2B5EF4-FFF2-40B4-BE49-F238E27FC236}">
                  <a16:creationId xmlns:a16="http://schemas.microsoft.com/office/drawing/2014/main" id="{691F4430-C0B9-406A-97B6-558359A8914F}"/>
                </a:ext>
              </a:extLst>
            </p:cNvPr>
            <p:cNvGrpSpPr/>
            <p:nvPr/>
          </p:nvGrpSpPr>
          <p:grpSpPr>
            <a:xfrm>
              <a:off x="3935345" y="3177153"/>
              <a:ext cx="3249899" cy="990531"/>
              <a:chOff x="3935345" y="3256937"/>
              <a:chExt cx="3249899" cy="990531"/>
            </a:xfrm>
          </p:grpSpPr>
          <p:sp>
            <p:nvSpPr>
              <p:cNvPr id="69" name="ZoneTexte 68">
                <a:extLst>
                  <a:ext uri="{FF2B5EF4-FFF2-40B4-BE49-F238E27FC236}">
                    <a16:creationId xmlns:a16="http://schemas.microsoft.com/office/drawing/2014/main" id="{0B70E29C-F493-49E2-9712-AAE863D973CE}"/>
                  </a:ext>
                </a:extLst>
              </p:cNvPr>
              <p:cNvSpPr txBox="1"/>
              <p:nvPr/>
            </p:nvSpPr>
            <p:spPr>
              <a:xfrm>
                <a:off x="3935345" y="3693470"/>
                <a:ext cx="3240000" cy="55399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Expertise comptable en cabinet</a:t>
                </a:r>
              </a:p>
              <a:p>
                <a:r>
                  <a:rPr lang="fr-FR" dirty="0">
                    <a:solidFill>
                      <a:schemeClr val="tx2"/>
                    </a:solidFill>
                  </a:rPr>
                  <a:t>Parcours en direction financière d’entreprise : contrôle interne, contrôle de gestion, comptabilité</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682810"/>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82" name="ZoneTexte 81">
                <a:extLst>
                  <a:ext uri="{FF2B5EF4-FFF2-40B4-BE49-F238E27FC236}">
                    <a16:creationId xmlns:a16="http://schemas.microsoft.com/office/drawing/2014/main" id="{4790275F-7869-48AB-A01B-85061FA25347}"/>
                  </a:ext>
                </a:extLst>
              </p:cNvPr>
              <p:cNvSpPr txBox="1"/>
              <p:nvPr/>
            </p:nvSpPr>
            <p:spPr>
              <a:xfrm>
                <a:off x="3935345" y="3256937"/>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grpSp>
        <p:grpSp>
          <p:nvGrpSpPr>
            <p:cNvPr id="3" name="Groupe 2">
              <a:extLst>
                <a:ext uri="{FF2B5EF4-FFF2-40B4-BE49-F238E27FC236}">
                  <a16:creationId xmlns:a16="http://schemas.microsoft.com/office/drawing/2014/main" id="{807F9515-2D66-46D3-96A4-819463548EB4}"/>
                </a:ext>
              </a:extLst>
            </p:cNvPr>
            <p:cNvGrpSpPr/>
            <p:nvPr/>
          </p:nvGrpSpPr>
          <p:grpSpPr>
            <a:xfrm>
              <a:off x="3935345" y="4204895"/>
              <a:ext cx="3240000" cy="1438915"/>
              <a:chOff x="3935345" y="4318389"/>
              <a:chExt cx="3240000" cy="1438915"/>
            </a:xfrm>
          </p:grpSpPr>
          <p:grpSp>
            <p:nvGrpSpPr>
              <p:cNvPr id="2" name="Groupe 1">
                <a:extLst>
                  <a:ext uri="{FF2B5EF4-FFF2-40B4-BE49-F238E27FC236}">
                    <a16:creationId xmlns:a16="http://schemas.microsoft.com/office/drawing/2014/main" id="{66A9634B-7E5B-4516-8FBC-A07C6D1189CD}"/>
                  </a:ext>
                </a:extLst>
              </p:cNvPr>
              <p:cNvGrpSpPr/>
              <p:nvPr/>
            </p:nvGrpSpPr>
            <p:grpSpPr>
              <a:xfrm>
                <a:off x="3935345" y="4318389"/>
                <a:ext cx="3240000" cy="1438915"/>
                <a:chOff x="3935345" y="4318389"/>
                <a:chExt cx="3240000" cy="1438915"/>
              </a:xfrm>
            </p:grpSpPr>
            <p:sp>
              <p:nvSpPr>
                <p:cNvPr id="77" name="ZoneTexte 76">
                  <a:extLst>
                    <a:ext uri="{FF2B5EF4-FFF2-40B4-BE49-F238E27FC236}">
                      <a16:creationId xmlns:a16="http://schemas.microsoft.com/office/drawing/2014/main" id="{D633C062-45D0-4004-9B8F-C073910A552E}"/>
                    </a:ext>
                  </a:extLst>
                </p:cNvPr>
                <p:cNvSpPr txBox="1"/>
                <p:nvPr/>
              </p:nvSpPr>
              <p:spPr>
                <a:xfrm>
                  <a:off x="3940550" y="4318389"/>
                  <a:ext cx="321797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Formations prioritaires en cours de carrière</a:t>
                  </a:r>
                </a:p>
              </p:txBody>
            </p:sp>
            <p:sp>
              <p:nvSpPr>
                <p:cNvPr id="85" name="ZoneTexte 84">
                  <a:extLst>
                    <a:ext uri="{FF2B5EF4-FFF2-40B4-BE49-F238E27FC236}">
                      <a16:creationId xmlns:a16="http://schemas.microsoft.com/office/drawing/2014/main" id="{A3DAED3C-D004-4A7C-9EC9-D69C4C89C860}"/>
                    </a:ext>
                  </a:extLst>
                </p:cNvPr>
                <p:cNvSpPr txBox="1"/>
                <p:nvPr/>
              </p:nvSpPr>
              <p:spPr>
                <a:xfrm>
                  <a:off x="3935345" y="4587753"/>
                  <a:ext cx="3240000" cy="1169551"/>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Formations aux évolutions des techniques et réglementations financières (IFRS, blockchain, RGPD…) </a:t>
                  </a:r>
                </a:p>
                <a:p>
                  <a:r>
                    <a:rPr lang="fr-FR" dirty="0">
                      <a:solidFill>
                        <a:schemeClr val="tx2"/>
                      </a:solidFill>
                    </a:rPr>
                    <a:t>Formations aux outils et méthodes de conseil et accompagnement du changement (méthodes  agiles, matrices d’analyse…)</a:t>
                  </a:r>
                </a:p>
                <a:p>
                  <a:r>
                    <a:rPr lang="fr-FR" dirty="0">
                      <a:solidFill>
                        <a:schemeClr val="tx2"/>
                      </a:solidFill>
                    </a:rPr>
                    <a:t>Formation aux logiciels d’analyse de données</a:t>
                  </a:r>
                </a:p>
              </p:txBody>
            </p:sp>
          </p:grpSp>
          <p:cxnSp>
            <p:nvCxnSpPr>
              <p:cNvPr id="124" name="Connecteur droit 123">
                <a:extLst>
                  <a:ext uri="{FF2B5EF4-FFF2-40B4-BE49-F238E27FC236}">
                    <a16:creationId xmlns:a16="http://schemas.microsoft.com/office/drawing/2014/main" id="{D7737158-7860-4C83-B81A-29E0B34D8CD5}"/>
                  </a:ext>
                </a:extLst>
              </p:cNvPr>
              <p:cNvCxnSpPr>
                <a:cxnSpLocks/>
              </p:cNvCxnSpPr>
              <p:nvPr/>
            </p:nvCxnSpPr>
            <p:spPr>
              <a:xfrm>
                <a:off x="3946588" y="4590560"/>
                <a:ext cx="3168000" cy="0"/>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nvGrpSpPr>
            <p:cNvPr id="16" name="Groupe 15">
              <a:extLst>
                <a:ext uri="{FF2B5EF4-FFF2-40B4-BE49-F238E27FC236}">
                  <a16:creationId xmlns:a16="http://schemas.microsoft.com/office/drawing/2014/main" id="{62753146-43A7-4922-B7B6-91EBDFDE4BE7}"/>
                </a:ext>
              </a:extLst>
            </p:cNvPr>
            <p:cNvGrpSpPr/>
            <p:nvPr/>
          </p:nvGrpSpPr>
          <p:grpSpPr>
            <a:xfrm>
              <a:off x="3935344" y="2001919"/>
              <a:ext cx="3288000" cy="1138023"/>
              <a:chOff x="3935344" y="2001919"/>
              <a:chExt cx="3288000" cy="1138023"/>
            </a:xfrm>
          </p:grpSpPr>
          <p:sp>
            <p:nvSpPr>
              <p:cNvPr id="68" name="ZoneTexte 67">
                <a:extLst>
                  <a:ext uri="{FF2B5EF4-FFF2-40B4-BE49-F238E27FC236}">
                    <a16:creationId xmlns:a16="http://schemas.microsoft.com/office/drawing/2014/main" id="{67A1A514-CA7F-49BE-8B7E-C9358E60BC8B}"/>
                  </a:ext>
                </a:extLst>
              </p:cNvPr>
              <p:cNvSpPr txBox="1"/>
              <p:nvPr/>
            </p:nvSpPr>
            <p:spPr>
              <a:xfrm>
                <a:off x="3935344" y="2278168"/>
                <a:ext cx="3288000" cy="861774"/>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solidFill>
                      <a:schemeClr val="tx2"/>
                    </a:solidFill>
                  </a:rPr>
                  <a:t>Bac+5 en comptabilité, gestion, finance, </a:t>
                </a:r>
                <a:r>
                  <a:rPr lang="fr-FR" dirty="0"/>
                  <a:t>par exemple </a:t>
                </a:r>
                <a:r>
                  <a:rPr lang="fr-FR" dirty="0">
                    <a:solidFill>
                      <a:schemeClr val="tx2"/>
                    </a:solidFill>
                  </a:rPr>
                  <a:t>:  </a:t>
                </a:r>
              </a:p>
              <a:p>
                <a:pPr marL="108000" indent="-108000" algn="l">
                  <a:buFont typeface="Wingdings" panose="05000000000000000000" pitchFamily="2" charset="2"/>
                  <a:buChar char="§"/>
                </a:pPr>
                <a:r>
                  <a:rPr lang="fr-FR" dirty="0">
                    <a:solidFill>
                      <a:schemeClr val="tx2"/>
                    </a:solidFill>
                  </a:rPr>
                  <a:t>DSCG (Diplôme Supérieur de Comptabilité et de Gestion)  </a:t>
                </a:r>
              </a:p>
              <a:p>
                <a:pPr marL="108000" indent="-108000" algn="l">
                  <a:buFont typeface="Wingdings" panose="05000000000000000000" pitchFamily="2" charset="2"/>
                  <a:buChar char="§"/>
                </a:pPr>
                <a:r>
                  <a:rPr lang="fr-FR" dirty="0">
                    <a:solidFill>
                      <a:schemeClr val="tx2"/>
                    </a:solidFill>
                  </a:rPr>
                  <a:t>Master CCA (Comptabilité Contrôle Audit)</a:t>
                </a:r>
              </a:p>
              <a:p>
                <a:pPr marL="108000" indent="-108000" algn="l">
                  <a:buFont typeface="Wingdings" panose="05000000000000000000" pitchFamily="2" charset="2"/>
                  <a:buChar char="§"/>
                </a:pPr>
                <a:r>
                  <a:rPr lang="fr-FR" dirty="0"/>
                  <a:t>Master 2 avec spécialisation financière</a:t>
                </a:r>
                <a:endParaRPr lang="fr-FR" dirty="0">
                  <a:solidFill>
                    <a:schemeClr val="tx2"/>
                  </a:solidFill>
                </a:endParaRP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91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641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grpSp>
      <p:sp>
        <p:nvSpPr>
          <p:cNvPr id="60" name="ZoneTexte 59">
            <a:extLst>
              <a:ext uri="{FF2B5EF4-FFF2-40B4-BE49-F238E27FC236}">
                <a16:creationId xmlns:a16="http://schemas.microsoft.com/office/drawing/2014/main" id="{9138FAC6-42BE-47DA-8F8F-B1E223170F84}"/>
              </a:ext>
            </a:extLst>
          </p:cNvPr>
          <p:cNvSpPr txBox="1"/>
          <p:nvPr/>
        </p:nvSpPr>
        <p:spPr>
          <a:xfrm>
            <a:off x="240924" y="1220429"/>
            <a:ext cx="2267058"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Consultant finance</a:t>
            </a:r>
          </a:p>
        </p:txBody>
      </p:sp>
      <p:cxnSp>
        <p:nvCxnSpPr>
          <p:cNvPr id="61" name="Connecteur droit 60">
            <a:extLst>
              <a:ext uri="{FF2B5EF4-FFF2-40B4-BE49-F238E27FC236}">
                <a16:creationId xmlns:a16="http://schemas.microsoft.com/office/drawing/2014/main" id="{2F1043C2-892C-4513-B627-67269FA987F4}"/>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6" name="Image 5" descr="Une image contenant texte, Police, logo, Graphique&#10;&#10;Description générée automatiquement">
            <a:extLst>
              <a:ext uri="{FF2B5EF4-FFF2-40B4-BE49-F238E27FC236}">
                <a16:creationId xmlns:a16="http://schemas.microsoft.com/office/drawing/2014/main" id="{DBCFE1AF-0EF2-1C93-9F97-6870035539B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3859" y="114601"/>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6797</TotalTime>
  <Words>1626</Words>
  <Application>Microsoft Office PowerPoint</Application>
  <PresentationFormat>Personnalisé</PresentationFormat>
  <Paragraphs>137</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1193</cp:revision>
  <dcterms:created xsi:type="dcterms:W3CDTF">2014-07-30T08:09:35Z</dcterms:created>
  <dcterms:modified xsi:type="dcterms:W3CDTF">2024-01-18T14:58:26Z</dcterms:modified>
</cp:coreProperties>
</file>