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8" autoAdjust="0"/>
    <p:restoredTop sz="96173" autoAdjust="0"/>
  </p:normalViewPr>
  <p:slideViewPr>
    <p:cSldViewPr showGuides="1">
      <p:cViewPr varScale="1">
        <p:scale>
          <a:sx n="71" d="100"/>
          <a:sy n="71" d="100"/>
        </p:scale>
        <p:origin x="3366"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314808" y="2332555"/>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81100" y="1192669"/>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DIRECTEUR DES SYSTÈMES D’INFORMATION</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81100" y="2177554"/>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D44D9155-530C-4A16-BA78-51AAB9EBDDD3}"/>
              </a:ext>
            </a:extLst>
          </p:cNvPr>
          <p:cNvSpPr txBox="1"/>
          <p:nvPr/>
        </p:nvSpPr>
        <p:spPr>
          <a:xfrm>
            <a:off x="4949585" y="2464085"/>
            <a:ext cx="2160000" cy="646331"/>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Directeur de l’organisation et des systèmes d’information / Directeur informatique et télécommunications</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02185" y="22495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49584" y="22495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1100" y="24691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1100" y="22495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02185" y="2469152"/>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Informatique</a:t>
            </a:r>
          </a:p>
        </p:txBody>
      </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4710" y="3958704"/>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81100" y="3991803"/>
            <a:ext cx="6857589" cy="830997"/>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2"/>
                </a:solidFill>
                <a:latin typeface="Univers Light" panose="020B0403020202020204" pitchFamily="34" charset="0"/>
              </a:rPr>
              <a:t>Le Directeur des systèmes d’information (Directeur SI) définit et met en œuvre la politique informatique en accord avec les orientations stratégiques générales du cabinet. Il est le garant de la performance et de la sécurité du service informatique en anticipant les changements des SI et leurs impacts sur les activités du cabinet.</a:t>
            </a:r>
          </a:p>
        </p:txBody>
      </p:sp>
      <p:sp>
        <p:nvSpPr>
          <p:cNvPr id="39" name="ZoneTexte 38">
            <a:extLst>
              <a:ext uri="{FF2B5EF4-FFF2-40B4-BE49-F238E27FC236}">
                <a16:creationId xmlns:a16="http://schemas.microsoft.com/office/drawing/2014/main" id="{4613F512-E58A-4070-9B99-DCEC12BDEEF6}"/>
              </a:ext>
            </a:extLst>
          </p:cNvPr>
          <p:cNvSpPr txBox="1"/>
          <p:nvPr/>
        </p:nvSpPr>
        <p:spPr>
          <a:xfrm>
            <a:off x="412476" y="3581681"/>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238068" y="3697745"/>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44710" y="5201890"/>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5" name="ZoneTexte 64">
            <a:extLst>
              <a:ext uri="{FF2B5EF4-FFF2-40B4-BE49-F238E27FC236}">
                <a16:creationId xmlns:a16="http://schemas.microsoft.com/office/drawing/2014/main" id="{5251234B-2DB0-44E7-A294-1C7F83CDF513}"/>
              </a:ext>
            </a:extLst>
          </p:cNvPr>
          <p:cNvSpPr txBox="1"/>
          <p:nvPr/>
        </p:nvSpPr>
        <p:spPr>
          <a:xfrm>
            <a:off x="412476" y="48325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238068" y="49486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2185" y="284266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81100" y="3062259"/>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380a - Directeurs techniques des grandes entreprises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81100" y="284266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2185" y="3062258"/>
            <a:ext cx="2160001"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14386 - Directeur / Directrice des systèmes d'information</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295168" y="5444452"/>
            <a:ext cx="70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la stratégie SI du cabinet, à partir de la compréhension du contexte d’activité et des enjeux du cabinet (automatisation de la tenue comptable, élargissement de l’offre de solutions d’appui à la gestion aux clients…) et en collaboration avec les directeurs des pôles d’activité du cabinet, </a:t>
            </a:r>
          </a:p>
          <a:p>
            <a:pPr algn="l"/>
            <a:r>
              <a:rPr lang="fr-FR" dirty="0"/>
              <a:t>Priorise, selon le budget de son pôle et les besoins des collaborateurs, les différents axes stratégiques à suivre : transformation des processus SI, investissements dans de nouveaux systèmes, externalisation, etc., puis les décline en plans d’actions opérationnels pour ses collaborateurs </a:t>
            </a:r>
          </a:p>
          <a:p>
            <a:pPr algn="l"/>
            <a:r>
              <a:rPr lang="fr-FR" dirty="0"/>
              <a:t>Assure un travail de veille technologique et juridique sur les innovations et nouvelles réglementations en matière de SI afin d’anticiper les évolutions des SI du cabinet</a:t>
            </a:r>
          </a:p>
          <a:p>
            <a:pPr algn="l"/>
            <a:r>
              <a:rPr lang="fr-FR" dirty="0"/>
              <a:t>Recueille régulièrement les besoins des différents pôles d’activité du cabinet afin d’améliorer les SI existants et de les adapter à leurs problématiques </a:t>
            </a:r>
          </a:p>
          <a:p>
            <a:pPr algn="l"/>
            <a:r>
              <a:rPr lang="fr-FR" dirty="0"/>
              <a:t>Participe aux comités de direction du cabinet en tant que garant de la performance et de la sécurité des SI </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81100" y="5241937"/>
            <a:ext cx="3516455"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Définition de la stratégie du pôle SI</a:t>
            </a:r>
          </a:p>
        </p:txBody>
      </p:sp>
      <p:sp>
        <p:nvSpPr>
          <p:cNvPr id="56" name="ZoneTexte 55">
            <a:extLst>
              <a:ext uri="{FF2B5EF4-FFF2-40B4-BE49-F238E27FC236}">
                <a16:creationId xmlns:a16="http://schemas.microsoft.com/office/drawing/2014/main" id="{70965E0E-13AD-436A-ABF1-7B3BF9F29EA6}"/>
              </a:ext>
            </a:extLst>
          </p:cNvPr>
          <p:cNvSpPr txBox="1"/>
          <p:nvPr/>
        </p:nvSpPr>
        <p:spPr>
          <a:xfrm>
            <a:off x="295167" y="7355203"/>
            <a:ext cx="702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Supervise les missions de service informatique déployée par son équipe à destination des collaborateurs du cabinet : introduction d'un nouveau logiciel, évolution des outils de communication internes, administration des systèmes et réseaux, gestion du parc informatique (maintenance, renouvellement des équipements, résolution des bugs, sécurisation du parc informatique), déploiement de systèmes d'API avec les SI des clients, achat de fournitures, etc. </a:t>
            </a:r>
          </a:p>
          <a:p>
            <a:pPr algn="l"/>
            <a:r>
              <a:rPr lang="fr-FR" dirty="0"/>
              <a:t>Pilote les différentes étapes des projets informatiques : sélectionne les prestataires de SI, rédige le cahier des charges, participe aux réunions de pilotage, assure le suivi des budgets, prend en charge le déploiement du projet informatique (introduction d’un nouveau logiciel comptable, évolution des fonctionnalités de la messagerie interne, etc.)</a:t>
            </a:r>
          </a:p>
          <a:p>
            <a:pPr algn="l"/>
            <a:r>
              <a:rPr lang="fr-FR" dirty="0"/>
              <a:t>Assure un suivi des relations avec les différents prestataires de SI du cabinet : fait remonter les potentielles difficultés et besoins en formation des collaborateurs, demande l’introduction de nouveaux paramétrages, négocie les tarifs, etc.</a:t>
            </a:r>
          </a:p>
        </p:txBody>
      </p:sp>
      <p:sp>
        <p:nvSpPr>
          <p:cNvPr id="57" name="ZoneTexte 56">
            <a:extLst>
              <a:ext uri="{FF2B5EF4-FFF2-40B4-BE49-F238E27FC236}">
                <a16:creationId xmlns:a16="http://schemas.microsoft.com/office/drawing/2014/main" id="{6F9DED2E-4C4E-4137-87C7-CF038868DEA2}"/>
              </a:ext>
            </a:extLst>
          </p:cNvPr>
          <p:cNvSpPr txBox="1"/>
          <p:nvPr/>
        </p:nvSpPr>
        <p:spPr>
          <a:xfrm>
            <a:off x="262520" y="7166812"/>
            <a:ext cx="3779838"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Mise en œuvre de la politique SI du cabinet </a:t>
            </a:r>
          </a:p>
        </p:txBody>
      </p:sp>
      <p:sp>
        <p:nvSpPr>
          <p:cNvPr id="58" name="ZoneTexte 57">
            <a:extLst>
              <a:ext uri="{FF2B5EF4-FFF2-40B4-BE49-F238E27FC236}">
                <a16:creationId xmlns:a16="http://schemas.microsoft.com/office/drawing/2014/main" id="{C0FE0B8D-BC9B-445F-B015-497468DA3E92}"/>
              </a:ext>
            </a:extLst>
          </p:cNvPr>
          <p:cNvSpPr txBox="1"/>
          <p:nvPr/>
        </p:nvSpPr>
        <p:spPr>
          <a:xfrm>
            <a:off x="295167" y="9022244"/>
            <a:ext cx="702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les procédures de travail de la DSI et les modes de management (réunions d’équipe)</a:t>
            </a:r>
          </a:p>
          <a:p>
            <a:pPr algn="l"/>
            <a:r>
              <a:rPr lang="fr-FR" dirty="0"/>
              <a:t>Définit les objectifs des collaborateurs sous sa responsabilité (Techniciens SI, Développeurs, selon la taille et la spécialité du cabinet), encadre et supervise leur travail </a:t>
            </a:r>
          </a:p>
          <a:p>
            <a:pPr algn="l"/>
            <a:r>
              <a:rPr lang="fr-FR" dirty="0"/>
              <a:t>Définit, en collaboration avec les Experts-comptables dirigeants, le budget de son pôle : contrôle les dépenses, établit des budgets prévisionnels à différentes échéances </a:t>
            </a:r>
          </a:p>
          <a:p>
            <a:pPr algn="l"/>
            <a:r>
              <a:rPr lang="fr-FR" dirty="0"/>
              <a:t>Arbitre les décisions de ressources humaines liées à son pôle d’activité : recrutement, rupture, formation, etc.</a:t>
            </a:r>
          </a:p>
          <a:p>
            <a:pPr algn="l"/>
            <a:r>
              <a:rPr lang="fr-FR" dirty="0"/>
              <a:t>Assure le suivi, l’analyse et le </a:t>
            </a:r>
            <a:r>
              <a:rPr lang="fr-FR" dirty="0" err="1"/>
              <a:t>reporting</a:t>
            </a:r>
            <a:r>
              <a:rPr lang="fr-FR" dirty="0"/>
              <a:t> des indicateurs clés d’activité de son pôle (temps moyen consacré à la résolution d’une panne, à la prise en charge d’une demande de résolution de bug, taux d’utilisation d’une nouvelle fonctionnalité d’un logiciel métiers, etc.)</a:t>
            </a:r>
          </a:p>
        </p:txBody>
      </p:sp>
      <p:sp>
        <p:nvSpPr>
          <p:cNvPr id="59" name="ZoneTexte 58">
            <a:extLst>
              <a:ext uri="{FF2B5EF4-FFF2-40B4-BE49-F238E27FC236}">
                <a16:creationId xmlns:a16="http://schemas.microsoft.com/office/drawing/2014/main" id="{546A5CAE-206B-4D86-89CC-1C357C4551DD}"/>
              </a:ext>
            </a:extLst>
          </p:cNvPr>
          <p:cNvSpPr txBox="1"/>
          <p:nvPr/>
        </p:nvSpPr>
        <p:spPr>
          <a:xfrm>
            <a:off x="281100" y="8818616"/>
            <a:ext cx="5320570"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Management et pilotage du pôle systèmes d’information</a:t>
            </a:r>
          </a:p>
        </p:txBody>
      </p:sp>
      <p:pic>
        <p:nvPicPr>
          <p:cNvPr id="5" name="Image 4"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11" y="125112"/>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9" name="Groupe 28">
            <a:extLst>
              <a:ext uri="{FF2B5EF4-FFF2-40B4-BE49-F238E27FC236}">
                <a16:creationId xmlns:a16="http://schemas.microsoft.com/office/drawing/2014/main" id="{19C6D838-0EA0-4947-A8D1-1C0793B57DA0}"/>
              </a:ext>
            </a:extLst>
          </p:cNvPr>
          <p:cNvGrpSpPr/>
          <p:nvPr/>
        </p:nvGrpSpPr>
        <p:grpSpPr>
          <a:xfrm>
            <a:off x="205409" y="4565741"/>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indicateurs de performance des SI du cabinet pour les présenter aux EC dirigeants</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205409" y="3925517"/>
            <a:ext cx="7069791" cy="553998"/>
            <a:chOff x="205409" y="513757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14519"/>
              <a:ext cx="184505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6065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zones de risques i des SI, mettre en œuvre les mesures de cybersécurité</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62574"/>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3757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de sécurisation des échanges de données à l'échelle du cabinet ou d'une structure cliente</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205409" y="3285293"/>
            <a:ext cx="7142579" cy="553998"/>
            <a:chOff x="205409" y="4044052"/>
            <a:chExt cx="7142579" cy="553998"/>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136385"/>
              <a:ext cx="1970641"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la mise en place d’un SI comptable à l’échelle du cabinet </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69051"/>
              <a:ext cx="271472" cy="504000"/>
              <a:chOff x="1903658" y="408407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8407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1762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40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29482"/>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205409" y="5159798"/>
            <a:ext cx="7193991" cy="553998"/>
            <a:chOff x="98900" y="5861634"/>
            <a:chExt cx="7193991"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38578"/>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884718"/>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la stratégie SI d’un pôle d’activité du cabinet pour s’adapter à l’évolution des offres</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61634"/>
              <a:ext cx="3466824" cy="553998"/>
              <a:chOff x="1835679" y="5861634"/>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86633"/>
                <a:ext cx="3405719" cy="504000"/>
                <a:chOff x="1907629" y="2842996"/>
                <a:chExt cx="3405719" cy="504000"/>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42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42996"/>
                  <a:ext cx="271472" cy="504000"/>
                  <a:chOff x="1903658" y="4076382"/>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7638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20993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616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et piloter la stratégie d'intégration d'un SI en tenant compte des besoins métiers, des contraintes techniques et de cybersécurité</a:t>
                </a:r>
              </a:p>
            </p:txBody>
          </p:sp>
        </p:grpSp>
      </p:grpSp>
      <p:grpSp>
        <p:nvGrpSpPr>
          <p:cNvPr id="233" name="Groupe 232">
            <a:extLst>
              <a:ext uri="{FF2B5EF4-FFF2-40B4-BE49-F238E27FC236}">
                <a16:creationId xmlns:a16="http://schemas.microsoft.com/office/drawing/2014/main" id="{1C7B9A15-1ECA-4B49-AAF8-C101FBF46658}"/>
              </a:ext>
            </a:extLst>
          </p:cNvPr>
          <p:cNvGrpSpPr/>
          <p:nvPr/>
        </p:nvGrpSpPr>
        <p:grpSpPr>
          <a:xfrm>
            <a:off x="205409" y="7269805"/>
            <a:ext cx="7246836" cy="507831"/>
            <a:chOff x="170850" y="7421983"/>
            <a:chExt cx="7246836" cy="507831"/>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21983"/>
              <a:ext cx="7246836" cy="507831"/>
              <a:chOff x="170850" y="7421983"/>
              <a:chExt cx="7246836" cy="507831"/>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aux directeurs des pôles d’activité, de façon pédagogique, </a:t>
                </a:r>
                <a:br>
                  <a:rPr lang="fr-FR" sz="900" i="1" dirty="0">
                    <a:solidFill>
                      <a:schemeClr val="tx2"/>
                    </a:solidFill>
                    <a:latin typeface="Univers Light" panose="020B0403020202020204" pitchFamily="34" charset="0"/>
                  </a:rPr>
                </a:br>
                <a:r>
                  <a:rPr lang="fr-FR" sz="900" i="1" dirty="0">
                    <a:solidFill>
                      <a:schemeClr val="tx2"/>
                    </a:solidFill>
                    <a:latin typeface="Univers Light" panose="020B0403020202020204" pitchFamily="34" charset="0"/>
                  </a:rPr>
                  <a:t>les indicateurs clés du pôle SI</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23898"/>
                <a:ext cx="3405719" cy="504000"/>
                <a:chOff x="1907629" y="2851650"/>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851650"/>
                  <a:ext cx="271472" cy="504000"/>
                  <a:chOff x="1903658" y="4085036"/>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085036"/>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18584"/>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Décrypter la dynamique collective d'un groupe de travail et adapter son mode d'animation</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205409" y="7817841"/>
            <a:ext cx="7246836" cy="553998"/>
            <a:chOff x="170850" y="7448913"/>
            <a:chExt cx="7246836" cy="553998"/>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71997"/>
              <a:ext cx="7246836" cy="507831"/>
              <a:chOff x="170850" y="7471997"/>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525857"/>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Management d'une équipe interne et/ou externe</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71997"/>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formations adaptées pour appuyer les Techniciens SI dans leur métier</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73912"/>
                <a:ext cx="3405719" cy="504000"/>
                <a:chOff x="1907629" y="2901664"/>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9016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901664"/>
                  <a:ext cx="271472" cy="504000"/>
                  <a:chOff x="1903658" y="4135050"/>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135050"/>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68598"/>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48913"/>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Identifier les forces et axes d'amélioration de l'équipe, anticiper et gérer les problématiques collectives</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205409" y="8412044"/>
            <a:ext cx="7246836" cy="507831"/>
            <a:chOff x="170850" y="7421982"/>
            <a:chExt cx="7246836" cy="507831"/>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21982"/>
              <a:ext cx="7246836" cy="507831"/>
              <a:chOff x="170850" y="7421982"/>
              <a:chExt cx="7246836" cy="507831"/>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475842"/>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la charge de travail liée à la maintenance informatique pour dédier du temps à la gestion de son équipe </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23897"/>
                <a:ext cx="3405719" cy="504000"/>
                <a:chOff x="1907629" y="2851649"/>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51649"/>
                  <a:ext cx="271472" cy="504000"/>
                  <a:chOff x="1903658" y="4085035"/>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Anticiper sa charge de travail sur le long cours afin de s'impliquer sur des projets transverses</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205409" y="6721769"/>
            <a:ext cx="7246836" cy="507831"/>
            <a:chOff x="170850" y="7410440"/>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10440"/>
              <a:ext cx="7246836" cy="507831"/>
              <a:chOff x="170850" y="7410440"/>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4124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plusieurs projets simultanément : maintenance, mise en place de logiciels, cybersécurité…</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12355"/>
                <a:ext cx="3405719" cy="504000"/>
                <a:chOff x="1907629" y="2840107"/>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40107"/>
                  <a:ext cx="271472" cy="504000"/>
                  <a:chOff x="1903658" y="4073493"/>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73493"/>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0704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464300"/>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Coordonner plusieurs projets stratégiques et développer les relais de gestion de projet</a:t>
              </a:r>
            </a:p>
          </p:txBody>
        </p:sp>
      </p:grpSp>
      <p:grpSp>
        <p:nvGrpSpPr>
          <p:cNvPr id="166" name="Groupe 165">
            <a:extLst>
              <a:ext uri="{FF2B5EF4-FFF2-40B4-BE49-F238E27FC236}">
                <a16:creationId xmlns:a16="http://schemas.microsoft.com/office/drawing/2014/main" id="{D964102A-A9C4-402B-9A9C-82B0E1524590}"/>
              </a:ext>
            </a:extLst>
          </p:cNvPr>
          <p:cNvGrpSpPr/>
          <p:nvPr/>
        </p:nvGrpSpPr>
        <p:grpSpPr>
          <a:xfrm>
            <a:off x="205409" y="2681610"/>
            <a:ext cx="7142579" cy="517457"/>
            <a:chOff x="205409" y="4094066"/>
            <a:chExt cx="7142579" cy="517457"/>
          </a:xfrm>
        </p:grpSpPr>
        <p:sp>
          <p:nvSpPr>
            <p:cNvPr id="167" name="ZoneTexte 166">
              <a:extLst>
                <a:ext uri="{FF2B5EF4-FFF2-40B4-BE49-F238E27FC236}">
                  <a16:creationId xmlns:a16="http://schemas.microsoft.com/office/drawing/2014/main" id="{B2EF5122-877D-4B07-B793-648136401273}"/>
                </a:ext>
              </a:extLst>
            </p:cNvPr>
            <p:cNvSpPr txBox="1"/>
            <p:nvPr/>
          </p:nvSpPr>
          <p:spPr>
            <a:xfrm>
              <a:off x="205409" y="4147926"/>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168" name="Rectangle 167">
              <a:extLst>
                <a:ext uri="{FF2B5EF4-FFF2-40B4-BE49-F238E27FC236}">
                  <a16:creationId xmlns:a16="http://schemas.microsoft.com/office/drawing/2014/main" id="{07527EA8-0E24-4FF3-819F-F65F79F8E7DB}"/>
                </a:ext>
              </a:extLst>
            </p:cNvPr>
            <p:cNvSpPr/>
            <p:nvPr/>
          </p:nvSpPr>
          <p:spPr>
            <a:xfrm>
              <a:off x="5377347" y="409406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Recueillir et répondre aux besoins de maintenance informatique sur les différents logiciels métiers </a:t>
              </a:r>
            </a:p>
          </p:txBody>
        </p:sp>
        <p:sp>
          <p:nvSpPr>
            <p:cNvPr id="169" name="Rectangle 168">
              <a:extLst>
                <a:ext uri="{FF2B5EF4-FFF2-40B4-BE49-F238E27FC236}">
                  <a16:creationId xmlns:a16="http://schemas.microsoft.com/office/drawing/2014/main" id="{6EA1C0D2-0F47-4317-B8F1-58F86AC59847}"/>
                </a:ext>
              </a:extLst>
            </p:cNvPr>
            <p:cNvSpPr/>
            <p:nvPr/>
          </p:nvSpPr>
          <p:spPr>
            <a:xfrm>
              <a:off x="2087320" y="409598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0" name="Groupe 169">
              <a:extLst>
                <a:ext uri="{FF2B5EF4-FFF2-40B4-BE49-F238E27FC236}">
                  <a16:creationId xmlns:a16="http://schemas.microsoft.com/office/drawing/2014/main" id="{CF380CD4-C328-4701-908E-4225759406AD}"/>
                </a:ext>
              </a:extLst>
            </p:cNvPr>
            <p:cNvGrpSpPr/>
            <p:nvPr/>
          </p:nvGrpSpPr>
          <p:grpSpPr>
            <a:xfrm>
              <a:off x="1942188" y="4107523"/>
              <a:ext cx="271472" cy="504000"/>
              <a:chOff x="1903658" y="4122549"/>
              <a:chExt cx="265051" cy="504000"/>
            </a:xfrm>
          </p:grpSpPr>
          <p:cxnSp>
            <p:nvCxnSpPr>
              <p:cNvPr id="197" name="Connecteur droit 196">
                <a:extLst>
                  <a:ext uri="{FF2B5EF4-FFF2-40B4-BE49-F238E27FC236}">
                    <a16:creationId xmlns:a16="http://schemas.microsoft.com/office/drawing/2014/main" id="{2D288EBF-EC68-4923-8182-F35A5105B383}"/>
                  </a:ext>
                </a:extLst>
              </p:cNvPr>
              <p:cNvCxnSpPr>
                <a:cxnSpLocks/>
              </p:cNvCxnSpPr>
              <p:nvPr/>
            </p:nvCxnSpPr>
            <p:spPr>
              <a:xfrm>
                <a:off x="2036183" y="4122549"/>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Ellipse 198">
                <a:extLst>
                  <a:ext uri="{FF2B5EF4-FFF2-40B4-BE49-F238E27FC236}">
                    <a16:creationId xmlns:a16="http://schemas.microsoft.com/office/drawing/2014/main" id="{F20B2143-7D74-4A4E-87A5-59888E1DBD55}"/>
                  </a:ext>
                </a:extLst>
              </p:cNvPr>
              <p:cNvSpPr/>
              <p:nvPr/>
            </p:nvSpPr>
            <p:spPr>
              <a:xfrm>
                <a:off x="1903658" y="424455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192" name="Rectangle 191">
              <a:extLst>
                <a:ext uri="{FF2B5EF4-FFF2-40B4-BE49-F238E27FC236}">
                  <a16:creationId xmlns:a16="http://schemas.microsoft.com/office/drawing/2014/main" id="{83DBC65C-D9E3-4079-B7F0-01348D54A7E5}"/>
                </a:ext>
              </a:extLst>
            </p:cNvPr>
            <p:cNvSpPr/>
            <p:nvPr/>
          </p:nvSpPr>
          <p:spPr>
            <a:xfrm>
              <a:off x="2169012" y="4147926"/>
              <a:ext cx="3095822"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sp>
        <p:nvSpPr>
          <p:cNvPr id="179" name="ZoneTexte 178">
            <a:extLst>
              <a:ext uri="{FF2B5EF4-FFF2-40B4-BE49-F238E27FC236}">
                <a16:creationId xmlns:a16="http://schemas.microsoft.com/office/drawing/2014/main" id="{FAB97496-EFFB-4178-A526-4252CE44836C}"/>
              </a:ext>
            </a:extLst>
          </p:cNvPr>
          <p:cNvSpPr txBox="1"/>
          <p:nvPr/>
        </p:nvSpPr>
        <p:spPr>
          <a:xfrm>
            <a:off x="240923" y="1221705"/>
            <a:ext cx="476305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des systèmes d’information</a:t>
            </a:r>
          </a:p>
        </p:txBody>
      </p:sp>
      <p:grpSp>
        <p:nvGrpSpPr>
          <p:cNvPr id="193" name="Groupe 192">
            <a:extLst>
              <a:ext uri="{FF2B5EF4-FFF2-40B4-BE49-F238E27FC236}">
                <a16:creationId xmlns:a16="http://schemas.microsoft.com/office/drawing/2014/main" id="{ADD31AB1-7242-4E7E-8B5F-A7092F369D9F}"/>
              </a:ext>
            </a:extLst>
          </p:cNvPr>
          <p:cNvGrpSpPr/>
          <p:nvPr/>
        </p:nvGrpSpPr>
        <p:grpSpPr>
          <a:xfrm>
            <a:off x="205409" y="5800020"/>
            <a:ext cx="7193991" cy="507831"/>
            <a:chOff x="98900" y="5873176"/>
            <a:chExt cx="7193991" cy="507831"/>
          </a:xfrm>
        </p:grpSpPr>
        <p:sp>
          <p:nvSpPr>
            <p:cNvPr id="204" name="ZoneTexte 203">
              <a:extLst>
                <a:ext uri="{FF2B5EF4-FFF2-40B4-BE49-F238E27FC236}">
                  <a16:creationId xmlns:a16="http://schemas.microsoft.com/office/drawing/2014/main" id="{B5683B58-32CE-4B3E-8A0C-39BCC17810AA}"/>
                </a:ext>
              </a:extLst>
            </p:cNvPr>
            <p:cNvSpPr txBox="1"/>
            <p:nvPr/>
          </p:nvSpPr>
          <p:spPr>
            <a:xfrm>
              <a:off x="98900" y="5927036"/>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206" name="Rectangle 205">
              <a:extLst>
                <a:ext uri="{FF2B5EF4-FFF2-40B4-BE49-F238E27FC236}">
                  <a16:creationId xmlns:a16="http://schemas.microsoft.com/office/drawing/2014/main" id="{DC942CC1-535F-47D4-B514-7FC1BBCCCDB2}"/>
                </a:ext>
              </a:extLst>
            </p:cNvPr>
            <p:cNvSpPr/>
            <p:nvPr/>
          </p:nvSpPr>
          <p:spPr>
            <a:xfrm>
              <a:off x="5239404" y="5873176"/>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Impliquer les parties prenantes lors du déploiement d’un nouveau logiciel de paie</a:t>
              </a:r>
            </a:p>
          </p:txBody>
        </p:sp>
        <p:grpSp>
          <p:nvGrpSpPr>
            <p:cNvPr id="215" name="Groupe 214">
              <a:extLst>
                <a:ext uri="{FF2B5EF4-FFF2-40B4-BE49-F238E27FC236}">
                  <a16:creationId xmlns:a16="http://schemas.microsoft.com/office/drawing/2014/main" id="{028B10B2-0D23-4B1B-940B-3467C47D873B}"/>
                </a:ext>
              </a:extLst>
            </p:cNvPr>
            <p:cNvGrpSpPr/>
            <p:nvPr/>
          </p:nvGrpSpPr>
          <p:grpSpPr>
            <a:xfrm>
              <a:off x="1835679" y="5875091"/>
              <a:ext cx="3466824" cy="504000"/>
              <a:chOff x="1835679" y="5875091"/>
              <a:chExt cx="3466824" cy="504000"/>
            </a:xfrm>
          </p:grpSpPr>
          <p:grpSp>
            <p:nvGrpSpPr>
              <p:cNvPr id="256" name="Groupe 255">
                <a:extLst>
                  <a:ext uri="{FF2B5EF4-FFF2-40B4-BE49-F238E27FC236}">
                    <a16:creationId xmlns:a16="http://schemas.microsoft.com/office/drawing/2014/main" id="{2A1AD1F7-3E0C-48DD-A0D4-A93EBAAB8644}"/>
                  </a:ext>
                </a:extLst>
              </p:cNvPr>
              <p:cNvGrpSpPr/>
              <p:nvPr/>
            </p:nvGrpSpPr>
            <p:grpSpPr>
              <a:xfrm>
                <a:off x="1835679" y="5875091"/>
                <a:ext cx="3405719" cy="504000"/>
                <a:chOff x="1907629" y="2831454"/>
                <a:chExt cx="3405719" cy="504000"/>
              </a:xfrm>
            </p:grpSpPr>
            <p:sp>
              <p:nvSpPr>
                <p:cNvPr id="274" name="Rectangle 273">
                  <a:extLst>
                    <a:ext uri="{FF2B5EF4-FFF2-40B4-BE49-F238E27FC236}">
                      <a16:creationId xmlns:a16="http://schemas.microsoft.com/office/drawing/2014/main" id="{6D509FA7-1002-4141-8FE3-6E5BFBB36167}"/>
                    </a:ext>
                  </a:extLst>
                </p:cNvPr>
                <p:cNvSpPr/>
                <p:nvPr/>
              </p:nvSpPr>
              <p:spPr>
                <a:xfrm>
                  <a:off x="2052761" y="28314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5" name="Groupe 274">
                  <a:extLst>
                    <a:ext uri="{FF2B5EF4-FFF2-40B4-BE49-F238E27FC236}">
                      <a16:creationId xmlns:a16="http://schemas.microsoft.com/office/drawing/2014/main" id="{745205D1-3BB1-4FDA-832C-D72868DFADDA}"/>
                    </a:ext>
                  </a:extLst>
                </p:cNvPr>
                <p:cNvGrpSpPr/>
                <p:nvPr/>
              </p:nvGrpSpPr>
              <p:grpSpPr>
                <a:xfrm>
                  <a:off x="1907629" y="2831454"/>
                  <a:ext cx="271472" cy="504000"/>
                  <a:chOff x="1903658" y="4064840"/>
                  <a:chExt cx="265051" cy="504000"/>
                </a:xfrm>
              </p:grpSpPr>
              <p:cxnSp>
                <p:nvCxnSpPr>
                  <p:cNvPr id="276" name="Connecteur droit 275">
                    <a:extLst>
                      <a:ext uri="{FF2B5EF4-FFF2-40B4-BE49-F238E27FC236}">
                        <a16:creationId xmlns:a16="http://schemas.microsoft.com/office/drawing/2014/main" id="{8CA49B40-815A-42CE-8616-2DD08A75F45A}"/>
                      </a:ext>
                    </a:extLst>
                  </p:cNvPr>
                  <p:cNvCxnSpPr>
                    <a:cxnSpLocks/>
                  </p:cNvCxnSpPr>
                  <p:nvPr/>
                </p:nvCxnSpPr>
                <p:spPr>
                  <a:xfrm>
                    <a:off x="2036183" y="4064840"/>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7" name="Ellipse 276">
                    <a:extLst>
                      <a:ext uri="{FF2B5EF4-FFF2-40B4-BE49-F238E27FC236}">
                        <a16:creationId xmlns:a16="http://schemas.microsoft.com/office/drawing/2014/main" id="{516784EC-2919-4BCC-9F10-00FEDFB51708}"/>
                      </a:ext>
                    </a:extLst>
                  </p:cNvPr>
                  <p:cNvSpPr/>
                  <p:nvPr/>
                </p:nvSpPr>
                <p:spPr>
                  <a:xfrm>
                    <a:off x="1903658" y="4198388"/>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70" name="Rectangle 269">
                <a:extLst>
                  <a:ext uri="{FF2B5EF4-FFF2-40B4-BE49-F238E27FC236}">
                    <a16:creationId xmlns:a16="http://schemas.microsoft.com/office/drawing/2014/main" id="{748AB49A-08B8-479A-9272-62A11B6A908A}"/>
                  </a:ext>
                </a:extLst>
              </p:cNvPr>
              <p:cNvSpPr/>
              <p:nvPr/>
            </p:nvSpPr>
            <p:spPr>
              <a:xfrm>
                <a:off x="2062503" y="592703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converger les acteurs autour de la finalité du projet et mettre en valeur les avancées</a:t>
                </a:r>
              </a:p>
            </p:txBody>
          </p:sp>
        </p:grpSp>
      </p:grpSp>
      <p:grpSp>
        <p:nvGrpSpPr>
          <p:cNvPr id="278" name="Groupe 277">
            <a:extLst>
              <a:ext uri="{FF2B5EF4-FFF2-40B4-BE49-F238E27FC236}">
                <a16:creationId xmlns:a16="http://schemas.microsoft.com/office/drawing/2014/main" id="{CC52DCAD-1C5A-434B-AD9F-EBC7787D6331}"/>
              </a:ext>
            </a:extLst>
          </p:cNvPr>
          <p:cNvGrpSpPr/>
          <p:nvPr/>
        </p:nvGrpSpPr>
        <p:grpSpPr>
          <a:xfrm>
            <a:off x="205409" y="9504285"/>
            <a:ext cx="7246836" cy="504000"/>
            <a:chOff x="170850" y="7422940"/>
            <a:chExt cx="7246836" cy="504000"/>
          </a:xfrm>
        </p:grpSpPr>
        <p:grpSp>
          <p:nvGrpSpPr>
            <p:cNvPr id="279" name="Groupe 278">
              <a:extLst>
                <a:ext uri="{FF2B5EF4-FFF2-40B4-BE49-F238E27FC236}">
                  <a16:creationId xmlns:a16="http://schemas.microsoft.com/office/drawing/2014/main" id="{A5423213-3C8D-4C3C-8BC2-136413A94E7F}"/>
                </a:ext>
              </a:extLst>
            </p:cNvPr>
            <p:cNvGrpSpPr/>
            <p:nvPr/>
          </p:nvGrpSpPr>
          <p:grpSpPr>
            <a:xfrm>
              <a:off x="170850" y="7422940"/>
              <a:ext cx="7246836" cy="504000"/>
              <a:chOff x="170850" y="7422940"/>
              <a:chExt cx="7246836" cy="504000"/>
            </a:xfrm>
          </p:grpSpPr>
          <p:sp>
            <p:nvSpPr>
              <p:cNvPr id="281" name="ZoneTexte 280">
                <a:extLst>
                  <a:ext uri="{FF2B5EF4-FFF2-40B4-BE49-F238E27FC236}">
                    <a16:creationId xmlns:a16="http://schemas.microsoft.com/office/drawing/2014/main" id="{DD1A3312-2367-471C-8074-F4AB5DE7415E}"/>
                  </a:ext>
                </a:extLst>
              </p:cNvPr>
              <p:cNvSpPr txBox="1"/>
              <p:nvPr/>
            </p:nvSpPr>
            <p:spPr>
              <a:xfrm>
                <a:off x="170850" y="7551830"/>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82" name="Rectangle 281">
                <a:extLst>
                  <a:ext uri="{FF2B5EF4-FFF2-40B4-BE49-F238E27FC236}">
                    <a16:creationId xmlns:a16="http://schemas.microsoft.com/office/drawing/2014/main" id="{46186480-8AA4-4B52-A815-2AAEA917820D}"/>
                  </a:ext>
                </a:extLst>
              </p:cNvPr>
              <p:cNvSpPr/>
              <p:nvPr/>
            </p:nvSpPr>
            <p:spPr>
              <a:xfrm>
                <a:off x="5292000" y="7490274"/>
                <a:ext cx="2125686"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et participer à des appels d’offres complexes en anglais </a:t>
                </a:r>
              </a:p>
            </p:txBody>
          </p:sp>
          <p:grpSp>
            <p:nvGrpSpPr>
              <p:cNvPr id="283" name="Groupe 282">
                <a:extLst>
                  <a:ext uri="{FF2B5EF4-FFF2-40B4-BE49-F238E27FC236}">
                    <a16:creationId xmlns:a16="http://schemas.microsoft.com/office/drawing/2014/main" id="{A3AD91F3-0BA7-467D-986D-6723E41EADFB}"/>
                  </a:ext>
                </a:extLst>
              </p:cNvPr>
              <p:cNvGrpSpPr/>
              <p:nvPr/>
            </p:nvGrpSpPr>
            <p:grpSpPr>
              <a:xfrm>
                <a:off x="1907629" y="7422940"/>
                <a:ext cx="3405719" cy="504000"/>
                <a:chOff x="1907629" y="2850692"/>
                <a:chExt cx="3405719" cy="504000"/>
              </a:xfrm>
            </p:grpSpPr>
            <p:sp>
              <p:nvSpPr>
                <p:cNvPr id="284" name="Rectangle 283">
                  <a:extLst>
                    <a:ext uri="{FF2B5EF4-FFF2-40B4-BE49-F238E27FC236}">
                      <a16:creationId xmlns:a16="http://schemas.microsoft.com/office/drawing/2014/main" id="{61B0CA27-6625-4722-A7D0-36D46015E686}"/>
                    </a:ext>
                  </a:extLst>
                </p:cNvPr>
                <p:cNvSpPr/>
                <p:nvPr/>
              </p:nvSpPr>
              <p:spPr>
                <a:xfrm>
                  <a:off x="2052761" y="285069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5" name="Groupe 284">
                  <a:extLst>
                    <a:ext uri="{FF2B5EF4-FFF2-40B4-BE49-F238E27FC236}">
                      <a16:creationId xmlns:a16="http://schemas.microsoft.com/office/drawing/2014/main" id="{6B49554C-9752-4846-83B3-8AE04CB54D8F}"/>
                    </a:ext>
                  </a:extLst>
                </p:cNvPr>
                <p:cNvGrpSpPr/>
                <p:nvPr/>
              </p:nvGrpSpPr>
              <p:grpSpPr>
                <a:xfrm>
                  <a:off x="1907629" y="2850692"/>
                  <a:ext cx="271472" cy="504000"/>
                  <a:chOff x="1903658" y="4084078"/>
                  <a:chExt cx="265051" cy="504000"/>
                </a:xfrm>
              </p:grpSpPr>
              <p:cxnSp>
                <p:nvCxnSpPr>
                  <p:cNvPr id="286" name="Connecteur droit 285">
                    <a:extLst>
                      <a:ext uri="{FF2B5EF4-FFF2-40B4-BE49-F238E27FC236}">
                        <a16:creationId xmlns:a16="http://schemas.microsoft.com/office/drawing/2014/main" id="{04E4DA82-7FE4-412C-96F8-85229203002D}"/>
                      </a:ext>
                    </a:extLst>
                  </p:cNvPr>
                  <p:cNvCxnSpPr>
                    <a:cxnSpLocks/>
                  </p:cNvCxnSpPr>
                  <p:nvPr/>
                </p:nvCxnSpPr>
                <p:spPr>
                  <a:xfrm>
                    <a:off x="2036183" y="408407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7" name="Ellipse 286">
                    <a:extLst>
                      <a:ext uri="{FF2B5EF4-FFF2-40B4-BE49-F238E27FC236}">
                        <a16:creationId xmlns:a16="http://schemas.microsoft.com/office/drawing/2014/main" id="{ACBEE3CB-4877-45E1-A662-E60015D89CA8}"/>
                      </a:ext>
                    </a:extLst>
                  </p:cNvPr>
                  <p:cNvSpPr/>
                  <p:nvPr/>
                </p:nvSpPr>
                <p:spPr>
                  <a:xfrm>
                    <a:off x="1903658" y="421762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80" name="Rectangle 279">
              <a:extLst>
                <a:ext uri="{FF2B5EF4-FFF2-40B4-BE49-F238E27FC236}">
                  <a16:creationId xmlns:a16="http://schemas.microsoft.com/office/drawing/2014/main" id="{7E5086B3-DED0-4D29-AE9A-E3105A6B7E5E}"/>
                </a:ext>
              </a:extLst>
            </p:cNvPr>
            <p:cNvSpPr/>
            <p:nvPr/>
          </p:nvSpPr>
          <p:spPr>
            <a:xfrm>
              <a:off x="2123652" y="7551830"/>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Diriger des débats techniques et un projet en anglais</a:t>
              </a:r>
            </a:p>
          </p:txBody>
        </p:sp>
      </p:grpSp>
      <p:grpSp>
        <p:nvGrpSpPr>
          <p:cNvPr id="288" name="Groupe 287">
            <a:extLst>
              <a:ext uri="{FF2B5EF4-FFF2-40B4-BE49-F238E27FC236}">
                <a16:creationId xmlns:a16="http://schemas.microsoft.com/office/drawing/2014/main" id="{F484CFAB-4589-4385-9E3F-66C5097CC196}"/>
              </a:ext>
            </a:extLst>
          </p:cNvPr>
          <p:cNvGrpSpPr/>
          <p:nvPr/>
        </p:nvGrpSpPr>
        <p:grpSpPr>
          <a:xfrm>
            <a:off x="205409" y="10048492"/>
            <a:ext cx="7246836" cy="553998"/>
            <a:chOff x="170850" y="7448913"/>
            <a:chExt cx="7246836" cy="553998"/>
          </a:xfrm>
        </p:grpSpPr>
        <p:grpSp>
          <p:nvGrpSpPr>
            <p:cNvPr id="294" name="Groupe 293">
              <a:extLst>
                <a:ext uri="{FF2B5EF4-FFF2-40B4-BE49-F238E27FC236}">
                  <a16:creationId xmlns:a16="http://schemas.microsoft.com/office/drawing/2014/main" id="{E6C67C6E-B42B-4A45-BED0-C59D6958CA03}"/>
                </a:ext>
              </a:extLst>
            </p:cNvPr>
            <p:cNvGrpSpPr/>
            <p:nvPr/>
          </p:nvGrpSpPr>
          <p:grpSpPr>
            <a:xfrm>
              <a:off x="170850" y="7471997"/>
              <a:ext cx="7246836" cy="507831"/>
              <a:chOff x="170850" y="7471997"/>
              <a:chExt cx="7246836" cy="507831"/>
            </a:xfrm>
          </p:grpSpPr>
          <p:sp>
            <p:nvSpPr>
              <p:cNvPr id="296" name="ZoneTexte 295">
                <a:extLst>
                  <a:ext uri="{FF2B5EF4-FFF2-40B4-BE49-F238E27FC236}">
                    <a16:creationId xmlns:a16="http://schemas.microsoft.com/office/drawing/2014/main" id="{91BD6831-D01C-4EF3-8A18-EA00EE202FA4}"/>
                  </a:ext>
                </a:extLst>
              </p:cNvPr>
              <p:cNvSpPr txBox="1"/>
              <p:nvPr/>
            </p:nvSpPr>
            <p:spPr>
              <a:xfrm>
                <a:off x="170850" y="7525857"/>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Recrutement et intégration des ressources humaines</a:t>
                </a:r>
              </a:p>
            </p:txBody>
          </p:sp>
          <p:sp>
            <p:nvSpPr>
              <p:cNvPr id="297" name="Rectangle 296">
                <a:extLst>
                  <a:ext uri="{FF2B5EF4-FFF2-40B4-BE49-F238E27FC236}">
                    <a16:creationId xmlns:a16="http://schemas.microsoft.com/office/drawing/2014/main" id="{2A25FB6A-E633-489B-9341-16206F529B36}"/>
                  </a:ext>
                </a:extLst>
              </p:cNvPr>
              <p:cNvSpPr/>
              <p:nvPr/>
            </p:nvSpPr>
            <p:spPr>
              <a:xfrm>
                <a:off x="5292000" y="7471997"/>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compétences clés de la direction des SI et en déduire les besoins de recrutement prioritaires</a:t>
                </a:r>
              </a:p>
            </p:txBody>
          </p:sp>
          <p:grpSp>
            <p:nvGrpSpPr>
              <p:cNvPr id="298" name="Groupe 297">
                <a:extLst>
                  <a:ext uri="{FF2B5EF4-FFF2-40B4-BE49-F238E27FC236}">
                    <a16:creationId xmlns:a16="http://schemas.microsoft.com/office/drawing/2014/main" id="{6992FFE4-2DB8-438F-8F40-C64A1EF33B57}"/>
                  </a:ext>
                </a:extLst>
              </p:cNvPr>
              <p:cNvGrpSpPr/>
              <p:nvPr/>
            </p:nvGrpSpPr>
            <p:grpSpPr>
              <a:xfrm>
                <a:off x="1907629" y="7473912"/>
                <a:ext cx="3405719" cy="504000"/>
                <a:chOff x="1907629" y="2901664"/>
                <a:chExt cx="3405719" cy="504000"/>
              </a:xfrm>
            </p:grpSpPr>
            <p:sp>
              <p:nvSpPr>
                <p:cNvPr id="300" name="Rectangle 299">
                  <a:extLst>
                    <a:ext uri="{FF2B5EF4-FFF2-40B4-BE49-F238E27FC236}">
                      <a16:creationId xmlns:a16="http://schemas.microsoft.com/office/drawing/2014/main" id="{85A84ED9-EB83-4004-A1FB-5389A576C977}"/>
                    </a:ext>
                  </a:extLst>
                </p:cNvPr>
                <p:cNvSpPr/>
                <p:nvPr/>
              </p:nvSpPr>
              <p:spPr>
                <a:xfrm>
                  <a:off x="2052761" y="29016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C68FD180-B374-47E3-B387-C75FED11EFD2}"/>
                    </a:ext>
                  </a:extLst>
                </p:cNvPr>
                <p:cNvGrpSpPr/>
                <p:nvPr/>
              </p:nvGrpSpPr>
              <p:grpSpPr>
                <a:xfrm>
                  <a:off x="1907629" y="2901664"/>
                  <a:ext cx="271472" cy="504000"/>
                  <a:chOff x="1903658" y="4135050"/>
                  <a:chExt cx="265051" cy="504000"/>
                </a:xfrm>
              </p:grpSpPr>
              <p:cxnSp>
                <p:nvCxnSpPr>
                  <p:cNvPr id="302" name="Connecteur droit 301">
                    <a:extLst>
                      <a:ext uri="{FF2B5EF4-FFF2-40B4-BE49-F238E27FC236}">
                        <a16:creationId xmlns:a16="http://schemas.microsoft.com/office/drawing/2014/main" id="{E454F5FF-4443-4834-BE17-B2DBED47B63A}"/>
                      </a:ext>
                    </a:extLst>
                  </p:cNvPr>
                  <p:cNvCxnSpPr>
                    <a:cxnSpLocks/>
                  </p:cNvCxnSpPr>
                  <p:nvPr/>
                </p:nvCxnSpPr>
                <p:spPr>
                  <a:xfrm>
                    <a:off x="2036183" y="413505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E6BDE1A2-FCAA-410F-A9FC-E26FE90DAF23}"/>
                      </a:ext>
                    </a:extLst>
                  </p:cNvPr>
                  <p:cNvSpPr/>
                  <p:nvPr/>
                </p:nvSpPr>
                <p:spPr>
                  <a:xfrm>
                    <a:off x="1903658" y="426859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95" name="Rectangle 294">
              <a:extLst>
                <a:ext uri="{FF2B5EF4-FFF2-40B4-BE49-F238E27FC236}">
                  <a16:creationId xmlns:a16="http://schemas.microsoft.com/office/drawing/2014/main" id="{5389A795-88AC-44EC-8F3D-C113F5425EFA}"/>
                </a:ext>
              </a:extLst>
            </p:cNvPr>
            <p:cNvSpPr/>
            <p:nvPr/>
          </p:nvSpPr>
          <p:spPr>
            <a:xfrm>
              <a:off x="2123652" y="7448913"/>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Anticiper les besoins, élaborer une stratégie de recrutement et d'intégration des ressources humaines </a:t>
              </a:r>
            </a:p>
          </p:txBody>
        </p:sp>
      </p:grpSp>
      <p:grpSp>
        <p:nvGrpSpPr>
          <p:cNvPr id="152" name="Groupe 151">
            <a:extLst>
              <a:ext uri="{FF2B5EF4-FFF2-40B4-BE49-F238E27FC236}">
                <a16:creationId xmlns:a16="http://schemas.microsoft.com/office/drawing/2014/main" id="{E8BE914F-AE21-450B-BF32-9585566C666D}"/>
              </a:ext>
            </a:extLst>
          </p:cNvPr>
          <p:cNvGrpSpPr/>
          <p:nvPr/>
        </p:nvGrpSpPr>
        <p:grpSpPr>
          <a:xfrm>
            <a:off x="205409" y="8960080"/>
            <a:ext cx="7246836" cy="504000"/>
            <a:chOff x="170850" y="7422939"/>
            <a:chExt cx="7246836" cy="504000"/>
          </a:xfrm>
        </p:grpSpPr>
        <p:grpSp>
          <p:nvGrpSpPr>
            <p:cNvPr id="153" name="Groupe 152">
              <a:extLst>
                <a:ext uri="{FF2B5EF4-FFF2-40B4-BE49-F238E27FC236}">
                  <a16:creationId xmlns:a16="http://schemas.microsoft.com/office/drawing/2014/main" id="{A156865A-42B8-44F6-90E2-A866967C1326}"/>
                </a:ext>
              </a:extLst>
            </p:cNvPr>
            <p:cNvGrpSpPr/>
            <p:nvPr/>
          </p:nvGrpSpPr>
          <p:grpSpPr>
            <a:xfrm>
              <a:off x="170850" y="7422939"/>
              <a:ext cx="7246836" cy="504000"/>
              <a:chOff x="170850" y="7422939"/>
              <a:chExt cx="7246836" cy="504000"/>
            </a:xfrm>
          </p:grpSpPr>
          <p:sp>
            <p:nvSpPr>
              <p:cNvPr id="157" name="ZoneTexte 156">
                <a:extLst>
                  <a:ext uri="{FF2B5EF4-FFF2-40B4-BE49-F238E27FC236}">
                    <a16:creationId xmlns:a16="http://schemas.microsoft.com/office/drawing/2014/main" id="{A3F0B1E2-B52D-445D-AEC9-C56B5EAB0C63}"/>
                  </a:ext>
                </a:extLst>
              </p:cNvPr>
              <p:cNvSpPr txBox="1"/>
              <p:nvPr/>
            </p:nvSpPr>
            <p:spPr>
              <a:xfrm>
                <a:off x="170850" y="7474884"/>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159" name="Rectangle 158">
                <a:extLst>
                  <a:ext uri="{FF2B5EF4-FFF2-40B4-BE49-F238E27FC236}">
                    <a16:creationId xmlns:a16="http://schemas.microsoft.com/office/drawing/2014/main" id="{63E974F7-2761-47AC-B934-DD6F1DC758C4}"/>
                  </a:ext>
                </a:extLst>
              </p:cNvPr>
              <p:cNvSpPr/>
              <p:nvPr/>
            </p:nvSpPr>
            <p:spPr>
              <a:xfrm>
                <a:off x="5292000" y="7490273"/>
                <a:ext cx="2125686"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Fixer les objectifs de performance de la DSI et en assurer le suivi</a:t>
                </a:r>
              </a:p>
            </p:txBody>
          </p:sp>
          <p:grpSp>
            <p:nvGrpSpPr>
              <p:cNvPr id="165" name="Groupe 164">
                <a:extLst>
                  <a:ext uri="{FF2B5EF4-FFF2-40B4-BE49-F238E27FC236}">
                    <a16:creationId xmlns:a16="http://schemas.microsoft.com/office/drawing/2014/main" id="{3156F04E-C878-4134-8476-D5244DED76AF}"/>
                  </a:ext>
                </a:extLst>
              </p:cNvPr>
              <p:cNvGrpSpPr/>
              <p:nvPr/>
            </p:nvGrpSpPr>
            <p:grpSpPr>
              <a:xfrm>
                <a:off x="1907629" y="7422939"/>
                <a:ext cx="3405719" cy="504000"/>
                <a:chOff x="1907629" y="2850691"/>
                <a:chExt cx="3405719" cy="504000"/>
              </a:xfrm>
            </p:grpSpPr>
            <p:sp>
              <p:nvSpPr>
                <p:cNvPr id="194" name="Rectangle 193">
                  <a:extLst>
                    <a:ext uri="{FF2B5EF4-FFF2-40B4-BE49-F238E27FC236}">
                      <a16:creationId xmlns:a16="http://schemas.microsoft.com/office/drawing/2014/main" id="{4C99C4F3-59EF-4E75-B70F-A46DDCAAB792}"/>
                    </a:ext>
                  </a:extLst>
                </p:cNvPr>
                <p:cNvSpPr/>
                <p:nvPr/>
              </p:nvSpPr>
              <p:spPr>
                <a:xfrm>
                  <a:off x="2052761" y="285069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95" name="Groupe 194">
                  <a:extLst>
                    <a:ext uri="{FF2B5EF4-FFF2-40B4-BE49-F238E27FC236}">
                      <a16:creationId xmlns:a16="http://schemas.microsoft.com/office/drawing/2014/main" id="{7D9F913C-05A2-4680-9BBB-980892293C93}"/>
                    </a:ext>
                  </a:extLst>
                </p:cNvPr>
                <p:cNvGrpSpPr/>
                <p:nvPr/>
              </p:nvGrpSpPr>
              <p:grpSpPr>
                <a:xfrm>
                  <a:off x="1907629" y="2850691"/>
                  <a:ext cx="271472" cy="504000"/>
                  <a:chOff x="1903658" y="4084077"/>
                  <a:chExt cx="265051" cy="504000"/>
                </a:xfrm>
              </p:grpSpPr>
              <p:cxnSp>
                <p:nvCxnSpPr>
                  <p:cNvPr id="196" name="Connecteur droit 195">
                    <a:extLst>
                      <a:ext uri="{FF2B5EF4-FFF2-40B4-BE49-F238E27FC236}">
                        <a16:creationId xmlns:a16="http://schemas.microsoft.com/office/drawing/2014/main" id="{A384B27A-42D3-4830-B767-C79DBFB50420}"/>
                      </a:ext>
                    </a:extLst>
                  </p:cNvPr>
                  <p:cNvCxnSpPr>
                    <a:cxnSpLocks/>
                  </p:cNvCxnSpPr>
                  <p:nvPr/>
                </p:nvCxnSpPr>
                <p:spPr>
                  <a:xfrm>
                    <a:off x="2036183" y="4084077"/>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8" name="Ellipse 197">
                    <a:extLst>
                      <a:ext uri="{FF2B5EF4-FFF2-40B4-BE49-F238E27FC236}">
                        <a16:creationId xmlns:a16="http://schemas.microsoft.com/office/drawing/2014/main" id="{05E00506-4FB0-4C5A-B600-CF0410AEAFF4}"/>
                      </a:ext>
                    </a:extLst>
                  </p:cNvPr>
                  <p:cNvSpPr/>
                  <p:nvPr/>
                </p:nvSpPr>
                <p:spPr>
                  <a:xfrm>
                    <a:off x="1903658" y="421762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155" name="Rectangle 154">
              <a:extLst>
                <a:ext uri="{FF2B5EF4-FFF2-40B4-BE49-F238E27FC236}">
                  <a16:creationId xmlns:a16="http://schemas.microsoft.com/office/drawing/2014/main" id="{466C30B8-85FE-42A5-9E67-39A416DB2D50}"/>
                </a:ext>
              </a:extLst>
            </p:cNvPr>
            <p:cNvSpPr/>
            <p:nvPr/>
          </p:nvSpPr>
          <p:spPr>
            <a:xfrm>
              <a:off x="2123652" y="7474884"/>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Définir la stratégie de son pôle d'activité selon les orientations générales de l'entreprise </a:t>
              </a:r>
            </a:p>
          </p:txBody>
        </p:sp>
      </p:grpSp>
      <p:pic>
        <p:nvPicPr>
          <p:cNvPr id="3" name="Image 2" descr="Une image contenant texte, Police, logo, Graphique&#10;&#10;Description générée automatiquement">
            <a:extLst>
              <a:ext uri="{FF2B5EF4-FFF2-40B4-BE49-F238E27FC236}">
                <a16:creationId xmlns:a16="http://schemas.microsoft.com/office/drawing/2014/main" id="{2A2E32BB-BFED-604D-DD6F-9F3F86FBD2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11" y="125112"/>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 Directeur SI peut être mobilisé en tant qu’expert sur des projets de conseil SI, d’audit SI réalisé auprès d’un client.</a:t>
            </a:r>
          </a:p>
          <a:p>
            <a:pPr algn="l"/>
            <a:r>
              <a:rPr lang="fr-FR" dirty="0"/>
              <a:t>Dans les grands cabinets, le Directeur SI peut être amené à superviser plusieurs équipes, structurées selon leur champ d’intervention : Techniciens SI, Développeurs, Chefs de projet informatique, etc.</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420574" y="5325710"/>
            <a:ext cx="32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d’une équipe plus étoffée ou de plusieurs équipes, avec l’expérience</a:t>
            </a:r>
          </a:p>
          <a:p>
            <a:pPr algn="l"/>
            <a:r>
              <a:rPr lang="fr-FR" dirty="0"/>
              <a:t>Hausse de la participation à la définition de la stratégie globale du cabinet, à mesure que l’expérience s’accroît</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357046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3856639"/>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la spécialité du cabinet (activités d’expertise-comptable, d’audit, de conseil, juridiques…), les enjeux et besoins en SI varient et impactent la stratégie SI menée par le Directeur SI : déploiement de logiciels métiers spécifiques aux activités du cabinet, besoins en cybersécurité différents selon les secteurs d’activités des clients, etc.</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grpSp>
        <p:nvGrpSpPr>
          <p:cNvPr id="6" name="Groupe 5">
            <a:extLst>
              <a:ext uri="{FF2B5EF4-FFF2-40B4-BE49-F238E27FC236}">
                <a16:creationId xmlns:a16="http://schemas.microsoft.com/office/drawing/2014/main" id="{C639E456-7AC2-467D-B098-A6AB39C02B84}"/>
              </a:ext>
            </a:extLst>
          </p:cNvPr>
          <p:cNvGrpSpPr/>
          <p:nvPr/>
        </p:nvGrpSpPr>
        <p:grpSpPr>
          <a:xfrm>
            <a:off x="3973446" y="5804145"/>
            <a:ext cx="3435355" cy="1742941"/>
            <a:chOff x="3973446" y="5901889"/>
            <a:chExt cx="3435355" cy="1742941"/>
          </a:xfrm>
        </p:grpSpPr>
        <p:sp>
          <p:nvSpPr>
            <p:cNvPr id="89" name="ZoneTexte 88">
              <a:extLst>
                <a:ext uri="{FF2B5EF4-FFF2-40B4-BE49-F238E27FC236}">
                  <a16:creationId xmlns:a16="http://schemas.microsoft.com/office/drawing/2014/main" id="{9C680D0D-EADB-41EF-9406-79332806A869}"/>
                </a:ext>
              </a:extLst>
            </p:cNvPr>
            <p:cNvSpPr txBox="1"/>
            <p:nvPr/>
          </p:nvSpPr>
          <p:spPr>
            <a:xfrm>
              <a:off x="3996221" y="6167502"/>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matière de gestion des risques et de sécurisation du parc informatique </a:t>
              </a:r>
            </a:p>
            <a:p>
              <a:r>
                <a:rPr lang="fr-FR" dirty="0">
                  <a:solidFill>
                    <a:schemeClr val="tx2"/>
                  </a:solidFill>
                </a:rPr>
                <a:t>Renforcement de la place du Directeur SI dans la définition de la stratégie globale du cabinet, ce qui implique une veille concurrentielle renforcée orientée « SI et technologies » et une compréhension fine des enjeux stratégiques des cabinets d’expertise comptable</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167502"/>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5901889"/>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97723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nvGrpSpPr>
          <p:cNvPr id="7" name="Groupe 6">
            <a:extLst>
              <a:ext uri="{FF2B5EF4-FFF2-40B4-BE49-F238E27FC236}">
                <a16:creationId xmlns:a16="http://schemas.microsoft.com/office/drawing/2014/main" id="{1526698D-54BB-4F86-B781-EBD6E49FDB24}"/>
              </a:ext>
            </a:extLst>
          </p:cNvPr>
          <p:cNvGrpSpPr/>
          <p:nvPr/>
        </p:nvGrpSpPr>
        <p:grpSpPr>
          <a:xfrm>
            <a:off x="3978882" y="7781751"/>
            <a:ext cx="3350087" cy="2388319"/>
            <a:chOff x="3978882" y="7781751"/>
            <a:chExt cx="3350087" cy="2388319"/>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7781751"/>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077189"/>
              <a:ext cx="3240000" cy="2092881"/>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Directeur SI en entreprise</a:t>
              </a:r>
            </a:p>
            <a:p>
              <a:pPr marL="108000" indent="-108000" algn="l">
                <a:buFont typeface="Wingdings" panose="05000000000000000000" pitchFamily="2" charset="2"/>
                <a:buChar char="§"/>
              </a:pPr>
              <a:r>
                <a:rPr lang="fr-FR" dirty="0">
                  <a:solidFill>
                    <a:schemeClr val="tx2"/>
                  </a:solidFill>
                </a:rPr>
                <a:t>Métiers du conseil en SI (Consultant SI, Consultant cybersécurité, Data </a:t>
              </a:r>
              <a:r>
                <a:rPr lang="fr-FR" dirty="0" err="1">
                  <a:solidFill>
                    <a:schemeClr val="tx2"/>
                  </a:solidFill>
                </a:rPr>
                <a:t>analyst</a:t>
              </a:r>
              <a:r>
                <a:rPr lang="fr-FR" dirty="0">
                  <a:solidFill>
                    <a:schemeClr val="tx2"/>
                  </a:solidFill>
                </a:rPr>
                <a:t>) en cabinet d’expertise-comptable ou en ESN</a:t>
              </a:r>
            </a:p>
            <a:p>
              <a:pPr marL="108000" indent="-108000" algn="l">
                <a:buFont typeface="Wingdings" panose="05000000000000000000" pitchFamily="2" charset="2"/>
                <a:buChar char="§"/>
              </a:pPr>
              <a:r>
                <a:rPr lang="fr-FR" dirty="0">
                  <a:solidFill>
                    <a:schemeClr val="tx2"/>
                  </a:solidFill>
                </a:rPr>
                <a:t>Responsable méthodes et veille dans un cabinets d’expertise-comptable très orienté « automatisation des processus de production », sous condition de formations complémentaires en comptabilité</a:t>
              </a:r>
            </a:p>
            <a:p>
              <a:pPr marL="108000" indent="-108000" algn="l">
                <a:buFont typeface="Wingdings" panose="05000000000000000000" pitchFamily="2" charset="2"/>
                <a:buChar char="§"/>
              </a:pPr>
              <a:r>
                <a:rPr lang="fr-FR" dirty="0">
                  <a:solidFill>
                    <a:schemeClr val="tx2"/>
                  </a:solidFill>
                </a:rPr>
                <a:t>Métiers du conseil en stratégie ou en organisation en cabinet de conseil</a:t>
              </a:r>
            </a:p>
            <a:p>
              <a:pPr marL="108000" indent="-108000" algn="l">
                <a:buFont typeface="Wingdings" panose="05000000000000000000" pitchFamily="2" charset="2"/>
                <a:buChar char="§"/>
              </a:pPr>
              <a:r>
                <a:rPr lang="fr-FR" dirty="0">
                  <a:solidFill>
                    <a:schemeClr val="tx2"/>
                  </a:solidFill>
                </a:rPr>
                <a:t>Autres métiers des directions d’entreprise (direction des achats, direction logistique, etc.) sous condition de formations complémentaires </a:t>
              </a:r>
            </a:p>
          </p:txBody>
        </p:sp>
      </p:gr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383984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05640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531720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6691302"/>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6426026"/>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6723755"/>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Techniciens SI,</a:t>
            </a:r>
            <a:r>
              <a:rPr lang="fr-FR" i="1" dirty="0"/>
              <a:t> </a:t>
            </a:r>
            <a:r>
              <a:rPr lang="fr-FR" dirty="0"/>
              <a:t>Expert-comptable dirigeant, directeurs des pôles d’activité, collaborateurs des différents métiers du cabinet</a:t>
            </a:r>
          </a:p>
          <a:p>
            <a:pPr algn="l"/>
            <a:r>
              <a:rPr lang="fr-FR" i="1" dirty="0"/>
              <a:t>Relations professionnelles externes </a:t>
            </a:r>
            <a:r>
              <a:rPr lang="fr-FR" dirty="0"/>
              <a:t>: prestataires informatiques, Consultants, Développeurs </a:t>
            </a:r>
          </a:p>
          <a:p>
            <a:pPr algn="l"/>
            <a:r>
              <a:rPr lang="fr-FR" i="1" dirty="0"/>
              <a:t>Télétravail </a:t>
            </a:r>
            <a:r>
              <a:rPr lang="fr-FR" dirty="0"/>
              <a:t>: possible sur une partie significative des activités. En revanche, l’accès physique aux outils informatiques peut s’avérer nécessaires lors des travaux de maintenance ou de réception de fournitures informatiques</a:t>
            </a:r>
          </a:p>
        </p:txBody>
      </p:sp>
      <p:grpSp>
        <p:nvGrpSpPr>
          <p:cNvPr id="5" name="Groupe 4">
            <a:extLst>
              <a:ext uri="{FF2B5EF4-FFF2-40B4-BE49-F238E27FC236}">
                <a16:creationId xmlns:a16="http://schemas.microsoft.com/office/drawing/2014/main" id="{953E5BA3-2A1E-48C7-91C6-D1560F53A990}"/>
              </a:ext>
            </a:extLst>
          </p:cNvPr>
          <p:cNvGrpSpPr/>
          <p:nvPr/>
        </p:nvGrpSpPr>
        <p:grpSpPr>
          <a:xfrm>
            <a:off x="3923853" y="1663291"/>
            <a:ext cx="3528392" cy="3906190"/>
            <a:chOff x="3923853" y="1663291"/>
            <a:chExt cx="3528392" cy="3906190"/>
          </a:xfrm>
        </p:grpSpPr>
        <p:grpSp>
          <p:nvGrpSpPr>
            <p:cNvPr id="3" name="Groupe 2">
              <a:extLst>
                <a:ext uri="{FF2B5EF4-FFF2-40B4-BE49-F238E27FC236}">
                  <a16:creationId xmlns:a16="http://schemas.microsoft.com/office/drawing/2014/main" id="{935CF965-DF99-4DA9-80AF-075CF2914AE4}"/>
                </a:ext>
              </a:extLst>
            </p:cNvPr>
            <p:cNvGrpSpPr/>
            <p:nvPr/>
          </p:nvGrpSpPr>
          <p:grpSpPr>
            <a:xfrm>
              <a:off x="3935345" y="2665136"/>
              <a:ext cx="3300876" cy="1613793"/>
              <a:chOff x="3935345" y="2753618"/>
              <a:chExt cx="3300876" cy="1613793"/>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2753618"/>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197860"/>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Technicien SI en cabinet d’expert-comptable ou en entreprise, après plusieurs années d’expérience</a:t>
                </a:r>
              </a:p>
              <a:p>
                <a:r>
                  <a:rPr lang="fr-FR" dirty="0">
                    <a:solidFill>
                      <a:schemeClr val="tx2"/>
                    </a:solidFill>
                  </a:rPr>
                  <a:t>Chef de projet informatique en entreprise</a:t>
                </a:r>
              </a:p>
              <a:p>
                <a:r>
                  <a:rPr lang="fr-FR" dirty="0">
                    <a:solidFill>
                      <a:schemeClr val="tx2"/>
                    </a:solidFill>
                  </a:rPr>
                  <a:t>Directeur SI en entreprise</a:t>
                </a:r>
              </a:p>
              <a:p>
                <a:r>
                  <a:rPr lang="fr-FR" dirty="0">
                    <a:solidFill>
                      <a:schemeClr val="tx2"/>
                    </a:solidFill>
                  </a:rPr>
                  <a:t>Consultant SI en cabinet d’expert-comptable ou de conseil ou au sein d’une entreprise de services numériques (ESN)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18566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8373D664-C6AE-4651-82F8-8AB06CABDEB4}"/>
                </a:ext>
              </a:extLst>
            </p:cNvPr>
            <p:cNvGrpSpPr/>
            <p:nvPr/>
          </p:nvGrpSpPr>
          <p:grpSpPr>
            <a:xfrm>
              <a:off x="3937185" y="2001919"/>
              <a:ext cx="3227035" cy="676359"/>
              <a:chOff x="3937185" y="2001919"/>
              <a:chExt cx="3227035" cy="676359"/>
            </a:xfrm>
          </p:grpSpPr>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68000" cy="400110"/>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Bac+5, par exemple : </a:t>
                </a:r>
              </a:p>
              <a:p>
                <a:pPr marL="108000" indent="-108000" algn="l">
                  <a:buFont typeface="Wingdings" panose="05000000000000000000" pitchFamily="2" charset="2"/>
                  <a:buChar char="§"/>
                </a:pPr>
                <a:r>
                  <a:rPr lang="fr-FR" dirty="0"/>
                  <a:t>Master 2 en informatique et gestion des SI</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5A079500-E015-4207-B4B3-A14399B8148B}"/>
                </a:ext>
              </a:extLst>
            </p:cNvPr>
            <p:cNvGrpSpPr/>
            <p:nvPr/>
          </p:nvGrpSpPr>
          <p:grpSpPr>
            <a:xfrm>
              <a:off x="3923853" y="4265786"/>
              <a:ext cx="3325269" cy="1303695"/>
              <a:chOff x="3923853" y="4538960"/>
              <a:chExt cx="3325269" cy="1303695"/>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4826992"/>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évolutions technologiques (cloud, Big Data, etc.) et réglementaires (RGPD) </a:t>
                </a:r>
              </a:p>
              <a:p>
                <a:r>
                  <a:rPr lang="fr-FR" dirty="0">
                    <a:solidFill>
                      <a:schemeClr val="tx2"/>
                    </a:solidFill>
                  </a:rPr>
                  <a:t>Formations en gestion des risques informatiques</a:t>
                </a:r>
              </a:p>
              <a:p>
                <a:r>
                  <a:rPr lang="fr-FR" dirty="0">
                    <a:solidFill>
                      <a:schemeClr val="tx2"/>
                    </a:solidFill>
                  </a:rPr>
                  <a:t>Formations en gestion de projet et en management</a:t>
                </a:r>
              </a:p>
              <a:p>
                <a:r>
                  <a:rPr lang="fr-FR" dirty="0">
                    <a:solidFill>
                      <a:schemeClr val="tx2"/>
                    </a:solidFill>
                  </a:rPr>
                  <a:t>Formations de niveau expert aux différents logiciels métiers utilisés dans le cabinet</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53896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79906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sp>
        <p:nvSpPr>
          <p:cNvPr id="51" name="ZoneTexte 50">
            <a:extLst>
              <a:ext uri="{FF2B5EF4-FFF2-40B4-BE49-F238E27FC236}">
                <a16:creationId xmlns:a16="http://schemas.microsoft.com/office/drawing/2014/main" id="{98231ECA-4CB2-44FC-ACD4-173BE0DFF991}"/>
              </a:ext>
            </a:extLst>
          </p:cNvPr>
          <p:cNvSpPr txBox="1"/>
          <p:nvPr/>
        </p:nvSpPr>
        <p:spPr>
          <a:xfrm>
            <a:off x="240923" y="1220429"/>
            <a:ext cx="476305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des systèmes d’information</a:t>
            </a:r>
          </a:p>
        </p:txBody>
      </p:sp>
      <p:cxnSp>
        <p:nvCxnSpPr>
          <p:cNvPr id="50" name="Connecteur droit 49">
            <a:extLst>
              <a:ext uri="{FF2B5EF4-FFF2-40B4-BE49-F238E27FC236}">
                <a16:creationId xmlns:a16="http://schemas.microsoft.com/office/drawing/2014/main" id="{29337583-A412-4D4F-8E80-5B0CD465AED5}"/>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Image 7" descr="Une image contenant texte, Police, logo, Graphique&#10;&#10;Description générée automatiquement">
            <a:extLst>
              <a:ext uri="{FF2B5EF4-FFF2-40B4-BE49-F238E27FC236}">
                <a16:creationId xmlns:a16="http://schemas.microsoft.com/office/drawing/2014/main" id="{8A4279B1-FBBC-B479-AF71-EB0F0B9122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11" y="125112"/>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7165</TotalTime>
  <Words>1613</Words>
  <Application>Microsoft Office PowerPoint</Application>
  <PresentationFormat>Personnalisé</PresentationFormat>
  <Paragraphs>138</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1173</cp:revision>
  <dcterms:created xsi:type="dcterms:W3CDTF">2014-07-30T08:09:35Z</dcterms:created>
  <dcterms:modified xsi:type="dcterms:W3CDTF">2024-01-18T15:56:00Z</dcterms:modified>
</cp:coreProperties>
</file>