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8"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33" autoAdjust="0"/>
    <p:restoredTop sz="96173" autoAdjust="0"/>
  </p:normalViewPr>
  <p:slideViewPr>
    <p:cSldViewPr showGuides="1">
      <p:cViewPr varScale="1">
        <p:scale>
          <a:sx n="71" d="100"/>
          <a:sy n="71" d="100"/>
        </p:scale>
        <p:origin x="3570"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846903"/>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984885"/>
            <a:chOff x="277738" y="1260000"/>
            <a:chExt cx="6898037" cy="984885"/>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DIRECTEUR MARKETING ET COMMUNICATION</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4885"/>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62520" y="2255742"/>
            <a:ext cx="7172848" cy="537688"/>
            <a:chOff x="277738" y="1907926"/>
            <a:chExt cx="7172848" cy="537688"/>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8" y="2122449"/>
              <a:ext cx="2478048"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Directeur marketing / Directeur communication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Marketing et méthodes </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8559" y="3977754"/>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34533" y="4010853"/>
            <a:ext cx="6774677" cy="830997"/>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2"/>
                </a:solidFill>
                <a:latin typeface="Univers Light" panose="020B0403020202020204" pitchFamily="34" charset="0"/>
              </a:rPr>
              <a:t>Le Directeur marketing et communication a pour mission principale d’élaborer et de conduire la stratégie marketing et communication du cabinet. Pour ce faire, il promeut l’image du cabinet auprès d’un réseau de partenaires, prestataires et prospects. Il développe également l’activité commerciale en proposant son soutien aux différents pôles d’activités du cabinet.</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34533" y="3608422"/>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sp>
        <p:nvSpPr>
          <p:cNvPr id="51" name="ZoneTexte 50">
            <a:extLst>
              <a:ext uri="{FF2B5EF4-FFF2-40B4-BE49-F238E27FC236}">
                <a16:creationId xmlns:a16="http://schemas.microsoft.com/office/drawing/2014/main" id="{54F5D85B-86B0-44CC-B995-FA0589610172}"/>
              </a:ext>
            </a:extLst>
          </p:cNvPr>
          <p:cNvSpPr txBox="1"/>
          <p:nvPr/>
        </p:nvSpPr>
        <p:spPr>
          <a:xfrm>
            <a:off x="334533" y="5849962"/>
            <a:ext cx="3420000" cy="2862322"/>
          </a:xfrm>
          <a:prstGeom prst="rect">
            <a:avLst/>
          </a:prstGeom>
          <a:noFill/>
        </p:spPr>
        <p:txBody>
          <a:bodyPr wrap="square">
            <a:spAutoFit/>
          </a:bodyPr>
          <a:lstStyle/>
          <a:p>
            <a:pPr marL="108000" indent="-108000">
              <a:buFont typeface="Wingdings" panose="05000000000000000000" pitchFamily="2" charset="2"/>
              <a:buChar char="§"/>
            </a:pPr>
            <a:r>
              <a:rPr lang="fr-FR" sz="1000" dirty="0">
                <a:solidFill>
                  <a:schemeClr val="tx2"/>
                </a:solidFill>
                <a:latin typeface="Univers Light" panose="020B0403020202020204" pitchFamily="34" charset="0"/>
              </a:rPr>
              <a:t>S’appuie sur une analyse des tendances du marché et des besoins des clients pour définir les objectifs marketing et communication stratégiques du cabinet, en lien avec les dirigeants du cabinet et directeurs des pôles d’activité</a:t>
            </a:r>
          </a:p>
          <a:p>
            <a:pPr marL="108000" indent="-108000">
              <a:buFont typeface="Wingdings" panose="05000000000000000000" pitchFamily="2" charset="2"/>
              <a:buChar char="§"/>
            </a:pPr>
            <a:r>
              <a:rPr lang="fr-FR" sz="1000" dirty="0">
                <a:solidFill>
                  <a:schemeClr val="tx2"/>
                </a:solidFill>
                <a:latin typeface="Univers Light" panose="020B0403020202020204" pitchFamily="34" charset="0"/>
              </a:rPr>
              <a:t>En déduit, selon le budget de son pôle, les actions marketing, communication et commerciales pertinentes et les décline en plans d’actions opérationnels (organisation de séminaires, lancement d’une campagne publicitaire digitale, formalisation des offres du cabinet, refonte du site internet, etc.)</a:t>
            </a:r>
          </a:p>
          <a:p>
            <a:pPr marL="108000" indent="-108000">
              <a:buFont typeface="Wingdings" panose="05000000000000000000" pitchFamily="2" charset="2"/>
              <a:buChar char="§"/>
            </a:pPr>
            <a:r>
              <a:rPr lang="fr-FR" sz="1000" dirty="0">
                <a:solidFill>
                  <a:schemeClr val="tx2"/>
                </a:solidFill>
                <a:latin typeface="Univers Light" panose="020B0403020202020204" pitchFamily="34" charset="0"/>
              </a:rPr>
              <a:t>Mène un travail de veille de l’actualité des marchés sur lesquels se positionne le cabinet, des évolutions technologiques et réglementaires et anticipe les évolutions des activités du cabinet </a:t>
            </a:r>
          </a:p>
          <a:p>
            <a:pPr marL="108000" indent="-108000">
              <a:buFont typeface="Wingdings" panose="05000000000000000000" pitchFamily="2" charset="2"/>
              <a:buChar char="§"/>
            </a:pPr>
            <a:r>
              <a:rPr lang="fr-FR" sz="1000" dirty="0">
                <a:solidFill>
                  <a:schemeClr val="tx2"/>
                </a:solidFill>
                <a:latin typeface="Univers Light" panose="020B0403020202020204" pitchFamily="34" charset="0"/>
              </a:rPr>
              <a:t>Recueille régulièrement les besoins des différents pôles d’activités du cabinet afin d’adapter les actions marketing, communication et commerciales</a:t>
            </a:r>
          </a:p>
        </p:txBody>
      </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43133" y="5273898"/>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BB29561A-BC65-4591-B614-AAEFCF332453}"/>
              </a:ext>
            </a:extLst>
          </p:cNvPr>
          <p:cNvSpPr txBox="1"/>
          <p:nvPr/>
        </p:nvSpPr>
        <p:spPr>
          <a:xfrm>
            <a:off x="334533" y="5423138"/>
            <a:ext cx="3600000"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Définition de la stratégie du pôle marketing et communication</a:t>
            </a:r>
          </a:p>
        </p:txBody>
      </p:sp>
      <p:sp>
        <p:nvSpPr>
          <p:cNvPr id="65" name="ZoneTexte 64">
            <a:extLst>
              <a:ext uri="{FF2B5EF4-FFF2-40B4-BE49-F238E27FC236}">
                <a16:creationId xmlns:a16="http://schemas.microsoft.com/office/drawing/2014/main" id="{5251234B-2DB0-44E7-A294-1C7F83CDF513}"/>
              </a:ext>
            </a:extLst>
          </p:cNvPr>
          <p:cNvSpPr txBox="1"/>
          <p:nvPr/>
        </p:nvSpPr>
        <p:spPr>
          <a:xfrm>
            <a:off x="483568" y="49138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291501" y="50299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solidFill>
                <a:schemeClr val="accent3"/>
              </a:solidFill>
            </a:endParaRPr>
          </a:p>
        </p:txBody>
      </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004B53A5-0F88-4310-9FEC-A766F383CC82}"/>
              </a:ext>
            </a:extLst>
          </p:cNvPr>
          <p:cNvSpPr txBox="1"/>
          <p:nvPr/>
        </p:nvSpPr>
        <p:spPr>
          <a:xfrm>
            <a:off x="2604676" y="279393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4CA455DE-78DA-483A-B6A7-84C9E29A2EAC}"/>
              </a:ext>
            </a:extLst>
          </p:cNvPr>
          <p:cNvSpPr txBox="1"/>
          <p:nvPr/>
        </p:nvSpPr>
        <p:spPr>
          <a:xfrm>
            <a:off x="267840" y="3013523"/>
            <a:ext cx="2160000" cy="323165"/>
          </a:xfrm>
          <a:prstGeom prst="rect">
            <a:avLst/>
          </a:prstGeom>
          <a:noFill/>
        </p:spPr>
        <p:txBody>
          <a:bodyPr wrap="square" lIns="36000" tIns="0" rIns="36000" bIns="0" rtlCol="0">
            <a:spAutoFit/>
          </a:bodyPr>
          <a:lstStyle>
            <a:defPPr>
              <a:defRPr lang="fr-FR"/>
            </a:defPPr>
            <a:lvl1pPr>
              <a:defRPr sz="1100">
                <a:solidFill>
                  <a:schemeClr val="tx2"/>
                </a:solidFill>
                <a:latin typeface="Univers Light" panose="020B0403020202020204" pitchFamily="34" charset="0"/>
              </a:defRPr>
            </a:lvl1pPr>
          </a:lstStyle>
          <a:p>
            <a:r>
              <a:rPr lang="fr-FR" sz="1050" dirty="0"/>
              <a:t>375b - Cadres des relations publiques et de la communication</a:t>
            </a:r>
          </a:p>
        </p:txBody>
      </p:sp>
      <p:sp>
        <p:nvSpPr>
          <p:cNvPr id="42" name="ZoneTexte 41">
            <a:extLst>
              <a:ext uri="{FF2B5EF4-FFF2-40B4-BE49-F238E27FC236}">
                <a16:creationId xmlns:a16="http://schemas.microsoft.com/office/drawing/2014/main" id="{4703542A-F670-4137-B69A-0D0B1F519278}"/>
              </a:ext>
            </a:extLst>
          </p:cNvPr>
          <p:cNvSpPr txBox="1"/>
          <p:nvPr/>
        </p:nvSpPr>
        <p:spPr>
          <a:xfrm>
            <a:off x="257276" y="279393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AE42A06E-6CE5-4130-8431-F04C9D0B7716}"/>
              </a:ext>
            </a:extLst>
          </p:cNvPr>
          <p:cNvSpPr txBox="1"/>
          <p:nvPr/>
        </p:nvSpPr>
        <p:spPr>
          <a:xfrm>
            <a:off x="2604676" y="3013523"/>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14429 - Directeur / Directrice du marketing</a:t>
            </a:r>
          </a:p>
        </p:txBody>
      </p:sp>
      <p:sp>
        <p:nvSpPr>
          <p:cNvPr id="47" name="ZoneTexte 46">
            <a:extLst>
              <a:ext uri="{FF2B5EF4-FFF2-40B4-BE49-F238E27FC236}">
                <a16:creationId xmlns:a16="http://schemas.microsoft.com/office/drawing/2014/main" id="{46BF37EF-70C0-441E-8B5C-A8D1B4EA3E66}"/>
              </a:ext>
            </a:extLst>
          </p:cNvPr>
          <p:cNvSpPr txBox="1"/>
          <p:nvPr/>
        </p:nvSpPr>
        <p:spPr>
          <a:xfrm>
            <a:off x="334533" y="8984991"/>
            <a:ext cx="68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Définit des procédures de travail de son pôle (par exemple, process pour la gestion et la supervision d’une campagne marketing) et les modes de management (réunions d’équipe)</a:t>
            </a:r>
          </a:p>
          <a:p>
            <a:r>
              <a:rPr lang="fr-FR" dirty="0"/>
              <a:t>Définit les objectifs des collaborateurs sous sa responsabilité (équipes de Chargés de marketing et communication plus ou moins étoffées selon le cabinet), encadre et supervise leur travail </a:t>
            </a:r>
          </a:p>
          <a:p>
            <a:r>
              <a:rPr lang="fr-FR" dirty="0"/>
              <a:t>Définit, en collaboration avec les Experts-comptables dirigeants, le budget de son pôle : contrôle les dépenses, établit des budgets prévisionnels à différentes échéances </a:t>
            </a:r>
          </a:p>
          <a:p>
            <a:r>
              <a:rPr lang="fr-FR" dirty="0"/>
              <a:t>Arbitre les décisions de ressources humaines liées à son pôle d’activité : recrutement, rupture, formation, etc.</a:t>
            </a:r>
          </a:p>
          <a:p>
            <a:r>
              <a:rPr lang="fr-FR" dirty="0"/>
              <a:t>Assure le suivi, l’analyse et le </a:t>
            </a:r>
            <a:r>
              <a:rPr lang="fr-FR" dirty="0" err="1"/>
              <a:t>reporting</a:t>
            </a:r>
            <a:r>
              <a:rPr lang="fr-FR" dirty="0"/>
              <a:t> des indicateurs clés d’activité de son pôle (retombée des campagnes marketing, participation à des évènements, volume des ventes, etc.)</a:t>
            </a:r>
          </a:p>
        </p:txBody>
      </p:sp>
      <p:sp>
        <p:nvSpPr>
          <p:cNvPr id="49" name="ZoneTexte 48">
            <a:extLst>
              <a:ext uri="{FF2B5EF4-FFF2-40B4-BE49-F238E27FC236}">
                <a16:creationId xmlns:a16="http://schemas.microsoft.com/office/drawing/2014/main" id="{2DDFC4DF-A110-444D-BA6D-41080FFCB13D}"/>
              </a:ext>
            </a:extLst>
          </p:cNvPr>
          <p:cNvSpPr txBox="1"/>
          <p:nvPr/>
        </p:nvSpPr>
        <p:spPr>
          <a:xfrm>
            <a:off x="334533" y="8742351"/>
            <a:ext cx="4622786"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Management et pilotage du pôle marketing et communication</a:t>
            </a:r>
          </a:p>
        </p:txBody>
      </p:sp>
      <p:sp>
        <p:nvSpPr>
          <p:cNvPr id="56" name="ZoneTexte 55">
            <a:extLst>
              <a:ext uri="{FF2B5EF4-FFF2-40B4-BE49-F238E27FC236}">
                <a16:creationId xmlns:a16="http://schemas.microsoft.com/office/drawing/2014/main" id="{BD15A9FB-7DCB-4310-B5B0-141EBB55111C}"/>
              </a:ext>
            </a:extLst>
          </p:cNvPr>
          <p:cNvSpPr txBox="1"/>
          <p:nvPr/>
        </p:nvSpPr>
        <p:spPr>
          <a:xfrm>
            <a:off x="3949555" y="5423138"/>
            <a:ext cx="3600000" cy="461665"/>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Mise en œuvre de la politique marketing et communication</a:t>
            </a:r>
          </a:p>
        </p:txBody>
      </p:sp>
      <p:sp>
        <p:nvSpPr>
          <p:cNvPr id="57" name="ZoneTexte 56">
            <a:extLst>
              <a:ext uri="{FF2B5EF4-FFF2-40B4-BE49-F238E27FC236}">
                <a16:creationId xmlns:a16="http://schemas.microsoft.com/office/drawing/2014/main" id="{E81DBA38-4BBF-4A6E-BCEF-CEBA10DE52D8}"/>
              </a:ext>
            </a:extLst>
          </p:cNvPr>
          <p:cNvSpPr txBox="1"/>
          <p:nvPr/>
        </p:nvSpPr>
        <p:spPr>
          <a:xfrm>
            <a:off x="3949555" y="5849962"/>
            <a:ext cx="3420000" cy="2862322"/>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108000" indent="-108000">
              <a:buFont typeface="Wingdings" panose="05000000000000000000" pitchFamily="2" charset="2"/>
              <a:buChar char="§"/>
            </a:pPr>
            <a:r>
              <a:rPr lang="fr-FR" dirty="0"/>
              <a:t>Pilote, en coopération avec ses partenaires externes (sociétés d’évènementiel, agence marketing, journalistes, etc.) et internes (directeurs des pôles d’activité du cabinet) de </a:t>
            </a:r>
            <a:r>
              <a:rPr lang="fr-FR" sz="1000" dirty="0">
                <a:solidFill>
                  <a:schemeClr val="tx2"/>
                </a:solidFill>
                <a:latin typeface="Univers Light" panose="020B0403020202020204" pitchFamily="34" charset="0"/>
              </a:rPr>
              <a:t>l’organisation et de la réalisation d’actions d’animation commerciale : séminaires, webinaires, campagnes publicitaires, relations presse, etc.</a:t>
            </a:r>
          </a:p>
          <a:p>
            <a:pPr marL="108000" indent="-108000">
              <a:buFont typeface="Wingdings" panose="05000000000000000000" pitchFamily="2" charset="2"/>
              <a:buChar char="§"/>
            </a:pPr>
            <a:r>
              <a:rPr lang="fr-FR" sz="1000" dirty="0">
                <a:solidFill>
                  <a:schemeClr val="tx2"/>
                </a:solidFill>
                <a:latin typeface="Univers Light" panose="020B0403020202020204" pitchFamily="34" charset="0"/>
              </a:rPr>
              <a:t>Développe la clientèle actuelle et prospecte la clientèle potentielle en exploitant les réseaux de partenaires et prestataires du cabinet</a:t>
            </a:r>
          </a:p>
          <a:p>
            <a:r>
              <a:rPr lang="fr-FR" sz="1000" dirty="0">
                <a:solidFill>
                  <a:schemeClr val="tx2"/>
                </a:solidFill>
                <a:latin typeface="Univers Light" panose="020B0403020202020204" pitchFamily="34" charset="0"/>
              </a:rPr>
              <a:t>Conduit, directement ou via des cabinets d’études, des études de marché afin d’analyser les besoins des clients et les opportunités commerciales sur lesquelles le cabinet doit se positionner</a:t>
            </a:r>
          </a:p>
          <a:p>
            <a:r>
              <a:rPr lang="fr-FR" dirty="0"/>
              <a:t>Pilote la mise en œuvre d’actions de communication adaptées aux tendances et aux cibles, en s’appuyant sur des ressources internes ou externes (agence de communication, graphiste, etc.)</a:t>
            </a:r>
            <a:endParaRPr lang="fr-FR" sz="1000" dirty="0">
              <a:solidFill>
                <a:schemeClr val="tx2"/>
              </a:solidFill>
              <a:latin typeface="Univers Light" panose="020B0403020202020204" pitchFamily="34" charset="0"/>
            </a:endParaRP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6755" y="96645"/>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570594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 name="Groupe 2">
            <a:extLst>
              <a:ext uri="{FF2B5EF4-FFF2-40B4-BE49-F238E27FC236}">
                <a16:creationId xmlns:a16="http://schemas.microsoft.com/office/drawing/2014/main" id="{97217520-6920-44EE-BF58-B6AB0EAB22A4}"/>
              </a:ext>
            </a:extLst>
          </p:cNvPr>
          <p:cNvGrpSpPr/>
          <p:nvPr/>
        </p:nvGrpSpPr>
        <p:grpSpPr>
          <a:xfrm>
            <a:off x="170849" y="5149453"/>
            <a:ext cx="6947354" cy="507831"/>
            <a:chOff x="170849" y="2658398"/>
            <a:chExt cx="6947354" cy="507831"/>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07629" y="2660313"/>
              <a:ext cx="3466824" cy="504000"/>
              <a:chOff x="1907629" y="2701482"/>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01482"/>
                <a:ext cx="3405719" cy="504000"/>
                <a:chOff x="1907629" y="2766774"/>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6677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66774"/>
                  <a:ext cx="271472" cy="504000"/>
                  <a:chOff x="1903658" y="4000160"/>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0160"/>
                    <a:ext cx="0" cy="50400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33708"/>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830372"/>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place une stratégie de communication </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170849" y="2712258"/>
              <a:ext cx="1736779" cy="40011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Production et promotion d'un contenu communicant</a:t>
              </a:r>
            </a:p>
          </p:txBody>
        </p:sp>
        <p:sp>
          <p:nvSpPr>
            <p:cNvPr id="352" name="Rectangle 351">
              <a:extLst>
                <a:ext uri="{FF2B5EF4-FFF2-40B4-BE49-F238E27FC236}">
                  <a16:creationId xmlns:a16="http://schemas.microsoft.com/office/drawing/2014/main" id="{15AA151B-5055-476E-8C5B-88C3F518436A}"/>
                </a:ext>
              </a:extLst>
            </p:cNvPr>
            <p:cNvSpPr/>
            <p:nvPr/>
          </p:nvSpPr>
          <p:spPr>
            <a:xfrm>
              <a:off x="5292000" y="2658398"/>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la stratégie de communication en fonction de la stratégie du cabinet</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53ABDAF4-8EAE-424A-8197-8206DB010BF7}"/>
              </a:ext>
            </a:extLst>
          </p:cNvPr>
          <p:cNvGrpSpPr/>
          <p:nvPr/>
        </p:nvGrpSpPr>
        <p:grpSpPr>
          <a:xfrm>
            <a:off x="170849" y="2703676"/>
            <a:ext cx="7091791" cy="553998"/>
            <a:chOff x="170850" y="3311653"/>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170850" y="3311653"/>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14000" y="3334737"/>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Concevoir des sondages, enquêtes d’opinion, collecte de données web…</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07629" y="3336652"/>
              <a:ext cx="3466824" cy="504000"/>
              <a:chOff x="1907629" y="3385144"/>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85144"/>
                <a:ext cx="3405719" cy="504000"/>
                <a:chOff x="1907629" y="2820802"/>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82080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820802"/>
                  <a:ext cx="271472" cy="504000"/>
                  <a:chOff x="1903658" y="4054188"/>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5418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8773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43708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grpSp>
      <p:grpSp>
        <p:nvGrpSpPr>
          <p:cNvPr id="9" name="Groupe 8">
            <a:extLst>
              <a:ext uri="{FF2B5EF4-FFF2-40B4-BE49-F238E27FC236}">
                <a16:creationId xmlns:a16="http://schemas.microsoft.com/office/drawing/2014/main" id="{0A57CE38-4194-4E96-B749-8D78C6AA74A5}"/>
              </a:ext>
            </a:extLst>
          </p:cNvPr>
          <p:cNvGrpSpPr/>
          <p:nvPr/>
        </p:nvGrpSpPr>
        <p:grpSpPr>
          <a:xfrm>
            <a:off x="170849" y="3961191"/>
            <a:ext cx="7193991" cy="507831"/>
            <a:chOff x="17085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170850" y="5865481"/>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180" name="Rectangle 179">
              <a:extLst>
                <a:ext uri="{FF2B5EF4-FFF2-40B4-BE49-F238E27FC236}">
                  <a16:creationId xmlns:a16="http://schemas.microsoft.com/office/drawing/2014/main" id="{5AB6A684-C315-4F96-9F0C-DB71AC7E6F58}"/>
                </a:ext>
              </a:extLst>
            </p:cNvPr>
            <p:cNvSpPr/>
            <p:nvPr/>
          </p:nvSpPr>
          <p:spPr>
            <a:xfrm>
              <a:off x="531135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le cadre d’un sondage, rappeler les obligations en matière de sécurité des échanges</a:t>
              </a:r>
            </a:p>
          </p:txBody>
        </p:sp>
        <p:grpSp>
          <p:nvGrpSpPr>
            <p:cNvPr id="2" name="Groupe 1">
              <a:extLst>
                <a:ext uri="{FF2B5EF4-FFF2-40B4-BE49-F238E27FC236}">
                  <a16:creationId xmlns:a16="http://schemas.microsoft.com/office/drawing/2014/main" id="{487A5B29-9907-45A6-9DAB-7385EAA9E4ED}"/>
                </a:ext>
              </a:extLst>
            </p:cNvPr>
            <p:cNvGrpSpPr/>
            <p:nvPr/>
          </p:nvGrpSpPr>
          <p:grpSpPr>
            <a:xfrm>
              <a:off x="1907629" y="5813536"/>
              <a:ext cx="3466824" cy="504000"/>
              <a:chOff x="190762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90762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13445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8" name="Groupe 7">
            <a:extLst>
              <a:ext uri="{FF2B5EF4-FFF2-40B4-BE49-F238E27FC236}">
                <a16:creationId xmlns:a16="http://schemas.microsoft.com/office/drawing/2014/main" id="{320EE994-E36C-4A9D-A2C9-27C2087C5630}"/>
              </a:ext>
            </a:extLst>
          </p:cNvPr>
          <p:cNvGrpSpPr/>
          <p:nvPr/>
        </p:nvGrpSpPr>
        <p:grpSpPr>
          <a:xfrm>
            <a:off x="170849" y="4555323"/>
            <a:ext cx="7069791" cy="507831"/>
            <a:chOff x="170850" y="5195063"/>
            <a:chExt cx="7069791" cy="507831"/>
          </a:xfrm>
        </p:grpSpPr>
        <p:sp>
          <p:nvSpPr>
            <p:cNvPr id="269" name="ZoneTexte 268">
              <a:extLst>
                <a:ext uri="{FF2B5EF4-FFF2-40B4-BE49-F238E27FC236}">
                  <a16:creationId xmlns:a16="http://schemas.microsoft.com/office/drawing/2014/main" id="{BE4A6FEA-CEE8-42CF-8D97-BD511FD0BB01}"/>
                </a:ext>
              </a:extLst>
            </p:cNvPr>
            <p:cNvSpPr txBox="1"/>
            <p:nvPr/>
          </p:nvSpPr>
          <p:spPr>
            <a:xfrm>
              <a:off x="170850" y="524892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357" name="Rectangle 356">
              <a:extLst>
                <a:ext uri="{FF2B5EF4-FFF2-40B4-BE49-F238E27FC236}">
                  <a16:creationId xmlns:a16="http://schemas.microsoft.com/office/drawing/2014/main" id="{B6A0A7A7-4DCE-4CB7-8EFF-BBD58C89DD5D}"/>
                </a:ext>
              </a:extLst>
            </p:cNvPr>
            <p:cNvSpPr/>
            <p:nvPr/>
          </p:nvSpPr>
          <p:spPr>
            <a:xfrm>
              <a:off x="5292000" y="5195063"/>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Superviser une étude de marché en exploitant une base de données client</a:t>
              </a:r>
            </a:p>
          </p:txBody>
        </p:sp>
        <p:grpSp>
          <p:nvGrpSpPr>
            <p:cNvPr id="7" name="Groupe 6">
              <a:extLst>
                <a:ext uri="{FF2B5EF4-FFF2-40B4-BE49-F238E27FC236}">
                  <a16:creationId xmlns:a16="http://schemas.microsoft.com/office/drawing/2014/main" id="{D10434F8-84AF-45E7-916B-EA7A50387EB2}"/>
                </a:ext>
              </a:extLst>
            </p:cNvPr>
            <p:cNvGrpSpPr/>
            <p:nvPr/>
          </p:nvGrpSpPr>
          <p:grpSpPr>
            <a:xfrm>
              <a:off x="1907629" y="5196978"/>
              <a:ext cx="3466824" cy="504000"/>
              <a:chOff x="1907629" y="5196978"/>
              <a:chExt cx="3466824" cy="504000"/>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07629" y="5196978"/>
                <a:ext cx="3405719" cy="504000"/>
                <a:chOff x="1907629" y="2769899"/>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69899"/>
                  <a:ext cx="271472" cy="504000"/>
                  <a:chOff x="1903658" y="4003285"/>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34453" y="524892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5" name="Groupe 4">
            <a:extLst>
              <a:ext uri="{FF2B5EF4-FFF2-40B4-BE49-F238E27FC236}">
                <a16:creationId xmlns:a16="http://schemas.microsoft.com/office/drawing/2014/main" id="{2DD99759-7182-481C-B907-49BCC018AA73}"/>
              </a:ext>
            </a:extLst>
          </p:cNvPr>
          <p:cNvGrpSpPr/>
          <p:nvPr/>
        </p:nvGrpSpPr>
        <p:grpSpPr>
          <a:xfrm>
            <a:off x="170849" y="3355517"/>
            <a:ext cx="7091791" cy="507831"/>
            <a:chOff x="170850" y="3901350"/>
            <a:chExt cx="7091791"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170850" y="3955210"/>
              <a:ext cx="173677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292000" y="3901350"/>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Maîtriser les fonctionnalités du logiciel de gestion de la relation client (CRM)</a:t>
              </a:r>
            </a:p>
          </p:txBody>
        </p:sp>
        <p:grpSp>
          <p:nvGrpSpPr>
            <p:cNvPr id="14" name="Groupe 13">
              <a:extLst>
                <a:ext uri="{FF2B5EF4-FFF2-40B4-BE49-F238E27FC236}">
                  <a16:creationId xmlns:a16="http://schemas.microsoft.com/office/drawing/2014/main" id="{BF7960BA-09B5-4E72-86BB-413A082087C3}"/>
                </a:ext>
              </a:extLst>
            </p:cNvPr>
            <p:cNvGrpSpPr/>
            <p:nvPr/>
          </p:nvGrpSpPr>
          <p:grpSpPr>
            <a:xfrm>
              <a:off x="1907629" y="3903265"/>
              <a:ext cx="3466824" cy="504000"/>
              <a:chOff x="1907629" y="3980331"/>
              <a:chExt cx="3466824" cy="504000"/>
            </a:xfrm>
          </p:grpSpPr>
          <p:grpSp>
            <p:nvGrpSpPr>
              <p:cNvPr id="321" name="Groupe 320">
                <a:extLst>
                  <a:ext uri="{FF2B5EF4-FFF2-40B4-BE49-F238E27FC236}">
                    <a16:creationId xmlns:a16="http://schemas.microsoft.com/office/drawing/2014/main" id="{55E5ACDD-7183-4578-B60A-FF98CF233577}"/>
                  </a:ext>
                </a:extLst>
              </p:cNvPr>
              <p:cNvGrpSpPr/>
              <p:nvPr/>
            </p:nvGrpSpPr>
            <p:grpSpPr>
              <a:xfrm>
                <a:off x="1907629" y="3980331"/>
                <a:ext cx="3405719" cy="504000"/>
                <a:chOff x="1907629" y="2770857"/>
                <a:chExt cx="3405719"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52761" y="277085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07629" y="2770857"/>
                  <a:ext cx="271472" cy="504000"/>
                  <a:chOff x="1903658" y="4004243"/>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4243"/>
                    <a:ext cx="0" cy="5040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7791"/>
                    <a:ext cx="265051" cy="23690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9" name="Rectangle 448">
                <a:extLst>
                  <a:ext uri="{FF2B5EF4-FFF2-40B4-BE49-F238E27FC236}">
                    <a16:creationId xmlns:a16="http://schemas.microsoft.com/office/drawing/2014/main" id="{0293FA28-C73C-49BA-82F1-0C6E3CE37E01}"/>
                  </a:ext>
                </a:extLst>
              </p:cNvPr>
              <p:cNvSpPr/>
              <p:nvPr/>
            </p:nvSpPr>
            <p:spPr>
              <a:xfrm>
                <a:off x="2134453" y="403227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grpSp>
      </p:grpSp>
      <p:grpSp>
        <p:nvGrpSpPr>
          <p:cNvPr id="24" name="Groupe 23">
            <a:extLst>
              <a:ext uri="{FF2B5EF4-FFF2-40B4-BE49-F238E27FC236}">
                <a16:creationId xmlns:a16="http://schemas.microsoft.com/office/drawing/2014/main" id="{3F679208-23E0-4C99-B99F-CA10DF1F1B7E}"/>
              </a:ext>
            </a:extLst>
          </p:cNvPr>
          <p:cNvGrpSpPr/>
          <p:nvPr/>
        </p:nvGrpSpPr>
        <p:grpSpPr>
          <a:xfrm>
            <a:off x="170849" y="6048383"/>
            <a:ext cx="7011712" cy="507831"/>
            <a:chOff x="170850" y="6780897"/>
            <a:chExt cx="7011712" cy="507831"/>
          </a:xfrm>
        </p:grpSpPr>
        <p:grpSp>
          <p:nvGrpSpPr>
            <p:cNvPr id="22" name="Groupe 21">
              <a:extLst>
                <a:ext uri="{FF2B5EF4-FFF2-40B4-BE49-F238E27FC236}">
                  <a16:creationId xmlns:a16="http://schemas.microsoft.com/office/drawing/2014/main" id="{5D19AC6B-0846-47C7-8298-49AAAC5E0293}"/>
                </a:ext>
              </a:extLst>
            </p:cNvPr>
            <p:cNvGrpSpPr/>
            <p:nvPr/>
          </p:nvGrpSpPr>
          <p:grpSpPr>
            <a:xfrm>
              <a:off x="170850" y="6780897"/>
              <a:ext cx="7011712" cy="507831"/>
              <a:chOff x="170850" y="6780897"/>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911702"/>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780897"/>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Coordonner plusieurs projets marketing : campagnes publicitaires, évènementiel…</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82812"/>
                <a:ext cx="3405719" cy="504000"/>
                <a:chOff x="1907629" y="2805481"/>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80548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805481"/>
                  <a:ext cx="271472" cy="504000"/>
                  <a:chOff x="1903658" y="4038867"/>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3886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7241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83475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nvGrpSpPr>
          <p:cNvPr id="23" name="Groupe 22">
            <a:extLst>
              <a:ext uri="{FF2B5EF4-FFF2-40B4-BE49-F238E27FC236}">
                <a16:creationId xmlns:a16="http://schemas.microsoft.com/office/drawing/2014/main" id="{32411844-38B0-4242-8271-1C6FD27A1DEC}"/>
              </a:ext>
            </a:extLst>
          </p:cNvPr>
          <p:cNvGrpSpPr/>
          <p:nvPr/>
        </p:nvGrpSpPr>
        <p:grpSpPr>
          <a:xfrm>
            <a:off x="170849" y="6606333"/>
            <a:ext cx="7107021" cy="553998"/>
            <a:chOff x="170850" y="7901482"/>
            <a:chExt cx="7107021" cy="553998"/>
          </a:xfrm>
        </p:grpSpPr>
        <p:grpSp>
          <p:nvGrpSpPr>
            <p:cNvPr id="20" name="Groupe 19">
              <a:extLst>
                <a:ext uri="{FF2B5EF4-FFF2-40B4-BE49-F238E27FC236}">
                  <a16:creationId xmlns:a16="http://schemas.microsoft.com/office/drawing/2014/main" id="{AF62BC2D-5C4E-4E83-97B1-89F61F2D9C54}"/>
                </a:ext>
              </a:extLst>
            </p:cNvPr>
            <p:cNvGrpSpPr/>
            <p:nvPr/>
          </p:nvGrpSpPr>
          <p:grpSpPr>
            <a:xfrm>
              <a:off x="170850" y="7924566"/>
              <a:ext cx="7107021" cy="507831"/>
              <a:chOff x="170850" y="7924566"/>
              <a:chExt cx="7107021" cy="507831"/>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055371"/>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7" y="7924566"/>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Orienter la stratégie commerciale du cabinet en s’appuyant sur des études de marché</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26481"/>
                <a:ext cx="3405719" cy="504000"/>
                <a:chOff x="1907629" y="2816559"/>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165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16559"/>
                  <a:ext cx="271472" cy="504000"/>
                  <a:chOff x="1903658" y="4049945"/>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4994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18349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0148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stratégie commerciale, anticiper l'évolution des besoins clients, construire des partenariats commerciaux</a:t>
              </a:r>
            </a:p>
          </p:txBody>
        </p:sp>
      </p:grpSp>
      <p:grpSp>
        <p:nvGrpSpPr>
          <p:cNvPr id="19" name="Groupe 18">
            <a:extLst>
              <a:ext uri="{FF2B5EF4-FFF2-40B4-BE49-F238E27FC236}">
                <a16:creationId xmlns:a16="http://schemas.microsoft.com/office/drawing/2014/main" id="{79794A36-AF61-4F76-8939-2C34A96D4A4C}"/>
              </a:ext>
            </a:extLst>
          </p:cNvPr>
          <p:cNvGrpSpPr/>
          <p:nvPr/>
        </p:nvGrpSpPr>
        <p:grpSpPr>
          <a:xfrm>
            <a:off x="170849" y="7215773"/>
            <a:ext cx="7134945" cy="507831"/>
            <a:chOff x="170851" y="8468924"/>
            <a:chExt cx="7134945" cy="507831"/>
          </a:xfrm>
        </p:grpSpPr>
        <p:sp>
          <p:nvSpPr>
            <p:cNvPr id="181" name="ZoneTexte 180">
              <a:extLst>
                <a:ext uri="{FF2B5EF4-FFF2-40B4-BE49-F238E27FC236}">
                  <a16:creationId xmlns:a16="http://schemas.microsoft.com/office/drawing/2014/main" id="{6550FC39-83E1-4EA7-AD16-64380A395A69}"/>
                </a:ext>
              </a:extLst>
            </p:cNvPr>
            <p:cNvSpPr txBox="1"/>
            <p:nvPr/>
          </p:nvSpPr>
          <p:spPr>
            <a:xfrm>
              <a:off x="170851" y="8522784"/>
              <a:ext cx="1845056"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0" name="Rectangle 189">
              <a:extLst>
                <a:ext uri="{FF2B5EF4-FFF2-40B4-BE49-F238E27FC236}">
                  <a16:creationId xmlns:a16="http://schemas.microsoft.com/office/drawing/2014/main" id="{C2E34C1B-96D6-4539-90DB-1B631960E036}"/>
                </a:ext>
              </a:extLst>
            </p:cNvPr>
            <p:cNvSpPr/>
            <p:nvPr/>
          </p:nvSpPr>
          <p:spPr>
            <a:xfrm>
              <a:off x="5291999" y="8468924"/>
              <a:ext cx="201379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Animer une table-ronde, un groupe de travail dans le cadre d’un évènement promotionnel</a:t>
              </a:r>
            </a:p>
          </p:txBody>
        </p:sp>
        <p:grpSp>
          <p:nvGrpSpPr>
            <p:cNvPr id="289" name="Groupe 288">
              <a:extLst>
                <a:ext uri="{FF2B5EF4-FFF2-40B4-BE49-F238E27FC236}">
                  <a16:creationId xmlns:a16="http://schemas.microsoft.com/office/drawing/2014/main" id="{1602B976-2215-43A4-9768-DB0A71C7F3A3}"/>
                </a:ext>
              </a:extLst>
            </p:cNvPr>
            <p:cNvGrpSpPr/>
            <p:nvPr/>
          </p:nvGrpSpPr>
          <p:grpSpPr>
            <a:xfrm>
              <a:off x="1907629" y="8470839"/>
              <a:ext cx="3405719" cy="504000"/>
              <a:chOff x="1907629" y="2812720"/>
              <a:chExt cx="3405719" cy="504000"/>
            </a:xfrm>
          </p:grpSpPr>
          <p:sp>
            <p:nvSpPr>
              <p:cNvPr id="290" name="Rectangle 289">
                <a:extLst>
                  <a:ext uri="{FF2B5EF4-FFF2-40B4-BE49-F238E27FC236}">
                    <a16:creationId xmlns:a16="http://schemas.microsoft.com/office/drawing/2014/main" id="{C11C0960-A8C3-447A-BDEC-4B7A0A228713}"/>
                  </a:ext>
                </a:extLst>
              </p:cNvPr>
              <p:cNvSpPr/>
              <p:nvPr/>
            </p:nvSpPr>
            <p:spPr>
              <a:xfrm>
                <a:off x="2052761" y="281272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1" name="Groupe 290">
                <a:extLst>
                  <a:ext uri="{FF2B5EF4-FFF2-40B4-BE49-F238E27FC236}">
                    <a16:creationId xmlns:a16="http://schemas.microsoft.com/office/drawing/2014/main" id="{49B208D6-12EC-4CD6-A190-AEF503B83525}"/>
                  </a:ext>
                </a:extLst>
              </p:cNvPr>
              <p:cNvGrpSpPr/>
              <p:nvPr/>
            </p:nvGrpSpPr>
            <p:grpSpPr>
              <a:xfrm>
                <a:off x="1907629" y="2812720"/>
                <a:ext cx="271472" cy="504000"/>
                <a:chOff x="1903658" y="4046106"/>
                <a:chExt cx="265051" cy="504000"/>
              </a:xfrm>
            </p:grpSpPr>
            <p:cxnSp>
              <p:nvCxnSpPr>
                <p:cNvPr id="292" name="Connecteur droit 291">
                  <a:extLst>
                    <a:ext uri="{FF2B5EF4-FFF2-40B4-BE49-F238E27FC236}">
                      <a16:creationId xmlns:a16="http://schemas.microsoft.com/office/drawing/2014/main" id="{059253C8-B4CA-4E21-B925-A2F8AB163785}"/>
                    </a:ext>
                  </a:extLst>
                </p:cNvPr>
                <p:cNvCxnSpPr>
                  <a:cxnSpLocks/>
                </p:cNvCxnSpPr>
                <p:nvPr/>
              </p:nvCxnSpPr>
              <p:spPr>
                <a:xfrm>
                  <a:off x="2036183" y="4046106"/>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3" name="Ellipse 292">
                  <a:extLst>
                    <a:ext uri="{FF2B5EF4-FFF2-40B4-BE49-F238E27FC236}">
                      <a16:creationId xmlns:a16="http://schemas.microsoft.com/office/drawing/2014/main" id="{211462BF-2605-4C4E-AA54-F92B85828430}"/>
                    </a:ext>
                  </a:extLst>
                </p:cNvPr>
                <p:cNvSpPr/>
                <p:nvPr/>
              </p:nvSpPr>
              <p:spPr>
                <a:xfrm>
                  <a:off x="1903658" y="4179654"/>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2" name="Rectangle 311">
              <a:extLst>
                <a:ext uri="{FF2B5EF4-FFF2-40B4-BE49-F238E27FC236}">
                  <a16:creationId xmlns:a16="http://schemas.microsoft.com/office/drawing/2014/main" id="{20A01630-8EF5-4CA2-A1A4-95F32CFECB3D}"/>
                </a:ext>
              </a:extLst>
            </p:cNvPr>
            <p:cNvSpPr/>
            <p:nvPr/>
          </p:nvSpPr>
          <p:spPr>
            <a:xfrm>
              <a:off x="2123652" y="852278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nvGrpSpPr>
          <p:cNvPr id="18" name="Groupe 17">
            <a:extLst>
              <a:ext uri="{FF2B5EF4-FFF2-40B4-BE49-F238E27FC236}">
                <a16:creationId xmlns:a16="http://schemas.microsoft.com/office/drawing/2014/main" id="{4BD4C7E8-375D-49BA-AFA4-D0BCC014D041}"/>
              </a:ext>
            </a:extLst>
          </p:cNvPr>
          <p:cNvGrpSpPr/>
          <p:nvPr/>
        </p:nvGrpSpPr>
        <p:grpSpPr>
          <a:xfrm>
            <a:off x="170849" y="7779046"/>
            <a:ext cx="7118414" cy="553998"/>
            <a:chOff x="170850" y="9066899"/>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170850" y="9066899"/>
              <a:ext cx="167567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Management d'une équipe interne et/ou externe</a:t>
              </a:r>
            </a:p>
          </p:txBody>
        </p:sp>
        <p:sp>
          <p:nvSpPr>
            <p:cNvPr id="197" name="Rectangle 196">
              <a:extLst>
                <a:ext uri="{FF2B5EF4-FFF2-40B4-BE49-F238E27FC236}">
                  <a16:creationId xmlns:a16="http://schemas.microsoft.com/office/drawing/2014/main" id="{B1359D42-E81C-4459-A332-56F79DD00CEC}"/>
                </a:ext>
              </a:extLst>
            </p:cNvPr>
            <p:cNvSpPr/>
            <p:nvPr/>
          </p:nvSpPr>
          <p:spPr>
            <a:xfrm>
              <a:off x="5292000" y="9089983"/>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les besoins en compétences de l’équipe et proposer des plans de formation</a:t>
              </a:r>
            </a:p>
          </p:txBody>
        </p:sp>
        <p:grpSp>
          <p:nvGrpSpPr>
            <p:cNvPr id="294" name="Groupe 293">
              <a:extLst>
                <a:ext uri="{FF2B5EF4-FFF2-40B4-BE49-F238E27FC236}">
                  <a16:creationId xmlns:a16="http://schemas.microsoft.com/office/drawing/2014/main" id="{F5267D8D-2190-427D-87ED-5B76CE2D3759}"/>
                </a:ext>
              </a:extLst>
            </p:cNvPr>
            <p:cNvGrpSpPr/>
            <p:nvPr/>
          </p:nvGrpSpPr>
          <p:grpSpPr>
            <a:xfrm>
              <a:off x="1907629" y="9091898"/>
              <a:ext cx="3405719" cy="504000"/>
              <a:chOff x="1907629" y="2849384"/>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4938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49384"/>
                <a:ext cx="271472" cy="504000"/>
                <a:chOff x="1903658" y="4082770"/>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82770"/>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16318"/>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23652" y="9066899"/>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nvGrpSpPr>
          <p:cNvPr id="17" name="Groupe 16">
            <a:extLst>
              <a:ext uri="{FF2B5EF4-FFF2-40B4-BE49-F238E27FC236}">
                <a16:creationId xmlns:a16="http://schemas.microsoft.com/office/drawing/2014/main" id="{72A38F3D-035A-48FC-BADA-8C9602A32DF4}"/>
              </a:ext>
            </a:extLst>
          </p:cNvPr>
          <p:cNvGrpSpPr/>
          <p:nvPr/>
        </p:nvGrpSpPr>
        <p:grpSpPr>
          <a:xfrm>
            <a:off x="170849" y="8383163"/>
            <a:ext cx="7197747" cy="507831"/>
            <a:chOff x="170851" y="9594831"/>
            <a:chExt cx="7197747" cy="507831"/>
          </a:xfrm>
        </p:grpSpPr>
        <p:sp>
          <p:nvSpPr>
            <p:cNvPr id="199" name="ZoneTexte 198">
              <a:extLst>
                <a:ext uri="{FF2B5EF4-FFF2-40B4-BE49-F238E27FC236}">
                  <a16:creationId xmlns:a16="http://schemas.microsoft.com/office/drawing/2014/main" id="{63888419-8F27-4E06-BAF9-93A666E44B68}"/>
                </a:ext>
              </a:extLst>
            </p:cNvPr>
            <p:cNvSpPr txBox="1"/>
            <p:nvPr/>
          </p:nvSpPr>
          <p:spPr>
            <a:xfrm>
              <a:off x="170851" y="9648691"/>
              <a:ext cx="1845056"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04" name="Rectangle 203">
              <a:extLst>
                <a:ext uri="{FF2B5EF4-FFF2-40B4-BE49-F238E27FC236}">
                  <a16:creationId xmlns:a16="http://schemas.microsoft.com/office/drawing/2014/main" id="{A554381F-87AE-4F2C-9E94-EF419FDA560C}"/>
                </a:ext>
              </a:extLst>
            </p:cNvPr>
            <p:cNvSpPr/>
            <p:nvPr/>
          </p:nvSpPr>
          <p:spPr>
            <a:xfrm>
              <a:off x="5292000" y="959483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des projets impliquant le service marketing ou l’ensemble du cabinet : enquêtes, séminaires, etc.</a:t>
              </a:r>
            </a:p>
          </p:txBody>
        </p:sp>
        <p:grpSp>
          <p:nvGrpSpPr>
            <p:cNvPr id="299" name="Groupe 298">
              <a:extLst>
                <a:ext uri="{FF2B5EF4-FFF2-40B4-BE49-F238E27FC236}">
                  <a16:creationId xmlns:a16="http://schemas.microsoft.com/office/drawing/2014/main" id="{6D670E72-20C7-470C-8595-C295026BF1EC}"/>
                </a:ext>
              </a:extLst>
            </p:cNvPr>
            <p:cNvGrpSpPr/>
            <p:nvPr/>
          </p:nvGrpSpPr>
          <p:grpSpPr>
            <a:xfrm>
              <a:off x="1907629" y="9596746"/>
              <a:ext cx="3405719" cy="504000"/>
              <a:chOff x="1907629" y="2805482"/>
              <a:chExt cx="3405719" cy="504000"/>
            </a:xfrm>
          </p:grpSpPr>
          <p:sp>
            <p:nvSpPr>
              <p:cNvPr id="300" name="Rectangle 299">
                <a:extLst>
                  <a:ext uri="{FF2B5EF4-FFF2-40B4-BE49-F238E27FC236}">
                    <a16:creationId xmlns:a16="http://schemas.microsoft.com/office/drawing/2014/main" id="{70EE1117-E30E-4928-B4E6-5072D91CA748}"/>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907629" y="2805482"/>
                <a:ext cx="271472" cy="504000"/>
                <a:chOff x="1903658" y="4038868"/>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4" name="Rectangle 313">
              <a:extLst>
                <a:ext uri="{FF2B5EF4-FFF2-40B4-BE49-F238E27FC236}">
                  <a16:creationId xmlns:a16="http://schemas.microsoft.com/office/drawing/2014/main" id="{BC3DFF81-E5D2-46E9-BEA1-66DD508C5F06}"/>
                </a:ext>
              </a:extLst>
            </p:cNvPr>
            <p:cNvSpPr/>
            <p:nvPr/>
          </p:nvSpPr>
          <p:spPr>
            <a:xfrm>
              <a:off x="2123652" y="964869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sa charge de travail sur le long cours afin de s'impliquer sur des projets transverses</a:t>
              </a:r>
            </a:p>
          </p:txBody>
        </p:sp>
      </p:grpSp>
      <p:grpSp>
        <p:nvGrpSpPr>
          <p:cNvPr id="16" name="Groupe 15">
            <a:extLst>
              <a:ext uri="{FF2B5EF4-FFF2-40B4-BE49-F238E27FC236}">
                <a16:creationId xmlns:a16="http://schemas.microsoft.com/office/drawing/2014/main" id="{45372056-F0A2-4A85-A5EC-D585D33DDCBC}"/>
              </a:ext>
            </a:extLst>
          </p:cNvPr>
          <p:cNvGrpSpPr/>
          <p:nvPr/>
        </p:nvGrpSpPr>
        <p:grpSpPr>
          <a:xfrm>
            <a:off x="170849" y="9497147"/>
            <a:ext cx="7091791" cy="507831"/>
            <a:chOff x="170850" y="10132042"/>
            <a:chExt cx="7091791" cy="507831"/>
          </a:xfrm>
        </p:grpSpPr>
        <p:sp>
          <p:nvSpPr>
            <p:cNvPr id="206" name="ZoneTexte 205">
              <a:extLst>
                <a:ext uri="{FF2B5EF4-FFF2-40B4-BE49-F238E27FC236}">
                  <a16:creationId xmlns:a16="http://schemas.microsoft.com/office/drawing/2014/main" id="{2F0F39F0-3617-45CA-A410-E130D4762BB0}"/>
                </a:ext>
              </a:extLst>
            </p:cNvPr>
            <p:cNvSpPr txBox="1"/>
            <p:nvPr/>
          </p:nvSpPr>
          <p:spPr>
            <a:xfrm>
              <a:off x="170850" y="1018590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10132042"/>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les indicateurs d’activités du service marketing et mettre en œuvre des leviers de performance</a:t>
              </a:r>
            </a:p>
          </p:txBody>
        </p:sp>
        <p:grpSp>
          <p:nvGrpSpPr>
            <p:cNvPr id="304" name="Groupe 303">
              <a:extLst>
                <a:ext uri="{FF2B5EF4-FFF2-40B4-BE49-F238E27FC236}">
                  <a16:creationId xmlns:a16="http://schemas.microsoft.com/office/drawing/2014/main" id="{7E7A914C-8D9C-4E3B-80D5-FE783B29B3CF}"/>
                </a:ext>
              </a:extLst>
            </p:cNvPr>
            <p:cNvGrpSpPr/>
            <p:nvPr/>
          </p:nvGrpSpPr>
          <p:grpSpPr>
            <a:xfrm>
              <a:off x="1907629" y="10133957"/>
              <a:ext cx="3405719" cy="504000"/>
              <a:chOff x="1907629" y="2805482"/>
              <a:chExt cx="3405719" cy="504000"/>
            </a:xfrm>
          </p:grpSpPr>
          <p:sp>
            <p:nvSpPr>
              <p:cNvPr id="305" name="Rectangle 304">
                <a:extLst>
                  <a:ext uri="{FF2B5EF4-FFF2-40B4-BE49-F238E27FC236}">
                    <a16:creationId xmlns:a16="http://schemas.microsoft.com/office/drawing/2014/main" id="{03A9F112-8D7D-470B-8216-8E8121980673}"/>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907629" y="2805482"/>
                <a:ext cx="271472" cy="504000"/>
                <a:chOff x="1903658" y="403886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7241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5" name="Rectangle 314">
              <a:extLst>
                <a:ext uri="{FF2B5EF4-FFF2-40B4-BE49-F238E27FC236}">
                  <a16:creationId xmlns:a16="http://schemas.microsoft.com/office/drawing/2014/main" id="{5822B215-FA1A-45A4-BB6E-06DBB40EF555}"/>
                </a:ext>
              </a:extLst>
            </p:cNvPr>
            <p:cNvSpPr/>
            <p:nvPr/>
          </p:nvSpPr>
          <p:spPr>
            <a:xfrm>
              <a:off x="2123652" y="1018590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la stratégie de son pôle d'activité selon les orientations générales de l'entreprise </a:t>
              </a:r>
            </a:p>
          </p:txBody>
        </p:sp>
      </p:grpSp>
      <p:sp>
        <p:nvSpPr>
          <p:cNvPr id="147" name="ZoneTexte 146">
            <a:extLst>
              <a:ext uri="{FF2B5EF4-FFF2-40B4-BE49-F238E27FC236}">
                <a16:creationId xmlns:a16="http://schemas.microsoft.com/office/drawing/2014/main" id="{BF821D23-0B1A-491A-B181-C478F631D262}"/>
              </a:ext>
            </a:extLst>
          </p:cNvPr>
          <p:cNvSpPr txBox="1"/>
          <p:nvPr/>
        </p:nvSpPr>
        <p:spPr>
          <a:xfrm>
            <a:off x="102703" y="1229469"/>
            <a:ext cx="4589803" cy="28236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800" b="1" dirty="0">
                <a:solidFill>
                  <a:schemeClr val="bg1"/>
                </a:solidFill>
                <a:latin typeface="Univers Light" panose="020B0403020202020204" pitchFamily="34" charset="0"/>
              </a:rPr>
              <a:t>Directeur marketing et communication</a:t>
            </a:r>
          </a:p>
        </p:txBody>
      </p:sp>
      <p:grpSp>
        <p:nvGrpSpPr>
          <p:cNvPr id="151" name="Groupe 150">
            <a:extLst>
              <a:ext uri="{FF2B5EF4-FFF2-40B4-BE49-F238E27FC236}">
                <a16:creationId xmlns:a16="http://schemas.microsoft.com/office/drawing/2014/main" id="{F09EA35B-B5B7-4DDC-A514-C3EC8EA201F0}"/>
              </a:ext>
            </a:extLst>
          </p:cNvPr>
          <p:cNvGrpSpPr/>
          <p:nvPr/>
        </p:nvGrpSpPr>
        <p:grpSpPr>
          <a:xfrm>
            <a:off x="170849" y="8942070"/>
            <a:ext cx="7197747" cy="504000"/>
            <a:chOff x="170851" y="9595788"/>
            <a:chExt cx="7197747" cy="504000"/>
          </a:xfrm>
        </p:grpSpPr>
        <p:sp>
          <p:nvSpPr>
            <p:cNvPr id="154" name="ZoneTexte 153">
              <a:extLst>
                <a:ext uri="{FF2B5EF4-FFF2-40B4-BE49-F238E27FC236}">
                  <a16:creationId xmlns:a16="http://schemas.microsoft.com/office/drawing/2014/main" id="{1BCF799A-F755-454C-B174-1E7AC15F88F8}"/>
                </a:ext>
              </a:extLst>
            </p:cNvPr>
            <p:cNvSpPr txBox="1"/>
            <p:nvPr/>
          </p:nvSpPr>
          <p:spPr>
            <a:xfrm>
              <a:off x="170851" y="9724678"/>
              <a:ext cx="1845056"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156" name="Rectangle 155">
              <a:extLst>
                <a:ext uri="{FF2B5EF4-FFF2-40B4-BE49-F238E27FC236}">
                  <a16:creationId xmlns:a16="http://schemas.microsoft.com/office/drawing/2014/main" id="{758B11AA-0C97-4B57-A7A9-FC51DC832D96}"/>
                </a:ext>
              </a:extLst>
            </p:cNvPr>
            <p:cNvSpPr/>
            <p:nvPr/>
          </p:nvSpPr>
          <p:spPr>
            <a:xfrm>
              <a:off x="5292000" y="9663122"/>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Élaborer un support de présentation des offres du cabinet en anglais </a:t>
              </a:r>
            </a:p>
          </p:txBody>
        </p:sp>
        <p:grpSp>
          <p:nvGrpSpPr>
            <p:cNvPr id="158" name="Groupe 157">
              <a:extLst>
                <a:ext uri="{FF2B5EF4-FFF2-40B4-BE49-F238E27FC236}">
                  <a16:creationId xmlns:a16="http://schemas.microsoft.com/office/drawing/2014/main" id="{42D215EF-6DEB-46FF-9E3C-753BF6865192}"/>
                </a:ext>
              </a:extLst>
            </p:cNvPr>
            <p:cNvGrpSpPr/>
            <p:nvPr/>
          </p:nvGrpSpPr>
          <p:grpSpPr>
            <a:xfrm>
              <a:off x="1907629" y="9595788"/>
              <a:ext cx="3405719" cy="504000"/>
              <a:chOff x="1907629" y="2804524"/>
              <a:chExt cx="3405719" cy="504000"/>
            </a:xfrm>
          </p:grpSpPr>
          <p:sp>
            <p:nvSpPr>
              <p:cNvPr id="163" name="Rectangle 162">
                <a:extLst>
                  <a:ext uri="{FF2B5EF4-FFF2-40B4-BE49-F238E27FC236}">
                    <a16:creationId xmlns:a16="http://schemas.microsoft.com/office/drawing/2014/main" id="{D3DEB4F9-1489-4933-9D73-F39573632143}"/>
                  </a:ext>
                </a:extLst>
              </p:cNvPr>
              <p:cNvSpPr/>
              <p:nvPr/>
            </p:nvSpPr>
            <p:spPr>
              <a:xfrm>
                <a:off x="2052761" y="280452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4" name="Groupe 163">
                <a:extLst>
                  <a:ext uri="{FF2B5EF4-FFF2-40B4-BE49-F238E27FC236}">
                    <a16:creationId xmlns:a16="http://schemas.microsoft.com/office/drawing/2014/main" id="{9E39E0AA-1F55-4934-8B50-A0D0EA97C339}"/>
                  </a:ext>
                </a:extLst>
              </p:cNvPr>
              <p:cNvGrpSpPr/>
              <p:nvPr/>
            </p:nvGrpSpPr>
            <p:grpSpPr>
              <a:xfrm>
                <a:off x="1907629" y="2804524"/>
                <a:ext cx="271472" cy="504000"/>
                <a:chOff x="1903658" y="4037910"/>
                <a:chExt cx="265051" cy="504000"/>
              </a:xfrm>
            </p:grpSpPr>
            <p:cxnSp>
              <p:nvCxnSpPr>
                <p:cNvPr id="165" name="Connecteur droit 164">
                  <a:extLst>
                    <a:ext uri="{FF2B5EF4-FFF2-40B4-BE49-F238E27FC236}">
                      <a16:creationId xmlns:a16="http://schemas.microsoft.com/office/drawing/2014/main" id="{41CAA28D-B43F-4F42-8442-E90DFCF512AC}"/>
                    </a:ext>
                  </a:extLst>
                </p:cNvPr>
                <p:cNvCxnSpPr>
                  <a:cxnSpLocks/>
                </p:cNvCxnSpPr>
                <p:nvPr/>
              </p:nvCxnSpPr>
              <p:spPr>
                <a:xfrm>
                  <a:off x="2036183" y="403791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7" name="Ellipse 166">
                  <a:extLst>
                    <a:ext uri="{FF2B5EF4-FFF2-40B4-BE49-F238E27FC236}">
                      <a16:creationId xmlns:a16="http://schemas.microsoft.com/office/drawing/2014/main" id="{ECA842E8-4FF8-472C-A6DE-E4506F2F9BDF}"/>
                    </a:ext>
                  </a:extLst>
                </p:cNvPr>
                <p:cNvSpPr/>
                <p:nvPr/>
              </p:nvSpPr>
              <p:spPr>
                <a:xfrm>
                  <a:off x="1903658" y="417145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160" name="Rectangle 159">
              <a:extLst>
                <a:ext uri="{FF2B5EF4-FFF2-40B4-BE49-F238E27FC236}">
                  <a16:creationId xmlns:a16="http://schemas.microsoft.com/office/drawing/2014/main" id="{E97E9700-1135-46C6-8D70-8C6944C462D5}"/>
                </a:ext>
              </a:extLst>
            </p:cNvPr>
            <p:cNvSpPr/>
            <p:nvPr/>
          </p:nvSpPr>
          <p:spPr>
            <a:xfrm>
              <a:off x="2123652" y="964773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Délivrer et soutenir des livrables ou propositions complexes</a:t>
              </a:r>
            </a:p>
          </p:txBody>
        </p:sp>
      </p:grpSp>
      <p:grpSp>
        <p:nvGrpSpPr>
          <p:cNvPr id="168" name="Groupe 167">
            <a:extLst>
              <a:ext uri="{FF2B5EF4-FFF2-40B4-BE49-F238E27FC236}">
                <a16:creationId xmlns:a16="http://schemas.microsoft.com/office/drawing/2014/main" id="{0EAD71DD-A384-4ECD-8315-21E307704018}"/>
              </a:ext>
            </a:extLst>
          </p:cNvPr>
          <p:cNvGrpSpPr/>
          <p:nvPr/>
        </p:nvGrpSpPr>
        <p:grpSpPr>
          <a:xfrm>
            <a:off x="170849" y="10055098"/>
            <a:ext cx="7091790" cy="553998"/>
            <a:chOff x="170851" y="10160714"/>
            <a:chExt cx="7091790" cy="553998"/>
          </a:xfrm>
        </p:grpSpPr>
        <p:sp>
          <p:nvSpPr>
            <p:cNvPr id="169" name="ZoneTexte 168">
              <a:extLst>
                <a:ext uri="{FF2B5EF4-FFF2-40B4-BE49-F238E27FC236}">
                  <a16:creationId xmlns:a16="http://schemas.microsoft.com/office/drawing/2014/main" id="{6B7081E5-E639-485E-91B8-EB7FB3297B30}"/>
                </a:ext>
              </a:extLst>
            </p:cNvPr>
            <p:cNvSpPr txBox="1"/>
            <p:nvPr/>
          </p:nvSpPr>
          <p:spPr>
            <a:xfrm>
              <a:off x="170851" y="10237658"/>
              <a:ext cx="173677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Recrutement et intégration des ressources humaines</a:t>
              </a:r>
            </a:p>
          </p:txBody>
        </p:sp>
        <p:sp>
          <p:nvSpPr>
            <p:cNvPr id="170" name="Rectangle 169">
              <a:extLst>
                <a:ext uri="{FF2B5EF4-FFF2-40B4-BE49-F238E27FC236}">
                  <a16:creationId xmlns:a16="http://schemas.microsoft.com/office/drawing/2014/main" id="{29D1F385-1E13-4937-AB4A-D24B8970CE76}"/>
                </a:ext>
              </a:extLst>
            </p:cNvPr>
            <p:cNvSpPr/>
            <p:nvPr/>
          </p:nvSpPr>
          <p:spPr>
            <a:xfrm>
              <a:off x="5292000" y="10183798"/>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besoins en recrutement, conduire les entretiens d’embauche</a:t>
              </a:r>
            </a:p>
          </p:txBody>
        </p:sp>
        <p:grpSp>
          <p:nvGrpSpPr>
            <p:cNvPr id="173" name="Groupe 172">
              <a:extLst>
                <a:ext uri="{FF2B5EF4-FFF2-40B4-BE49-F238E27FC236}">
                  <a16:creationId xmlns:a16="http://schemas.microsoft.com/office/drawing/2014/main" id="{7940904D-1D73-434D-B810-393AAC45B6A3}"/>
                </a:ext>
              </a:extLst>
            </p:cNvPr>
            <p:cNvGrpSpPr/>
            <p:nvPr/>
          </p:nvGrpSpPr>
          <p:grpSpPr>
            <a:xfrm>
              <a:off x="1907629" y="10185713"/>
              <a:ext cx="3405719" cy="504000"/>
              <a:chOff x="1907629" y="2857238"/>
              <a:chExt cx="3405719" cy="504000"/>
            </a:xfrm>
          </p:grpSpPr>
          <p:sp>
            <p:nvSpPr>
              <p:cNvPr id="175" name="Rectangle 174">
                <a:extLst>
                  <a:ext uri="{FF2B5EF4-FFF2-40B4-BE49-F238E27FC236}">
                    <a16:creationId xmlns:a16="http://schemas.microsoft.com/office/drawing/2014/main" id="{2390A3C2-1552-4326-A100-D818F16714EA}"/>
                  </a:ext>
                </a:extLst>
              </p:cNvPr>
              <p:cNvSpPr/>
              <p:nvPr/>
            </p:nvSpPr>
            <p:spPr>
              <a:xfrm>
                <a:off x="2052761" y="285723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6" name="Groupe 175">
                <a:extLst>
                  <a:ext uri="{FF2B5EF4-FFF2-40B4-BE49-F238E27FC236}">
                    <a16:creationId xmlns:a16="http://schemas.microsoft.com/office/drawing/2014/main" id="{05F1F8F7-D381-4E2C-ABE3-7B368D8A5EA0}"/>
                  </a:ext>
                </a:extLst>
              </p:cNvPr>
              <p:cNvGrpSpPr/>
              <p:nvPr/>
            </p:nvGrpSpPr>
            <p:grpSpPr>
              <a:xfrm>
                <a:off x="1907629" y="2857238"/>
                <a:ext cx="271472" cy="504000"/>
                <a:chOff x="1903658" y="4090624"/>
                <a:chExt cx="265051" cy="504000"/>
              </a:xfrm>
            </p:grpSpPr>
            <p:cxnSp>
              <p:nvCxnSpPr>
                <p:cNvPr id="177" name="Connecteur droit 176">
                  <a:extLst>
                    <a:ext uri="{FF2B5EF4-FFF2-40B4-BE49-F238E27FC236}">
                      <a16:creationId xmlns:a16="http://schemas.microsoft.com/office/drawing/2014/main" id="{89B95E7E-A3FA-4FE8-A670-683601C5F381}"/>
                    </a:ext>
                  </a:extLst>
                </p:cNvPr>
                <p:cNvCxnSpPr>
                  <a:cxnSpLocks/>
                </p:cNvCxnSpPr>
                <p:nvPr/>
              </p:nvCxnSpPr>
              <p:spPr>
                <a:xfrm>
                  <a:off x="2036183" y="4090624"/>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8" name="Ellipse 177">
                  <a:extLst>
                    <a:ext uri="{FF2B5EF4-FFF2-40B4-BE49-F238E27FC236}">
                      <a16:creationId xmlns:a16="http://schemas.microsoft.com/office/drawing/2014/main" id="{78F3F2D6-20BB-476B-9CDE-3537B3C1E767}"/>
                    </a:ext>
                  </a:extLst>
                </p:cNvPr>
                <p:cNvSpPr/>
                <p:nvPr/>
              </p:nvSpPr>
              <p:spPr>
                <a:xfrm>
                  <a:off x="1903658" y="4224172"/>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174" name="Rectangle 173">
              <a:extLst>
                <a:ext uri="{FF2B5EF4-FFF2-40B4-BE49-F238E27FC236}">
                  <a16:creationId xmlns:a16="http://schemas.microsoft.com/office/drawing/2014/main" id="{4C059078-E706-4152-8B40-07E466BAF9AB}"/>
                </a:ext>
              </a:extLst>
            </p:cNvPr>
            <p:cNvSpPr/>
            <p:nvPr/>
          </p:nvSpPr>
          <p:spPr>
            <a:xfrm>
              <a:off x="2123652" y="1016071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besoins, élaborer une stratégie de recrutement et d'intégration des ressources humaines </a:t>
              </a:r>
            </a:p>
          </p:txBody>
        </p:sp>
      </p:grpSp>
      <p:grpSp>
        <p:nvGrpSpPr>
          <p:cNvPr id="145" name="Groupe 144">
            <a:extLst>
              <a:ext uri="{FF2B5EF4-FFF2-40B4-BE49-F238E27FC236}">
                <a16:creationId xmlns:a16="http://schemas.microsoft.com/office/drawing/2014/main" id="{2E70B746-BCE4-49F0-9A2E-FD6F389151CB}"/>
              </a:ext>
            </a:extLst>
          </p:cNvPr>
          <p:cNvGrpSpPr/>
          <p:nvPr/>
        </p:nvGrpSpPr>
        <p:grpSpPr>
          <a:xfrm>
            <a:off x="3995753" y="1501255"/>
            <a:ext cx="3456384" cy="481018"/>
            <a:chOff x="3635821" y="1491960"/>
            <a:chExt cx="3456384" cy="481018"/>
          </a:xfrm>
        </p:grpSpPr>
        <p:grpSp>
          <p:nvGrpSpPr>
            <p:cNvPr id="152" name="Groupe 151">
              <a:extLst>
                <a:ext uri="{FF2B5EF4-FFF2-40B4-BE49-F238E27FC236}">
                  <a16:creationId xmlns:a16="http://schemas.microsoft.com/office/drawing/2014/main" id="{03145718-4A2B-4EBF-8D8F-497C69101EF3}"/>
                </a:ext>
              </a:extLst>
            </p:cNvPr>
            <p:cNvGrpSpPr/>
            <p:nvPr/>
          </p:nvGrpSpPr>
          <p:grpSpPr>
            <a:xfrm>
              <a:off x="3747100" y="1491960"/>
              <a:ext cx="3129082" cy="451140"/>
              <a:chOff x="3747100" y="1491960"/>
              <a:chExt cx="3129082" cy="451140"/>
            </a:xfrm>
          </p:grpSpPr>
          <p:sp>
            <p:nvSpPr>
              <p:cNvPr id="200" name="Rectangle 199">
                <a:extLst>
                  <a:ext uri="{FF2B5EF4-FFF2-40B4-BE49-F238E27FC236}">
                    <a16:creationId xmlns:a16="http://schemas.microsoft.com/office/drawing/2014/main" id="{11647799-ED2C-4D6B-BC8B-E265A52AFD87}"/>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01" name="ZoneTexte 200">
                <a:extLst>
                  <a:ext uri="{FF2B5EF4-FFF2-40B4-BE49-F238E27FC236}">
                    <a16:creationId xmlns:a16="http://schemas.microsoft.com/office/drawing/2014/main" id="{17E98681-C9FA-4AC6-918C-D10D95C2426A}"/>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57" name="Groupe 156">
              <a:extLst>
                <a:ext uri="{FF2B5EF4-FFF2-40B4-BE49-F238E27FC236}">
                  <a16:creationId xmlns:a16="http://schemas.microsoft.com/office/drawing/2014/main" id="{17639D0B-936B-49C1-8931-3AE16CCFE73F}"/>
                </a:ext>
              </a:extLst>
            </p:cNvPr>
            <p:cNvGrpSpPr/>
            <p:nvPr/>
          </p:nvGrpSpPr>
          <p:grpSpPr>
            <a:xfrm>
              <a:off x="5145033" y="1669592"/>
              <a:ext cx="1192567" cy="303386"/>
              <a:chOff x="5501712" y="1669592"/>
              <a:chExt cx="1192567" cy="303386"/>
            </a:xfrm>
          </p:grpSpPr>
          <p:sp>
            <p:nvSpPr>
              <p:cNvPr id="196" name="ZoneTexte 195">
                <a:extLst>
                  <a:ext uri="{FF2B5EF4-FFF2-40B4-BE49-F238E27FC236}">
                    <a16:creationId xmlns:a16="http://schemas.microsoft.com/office/drawing/2014/main" id="{5E9680D4-0AA8-439D-87A3-B50898960644}"/>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98" name="Ellipse 197">
                <a:extLst>
                  <a:ext uri="{FF2B5EF4-FFF2-40B4-BE49-F238E27FC236}">
                    <a16:creationId xmlns:a16="http://schemas.microsoft.com/office/drawing/2014/main" id="{C65BC0D2-274C-43E8-A329-74731666835D}"/>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82" name="Groupe 181">
              <a:extLst>
                <a:ext uri="{FF2B5EF4-FFF2-40B4-BE49-F238E27FC236}">
                  <a16:creationId xmlns:a16="http://schemas.microsoft.com/office/drawing/2014/main" id="{D76DB5C0-6F46-49DD-8585-8D14615A469B}"/>
                </a:ext>
              </a:extLst>
            </p:cNvPr>
            <p:cNvGrpSpPr/>
            <p:nvPr/>
          </p:nvGrpSpPr>
          <p:grpSpPr>
            <a:xfrm>
              <a:off x="5899638" y="1669592"/>
              <a:ext cx="1192567" cy="303386"/>
              <a:chOff x="6322879" y="1669592"/>
              <a:chExt cx="1192567" cy="303386"/>
            </a:xfrm>
          </p:grpSpPr>
          <p:sp>
            <p:nvSpPr>
              <p:cNvPr id="194" name="ZoneTexte 193">
                <a:extLst>
                  <a:ext uri="{FF2B5EF4-FFF2-40B4-BE49-F238E27FC236}">
                    <a16:creationId xmlns:a16="http://schemas.microsoft.com/office/drawing/2014/main" id="{0AA2EE44-A95C-43DF-8524-3D88BDFFF2E8}"/>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95" name="Ellipse 194">
                <a:extLst>
                  <a:ext uri="{FF2B5EF4-FFF2-40B4-BE49-F238E27FC236}">
                    <a16:creationId xmlns:a16="http://schemas.microsoft.com/office/drawing/2014/main" id="{B6901BBA-030B-4222-B324-916BE143A0D0}"/>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83" name="Groupe 182">
              <a:extLst>
                <a:ext uri="{FF2B5EF4-FFF2-40B4-BE49-F238E27FC236}">
                  <a16:creationId xmlns:a16="http://schemas.microsoft.com/office/drawing/2014/main" id="{0C8A7BD6-6E05-4DC3-9465-2D51B8D269FC}"/>
                </a:ext>
              </a:extLst>
            </p:cNvPr>
            <p:cNvGrpSpPr/>
            <p:nvPr/>
          </p:nvGrpSpPr>
          <p:grpSpPr>
            <a:xfrm>
              <a:off x="4390427" y="1669592"/>
              <a:ext cx="1192567" cy="303386"/>
              <a:chOff x="4680545" y="1669592"/>
              <a:chExt cx="1192567" cy="303386"/>
            </a:xfrm>
          </p:grpSpPr>
          <p:sp>
            <p:nvSpPr>
              <p:cNvPr id="191" name="ZoneTexte 190">
                <a:extLst>
                  <a:ext uri="{FF2B5EF4-FFF2-40B4-BE49-F238E27FC236}">
                    <a16:creationId xmlns:a16="http://schemas.microsoft.com/office/drawing/2014/main" id="{786DBD1B-B48F-4F72-B65A-F22E77EB5877}"/>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3" name="Ellipse 192">
                <a:extLst>
                  <a:ext uri="{FF2B5EF4-FFF2-40B4-BE49-F238E27FC236}">
                    <a16:creationId xmlns:a16="http://schemas.microsoft.com/office/drawing/2014/main" id="{B096FA91-5BF3-4D91-93AA-4FA4078E28CF}"/>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87" name="Groupe 186">
              <a:extLst>
                <a:ext uri="{FF2B5EF4-FFF2-40B4-BE49-F238E27FC236}">
                  <a16:creationId xmlns:a16="http://schemas.microsoft.com/office/drawing/2014/main" id="{7C355A3C-7361-44D0-8A20-B2A9635289C7}"/>
                </a:ext>
              </a:extLst>
            </p:cNvPr>
            <p:cNvGrpSpPr/>
            <p:nvPr/>
          </p:nvGrpSpPr>
          <p:grpSpPr>
            <a:xfrm>
              <a:off x="3635821" y="1669592"/>
              <a:ext cx="1192567" cy="303386"/>
              <a:chOff x="3859378" y="1669592"/>
              <a:chExt cx="1192567" cy="303386"/>
            </a:xfrm>
          </p:grpSpPr>
          <p:sp>
            <p:nvSpPr>
              <p:cNvPr id="188" name="ZoneTexte 187">
                <a:extLst>
                  <a:ext uri="{FF2B5EF4-FFF2-40B4-BE49-F238E27FC236}">
                    <a16:creationId xmlns:a16="http://schemas.microsoft.com/office/drawing/2014/main" id="{7AC34B6C-92CC-499E-844D-4612BCF1F474}"/>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89" name="Ellipse 188">
                <a:extLst>
                  <a:ext uri="{FF2B5EF4-FFF2-40B4-BE49-F238E27FC236}">
                    <a16:creationId xmlns:a16="http://schemas.microsoft.com/office/drawing/2014/main" id="{0C3439E4-C99A-4F9E-9574-3AAB2EA6AF3A}"/>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pic>
        <p:nvPicPr>
          <p:cNvPr id="6" name="Image 5" descr="Une image contenant texte, Police, logo, Graphique&#10;&#10;Description générée automatiquement">
            <a:extLst>
              <a:ext uri="{FF2B5EF4-FFF2-40B4-BE49-F238E27FC236}">
                <a16:creationId xmlns:a16="http://schemas.microsoft.com/office/drawing/2014/main" id="{56CB27E7-E093-3B96-3C66-7C8C17062A0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6755" y="96645"/>
            <a:ext cx="1117053" cy="922337"/>
          </a:xfrm>
          <a:prstGeom prst="rect">
            <a:avLst/>
          </a:prstGeom>
        </p:spPr>
      </p:pic>
    </p:spTree>
    <p:extLst>
      <p:ext uri="{BB962C8B-B14F-4D97-AF65-F5344CB8AC3E}">
        <p14:creationId xmlns:p14="http://schemas.microsoft.com/office/powerpoint/2010/main" val="175369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ZoneTexte 113">
            <a:extLst>
              <a:ext uri="{FF2B5EF4-FFF2-40B4-BE49-F238E27FC236}">
                <a16:creationId xmlns:a16="http://schemas.microsoft.com/office/drawing/2014/main" id="{4526E48D-722A-43F7-BFC7-BD8607EB35A5}"/>
              </a:ext>
            </a:extLst>
          </p:cNvPr>
          <p:cNvSpPr txBox="1"/>
          <p:nvPr/>
        </p:nvSpPr>
        <p:spPr>
          <a:xfrm>
            <a:off x="510584" y="8602201"/>
            <a:ext cx="3168000"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66673" y="868151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10396" y="886747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7" name="ZoneTexte 86">
            <a:extLst>
              <a:ext uri="{FF2B5EF4-FFF2-40B4-BE49-F238E27FC236}">
                <a16:creationId xmlns:a16="http://schemas.microsoft.com/office/drawing/2014/main" id="{AB4F654C-7F11-468A-9CAB-90F54AD6E9CC}"/>
              </a:ext>
            </a:extLst>
          </p:cNvPr>
          <p:cNvSpPr txBox="1"/>
          <p:nvPr/>
        </p:nvSpPr>
        <p:spPr>
          <a:xfrm>
            <a:off x="374205" y="8881491"/>
            <a:ext cx="3304379"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Expert-comptable dirigeant et autres dirigeants des pôles d’activités du cabinet, Chargés de marketing et communication selon la taille du cabinet</a:t>
            </a:r>
          </a:p>
          <a:p>
            <a:pPr algn="l"/>
            <a:r>
              <a:rPr lang="fr-FR" i="1" dirty="0"/>
              <a:t>Relations professionnelles externes </a:t>
            </a:r>
            <a:r>
              <a:rPr lang="fr-FR" dirty="0"/>
              <a:t>:  Agences de communication, d’événementiel, Editeurs de logiciels, Graphistes, Développeurs, Journalistes, etc.  </a:t>
            </a:r>
          </a:p>
          <a:p>
            <a:pPr algn="l"/>
            <a:r>
              <a:rPr lang="fr-FR" i="1" dirty="0"/>
              <a:t>Télétravail </a:t>
            </a:r>
            <a:r>
              <a:rPr lang="fr-FR" dirty="0"/>
              <a:t>: possible sur la majorité des activités mais variable selon les modes d’actions commerciales (séminaires en présentiel…) et les règles de fonctionnement internes du cabinet</a:t>
            </a:r>
          </a:p>
        </p:txBody>
      </p:sp>
      <p:grpSp>
        <p:nvGrpSpPr>
          <p:cNvPr id="6" name="Groupe 5">
            <a:extLst>
              <a:ext uri="{FF2B5EF4-FFF2-40B4-BE49-F238E27FC236}">
                <a16:creationId xmlns:a16="http://schemas.microsoft.com/office/drawing/2014/main" id="{EC0E30C0-930B-413C-885E-4367D8F2D2D6}"/>
              </a:ext>
            </a:extLst>
          </p:cNvPr>
          <p:cNvGrpSpPr/>
          <p:nvPr/>
        </p:nvGrpSpPr>
        <p:grpSpPr>
          <a:xfrm>
            <a:off x="400498" y="1663087"/>
            <a:ext cx="5346637" cy="265277"/>
            <a:chOff x="380633" y="6115578"/>
            <a:chExt cx="5346637" cy="265277"/>
          </a:xfrm>
        </p:grpSpPr>
        <p:grpSp>
          <p:nvGrpSpPr>
            <p:cNvPr id="125" name="Groupe 124">
              <a:extLst>
                <a:ext uri="{FF2B5EF4-FFF2-40B4-BE49-F238E27FC236}">
                  <a16:creationId xmlns:a16="http://schemas.microsoft.com/office/drawing/2014/main" id="{A708DDD2-A3BC-4470-A3A2-B8D38C926BC9}"/>
                </a:ext>
              </a:extLst>
            </p:cNvPr>
            <p:cNvGrpSpPr/>
            <p:nvPr/>
          </p:nvGrpSpPr>
          <p:grpSpPr>
            <a:xfrm>
              <a:off x="380633" y="6115578"/>
              <a:ext cx="5346637" cy="246221"/>
              <a:chOff x="433240" y="2440347"/>
              <a:chExt cx="2750395" cy="246221"/>
            </a:xfrm>
          </p:grpSpPr>
          <p:sp>
            <p:nvSpPr>
              <p:cNvPr id="126" name="ZoneTexte 125">
                <a:extLst>
                  <a:ext uri="{FF2B5EF4-FFF2-40B4-BE49-F238E27FC236}">
                    <a16:creationId xmlns:a16="http://schemas.microsoft.com/office/drawing/2014/main" id="{B98F3625-1046-4D5F-ADD3-A4CAEFB445D3}"/>
                  </a:ext>
                </a:extLst>
              </p:cNvPr>
              <p:cNvSpPr txBox="1"/>
              <p:nvPr/>
            </p:nvSpPr>
            <p:spPr>
              <a:xfrm>
                <a:off x="489870" y="2440347"/>
                <a:ext cx="269376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100" name="ZoneTexte 99">
            <a:extLst>
              <a:ext uri="{FF2B5EF4-FFF2-40B4-BE49-F238E27FC236}">
                <a16:creationId xmlns:a16="http://schemas.microsoft.com/office/drawing/2014/main" id="{801D9D51-E8B0-4BA3-BA13-6383DD7D2674}"/>
              </a:ext>
            </a:extLst>
          </p:cNvPr>
          <p:cNvSpPr txBox="1"/>
          <p:nvPr/>
        </p:nvSpPr>
        <p:spPr>
          <a:xfrm>
            <a:off x="4083532" y="5849962"/>
            <a:ext cx="322226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92927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11523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4000412" y="6129163"/>
            <a:ext cx="3278275"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marketing digital</a:t>
            </a:r>
          </a:p>
          <a:p>
            <a:r>
              <a:rPr lang="fr-FR" dirty="0">
                <a:solidFill>
                  <a:schemeClr val="tx2"/>
                </a:solidFill>
              </a:rPr>
              <a:t>Approfondissement de la capacité à structurer un réseau de partenaires et à organiser une démarche de veille concurrentielle élargie (cabinets d’expertise-comptable et conseil aux entreprises de manière générale)</a:t>
            </a:r>
          </a:p>
          <a:p>
            <a:r>
              <a:rPr lang="fr-FR" dirty="0">
                <a:solidFill>
                  <a:schemeClr val="tx2"/>
                </a:solidFill>
              </a:rPr>
              <a:t>Diversification des compétences d’animation commerciale : publicités, évènementiel, webinaires, mailings, etc.</a:t>
            </a: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24212" y="7647880"/>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4000412" y="7923995"/>
            <a:ext cx="3234593"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Métiers des RH en cabinet d’expertise-comptable (Chargé de projets RH), sous condition de formations complémentaires</a:t>
            </a:r>
          </a:p>
          <a:p>
            <a:pPr marL="108000" indent="-108000" algn="l">
              <a:buFont typeface="Wingdings" panose="05000000000000000000" pitchFamily="2" charset="2"/>
              <a:buChar char="§"/>
            </a:pPr>
            <a:r>
              <a:rPr lang="fr-FR" dirty="0">
                <a:solidFill>
                  <a:schemeClr val="tx2"/>
                </a:solidFill>
              </a:rPr>
              <a:t>Métiers des directions marketing en entreprise</a:t>
            </a:r>
          </a:p>
          <a:p>
            <a:pPr marL="108000" indent="-108000" algn="l">
              <a:buFont typeface="Wingdings" panose="05000000000000000000" pitchFamily="2" charset="2"/>
              <a:buChar char="§"/>
            </a:pPr>
            <a:r>
              <a:rPr lang="fr-FR" dirty="0">
                <a:solidFill>
                  <a:schemeClr val="tx2"/>
                </a:solidFill>
              </a:rPr>
              <a:t>Métiers des agences de communication et des relations publiques, des études en entreprise ou dans les cabinets d’étude</a:t>
            </a:r>
          </a:p>
          <a:p>
            <a:pPr marL="108000" indent="-108000" algn="l">
              <a:buFont typeface="Wingdings" panose="05000000000000000000" pitchFamily="2" charset="2"/>
              <a:buChar char="§"/>
            </a:pPr>
            <a:r>
              <a:rPr lang="fr-FR" dirty="0">
                <a:solidFill>
                  <a:schemeClr val="tx2"/>
                </a:solidFill>
              </a:rPr>
              <a:t>Métiers de l’évènementiel en entreprise</a:t>
            </a:r>
          </a:p>
          <a:p>
            <a:pPr marL="108000" indent="-108000" algn="l">
              <a:buFont typeface="Wingdings" panose="05000000000000000000" pitchFamily="2" charset="2"/>
              <a:buChar char="§"/>
            </a:pPr>
            <a:r>
              <a:rPr lang="fr-FR" dirty="0">
                <a:solidFill>
                  <a:schemeClr val="tx2"/>
                </a:solidFill>
              </a:rPr>
              <a:t>Métiers du commercial en entreprise</a:t>
            </a:r>
          </a:p>
        </p:txBody>
      </p:sp>
      <p:sp>
        <p:nvSpPr>
          <p:cNvPr id="54" name="ZoneTexte 53">
            <a:extLst>
              <a:ext uri="{FF2B5EF4-FFF2-40B4-BE49-F238E27FC236}">
                <a16:creationId xmlns:a16="http://schemas.microsoft.com/office/drawing/2014/main" id="{D0B3E300-8CF5-42E1-BE4A-BDD2E0D57766}"/>
              </a:ext>
            </a:extLst>
          </p:cNvPr>
          <p:cNvSpPr txBox="1"/>
          <p:nvPr/>
        </p:nvSpPr>
        <p:spPr>
          <a:xfrm>
            <a:off x="374205" y="52975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4957" y="5584172"/>
            <a:ext cx="3244187"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l’activité et le positionnement du cabinet, le Directeur marketing et communication peut : </a:t>
            </a:r>
          </a:p>
          <a:p>
            <a:pPr algn="l"/>
            <a:r>
              <a:rPr lang="fr-FR" dirty="0"/>
              <a:t>Déployer une démarche ciblant une clientèle plus ou moins diversifiée : grandes ou petites entreprises, créateurs d’entreprise, professions libérales, secteurs variés (secteur agricole, hôtellerie-restauration, services aux entreprises, secteur industriel, etc.)</a:t>
            </a:r>
          </a:p>
          <a:p>
            <a:pPr algn="l"/>
            <a:r>
              <a:rPr lang="fr-FR" dirty="0"/>
              <a:t>Mener des actions commerciales variées : prestations « hauts de gamme » orientées conseil ou vente de services de comptabilité en ligne, etc.</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01526" y="5559204"/>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64" name="ZoneTexte 63">
            <a:extLst>
              <a:ext uri="{FF2B5EF4-FFF2-40B4-BE49-F238E27FC236}">
                <a16:creationId xmlns:a16="http://schemas.microsoft.com/office/drawing/2014/main" id="{2E310E27-268E-470D-83D4-450F7DE133F1}"/>
              </a:ext>
            </a:extLst>
          </p:cNvPr>
          <p:cNvSpPr txBox="1"/>
          <p:nvPr/>
        </p:nvSpPr>
        <p:spPr>
          <a:xfrm>
            <a:off x="374205" y="194949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4957" y="2225169"/>
            <a:ext cx="3240000" cy="317009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le Directeur marketing et communication intervient sur un large spectre d’activités relatives au marketing, aux actions de développement commercial, à la communication externe et interne. Il peut prendre en charge directement la réalisation de certaines tâches (mise en ligne de campagnes, évolution de la charte graphique du cabinet…). Dans ces cabinets, les fonctions « marketing et communication » sont fréquemment prises en charge par un Chargé de marketing et communication et/ou réparties entre différents membres du cabinet (Expert-comptable dirigeant, Collaborateur comptable, etc.).</a:t>
            </a:r>
            <a:endParaRPr lang="fr-FR" dirty="0">
              <a:highlight>
                <a:srgbClr val="FFFF00"/>
              </a:highlight>
            </a:endParaRPr>
          </a:p>
          <a:p>
            <a:pPr algn="l"/>
            <a:r>
              <a:rPr lang="fr-FR" dirty="0"/>
              <a:t>Dans les grands cabinets, le Directeur marketing et communication pilote plusieurs Chargés de marketing et communication, intervient principalement en pilotage de projets et mobilise des solutions technologiques plus variées (logiciels de gestion de la relation client (CRM), de marketing automation, logiciels de graphisme, etc.).</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01526" y="2195052"/>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424957" y="7569840"/>
            <a:ext cx="3325269"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d’une équipe de Chargés de marketing et communication plus étoffée après quelques années d’expérience </a:t>
            </a:r>
          </a:p>
          <a:p>
            <a:pPr algn="l"/>
            <a:r>
              <a:rPr lang="fr-FR" dirty="0"/>
              <a:t>Hausse des missions relatives au développement de nouvelles offres : conception, aspects technologiques, stratégie de mise sur le marché, etc.</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74205" y="7289035"/>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01526" y="7534597"/>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22" name="ZoneTexte 121">
            <a:extLst>
              <a:ext uri="{FF2B5EF4-FFF2-40B4-BE49-F238E27FC236}">
                <a16:creationId xmlns:a16="http://schemas.microsoft.com/office/drawing/2014/main" id="{40314D2E-6148-48F7-B350-351C36683DBF}"/>
              </a:ext>
            </a:extLst>
          </p:cNvPr>
          <p:cNvSpPr txBox="1"/>
          <p:nvPr/>
        </p:nvSpPr>
        <p:spPr>
          <a:xfrm>
            <a:off x="102703" y="1229469"/>
            <a:ext cx="4589803" cy="28236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800" b="1" dirty="0">
                <a:solidFill>
                  <a:schemeClr val="bg1"/>
                </a:solidFill>
                <a:latin typeface="Univers Light" panose="020B0403020202020204" pitchFamily="34" charset="0"/>
              </a:rPr>
              <a:t>Directeur marketing et communication</a:t>
            </a:r>
          </a:p>
        </p:txBody>
      </p:sp>
      <p:grpSp>
        <p:nvGrpSpPr>
          <p:cNvPr id="67" name="Groupe 66">
            <a:extLst>
              <a:ext uri="{FF2B5EF4-FFF2-40B4-BE49-F238E27FC236}">
                <a16:creationId xmlns:a16="http://schemas.microsoft.com/office/drawing/2014/main" id="{1709D05B-B3DF-4054-A586-5A2625CE8B49}"/>
              </a:ext>
            </a:extLst>
          </p:cNvPr>
          <p:cNvGrpSpPr/>
          <p:nvPr/>
        </p:nvGrpSpPr>
        <p:grpSpPr>
          <a:xfrm>
            <a:off x="3924212" y="1663087"/>
            <a:ext cx="5346637" cy="265277"/>
            <a:chOff x="380633" y="6115578"/>
            <a:chExt cx="5346637" cy="265277"/>
          </a:xfrm>
        </p:grpSpPr>
        <p:grpSp>
          <p:nvGrpSpPr>
            <p:cNvPr id="78" name="Groupe 77">
              <a:extLst>
                <a:ext uri="{FF2B5EF4-FFF2-40B4-BE49-F238E27FC236}">
                  <a16:creationId xmlns:a16="http://schemas.microsoft.com/office/drawing/2014/main" id="{E77E5D2C-4ED7-4B5A-B3FC-304DBE467AF4}"/>
                </a:ext>
              </a:extLst>
            </p:cNvPr>
            <p:cNvGrpSpPr/>
            <p:nvPr/>
          </p:nvGrpSpPr>
          <p:grpSpPr>
            <a:xfrm>
              <a:off x="380633" y="6115578"/>
              <a:ext cx="5346637" cy="246221"/>
              <a:chOff x="433240" y="2440347"/>
              <a:chExt cx="2750395" cy="246221"/>
            </a:xfrm>
          </p:grpSpPr>
          <p:sp>
            <p:nvSpPr>
              <p:cNvPr id="80" name="ZoneTexte 79">
                <a:extLst>
                  <a:ext uri="{FF2B5EF4-FFF2-40B4-BE49-F238E27FC236}">
                    <a16:creationId xmlns:a16="http://schemas.microsoft.com/office/drawing/2014/main" id="{420D5275-41C2-49B9-920C-4D4B8D52F85B}"/>
                  </a:ext>
                </a:extLst>
              </p:cNvPr>
              <p:cNvSpPr txBox="1"/>
              <p:nvPr/>
            </p:nvSpPr>
            <p:spPr>
              <a:xfrm>
                <a:off x="489870" y="2440347"/>
                <a:ext cx="269376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accéder au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4" name="Groupe 3">
            <a:extLst>
              <a:ext uri="{FF2B5EF4-FFF2-40B4-BE49-F238E27FC236}">
                <a16:creationId xmlns:a16="http://schemas.microsoft.com/office/drawing/2014/main" id="{26B49580-1746-4E2D-8ECF-DED8349B00A1}"/>
              </a:ext>
            </a:extLst>
          </p:cNvPr>
          <p:cNvGrpSpPr/>
          <p:nvPr/>
        </p:nvGrpSpPr>
        <p:grpSpPr>
          <a:xfrm>
            <a:off x="3984510" y="1949490"/>
            <a:ext cx="3105329" cy="822232"/>
            <a:chOff x="3984510" y="1949490"/>
            <a:chExt cx="3105329" cy="822232"/>
          </a:xfrm>
        </p:grpSpPr>
        <p:sp>
          <p:nvSpPr>
            <p:cNvPr id="68" name="ZoneTexte 67">
              <a:extLst>
                <a:ext uri="{FF2B5EF4-FFF2-40B4-BE49-F238E27FC236}">
                  <a16:creationId xmlns:a16="http://schemas.microsoft.com/office/drawing/2014/main" id="{67A1A514-CA7F-49BE-8B7E-C9358E60BC8B}"/>
                </a:ext>
              </a:extLst>
            </p:cNvPr>
            <p:cNvSpPr txBox="1"/>
            <p:nvPr/>
          </p:nvSpPr>
          <p:spPr>
            <a:xfrm>
              <a:off x="4000412" y="2217724"/>
              <a:ext cx="3089427" cy="55399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 </a:t>
              </a:r>
            </a:p>
            <a:p>
              <a:pPr marL="108000" indent="-108000" algn="l">
                <a:buFont typeface="Wingdings" panose="05000000000000000000" pitchFamily="2" charset="2"/>
                <a:buChar char="§"/>
              </a:pPr>
              <a:r>
                <a:rPr lang="fr-FR" dirty="0"/>
                <a:t>Master 2 en marketing, communication, évènementiel, action commerciale…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84510" y="1949490"/>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7" name="Connecteur droit 76">
              <a:extLst>
                <a:ext uri="{FF2B5EF4-FFF2-40B4-BE49-F238E27FC236}">
                  <a16:creationId xmlns:a16="http://schemas.microsoft.com/office/drawing/2014/main" id="{BF90B7A0-D5BC-4A15-B1D3-24AB264169A6}"/>
                </a:ext>
              </a:extLst>
            </p:cNvPr>
            <p:cNvCxnSpPr>
              <a:cxnSpLocks/>
            </p:cNvCxnSpPr>
            <p:nvPr/>
          </p:nvCxnSpPr>
          <p:spPr>
            <a:xfrm flipV="1">
              <a:off x="3996213" y="2195052"/>
              <a:ext cx="3017427"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3" name="Groupe 2">
            <a:extLst>
              <a:ext uri="{FF2B5EF4-FFF2-40B4-BE49-F238E27FC236}">
                <a16:creationId xmlns:a16="http://schemas.microsoft.com/office/drawing/2014/main" id="{1D0F0AEA-5E0A-484D-92F4-BA8B58FED553}"/>
              </a:ext>
            </a:extLst>
          </p:cNvPr>
          <p:cNvGrpSpPr/>
          <p:nvPr/>
        </p:nvGrpSpPr>
        <p:grpSpPr>
          <a:xfrm>
            <a:off x="3984510" y="2811424"/>
            <a:ext cx="3395728" cy="1619006"/>
            <a:chOff x="3984510" y="2825626"/>
            <a:chExt cx="3395728" cy="1619006"/>
          </a:xfrm>
        </p:grpSpPr>
        <p:sp>
          <p:nvSpPr>
            <p:cNvPr id="82" name="ZoneTexte 81">
              <a:extLst>
                <a:ext uri="{FF2B5EF4-FFF2-40B4-BE49-F238E27FC236}">
                  <a16:creationId xmlns:a16="http://schemas.microsoft.com/office/drawing/2014/main" id="{4790275F-7869-48AB-A01B-85061FA25347}"/>
                </a:ext>
              </a:extLst>
            </p:cNvPr>
            <p:cNvSpPr txBox="1"/>
            <p:nvPr/>
          </p:nvSpPr>
          <p:spPr>
            <a:xfrm>
              <a:off x="3984510" y="2825626"/>
              <a:ext cx="3395728"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4000412" y="3275081"/>
              <a:ext cx="3228141"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Directeur ou Chargé de marketing et communication en entreprise</a:t>
              </a:r>
            </a:p>
            <a:p>
              <a:r>
                <a:rPr lang="fr-FR" dirty="0">
                  <a:solidFill>
                    <a:schemeClr val="tx2"/>
                  </a:solidFill>
                </a:rPr>
                <a:t>Poste d’animation commerciale en entreprise ou en cabinet </a:t>
              </a:r>
            </a:p>
            <a:p>
              <a:r>
                <a:rPr lang="fr-FR" dirty="0">
                  <a:solidFill>
                    <a:schemeClr val="tx2"/>
                  </a:solidFill>
                </a:rPr>
                <a:t>Professionnel de l’évènementiel </a:t>
              </a:r>
            </a:p>
            <a:p>
              <a:r>
                <a:rPr lang="fr-FR" dirty="0">
                  <a:solidFill>
                    <a:schemeClr val="tx2"/>
                  </a:solidFill>
                </a:rPr>
                <a:t>Chargé d’études en institut de sondage, agence de communication</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96212" y="3264421"/>
              <a:ext cx="3141031"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3F3AC896-C9E4-451D-93FB-319BC1CC31F0}"/>
              </a:ext>
            </a:extLst>
          </p:cNvPr>
          <p:cNvGrpSpPr/>
          <p:nvPr/>
        </p:nvGrpSpPr>
        <p:grpSpPr>
          <a:xfrm>
            <a:off x="3984509" y="4470132"/>
            <a:ext cx="3255903" cy="1258934"/>
            <a:chOff x="3984509" y="4470132"/>
            <a:chExt cx="3255903" cy="1258934"/>
          </a:xfrm>
        </p:grpSpPr>
        <p:sp>
          <p:nvSpPr>
            <p:cNvPr id="95" name="ZoneTexte 94">
              <a:extLst>
                <a:ext uri="{FF2B5EF4-FFF2-40B4-BE49-F238E27FC236}">
                  <a16:creationId xmlns:a16="http://schemas.microsoft.com/office/drawing/2014/main" id="{38F0807A-E4C2-4FB4-9F81-37E73C2C72E1}"/>
                </a:ext>
              </a:extLst>
            </p:cNvPr>
            <p:cNvSpPr txBox="1"/>
            <p:nvPr/>
          </p:nvSpPr>
          <p:spPr>
            <a:xfrm>
              <a:off x="4000412" y="4713403"/>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 aux techniques de marketing digital : logiciels de gestion de la relation client (CRM), SEO, community management et outils d’analyse de données, data visualisation, graphisme, etc. </a:t>
              </a:r>
            </a:p>
            <a:p>
              <a:r>
                <a:rPr lang="fr-FR" dirty="0">
                  <a:solidFill>
                    <a:schemeClr val="tx2"/>
                  </a:solidFill>
                </a:rPr>
                <a:t>Formations à l’actualité économique, juridique et technologique des cabinets</a:t>
              </a:r>
            </a:p>
          </p:txBody>
        </p:sp>
        <p:sp>
          <p:nvSpPr>
            <p:cNvPr id="96" name="ZoneTexte 95">
              <a:extLst>
                <a:ext uri="{FF2B5EF4-FFF2-40B4-BE49-F238E27FC236}">
                  <a16:creationId xmlns:a16="http://schemas.microsoft.com/office/drawing/2014/main" id="{68FDE663-21AD-4005-9E5B-D6488B752BB2}"/>
                </a:ext>
              </a:extLst>
            </p:cNvPr>
            <p:cNvSpPr txBox="1"/>
            <p:nvPr/>
          </p:nvSpPr>
          <p:spPr>
            <a:xfrm>
              <a:off x="3984509" y="4470132"/>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cxnSp>
          <p:nvCxnSpPr>
            <p:cNvPr id="97" name="Connecteur droit 96">
              <a:extLst>
                <a:ext uri="{FF2B5EF4-FFF2-40B4-BE49-F238E27FC236}">
                  <a16:creationId xmlns:a16="http://schemas.microsoft.com/office/drawing/2014/main" id="{8B798892-A1B2-4101-B36A-6A053782E6A7}"/>
                </a:ext>
              </a:extLst>
            </p:cNvPr>
            <p:cNvCxnSpPr>
              <a:cxnSpLocks/>
            </p:cNvCxnSpPr>
            <p:nvPr/>
          </p:nvCxnSpPr>
          <p:spPr>
            <a:xfrm>
              <a:off x="3996212" y="4731742"/>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70" name="Connecteur droit 69">
            <a:extLst>
              <a:ext uri="{FF2B5EF4-FFF2-40B4-BE49-F238E27FC236}">
                <a16:creationId xmlns:a16="http://schemas.microsoft.com/office/drawing/2014/main" id="{F5DFB045-347B-4567-A924-7A0EEAA0321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Image 4" descr="Une image contenant texte, Police, logo, Graphique&#10;&#10;Description générée automatiquement">
            <a:extLst>
              <a:ext uri="{FF2B5EF4-FFF2-40B4-BE49-F238E27FC236}">
                <a16:creationId xmlns:a16="http://schemas.microsoft.com/office/drawing/2014/main" id="{53B0AC68-CD94-EB9F-D065-44E2DCB742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6755" y="96645"/>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6633</TotalTime>
  <Words>1587</Words>
  <Application>Microsoft Office PowerPoint</Application>
  <PresentationFormat>Personnalisé</PresentationFormat>
  <Paragraphs>139</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960</cp:revision>
  <dcterms:created xsi:type="dcterms:W3CDTF">2014-07-30T08:09:35Z</dcterms:created>
  <dcterms:modified xsi:type="dcterms:W3CDTF">2024-01-18T15:58:36Z</dcterms:modified>
</cp:coreProperties>
</file>