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8"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3FC"/>
    <a:srgbClr val="FFFFFF"/>
    <a:srgbClr val="1C92DA"/>
    <a:srgbClr val="146BA0"/>
    <a:srgbClr val="6F6F6F"/>
    <a:srgbClr val="717F1B"/>
    <a:srgbClr val="0E4B70"/>
    <a:srgbClr val="FDFDFD"/>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33" autoAdjust="0"/>
    <p:restoredTop sz="96173" autoAdjust="0"/>
  </p:normalViewPr>
  <p:slideViewPr>
    <p:cSldViewPr showGuides="1">
      <p:cViewPr varScale="1">
        <p:scale>
          <a:sx n="71" d="100"/>
          <a:sy n="71" d="100"/>
        </p:scale>
        <p:origin x="3570"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846903"/>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169442"/>
            <a:ext cx="6898037" cy="984885"/>
            <a:chOff x="277738" y="1260000"/>
            <a:chExt cx="6898037" cy="984885"/>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CHARGÉ DE MARKETING ET COMMUNICATION</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2244885"/>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62520" y="2255742"/>
            <a:ext cx="7172848" cy="537688"/>
            <a:chOff x="277738" y="1907926"/>
            <a:chExt cx="7172848" cy="537688"/>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8" y="2122449"/>
              <a:ext cx="2478048"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Assistant marketing / Assistant communication</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Marketing et méthodes </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8559" y="3977754"/>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34533" y="4010853"/>
            <a:ext cx="6774677" cy="1015663"/>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2"/>
                </a:solidFill>
                <a:latin typeface="Univers Light" panose="020B0403020202020204" pitchFamily="34" charset="0"/>
              </a:rPr>
              <a:t>Le Chargé de marketing et communication met en œuvre la stratégie marketing et communication du cabinet en concertation avec le Directeur marketing et communication ou les  dirigeants des pôles d’activité. Pour ce faire, il conduit les campagnes de communication du cabinet, fournit un soutien au développement commercial des métiers tout en réalisant une veille commerciale, réglementaire et technologique.  </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34533" y="3608422"/>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43133" y="5489922"/>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5" name="ZoneTexte 64">
            <a:extLst>
              <a:ext uri="{FF2B5EF4-FFF2-40B4-BE49-F238E27FC236}">
                <a16:creationId xmlns:a16="http://schemas.microsoft.com/office/drawing/2014/main" id="{5251234B-2DB0-44E7-A294-1C7F83CDF513}"/>
              </a:ext>
            </a:extLst>
          </p:cNvPr>
          <p:cNvSpPr txBox="1"/>
          <p:nvPr/>
        </p:nvSpPr>
        <p:spPr>
          <a:xfrm>
            <a:off x="483568" y="5129882"/>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291501" y="5245946"/>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solidFill>
                <a:schemeClr val="accent3"/>
              </a:solidFill>
            </a:endParaRPr>
          </a:p>
        </p:txBody>
      </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004B53A5-0F88-4310-9FEC-A766F383CC82}"/>
              </a:ext>
            </a:extLst>
          </p:cNvPr>
          <p:cNvSpPr txBox="1"/>
          <p:nvPr/>
        </p:nvSpPr>
        <p:spPr>
          <a:xfrm>
            <a:off x="2604676" y="279393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4CA455DE-78DA-483A-B6A7-84C9E29A2EAC}"/>
              </a:ext>
            </a:extLst>
          </p:cNvPr>
          <p:cNvSpPr txBox="1"/>
          <p:nvPr/>
        </p:nvSpPr>
        <p:spPr>
          <a:xfrm>
            <a:off x="267840" y="3013523"/>
            <a:ext cx="2160000" cy="323165"/>
          </a:xfrm>
          <a:prstGeom prst="rect">
            <a:avLst/>
          </a:prstGeom>
          <a:noFill/>
        </p:spPr>
        <p:txBody>
          <a:bodyPr wrap="square" lIns="36000" tIns="0" rIns="36000" bIns="0" rtlCol="0">
            <a:spAutoFit/>
          </a:bodyPr>
          <a:lstStyle>
            <a:defPPr>
              <a:defRPr lang="fr-FR"/>
            </a:defPPr>
            <a:lvl1pPr>
              <a:defRPr sz="1100">
                <a:solidFill>
                  <a:schemeClr val="tx2"/>
                </a:solidFill>
                <a:latin typeface="Univers Light" panose="020B0403020202020204" pitchFamily="34" charset="0"/>
              </a:defRPr>
            </a:lvl1pPr>
          </a:lstStyle>
          <a:p>
            <a:r>
              <a:rPr lang="fr-FR" sz="1050" dirty="0"/>
              <a:t>375b - Cadres des relations publiques et de la communication</a:t>
            </a:r>
          </a:p>
        </p:txBody>
      </p:sp>
      <p:sp>
        <p:nvSpPr>
          <p:cNvPr id="42" name="ZoneTexte 41">
            <a:extLst>
              <a:ext uri="{FF2B5EF4-FFF2-40B4-BE49-F238E27FC236}">
                <a16:creationId xmlns:a16="http://schemas.microsoft.com/office/drawing/2014/main" id="{4703542A-F670-4137-B69A-0D0B1F519278}"/>
              </a:ext>
            </a:extLst>
          </p:cNvPr>
          <p:cNvSpPr txBox="1"/>
          <p:nvPr/>
        </p:nvSpPr>
        <p:spPr>
          <a:xfrm>
            <a:off x="257276" y="279393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AE42A06E-6CE5-4130-8431-F04C9D0B7716}"/>
              </a:ext>
            </a:extLst>
          </p:cNvPr>
          <p:cNvSpPr txBox="1"/>
          <p:nvPr/>
        </p:nvSpPr>
        <p:spPr>
          <a:xfrm>
            <a:off x="2604676" y="3013523"/>
            <a:ext cx="2160000"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11303 - Assistant / Assistante marketing</a:t>
            </a:r>
          </a:p>
        </p:txBody>
      </p:sp>
      <p:sp>
        <p:nvSpPr>
          <p:cNvPr id="56" name="ZoneTexte 55">
            <a:extLst>
              <a:ext uri="{FF2B5EF4-FFF2-40B4-BE49-F238E27FC236}">
                <a16:creationId xmlns:a16="http://schemas.microsoft.com/office/drawing/2014/main" id="{BD15A9FB-7DCB-4310-B5B0-141EBB55111C}"/>
              </a:ext>
            </a:extLst>
          </p:cNvPr>
          <p:cNvSpPr txBox="1"/>
          <p:nvPr/>
        </p:nvSpPr>
        <p:spPr>
          <a:xfrm>
            <a:off x="3949555" y="5639162"/>
            <a:ext cx="3600000" cy="276999"/>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Soutien au développement commercial </a:t>
            </a:r>
          </a:p>
        </p:txBody>
      </p:sp>
      <p:sp>
        <p:nvSpPr>
          <p:cNvPr id="57" name="ZoneTexte 56">
            <a:extLst>
              <a:ext uri="{FF2B5EF4-FFF2-40B4-BE49-F238E27FC236}">
                <a16:creationId xmlns:a16="http://schemas.microsoft.com/office/drawing/2014/main" id="{E81DBA38-4BBF-4A6E-BCEF-CEBA10DE52D8}"/>
              </a:ext>
            </a:extLst>
          </p:cNvPr>
          <p:cNvSpPr txBox="1"/>
          <p:nvPr/>
        </p:nvSpPr>
        <p:spPr>
          <a:xfrm>
            <a:off x="3949555" y="5939968"/>
            <a:ext cx="342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108000" indent="-108000">
              <a:buFont typeface="Wingdings" panose="05000000000000000000" pitchFamily="2" charset="2"/>
              <a:buChar char="§"/>
            </a:pPr>
            <a:r>
              <a:rPr lang="fr-FR" sz="1000" dirty="0">
                <a:solidFill>
                  <a:schemeClr val="tx2"/>
                </a:solidFill>
                <a:latin typeface="Univers Light" panose="020B0403020202020204" pitchFamily="34" charset="0"/>
              </a:rPr>
              <a:t>Développe la clientèle actuelle et prospecte la clientèle potentielle en identifiant et en exploitant les réseaux de partenaires et prestataires du cabinet</a:t>
            </a:r>
          </a:p>
          <a:p>
            <a:r>
              <a:rPr lang="fr-FR" sz="1000" dirty="0">
                <a:solidFill>
                  <a:schemeClr val="tx2"/>
                </a:solidFill>
                <a:latin typeface="Univers Light" panose="020B0403020202020204" pitchFamily="34" charset="0"/>
              </a:rPr>
              <a:t>Conduit, directement ou via des cabinets d’études, des études de marché afin d’analyser les besoins des clients et les opportunités commerciales sur lesquelles le cabinet doit se positionner</a:t>
            </a:r>
          </a:p>
          <a:p>
            <a:r>
              <a:rPr lang="fr-FR" dirty="0"/>
              <a:t>Produit un reporting des indicateurs commerciaux du cabinet afin d’adapter la stratégie de développement commerciale</a:t>
            </a:r>
            <a:endParaRPr lang="fr-FR" sz="1000" dirty="0">
              <a:solidFill>
                <a:schemeClr val="tx2"/>
              </a:solidFill>
              <a:latin typeface="Univers Light" panose="020B0403020202020204" pitchFamily="34" charset="0"/>
            </a:endParaRPr>
          </a:p>
        </p:txBody>
      </p:sp>
      <p:sp>
        <p:nvSpPr>
          <p:cNvPr id="50" name="ZoneTexte 49">
            <a:extLst>
              <a:ext uri="{FF2B5EF4-FFF2-40B4-BE49-F238E27FC236}">
                <a16:creationId xmlns:a16="http://schemas.microsoft.com/office/drawing/2014/main" id="{6AD9F706-6CD5-42C3-AFAF-46EB24B4E062}"/>
              </a:ext>
            </a:extLst>
          </p:cNvPr>
          <p:cNvSpPr txBox="1"/>
          <p:nvPr/>
        </p:nvSpPr>
        <p:spPr>
          <a:xfrm>
            <a:off x="179437" y="5639162"/>
            <a:ext cx="3600000" cy="276999"/>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Développement de campagnes de communication </a:t>
            </a:r>
          </a:p>
        </p:txBody>
      </p:sp>
      <p:sp>
        <p:nvSpPr>
          <p:cNvPr id="52" name="ZoneTexte 51">
            <a:extLst>
              <a:ext uri="{FF2B5EF4-FFF2-40B4-BE49-F238E27FC236}">
                <a16:creationId xmlns:a16="http://schemas.microsoft.com/office/drawing/2014/main" id="{77CC08C3-94E9-429F-80C1-C429FB3A560F}"/>
              </a:ext>
            </a:extLst>
          </p:cNvPr>
          <p:cNvSpPr txBox="1"/>
          <p:nvPr/>
        </p:nvSpPr>
        <p:spPr>
          <a:xfrm>
            <a:off x="179437" y="5939968"/>
            <a:ext cx="3420000" cy="224676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108000" indent="-108000">
              <a:buFont typeface="Wingdings" panose="05000000000000000000" pitchFamily="2" charset="2"/>
              <a:buChar char="§"/>
            </a:pPr>
            <a:r>
              <a:rPr lang="fr-FR" dirty="0"/>
              <a:t>Conduit les campagnes de communication du cabinet :</a:t>
            </a:r>
          </a:p>
          <a:p>
            <a:pPr>
              <a:buFontTx/>
              <a:buChar char="-"/>
            </a:pPr>
            <a:r>
              <a:rPr lang="fr-FR" dirty="0"/>
              <a:t>Recueille les besoins des dirigeants d’activité afin de définir les canaux de communication, publics cibles et éléments communiqués </a:t>
            </a:r>
          </a:p>
          <a:p>
            <a:pPr>
              <a:buFontTx/>
              <a:buChar char="-"/>
            </a:pPr>
            <a:r>
              <a:rPr lang="fr-FR" sz="1000" dirty="0">
                <a:solidFill>
                  <a:schemeClr val="tx2"/>
                </a:solidFill>
                <a:latin typeface="Univers Light" panose="020B0403020202020204" pitchFamily="34" charset="0"/>
              </a:rPr>
              <a:t>Collabore </a:t>
            </a:r>
            <a:r>
              <a:rPr lang="fr-FR" dirty="0"/>
              <a:t>si nécessaire avec des prestaires externes (agence de communication, sociétés d’évènementiel, journalistes…) </a:t>
            </a:r>
          </a:p>
          <a:p>
            <a:pPr>
              <a:buFontTx/>
              <a:buChar char="-"/>
            </a:pPr>
            <a:r>
              <a:rPr lang="fr-FR" sz="1000" dirty="0">
                <a:solidFill>
                  <a:schemeClr val="tx2"/>
                </a:solidFill>
                <a:latin typeface="Univers Light" panose="020B0403020202020204" pitchFamily="34" charset="0"/>
              </a:rPr>
              <a:t>Réalise les supports de communication et coordonne la logistique évènementielle selon le type d’actions commerciales : campagne de mailings, webinaires, séminaire, etc.</a:t>
            </a:r>
          </a:p>
          <a:p>
            <a:pPr>
              <a:buFontTx/>
              <a:buChar char="-"/>
            </a:pPr>
            <a:r>
              <a:rPr lang="fr-FR" dirty="0"/>
              <a:t>Analyse les retombées des actions de communication (vues, prises de contacts, participants, contrats signés…) </a:t>
            </a:r>
            <a:endParaRPr lang="fr-FR" sz="1000" dirty="0">
              <a:solidFill>
                <a:schemeClr val="tx2"/>
              </a:solidFill>
              <a:latin typeface="Univers Light" panose="020B0403020202020204" pitchFamily="34" charset="0"/>
            </a:endParaRPr>
          </a:p>
        </p:txBody>
      </p:sp>
      <p:sp>
        <p:nvSpPr>
          <p:cNvPr id="53" name="ZoneTexte 52">
            <a:extLst>
              <a:ext uri="{FF2B5EF4-FFF2-40B4-BE49-F238E27FC236}">
                <a16:creationId xmlns:a16="http://schemas.microsoft.com/office/drawing/2014/main" id="{447E4F4A-7D45-4A0E-BEF9-9B5046DBCB69}"/>
              </a:ext>
            </a:extLst>
          </p:cNvPr>
          <p:cNvSpPr txBox="1"/>
          <p:nvPr/>
        </p:nvSpPr>
        <p:spPr>
          <a:xfrm>
            <a:off x="179437" y="8245043"/>
            <a:ext cx="3600000" cy="461665"/>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Veille commerciale, réglementaire et technologique </a:t>
            </a:r>
          </a:p>
        </p:txBody>
      </p:sp>
      <p:sp>
        <p:nvSpPr>
          <p:cNvPr id="54" name="ZoneTexte 53">
            <a:extLst>
              <a:ext uri="{FF2B5EF4-FFF2-40B4-BE49-F238E27FC236}">
                <a16:creationId xmlns:a16="http://schemas.microsoft.com/office/drawing/2014/main" id="{418CCD1B-D3EE-4024-9BF2-27DDEEEC441B}"/>
              </a:ext>
            </a:extLst>
          </p:cNvPr>
          <p:cNvSpPr txBox="1"/>
          <p:nvPr/>
        </p:nvSpPr>
        <p:spPr>
          <a:xfrm>
            <a:off x="179437" y="8671867"/>
            <a:ext cx="342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108000" indent="-108000">
              <a:buFont typeface="Wingdings" panose="05000000000000000000" pitchFamily="2" charset="2"/>
              <a:buChar char="§"/>
            </a:pPr>
            <a:r>
              <a:rPr lang="fr-FR" dirty="0"/>
              <a:t>Réalise une veille sur plusieurs aspects : </a:t>
            </a:r>
          </a:p>
          <a:p>
            <a:pPr>
              <a:buFontTx/>
              <a:buChar char="-"/>
            </a:pPr>
            <a:r>
              <a:rPr lang="fr-FR" dirty="0"/>
              <a:t>Commercial : nouveaux entrants sur le marché, nouvelles offres de services…</a:t>
            </a:r>
          </a:p>
          <a:p>
            <a:pPr>
              <a:buFontTx/>
              <a:buChar char="-"/>
            </a:pPr>
            <a:r>
              <a:rPr lang="fr-FR" dirty="0"/>
              <a:t>Réglementaire : évolutions du cadre déontologique des professions permettant le développement de nouveaux services</a:t>
            </a:r>
          </a:p>
          <a:p>
            <a:pPr>
              <a:buFontTx/>
              <a:buChar char="-"/>
            </a:pPr>
            <a:r>
              <a:rPr lang="fr-FR" dirty="0"/>
              <a:t>Technologique : évolution des technologies marketing, de sondage, de graphisme… </a:t>
            </a:r>
            <a:endParaRPr lang="fr-FR" sz="1000" dirty="0">
              <a:solidFill>
                <a:schemeClr val="tx2"/>
              </a:solidFill>
              <a:latin typeface="Univers Light" panose="020B0403020202020204" pitchFamily="34" charset="0"/>
            </a:endParaRP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2520" y="111238"/>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ZoneTexte 103">
            <a:extLst>
              <a:ext uri="{FF2B5EF4-FFF2-40B4-BE49-F238E27FC236}">
                <a16:creationId xmlns:a16="http://schemas.microsoft.com/office/drawing/2014/main" id="{A5268032-D7FE-4ADA-9A2E-F82391ED6048}"/>
              </a:ext>
            </a:extLst>
          </p:cNvPr>
          <p:cNvSpPr txBox="1"/>
          <p:nvPr/>
        </p:nvSpPr>
        <p:spPr>
          <a:xfrm>
            <a:off x="241201" y="1220430"/>
            <a:ext cx="4711660"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Chargé de marketing et communication</a:t>
            </a:r>
          </a:p>
        </p:txBody>
      </p: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47729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3" name="Groupe 2">
            <a:extLst>
              <a:ext uri="{FF2B5EF4-FFF2-40B4-BE49-F238E27FC236}">
                <a16:creationId xmlns:a16="http://schemas.microsoft.com/office/drawing/2014/main" id="{97217520-6920-44EE-BF58-B6AB0EAB22A4}"/>
              </a:ext>
            </a:extLst>
          </p:cNvPr>
          <p:cNvGrpSpPr/>
          <p:nvPr/>
        </p:nvGrpSpPr>
        <p:grpSpPr>
          <a:xfrm>
            <a:off x="170849" y="5256826"/>
            <a:ext cx="6947354" cy="507831"/>
            <a:chOff x="170849" y="2658398"/>
            <a:chExt cx="6947354" cy="507831"/>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07629" y="2660313"/>
              <a:ext cx="3466824" cy="504000"/>
              <a:chOff x="1907629" y="2701482"/>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01482"/>
                <a:ext cx="3405719" cy="504000"/>
                <a:chOff x="1907629" y="2766774"/>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6677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66774"/>
                  <a:ext cx="271472" cy="504000"/>
                  <a:chOff x="1903658" y="4000160"/>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0160"/>
                    <a:ext cx="0" cy="50400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33708"/>
                    <a:ext cx="265051" cy="23690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830372"/>
                <a:ext cx="3240000" cy="24622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Mettre en place une stratégie de communication </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170849" y="2744716"/>
              <a:ext cx="1736779" cy="400110"/>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Production et promotion d'un contenu communicant</a:t>
              </a:r>
            </a:p>
          </p:txBody>
        </p:sp>
        <p:sp>
          <p:nvSpPr>
            <p:cNvPr id="352" name="Rectangle 351">
              <a:extLst>
                <a:ext uri="{FF2B5EF4-FFF2-40B4-BE49-F238E27FC236}">
                  <a16:creationId xmlns:a16="http://schemas.microsoft.com/office/drawing/2014/main" id="{15AA151B-5055-476E-8C5B-88C3F518436A}"/>
                </a:ext>
              </a:extLst>
            </p:cNvPr>
            <p:cNvSpPr/>
            <p:nvPr/>
          </p:nvSpPr>
          <p:spPr>
            <a:xfrm>
              <a:off x="5292000" y="2658398"/>
              <a:ext cx="182620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Construire la stratégie communication d’un pôle d’activité avec ses dirigeants</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4" name="Groupe 3">
            <a:extLst>
              <a:ext uri="{FF2B5EF4-FFF2-40B4-BE49-F238E27FC236}">
                <a16:creationId xmlns:a16="http://schemas.microsoft.com/office/drawing/2014/main" id="{53ABDAF4-8EAE-424A-8197-8206DB010BF7}"/>
              </a:ext>
            </a:extLst>
          </p:cNvPr>
          <p:cNvGrpSpPr/>
          <p:nvPr/>
        </p:nvGrpSpPr>
        <p:grpSpPr>
          <a:xfrm>
            <a:off x="170849" y="2703676"/>
            <a:ext cx="7091791" cy="553998"/>
            <a:chOff x="170850" y="3311653"/>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170850" y="3311653"/>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14000" y="3334737"/>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Collecter et mettre en forme les données marketing (ventes, prospects, etc.) à partir d’un CRM</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07629" y="3311653"/>
              <a:ext cx="3466824" cy="553998"/>
              <a:chOff x="1907629" y="3360145"/>
              <a:chExt cx="3466824" cy="553998"/>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85144"/>
                <a:ext cx="3405719" cy="504000"/>
                <a:chOff x="1907629" y="2820802"/>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82080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820802"/>
                  <a:ext cx="271472" cy="504000"/>
                  <a:chOff x="1903658" y="4054188"/>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54188"/>
                    <a:ext cx="0" cy="50400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87736"/>
                    <a:ext cx="265051" cy="23690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60145"/>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Être autonome dans la collecte des documents et adapter les modes de collecte aux exigences de la mission</a:t>
                </a:r>
              </a:p>
            </p:txBody>
          </p:sp>
        </p:grpSp>
      </p:grpSp>
      <p:grpSp>
        <p:nvGrpSpPr>
          <p:cNvPr id="9" name="Groupe 8">
            <a:extLst>
              <a:ext uri="{FF2B5EF4-FFF2-40B4-BE49-F238E27FC236}">
                <a16:creationId xmlns:a16="http://schemas.microsoft.com/office/drawing/2014/main" id="{0A57CE38-4194-4E96-B749-8D78C6AA74A5}"/>
              </a:ext>
            </a:extLst>
          </p:cNvPr>
          <p:cNvGrpSpPr/>
          <p:nvPr/>
        </p:nvGrpSpPr>
        <p:grpSpPr>
          <a:xfrm>
            <a:off x="170849" y="4026418"/>
            <a:ext cx="7193991" cy="507831"/>
            <a:chOff x="17085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170850" y="5865481"/>
              <a:ext cx="200294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Sécurité des échanges de données avec l'externe</a:t>
              </a:r>
            </a:p>
          </p:txBody>
        </p:sp>
        <p:sp>
          <p:nvSpPr>
            <p:cNvPr id="180" name="Rectangle 179">
              <a:extLst>
                <a:ext uri="{FF2B5EF4-FFF2-40B4-BE49-F238E27FC236}">
                  <a16:creationId xmlns:a16="http://schemas.microsoft.com/office/drawing/2014/main" id="{5AB6A684-C315-4F96-9F0C-DB71AC7E6F58}"/>
                </a:ext>
              </a:extLst>
            </p:cNvPr>
            <p:cNvSpPr/>
            <p:nvPr/>
          </p:nvSpPr>
          <p:spPr>
            <a:xfrm>
              <a:off x="531135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Dans le cadre d’un sondage, rappeler les obligations en matière de sécurité des échanges</a:t>
              </a:r>
            </a:p>
          </p:txBody>
        </p:sp>
        <p:grpSp>
          <p:nvGrpSpPr>
            <p:cNvPr id="2" name="Groupe 1">
              <a:extLst>
                <a:ext uri="{FF2B5EF4-FFF2-40B4-BE49-F238E27FC236}">
                  <a16:creationId xmlns:a16="http://schemas.microsoft.com/office/drawing/2014/main" id="{487A5B29-9907-45A6-9DAB-7385EAA9E4ED}"/>
                </a:ext>
              </a:extLst>
            </p:cNvPr>
            <p:cNvGrpSpPr/>
            <p:nvPr/>
          </p:nvGrpSpPr>
          <p:grpSpPr>
            <a:xfrm>
              <a:off x="1907629" y="5813536"/>
              <a:ext cx="3466824" cy="504000"/>
              <a:chOff x="190762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90762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13445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Sensibiliser ses interlocuteurs au respect des obligations en matière de sécurité des données</a:t>
                </a:r>
              </a:p>
            </p:txBody>
          </p:sp>
        </p:grpSp>
      </p:grpSp>
      <p:grpSp>
        <p:nvGrpSpPr>
          <p:cNvPr id="8" name="Groupe 7">
            <a:extLst>
              <a:ext uri="{FF2B5EF4-FFF2-40B4-BE49-F238E27FC236}">
                <a16:creationId xmlns:a16="http://schemas.microsoft.com/office/drawing/2014/main" id="{320EE994-E36C-4A9D-A2C9-27C2087C5630}"/>
              </a:ext>
            </a:extLst>
          </p:cNvPr>
          <p:cNvGrpSpPr/>
          <p:nvPr/>
        </p:nvGrpSpPr>
        <p:grpSpPr>
          <a:xfrm>
            <a:off x="170849" y="4641622"/>
            <a:ext cx="7069791" cy="507831"/>
            <a:chOff x="170850" y="5195063"/>
            <a:chExt cx="7069791" cy="507831"/>
          </a:xfrm>
        </p:grpSpPr>
        <p:sp>
          <p:nvSpPr>
            <p:cNvPr id="269" name="ZoneTexte 268">
              <a:extLst>
                <a:ext uri="{FF2B5EF4-FFF2-40B4-BE49-F238E27FC236}">
                  <a16:creationId xmlns:a16="http://schemas.microsoft.com/office/drawing/2014/main" id="{BE4A6FEA-CEE8-42CF-8D97-BD511FD0BB01}"/>
                </a:ext>
              </a:extLst>
            </p:cNvPr>
            <p:cNvSpPr txBox="1"/>
            <p:nvPr/>
          </p:nvSpPr>
          <p:spPr>
            <a:xfrm>
              <a:off x="170850" y="5248923"/>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357" name="Rectangle 356">
              <a:extLst>
                <a:ext uri="{FF2B5EF4-FFF2-40B4-BE49-F238E27FC236}">
                  <a16:creationId xmlns:a16="http://schemas.microsoft.com/office/drawing/2014/main" id="{B6A0A7A7-4DCE-4CB7-8EFF-BBD58C89DD5D}"/>
                </a:ext>
              </a:extLst>
            </p:cNvPr>
            <p:cNvSpPr/>
            <p:nvPr/>
          </p:nvSpPr>
          <p:spPr>
            <a:xfrm>
              <a:off x="5292000" y="5195063"/>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Conduire une analyse des principaux indicateurs commerciaux du cabinet</a:t>
              </a:r>
            </a:p>
          </p:txBody>
        </p:sp>
        <p:grpSp>
          <p:nvGrpSpPr>
            <p:cNvPr id="7" name="Groupe 6">
              <a:extLst>
                <a:ext uri="{FF2B5EF4-FFF2-40B4-BE49-F238E27FC236}">
                  <a16:creationId xmlns:a16="http://schemas.microsoft.com/office/drawing/2014/main" id="{D10434F8-84AF-45E7-916B-EA7A50387EB2}"/>
                </a:ext>
              </a:extLst>
            </p:cNvPr>
            <p:cNvGrpSpPr/>
            <p:nvPr/>
          </p:nvGrpSpPr>
          <p:grpSpPr>
            <a:xfrm>
              <a:off x="1907629" y="5196978"/>
              <a:ext cx="3466824" cy="504000"/>
              <a:chOff x="1907629" y="5196978"/>
              <a:chExt cx="3466824" cy="504000"/>
            </a:xfrm>
          </p:grpSpPr>
          <p:grpSp>
            <p:nvGrpSpPr>
              <p:cNvPr id="331" name="Groupe 330">
                <a:extLst>
                  <a:ext uri="{FF2B5EF4-FFF2-40B4-BE49-F238E27FC236}">
                    <a16:creationId xmlns:a16="http://schemas.microsoft.com/office/drawing/2014/main" id="{8DA7CB9C-FF53-4B24-86AB-53D119C6131B}"/>
                  </a:ext>
                </a:extLst>
              </p:cNvPr>
              <p:cNvGrpSpPr/>
              <p:nvPr/>
            </p:nvGrpSpPr>
            <p:grpSpPr>
              <a:xfrm>
                <a:off x="1907629" y="5196978"/>
                <a:ext cx="3405719" cy="504000"/>
                <a:chOff x="1907629" y="2769899"/>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769899"/>
                  <a:ext cx="271472" cy="504000"/>
                  <a:chOff x="1903658" y="4003285"/>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34453" y="5248923"/>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5" name="Groupe 4">
            <a:extLst>
              <a:ext uri="{FF2B5EF4-FFF2-40B4-BE49-F238E27FC236}">
                <a16:creationId xmlns:a16="http://schemas.microsoft.com/office/drawing/2014/main" id="{2DD99759-7182-481C-B907-49BCC018AA73}"/>
              </a:ext>
            </a:extLst>
          </p:cNvPr>
          <p:cNvGrpSpPr/>
          <p:nvPr/>
        </p:nvGrpSpPr>
        <p:grpSpPr>
          <a:xfrm>
            <a:off x="170849" y="3376589"/>
            <a:ext cx="7091791" cy="507831"/>
            <a:chOff x="170850" y="3901350"/>
            <a:chExt cx="7091791"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170850" y="3955210"/>
              <a:ext cx="1736778"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292000" y="3901350"/>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Utiliser et paramétrer le logiciel de gestion de la relation client (CRM) ou un logiciel de graphisme</a:t>
              </a:r>
            </a:p>
          </p:txBody>
        </p:sp>
        <p:grpSp>
          <p:nvGrpSpPr>
            <p:cNvPr id="14" name="Groupe 13">
              <a:extLst>
                <a:ext uri="{FF2B5EF4-FFF2-40B4-BE49-F238E27FC236}">
                  <a16:creationId xmlns:a16="http://schemas.microsoft.com/office/drawing/2014/main" id="{BF7960BA-09B5-4E72-86BB-413A082087C3}"/>
                </a:ext>
              </a:extLst>
            </p:cNvPr>
            <p:cNvGrpSpPr/>
            <p:nvPr/>
          </p:nvGrpSpPr>
          <p:grpSpPr>
            <a:xfrm>
              <a:off x="1907629" y="3903265"/>
              <a:ext cx="3466824" cy="504000"/>
              <a:chOff x="1907629" y="3980331"/>
              <a:chExt cx="3466824" cy="504000"/>
            </a:xfrm>
          </p:grpSpPr>
          <p:grpSp>
            <p:nvGrpSpPr>
              <p:cNvPr id="321" name="Groupe 320">
                <a:extLst>
                  <a:ext uri="{FF2B5EF4-FFF2-40B4-BE49-F238E27FC236}">
                    <a16:creationId xmlns:a16="http://schemas.microsoft.com/office/drawing/2014/main" id="{55E5ACDD-7183-4578-B60A-FF98CF233577}"/>
                  </a:ext>
                </a:extLst>
              </p:cNvPr>
              <p:cNvGrpSpPr/>
              <p:nvPr/>
            </p:nvGrpSpPr>
            <p:grpSpPr>
              <a:xfrm>
                <a:off x="1907629" y="3980331"/>
                <a:ext cx="3405719" cy="504000"/>
                <a:chOff x="1907629" y="2770857"/>
                <a:chExt cx="3405719" cy="504000"/>
              </a:xfrm>
            </p:grpSpPr>
            <p:sp>
              <p:nvSpPr>
                <p:cNvPr id="322" name="Rectangle 321">
                  <a:extLst>
                    <a:ext uri="{FF2B5EF4-FFF2-40B4-BE49-F238E27FC236}">
                      <a16:creationId xmlns:a16="http://schemas.microsoft.com/office/drawing/2014/main" id="{CB191A3C-EC4D-4967-98BE-4B8C913179DF}"/>
                    </a:ext>
                  </a:extLst>
                </p:cNvPr>
                <p:cNvSpPr/>
                <p:nvPr/>
              </p:nvSpPr>
              <p:spPr>
                <a:xfrm>
                  <a:off x="2052761" y="277085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07629" y="2770857"/>
                  <a:ext cx="271472" cy="504000"/>
                  <a:chOff x="1903658" y="4004243"/>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4243"/>
                    <a:ext cx="0" cy="50400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7791"/>
                    <a:ext cx="265051" cy="23690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9" name="Rectangle 448">
                <a:extLst>
                  <a:ext uri="{FF2B5EF4-FFF2-40B4-BE49-F238E27FC236}">
                    <a16:creationId xmlns:a16="http://schemas.microsoft.com/office/drawing/2014/main" id="{0293FA28-C73C-49BA-82F1-0C6E3CE37E01}"/>
                  </a:ext>
                </a:extLst>
              </p:cNvPr>
              <p:cNvSpPr/>
              <p:nvPr/>
            </p:nvSpPr>
            <p:spPr>
              <a:xfrm>
                <a:off x="2134453" y="403227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avancées et former à l'utilisation du logiciel</a:t>
                </a:r>
              </a:p>
            </p:txBody>
          </p:sp>
        </p:grpSp>
      </p:grpSp>
      <p:grpSp>
        <p:nvGrpSpPr>
          <p:cNvPr id="6" name="Groupe 5">
            <a:extLst>
              <a:ext uri="{FF2B5EF4-FFF2-40B4-BE49-F238E27FC236}">
                <a16:creationId xmlns:a16="http://schemas.microsoft.com/office/drawing/2014/main" id="{F5582611-5F91-4423-B666-8BA7B38FD378}"/>
              </a:ext>
            </a:extLst>
          </p:cNvPr>
          <p:cNvGrpSpPr/>
          <p:nvPr/>
        </p:nvGrpSpPr>
        <p:grpSpPr>
          <a:xfrm>
            <a:off x="170849" y="5872028"/>
            <a:ext cx="7208162" cy="553998"/>
            <a:chOff x="170850" y="4436445"/>
            <a:chExt cx="7208162" cy="553998"/>
          </a:xfrm>
        </p:grpSpPr>
        <p:sp>
          <p:nvSpPr>
            <p:cNvPr id="258" name="ZoneTexte 257">
              <a:extLst>
                <a:ext uri="{FF2B5EF4-FFF2-40B4-BE49-F238E27FC236}">
                  <a16:creationId xmlns:a16="http://schemas.microsoft.com/office/drawing/2014/main" id="{850CAB72-FA7C-431B-8774-E5F68B7CBF1D}"/>
                </a:ext>
              </a:extLst>
            </p:cNvPr>
            <p:cNvSpPr txBox="1"/>
            <p:nvPr/>
          </p:nvSpPr>
          <p:spPr>
            <a:xfrm>
              <a:off x="170850" y="4513389"/>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Concepts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291999" y="4528778"/>
              <a:ext cx="2087013"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une veille commerciale, réglementaire et technologique</a:t>
              </a:r>
            </a:p>
          </p:txBody>
        </p:sp>
        <p:grpSp>
          <p:nvGrpSpPr>
            <p:cNvPr id="15" name="Groupe 14">
              <a:extLst>
                <a:ext uri="{FF2B5EF4-FFF2-40B4-BE49-F238E27FC236}">
                  <a16:creationId xmlns:a16="http://schemas.microsoft.com/office/drawing/2014/main" id="{BC8C9C0B-ACF7-48A7-84A8-8F26B3389941}"/>
                </a:ext>
              </a:extLst>
            </p:cNvPr>
            <p:cNvGrpSpPr/>
            <p:nvPr/>
          </p:nvGrpSpPr>
          <p:grpSpPr>
            <a:xfrm>
              <a:off x="1907629" y="4436445"/>
              <a:ext cx="3466824" cy="553998"/>
              <a:chOff x="1907629" y="4579137"/>
              <a:chExt cx="3466824" cy="553998"/>
            </a:xfrm>
          </p:grpSpPr>
          <p:grpSp>
            <p:nvGrpSpPr>
              <p:cNvPr id="326" name="Groupe 325">
                <a:extLst>
                  <a:ext uri="{FF2B5EF4-FFF2-40B4-BE49-F238E27FC236}">
                    <a16:creationId xmlns:a16="http://schemas.microsoft.com/office/drawing/2014/main" id="{BFB7FDFF-2C9D-49D8-88D6-7554498D5BF2}"/>
                  </a:ext>
                </a:extLst>
              </p:cNvPr>
              <p:cNvGrpSpPr/>
              <p:nvPr/>
            </p:nvGrpSpPr>
            <p:grpSpPr>
              <a:xfrm>
                <a:off x="1907629" y="4604136"/>
                <a:ext cx="3405719" cy="504000"/>
                <a:chOff x="1907629" y="2777020"/>
                <a:chExt cx="3405719" cy="504000"/>
              </a:xfrm>
            </p:grpSpPr>
            <p:sp>
              <p:nvSpPr>
                <p:cNvPr id="327" name="Rectangle 326">
                  <a:extLst>
                    <a:ext uri="{FF2B5EF4-FFF2-40B4-BE49-F238E27FC236}">
                      <a16:creationId xmlns:a16="http://schemas.microsoft.com/office/drawing/2014/main" id="{0D475A1B-461C-4A9A-A236-90831B4E7702}"/>
                    </a:ext>
                  </a:extLst>
                </p:cNvPr>
                <p:cNvSpPr/>
                <p:nvPr/>
              </p:nvSpPr>
              <p:spPr>
                <a:xfrm>
                  <a:off x="2052761" y="277702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07629" y="2777020"/>
                  <a:ext cx="271472" cy="504000"/>
                  <a:chOff x="1903658" y="4010406"/>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0406"/>
                    <a:ext cx="0" cy="504000"/>
                  </a:xfrm>
                  <a:prstGeom prst="line">
                    <a:avLst/>
                  </a:prstGeom>
                  <a:solidFill>
                    <a:schemeClr val="accent1">
                      <a:lumMod val="60000"/>
                      <a:lumOff val="40000"/>
                    </a:schemeClr>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395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50" name="Rectangle 449">
                <a:extLst>
                  <a:ext uri="{FF2B5EF4-FFF2-40B4-BE49-F238E27FC236}">
                    <a16:creationId xmlns:a16="http://schemas.microsoft.com/office/drawing/2014/main" id="{239BDA74-ED90-4CE5-B281-4E1F09F762C2}"/>
                  </a:ext>
                </a:extLst>
              </p:cNvPr>
              <p:cNvSpPr/>
              <p:nvPr/>
            </p:nvSpPr>
            <p:spPr>
              <a:xfrm>
                <a:off x="2134453" y="457913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Organiser une veille sur les évolutions de sa spécialité et en tirer les enseignements pour sa pratique</a:t>
                </a:r>
              </a:p>
            </p:txBody>
          </p:sp>
        </p:grpSp>
      </p:grpSp>
      <p:grpSp>
        <p:nvGrpSpPr>
          <p:cNvPr id="24" name="Groupe 23">
            <a:extLst>
              <a:ext uri="{FF2B5EF4-FFF2-40B4-BE49-F238E27FC236}">
                <a16:creationId xmlns:a16="http://schemas.microsoft.com/office/drawing/2014/main" id="{3F679208-23E0-4C99-B99F-CA10DF1F1B7E}"/>
              </a:ext>
            </a:extLst>
          </p:cNvPr>
          <p:cNvGrpSpPr/>
          <p:nvPr/>
        </p:nvGrpSpPr>
        <p:grpSpPr>
          <a:xfrm>
            <a:off x="170849" y="6786066"/>
            <a:ext cx="7011712" cy="504000"/>
            <a:chOff x="170850" y="6747230"/>
            <a:chExt cx="7011712" cy="504000"/>
          </a:xfrm>
        </p:grpSpPr>
        <p:grpSp>
          <p:nvGrpSpPr>
            <p:cNvPr id="22" name="Groupe 21">
              <a:extLst>
                <a:ext uri="{FF2B5EF4-FFF2-40B4-BE49-F238E27FC236}">
                  <a16:creationId xmlns:a16="http://schemas.microsoft.com/office/drawing/2014/main" id="{5D19AC6B-0846-47C7-8298-49AAAC5E0293}"/>
                </a:ext>
              </a:extLst>
            </p:cNvPr>
            <p:cNvGrpSpPr/>
            <p:nvPr/>
          </p:nvGrpSpPr>
          <p:grpSpPr>
            <a:xfrm>
              <a:off x="170850" y="6747230"/>
              <a:ext cx="7011712" cy="504000"/>
              <a:chOff x="170850" y="6747230"/>
              <a:chExt cx="7011712" cy="504000"/>
            </a:xfrm>
          </p:grpSpPr>
          <p:sp>
            <p:nvSpPr>
              <p:cNvPr id="146" name="ZoneTexte 145">
                <a:extLst>
                  <a:ext uri="{FF2B5EF4-FFF2-40B4-BE49-F238E27FC236}">
                    <a16:creationId xmlns:a16="http://schemas.microsoft.com/office/drawing/2014/main" id="{A1936F32-410F-41A3-9409-6D501D1618F3}"/>
                  </a:ext>
                </a:extLst>
              </p:cNvPr>
              <p:cNvSpPr txBox="1"/>
              <p:nvPr/>
            </p:nvSpPr>
            <p:spPr>
              <a:xfrm>
                <a:off x="170850" y="6876120"/>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Pilotage de missions</a:t>
                </a:r>
              </a:p>
            </p:txBody>
          </p:sp>
          <p:sp>
            <p:nvSpPr>
              <p:cNvPr id="150" name="Rectangle 149">
                <a:extLst>
                  <a:ext uri="{FF2B5EF4-FFF2-40B4-BE49-F238E27FC236}">
                    <a16:creationId xmlns:a16="http://schemas.microsoft.com/office/drawing/2014/main" id="{748FA4ED-B994-43FF-BAFF-BBD559DC4B64}"/>
                  </a:ext>
                </a:extLst>
              </p:cNvPr>
              <p:cNvSpPr/>
              <p:nvPr/>
            </p:nvSpPr>
            <p:spPr>
              <a:xfrm>
                <a:off x="5292000" y="6814564"/>
                <a:ext cx="1890562"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Piloter simultanément plusieurs projets marketing</a:t>
                </a:r>
              </a:p>
            </p:txBody>
          </p:sp>
          <p:grpSp>
            <p:nvGrpSpPr>
              <p:cNvPr id="274" name="Groupe 273">
                <a:extLst>
                  <a:ext uri="{FF2B5EF4-FFF2-40B4-BE49-F238E27FC236}">
                    <a16:creationId xmlns:a16="http://schemas.microsoft.com/office/drawing/2014/main" id="{454A4A30-BCFA-466B-8945-23AAA4F86401}"/>
                  </a:ext>
                </a:extLst>
              </p:cNvPr>
              <p:cNvGrpSpPr/>
              <p:nvPr/>
            </p:nvGrpSpPr>
            <p:grpSpPr>
              <a:xfrm>
                <a:off x="1907629" y="6747230"/>
                <a:ext cx="3405719" cy="504000"/>
                <a:chOff x="1907629" y="2769899"/>
                <a:chExt cx="3405719" cy="504000"/>
              </a:xfrm>
            </p:grpSpPr>
            <p:sp>
              <p:nvSpPr>
                <p:cNvPr id="275" name="Rectangle 274">
                  <a:extLst>
                    <a:ext uri="{FF2B5EF4-FFF2-40B4-BE49-F238E27FC236}">
                      <a16:creationId xmlns:a16="http://schemas.microsoft.com/office/drawing/2014/main" id="{8FBBD0BE-E7BE-4CF0-8C9B-64BA03BCAA46}"/>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76" name="Groupe 275">
                  <a:extLst>
                    <a:ext uri="{FF2B5EF4-FFF2-40B4-BE49-F238E27FC236}">
                      <a16:creationId xmlns:a16="http://schemas.microsoft.com/office/drawing/2014/main" id="{13B0354D-D69A-4AF4-8BBE-ED80B6AFD000}"/>
                    </a:ext>
                  </a:extLst>
                </p:cNvPr>
                <p:cNvGrpSpPr/>
                <p:nvPr/>
              </p:nvGrpSpPr>
              <p:grpSpPr>
                <a:xfrm>
                  <a:off x="1907629" y="2769899"/>
                  <a:ext cx="271472" cy="504000"/>
                  <a:chOff x="1903658" y="4003285"/>
                  <a:chExt cx="265051" cy="504000"/>
                </a:xfrm>
              </p:grpSpPr>
              <p:cxnSp>
                <p:nvCxnSpPr>
                  <p:cNvPr id="277" name="Connecteur droit 276">
                    <a:extLst>
                      <a:ext uri="{FF2B5EF4-FFF2-40B4-BE49-F238E27FC236}">
                        <a16:creationId xmlns:a16="http://schemas.microsoft.com/office/drawing/2014/main" id="{C713B714-8AE4-448C-9E96-45E1052E6A7F}"/>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E2C4D87B-FEAA-464D-90CA-3F69444D0FCA}"/>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309" name="Rectangle 308">
              <a:extLst>
                <a:ext uri="{FF2B5EF4-FFF2-40B4-BE49-F238E27FC236}">
                  <a16:creationId xmlns:a16="http://schemas.microsoft.com/office/drawing/2014/main" id="{CDDC9E39-B3CE-4563-AFE2-535D68E9F78B}"/>
                </a:ext>
              </a:extLst>
            </p:cNvPr>
            <p:cNvSpPr/>
            <p:nvPr/>
          </p:nvSpPr>
          <p:spPr>
            <a:xfrm>
              <a:off x="2123652" y="6876120"/>
              <a:ext cx="3240000" cy="24622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une ou plusieurs phases et équipes projets</a:t>
              </a:r>
            </a:p>
          </p:txBody>
        </p:sp>
      </p:grpSp>
      <p:grpSp>
        <p:nvGrpSpPr>
          <p:cNvPr id="25" name="Groupe 24">
            <a:extLst>
              <a:ext uri="{FF2B5EF4-FFF2-40B4-BE49-F238E27FC236}">
                <a16:creationId xmlns:a16="http://schemas.microsoft.com/office/drawing/2014/main" id="{B1B51B8B-BFE2-407A-92B8-D282E666CCB4}"/>
              </a:ext>
            </a:extLst>
          </p:cNvPr>
          <p:cNvGrpSpPr/>
          <p:nvPr/>
        </p:nvGrpSpPr>
        <p:grpSpPr>
          <a:xfrm>
            <a:off x="170849" y="7358355"/>
            <a:ext cx="7134949" cy="507831"/>
            <a:chOff x="170849" y="7358355"/>
            <a:chExt cx="7134949" cy="507831"/>
          </a:xfrm>
        </p:grpSpPr>
        <p:sp>
          <p:nvSpPr>
            <p:cNvPr id="152" name="ZoneTexte 151">
              <a:extLst>
                <a:ext uri="{FF2B5EF4-FFF2-40B4-BE49-F238E27FC236}">
                  <a16:creationId xmlns:a16="http://schemas.microsoft.com/office/drawing/2014/main" id="{70132C6E-972C-452D-8D00-793A50CEDF12}"/>
                </a:ext>
              </a:extLst>
            </p:cNvPr>
            <p:cNvSpPr txBox="1"/>
            <p:nvPr/>
          </p:nvSpPr>
          <p:spPr>
            <a:xfrm>
              <a:off x="170849" y="7489160"/>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157" name="Rectangle 156">
              <a:extLst>
                <a:ext uri="{FF2B5EF4-FFF2-40B4-BE49-F238E27FC236}">
                  <a16:creationId xmlns:a16="http://schemas.microsoft.com/office/drawing/2014/main" id="{93403E25-0A40-4BA7-9516-F68F6C0C2609}"/>
                </a:ext>
              </a:extLst>
            </p:cNvPr>
            <p:cNvSpPr/>
            <p:nvPr/>
          </p:nvSpPr>
          <p:spPr>
            <a:xfrm>
              <a:off x="5291999" y="7358355"/>
              <a:ext cx="2013799" cy="50783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lang="fr-FR" sz="900" i="1" dirty="0">
                  <a:solidFill>
                    <a:srgbClr val="5F5B5D"/>
                  </a:solidFill>
                  <a:latin typeface="Univers Light" panose="020B0403020202020204" pitchFamily="34" charset="0"/>
                </a:rPr>
                <a:t>Construire une étude de marché pour adapter l’offre du cabinet aux besoins du marché</a:t>
              </a:r>
              <a:endParaRPr kumimoji="0" lang="fr-FR" sz="900" b="0" i="1" u="none" strike="noStrike" kern="1200" cap="none" spc="0" normalizeH="0" baseline="0" noProof="0" dirty="0">
                <a:ln>
                  <a:noFill/>
                </a:ln>
                <a:solidFill>
                  <a:srgbClr val="5F5B5D"/>
                </a:solidFill>
                <a:effectLst/>
                <a:uLnTx/>
                <a:uFillTx/>
                <a:latin typeface="Univers Light" panose="020B0403020202020204" pitchFamily="34" charset="0"/>
                <a:ea typeface="+mn-ea"/>
                <a:cs typeface="+mn-cs"/>
              </a:endParaRPr>
            </a:p>
          </p:txBody>
        </p:sp>
        <p:grpSp>
          <p:nvGrpSpPr>
            <p:cNvPr id="279" name="Groupe 278">
              <a:extLst>
                <a:ext uri="{FF2B5EF4-FFF2-40B4-BE49-F238E27FC236}">
                  <a16:creationId xmlns:a16="http://schemas.microsoft.com/office/drawing/2014/main" id="{5394A287-A9BE-4B43-9419-9D1EAC7F3D75}"/>
                </a:ext>
              </a:extLst>
            </p:cNvPr>
            <p:cNvGrpSpPr/>
            <p:nvPr/>
          </p:nvGrpSpPr>
          <p:grpSpPr>
            <a:xfrm>
              <a:off x="1907628" y="7360270"/>
              <a:ext cx="3405719" cy="504000"/>
              <a:chOff x="1907629" y="2804524"/>
              <a:chExt cx="3405719" cy="504000"/>
            </a:xfrm>
          </p:grpSpPr>
          <p:sp>
            <p:nvSpPr>
              <p:cNvPr id="280" name="Rectangle 279">
                <a:extLst>
                  <a:ext uri="{FF2B5EF4-FFF2-40B4-BE49-F238E27FC236}">
                    <a16:creationId xmlns:a16="http://schemas.microsoft.com/office/drawing/2014/main" id="{F55AB939-CD25-4BCF-8437-89F00232C956}"/>
                  </a:ext>
                </a:extLst>
              </p:cNvPr>
              <p:cNvSpPr/>
              <p:nvPr/>
            </p:nvSpPr>
            <p:spPr>
              <a:xfrm>
                <a:off x="2052761" y="280452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1" name="Groupe 280">
                <a:extLst>
                  <a:ext uri="{FF2B5EF4-FFF2-40B4-BE49-F238E27FC236}">
                    <a16:creationId xmlns:a16="http://schemas.microsoft.com/office/drawing/2014/main" id="{CAE4AFF3-920B-4973-8467-0D486E3C6C72}"/>
                  </a:ext>
                </a:extLst>
              </p:cNvPr>
              <p:cNvGrpSpPr/>
              <p:nvPr/>
            </p:nvGrpSpPr>
            <p:grpSpPr>
              <a:xfrm>
                <a:off x="1907629" y="2804524"/>
                <a:ext cx="271472" cy="504000"/>
                <a:chOff x="1903658" y="4037910"/>
                <a:chExt cx="265051" cy="504000"/>
              </a:xfrm>
            </p:grpSpPr>
            <p:cxnSp>
              <p:nvCxnSpPr>
                <p:cNvPr id="282" name="Connecteur droit 281">
                  <a:extLst>
                    <a:ext uri="{FF2B5EF4-FFF2-40B4-BE49-F238E27FC236}">
                      <a16:creationId xmlns:a16="http://schemas.microsoft.com/office/drawing/2014/main" id="{9A24C6C8-03CA-47C2-8AF1-05447202FBCA}"/>
                    </a:ext>
                  </a:extLst>
                </p:cNvPr>
                <p:cNvCxnSpPr>
                  <a:cxnSpLocks/>
                </p:cNvCxnSpPr>
                <p:nvPr/>
              </p:nvCxnSpPr>
              <p:spPr>
                <a:xfrm>
                  <a:off x="2036183" y="403791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3" name="Ellipse 282">
                  <a:extLst>
                    <a:ext uri="{FF2B5EF4-FFF2-40B4-BE49-F238E27FC236}">
                      <a16:creationId xmlns:a16="http://schemas.microsoft.com/office/drawing/2014/main" id="{B0038783-9AC1-4E64-B8EE-5FDE44E03F56}"/>
                    </a:ext>
                  </a:extLst>
                </p:cNvPr>
                <p:cNvSpPr/>
                <p:nvPr/>
              </p:nvSpPr>
              <p:spPr>
                <a:xfrm>
                  <a:off x="1903658" y="4171458"/>
                  <a:ext cx="265051" cy="23690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grpSp>
      <p:sp>
        <p:nvSpPr>
          <p:cNvPr id="310" name="Rectangle 309">
            <a:extLst>
              <a:ext uri="{FF2B5EF4-FFF2-40B4-BE49-F238E27FC236}">
                <a16:creationId xmlns:a16="http://schemas.microsoft.com/office/drawing/2014/main" id="{938A828C-F1F3-437F-99C7-9C3D2E5C8099}"/>
              </a:ext>
            </a:extLst>
          </p:cNvPr>
          <p:cNvSpPr/>
          <p:nvPr/>
        </p:nvSpPr>
        <p:spPr>
          <a:xfrm>
            <a:off x="2123651" y="7434138"/>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Synthétiser et restituer des analyses adaptées au besoin du client </a:t>
            </a:r>
          </a:p>
        </p:txBody>
      </p:sp>
      <p:grpSp>
        <p:nvGrpSpPr>
          <p:cNvPr id="23" name="Groupe 22">
            <a:extLst>
              <a:ext uri="{FF2B5EF4-FFF2-40B4-BE49-F238E27FC236}">
                <a16:creationId xmlns:a16="http://schemas.microsoft.com/office/drawing/2014/main" id="{32411844-38B0-4242-8271-1C6FD27A1DEC}"/>
              </a:ext>
            </a:extLst>
          </p:cNvPr>
          <p:cNvGrpSpPr/>
          <p:nvPr/>
        </p:nvGrpSpPr>
        <p:grpSpPr>
          <a:xfrm>
            <a:off x="170849" y="7878622"/>
            <a:ext cx="7107021" cy="553998"/>
            <a:chOff x="170850" y="7901482"/>
            <a:chExt cx="7107021" cy="553998"/>
          </a:xfrm>
        </p:grpSpPr>
        <p:grpSp>
          <p:nvGrpSpPr>
            <p:cNvPr id="20" name="Groupe 19">
              <a:extLst>
                <a:ext uri="{FF2B5EF4-FFF2-40B4-BE49-F238E27FC236}">
                  <a16:creationId xmlns:a16="http://schemas.microsoft.com/office/drawing/2014/main" id="{AF62BC2D-5C4E-4E83-97B1-89F61F2D9C54}"/>
                </a:ext>
              </a:extLst>
            </p:cNvPr>
            <p:cNvGrpSpPr/>
            <p:nvPr/>
          </p:nvGrpSpPr>
          <p:grpSpPr>
            <a:xfrm>
              <a:off x="170850" y="7924566"/>
              <a:ext cx="7107021" cy="507831"/>
              <a:chOff x="170850" y="7924566"/>
              <a:chExt cx="7107021" cy="507831"/>
            </a:xfrm>
          </p:grpSpPr>
          <p:sp>
            <p:nvSpPr>
              <p:cNvPr id="159" name="ZoneTexte 158">
                <a:extLst>
                  <a:ext uri="{FF2B5EF4-FFF2-40B4-BE49-F238E27FC236}">
                    <a16:creationId xmlns:a16="http://schemas.microsoft.com/office/drawing/2014/main" id="{AED06FB0-3919-4DF9-92EE-D25405EBDFFE}"/>
                  </a:ext>
                </a:extLst>
              </p:cNvPr>
              <p:cNvSpPr txBox="1"/>
              <p:nvPr/>
            </p:nvSpPr>
            <p:spPr>
              <a:xfrm>
                <a:off x="170850" y="7978426"/>
                <a:ext cx="1881125"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280607" y="7924566"/>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Entretenir et développer un réseau de partenaires à partir d’actions de communication et évènementielles</a:t>
                </a:r>
              </a:p>
            </p:txBody>
          </p:sp>
          <p:grpSp>
            <p:nvGrpSpPr>
              <p:cNvPr id="284" name="Groupe 283">
                <a:extLst>
                  <a:ext uri="{FF2B5EF4-FFF2-40B4-BE49-F238E27FC236}">
                    <a16:creationId xmlns:a16="http://schemas.microsoft.com/office/drawing/2014/main" id="{F746DAAB-D927-45BB-9FCB-576354257FFD}"/>
                  </a:ext>
                </a:extLst>
              </p:cNvPr>
              <p:cNvGrpSpPr/>
              <p:nvPr/>
            </p:nvGrpSpPr>
            <p:grpSpPr>
              <a:xfrm>
                <a:off x="1907629" y="7926481"/>
                <a:ext cx="3405719" cy="504000"/>
                <a:chOff x="1907629" y="2816559"/>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1655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16559"/>
                  <a:ext cx="271472" cy="504000"/>
                  <a:chOff x="1903658" y="4049945"/>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49945"/>
                    <a:ext cx="0" cy="504000"/>
                  </a:xfrm>
                  <a:prstGeom prst="line">
                    <a:avLst/>
                  </a:prstGeom>
                  <a:solidFill>
                    <a:schemeClr val="accent1">
                      <a:lumMod val="60000"/>
                      <a:lumOff val="40000"/>
                    </a:schemeClr>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18349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311" name="Rectangle 310">
              <a:extLst>
                <a:ext uri="{FF2B5EF4-FFF2-40B4-BE49-F238E27FC236}">
                  <a16:creationId xmlns:a16="http://schemas.microsoft.com/office/drawing/2014/main" id="{078D288C-AF4C-4578-9D15-856B26BBC17A}"/>
                </a:ext>
              </a:extLst>
            </p:cNvPr>
            <p:cNvSpPr/>
            <p:nvPr/>
          </p:nvSpPr>
          <p:spPr>
            <a:xfrm>
              <a:off x="2123652" y="79014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construction d'offres commerciales, entretenir un réseau de partenaires et apporteurs d'affaires </a:t>
              </a:r>
            </a:p>
          </p:txBody>
        </p:sp>
      </p:grpSp>
      <p:grpSp>
        <p:nvGrpSpPr>
          <p:cNvPr id="19" name="Groupe 18">
            <a:extLst>
              <a:ext uri="{FF2B5EF4-FFF2-40B4-BE49-F238E27FC236}">
                <a16:creationId xmlns:a16="http://schemas.microsoft.com/office/drawing/2014/main" id="{79794A36-AF61-4F76-8939-2C34A96D4A4C}"/>
              </a:ext>
            </a:extLst>
          </p:cNvPr>
          <p:cNvGrpSpPr/>
          <p:nvPr/>
        </p:nvGrpSpPr>
        <p:grpSpPr>
          <a:xfrm>
            <a:off x="170849" y="8474898"/>
            <a:ext cx="7134945" cy="518477"/>
            <a:chOff x="170851" y="8463601"/>
            <a:chExt cx="7134945" cy="518477"/>
          </a:xfrm>
        </p:grpSpPr>
        <p:sp>
          <p:nvSpPr>
            <p:cNvPr id="181" name="ZoneTexte 180">
              <a:extLst>
                <a:ext uri="{FF2B5EF4-FFF2-40B4-BE49-F238E27FC236}">
                  <a16:creationId xmlns:a16="http://schemas.microsoft.com/office/drawing/2014/main" id="{6550FC39-83E1-4EA7-AD16-64380A395A69}"/>
                </a:ext>
              </a:extLst>
            </p:cNvPr>
            <p:cNvSpPr txBox="1"/>
            <p:nvPr/>
          </p:nvSpPr>
          <p:spPr>
            <a:xfrm>
              <a:off x="170851" y="8528107"/>
              <a:ext cx="1845056"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190" name="Rectangle 189">
              <a:extLst>
                <a:ext uri="{FF2B5EF4-FFF2-40B4-BE49-F238E27FC236}">
                  <a16:creationId xmlns:a16="http://schemas.microsoft.com/office/drawing/2014/main" id="{C2E34C1B-96D6-4539-90DB-1B631960E036}"/>
                </a:ext>
              </a:extLst>
            </p:cNvPr>
            <p:cNvSpPr/>
            <p:nvPr/>
          </p:nvSpPr>
          <p:spPr>
            <a:xfrm>
              <a:off x="5291999" y="8474247"/>
              <a:ext cx="201379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Assurer l’animation d’un évènement commercial (conférence, séminaire…) </a:t>
              </a:r>
            </a:p>
          </p:txBody>
        </p:sp>
        <p:grpSp>
          <p:nvGrpSpPr>
            <p:cNvPr id="289" name="Groupe 288">
              <a:extLst>
                <a:ext uri="{FF2B5EF4-FFF2-40B4-BE49-F238E27FC236}">
                  <a16:creationId xmlns:a16="http://schemas.microsoft.com/office/drawing/2014/main" id="{1602B976-2215-43A4-9768-DB0A71C7F3A3}"/>
                </a:ext>
              </a:extLst>
            </p:cNvPr>
            <p:cNvGrpSpPr/>
            <p:nvPr/>
          </p:nvGrpSpPr>
          <p:grpSpPr>
            <a:xfrm>
              <a:off x="1907629" y="8463601"/>
              <a:ext cx="3405719" cy="504000"/>
              <a:chOff x="1907629" y="2805482"/>
              <a:chExt cx="3405719" cy="504000"/>
            </a:xfrm>
          </p:grpSpPr>
          <p:sp>
            <p:nvSpPr>
              <p:cNvPr id="290" name="Rectangle 289">
                <a:extLst>
                  <a:ext uri="{FF2B5EF4-FFF2-40B4-BE49-F238E27FC236}">
                    <a16:creationId xmlns:a16="http://schemas.microsoft.com/office/drawing/2014/main" id="{C11C0960-A8C3-447A-BDEC-4B7A0A228713}"/>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1" name="Groupe 290">
                <a:extLst>
                  <a:ext uri="{FF2B5EF4-FFF2-40B4-BE49-F238E27FC236}">
                    <a16:creationId xmlns:a16="http://schemas.microsoft.com/office/drawing/2014/main" id="{49B208D6-12EC-4CD6-A190-AEF503B83525}"/>
                  </a:ext>
                </a:extLst>
              </p:cNvPr>
              <p:cNvGrpSpPr/>
              <p:nvPr/>
            </p:nvGrpSpPr>
            <p:grpSpPr>
              <a:xfrm>
                <a:off x="1907629" y="2805482"/>
                <a:ext cx="271472" cy="504000"/>
                <a:chOff x="1903658" y="4038868"/>
                <a:chExt cx="265051" cy="504000"/>
              </a:xfrm>
            </p:grpSpPr>
            <p:cxnSp>
              <p:nvCxnSpPr>
                <p:cNvPr id="292" name="Connecteur droit 291">
                  <a:extLst>
                    <a:ext uri="{FF2B5EF4-FFF2-40B4-BE49-F238E27FC236}">
                      <a16:creationId xmlns:a16="http://schemas.microsoft.com/office/drawing/2014/main" id="{059253C8-B4CA-4E21-B925-A2F8AB163785}"/>
                    </a:ext>
                  </a:extLst>
                </p:cNvPr>
                <p:cNvCxnSpPr>
                  <a:cxnSpLocks/>
                </p:cNvCxnSpPr>
                <p:nvPr/>
              </p:nvCxnSpPr>
              <p:spPr>
                <a:xfrm>
                  <a:off x="2036183" y="403886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93" name="Ellipse 292">
                  <a:extLst>
                    <a:ext uri="{FF2B5EF4-FFF2-40B4-BE49-F238E27FC236}">
                      <a16:creationId xmlns:a16="http://schemas.microsoft.com/office/drawing/2014/main" id="{211462BF-2605-4C4E-AA54-F92B85828430}"/>
                    </a:ext>
                  </a:extLst>
                </p:cNvPr>
                <p:cNvSpPr/>
                <p:nvPr/>
              </p:nvSpPr>
              <p:spPr>
                <a:xfrm>
                  <a:off x="1903658" y="4188654"/>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2" name="Rectangle 311">
              <a:extLst>
                <a:ext uri="{FF2B5EF4-FFF2-40B4-BE49-F238E27FC236}">
                  <a16:creationId xmlns:a16="http://schemas.microsoft.com/office/drawing/2014/main" id="{20A01630-8EF5-4CA2-A1A4-95F32CFECB3D}"/>
                </a:ext>
              </a:extLst>
            </p:cNvPr>
            <p:cNvSpPr/>
            <p:nvPr/>
          </p:nvSpPr>
          <p:spPr>
            <a:xfrm>
              <a:off x="2123652" y="851554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grpSp>
        <p:nvGrpSpPr>
          <p:cNvPr id="18" name="Groupe 17">
            <a:extLst>
              <a:ext uri="{FF2B5EF4-FFF2-40B4-BE49-F238E27FC236}">
                <a16:creationId xmlns:a16="http://schemas.microsoft.com/office/drawing/2014/main" id="{4BD4C7E8-375D-49BA-AFA4-D0BCC014D041}"/>
              </a:ext>
            </a:extLst>
          </p:cNvPr>
          <p:cNvGrpSpPr/>
          <p:nvPr/>
        </p:nvGrpSpPr>
        <p:grpSpPr>
          <a:xfrm>
            <a:off x="170849" y="9035653"/>
            <a:ext cx="7118414" cy="504000"/>
            <a:chOff x="170850" y="9035496"/>
            <a:chExt cx="7118414" cy="504000"/>
          </a:xfrm>
        </p:grpSpPr>
        <p:sp>
          <p:nvSpPr>
            <p:cNvPr id="192" name="ZoneTexte 191">
              <a:extLst>
                <a:ext uri="{FF2B5EF4-FFF2-40B4-BE49-F238E27FC236}">
                  <a16:creationId xmlns:a16="http://schemas.microsoft.com/office/drawing/2014/main" id="{F46F39FA-44B0-492E-9CF8-226EC78E1A40}"/>
                </a:ext>
              </a:extLst>
            </p:cNvPr>
            <p:cNvSpPr txBox="1"/>
            <p:nvPr/>
          </p:nvSpPr>
          <p:spPr>
            <a:xfrm>
              <a:off x="170850" y="908744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197" name="Rectangle 196">
              <a:extLst>
                <a:ext uri="{FF2B5EF4-FFF2-40B4-BE49-F238E27FC236}">
                  <a16:creationId xmlns:a16="http://schemas.microsoft.com/office/drawing/2014/main" id="{B1359D42-E81C-4459-A332-56F79DD00CEC}"/>
                </a:ext>
              </a:extLst>
            </p:cNvPr>
            <p:cNvSpPr/>
            <p:nvPr/>
          </p:nvSpPr>
          <p:spPr>
            <a:xfrm>
              <a:off x="5292000" y="9102830"/>
              <a:ext cx="1997264"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Organiser sa charge de travail selon les différents projets marketing</a:t>
              </a:r>
            </a:p>
          </p:txBody>
        </p:sp>
        <p:grpSp>
          <p:nvGrpSpPr>
            <p:cNvPr id="294" name="Groupe 293">
              <a:extLst>
                <a:ext uri="{FF2B5EF4-FFF2-40B4-BE49-F238E27FC236}">
                  <a16:creationId xmlns:a16="http://schemas.microsoft.com/office/drawing/2014/main" id="{F5267D8D-2190-427D-87ED-5B76CE2D3759}"/>
                </a:ext>
              </a:extLst>
            </p:cNvPr>
            <p:cNvGrpSpPr/>
            <p:nvPr/>
          </p:nvGrpSpPr>
          <p:grpSpPr>
            <a:xfrm>
              <a:off x="1907629" y="9035496"/>
              <a:ext cx="3405719" cy="504000"/>
              <a:chOff x="1907629" y="2792982"/>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7929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792982"/>
                <a:ext cx="271472" cy="504000"/>
                <a:chOff x="1903658" y="4026368"/>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026368"/>
                  <a:ext cx="0" cy="50400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159916"/>
                  <a:ext cx="265051" cy="23690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23652" y="9098302"/>
              <a:ext cx="3240000" cy="37838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ses différents dossiers d'intervention</a:t>
              </a:r>
            </a:p>
          </p:txBody>
        </p:sp>
      </p:grpSp>
      <p:grpSp>
        <p:nvGrpSpPr>
          <p:cNvPr id="17" name="Groupe 16">
            <a:extLst>
              <a:ext uri="{FF2B5EF4-FFF2-40B4-BE49-F238E27FC236}">
                <a16:creationId xmlns:a16="http://schemas.microsoft.com/office/drawing/2014/main" id="{72A38F3D-035A-48FC-BADA-8C9602A32DF4}"/>
              </a:ext>
            </a:extLst>
          </p:cNvPr>
          <p:cNvGrpSpPr/>
          <p:nvPr/>
        </p:nvGrpSpPr>
        <p:grpSpPr>
          <a:xfrm>
            <a:off x="170849" y="9581931"/>
            <a:ext cx="7197748" cy="507831"/>
            <a:chOff x="170850" y="9594831"/>
            <a:chExt cx="7197748" cy="507831"/>
          </a:xfrm>
        </p:grpSpPr>
        <p:sp>
          <p:nvSpPr>
            <p:cNvPr id="199" name="ZoneTexte 198">
              <a:extLst>
                <a:ext uri="{FF2B5EF4-FFF2-40B4-BE49-F238E27FC236}">
                  <a16:creationId xmlns:a16="http://schemas.microsoft.com/office/drawing/2014/main" id="{63888419-8F27-4E06-BAF9-93A666E44B68}"/>
                </a:ext>
              </a:extLst>
            </p:cNvPr>
            <p:cNvSpPr txBox="1"/>
            <p:nvPr/>
          </p:nvSpPr>
          <p:spPr>
            <a:xfrm>
              <a:off x="170850" y="9648691"/>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204" name="Rectangle 203">
              <a:extLst>
                <a:ext uri="{FF2B5EF4-FFF2-40B4-BE49-F238E27FC236}">
                  <a16:creationId xmlns:a16="http://schemas.microsoft.com/office/drawing/2014/main" id="{A554381F-87AE-4F2C-9E94-EF419FDA560C}"/>
                </a:ext>
              </a:extLst>
            </p:cNvPr>
            <p:cNvSpPr/>
            <p:nvPr/>
          </p:nvSpPr>
          <p:spPr>
            <a:xfrm>
              <a:off x="5292000" y="9594831"/>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Faire preuve de pédagogie dans la présentation d’éléments techniques auprès de publics non-avertis</a:t>
              </a:r>
            </a:p>
          </p:txBody>
        </p:sp>
        <p:grpSp>
          <p:nvGrpSpPr>
            <p:cNvPr id="299" name="Groupe 298">
              <a:extLst>
                <a:ext uri="{FF2B5EF4-FFF2-40B4-BE49-F238E27FC236}">
                  <a16:creationId xmlns:a16="http://schemas.microsoft.com/office/drawing/2014/main" id="{6D670E72-20C7-470C-8595-C295026BF1EC}"/>
                </a:ext>
              </a:extLst>
            </p:cNvPr>
            <p:cNvGrpSpPr/>
            <p:nvPr/>
          </p:nvGrpSpPr>
          <p:grpSpPr>
            <a:xfrm>
              <a:off x="1907629" y="9596746"/>
              <a:ext cx="3405719" cy="504000"/>
              <a:chOff x="1907629" y="2805482"/>
              <a:chExt cx="3405719" cy="504000"/>
            </a:xfrm>
          </p:grpSpPr>
          <p:sp>
            <p:nvSpPr>
              <p:cNvPr id="300" name="Rectangle 299">
                <a:extLst>
                  <a:ext uri="{FF2B5EF4-FFF2-40B4-BE49-F238E27FC236}">
                    <a16:creationId xmlns:a16="http://schemas.microsoft.com/office/drawing/2014/main" id="{70EE1117-E30E-4928-B4E6-5072D91CA748}"/>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1" name="Groupe 300">
                <a:extLst>
                  <a:ext uri="{FF2B5EF4-FFF2-40B4-BE49-F238E27FC236}">
                    <a16:creationId xmlns:a16="http://schemas.microsoft.com/office/drawing/2014/main" id="{E177271E-CE78-49E7-802F-C69D626B0CE0}"/>
                  </a:ext>
                </a:extLst>
              </p:cNvPr>
              <p:cNvGrpSpPr/>
              <p:nvPr/>
            </p:nvGrpSpPr>
            <p:grpSpPr>
              <a:xfrm>
                <a:off x="1907629" y="2805482"/>
                <a:ext cx="271472" cy="504000"/>
                <a:chOff x="1903658" y="4038868"/>
                <a:chExt cx="265051" cy="504000"/>
              </a:xfrm>
            </p:grpSpPr>
            <p:cxnSp>
              <p:nvCxnSpPr>
                <p:cNvPr id="302" name="Connecteur droit 301">
                  <a:extLst>
                    <a:ext uri="{FF2B5EF4-FFF2-40B4-BE49-F238E27FC236}">
                      <a16:creationId xmlns:a16="http://schemas.microsoft.com/office/drawing/2014/main" id="{BC9853AB-814E-498D-B0FD-FCE302B9B639}"/>
                    </a:ext>
                  </a:extLst>
                </p:cNvPr>
                <p:cNvCxnSpPr>
                  <a:cxnSpLocks/>
                </p:cNvCxnSpPr>
                <p:nvPr/>
              </p:nvCxnSpPr>
              <p:spPr>
                <a:xfrm>
                  <a:off x="2036183" y="4038868"/>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3" name="Ellipse 302">
                  <a:extLst>
                    <a:ext uri="{FF2B5EF4-FFF2-40B4-BE49-F238E27FC236}">
                      <a16:creationId xmlns:a16="http://schemas.microsoft.com/office/drawing/2014/main" id="{91DC32A8-9F7A-4372-BAD3-F03BB01C8E65}"/>
                    </a:ext>
                  </a:extLst>
                </p:cNvPr>
                <p:cNvSpPr/>
                <p:nvPr/>
              </p:nvSpPr>
              <p:spPr>
                <a:xfrm>
                  <a:off x="1903658" y="418865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14" name="Rectangle 313">
              <a:extLst>
                <a:ext uri="{FF2B5EF4-FFF2-40B4-BE49-F238E27FC236}">
                  <a16:creationId xmlns:a16="http://schemas.microsoft.com/office/drawing/2014/main" id="{BC3DFF81-E5D2-46E9-BEA1-66DD508C5F06}"/>
                </a:ext>
              </a:extLst>
            </p:cNvPr>
            <p:cNvSpPr/>
            <p:nvPr/>
          </p:nvSpPr>
          <p:spPr>
            <a:xfrm>
              <a:off x="2123652" y="965955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grpSp>
      <p:grpSp>
        <p:nvGrpSpPr>
          <p:cNvPr id="16" name="Groupe 15">
            <a:extLst>
              <a:ext uri="{FF2B5EF4-FFF2-40B4-BE49-F238E27FC236}">
                <a16:creationId xmlns:a16="http://schemas.microsoft.com/office/drawing/2014/main" id="{45372056-F0A2-4A85-A5EC-D585D33DDCBC}"/>
              </a:ext>
            </a:extLst>
          </p:cNvPr>
          <p:cNvGrpSpPr/>
          <p:nvPr/>
        </p:nvGrpSpPr>
        <p:grpSpPr>
          <a:xfrm>
            <a:off x="170849" y="10132042"/>
            <a:ext cx="7091791" cy="507831"/>
            <a:chOff x="170850" y="10132042"/>
            <a:chExt cx="7091791" cy="507831"/>
          </a:xfrm>
        </p:grpSpPr>
        <p:sp>
          <p:nvSpPr>
            <p:cNvPr id="206" name="ZoneTexte 205">
              <a:extLst>
                <a:ext uri="{FF2B5EF4-FFF2-40B4-BE49-F238E27FC236}">
                  <a16:creationId xmlns:a16="http://schemas.microsoft.com/office/drawing/2014/main" id="{2F0F39F0-3617-45CA-A410-E130D4762BB0}"/>
                </a:ext>
              </a:extLst>
            </p:cNvPr>
            <p:cNvSpPr txBox="1"/>
            <p:nvPr/>
          </p:nvSpPr>
          <p:spPr>
            <a:xfrm>
              <a:off x="170850" y="10185902"/>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la performance d'une organisation</a:t>
              </a:r>
            </a:p>
          </p:txBody>
        </p:sp>
        <p:sp>
          <p:nvSpPr>
            <p:cNvPr id="215" name="Rectangle 214">
              <a:extLst>
                <a:ext uri="{FF2B5EF4-FFF2-40B4-BE49-F238E27FC236}">
                  <a16:creationId xmlns:a16="http://schemas.microsoft.com/office/drawing/2014/main" id="{6981F2A9-4C9B-4727-8E9A-837C8D9BB937}"/>
                </a:ext>
              </a:extLst>
            </p:cNvPr>
            <p:cNvSpPr/>
            <p:nvPr/>
          </p:nvSpPr>
          <p:spPr>
            <a:xfrm>
              <a:off x="5292000" y="10132042"/>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un reporting régulier des retombées des actions commerciales</a:t>
              </a:r>
            </a:p>
          </p:txBody>
        </p:sp>
        <p:grpSp>
          <p:nvGrpSpPr>
            <p:cNvPr id="304" name="Groupe 303">
              <a:extLst>
                <a:ext uri="{FF2B5EF4-FFF2-40B4-BE49-F238E27FC236}">
                  <a16:creationId xmlns:a16="http://schemas.microsoft.com/office/drawing/2014/main" id="{7E7A914C-8D9C-4E3B-80D5-FE783B29B3CF}"/>
                </a:ext>
              </a:extLst>
            </p:cNvPr>
            <p:cNvGrpSpPr/>
            <p:nvPr/>
          </p:nvGrpSpPr>
          <p:grpSpPr>
            <a:xfrm>
              <a:off x="1907629" y="10133957"/>
              <a:ext cx="3405719" cy="504000"/>
              <a:chOff x="1907629" y="2805482"/>
              <a:chExt cx="3405719" cy="504000"/>
            </a:xfrm>
          </p:grpSpPr>
          <p:sp>
            <p:nvSpPr>
              <p:cNvPr id="305" name="Rectangle 304">
                <a:extLst>
                  <a:ext uri="{FF2B5EF4-FFF2-40B4-BE49-F238E27FC236}">
                    <a16:creationId xmlns:a16="http://schemas.microsoft.com/office/drawing/2014/main" id="{03A9F112-8D7D-470B-8216-8E8121980673}"/>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8DDB2C01-0F02-401E-9BA2-9C9559BBCA82}"/>
                  </a:ext>
                </a:extLst>
              </p:cNvPr>
              <p:cNvGrpSpPr/>
              <p:nvPr/>
            </p:nvGrpSpPr>
            <p:grpSpPr>
              <a:xfrm>
                <a:off x="1907629" y="2805482"/>
                <a:ext cx="271472" cy="504000"/>
                <a:chOff x="1903658" y="4038868"/>
                <a:chExt cx="265051" cy="504000"/>
              </a:xfrm>
            </p:grpSpPr>
            <p:cxnSp>
              <p:nvCxnSpPr>
                <p:cNvPr id="307" name="Connecteur droit 306">
                  <a:extLst>
                    <a:ext uri="{FF2B5EF4-FFF2-40B4-BE49-F238E27FC236}">
                      <a16:creationId xmlns:a16="http://schemas.microsoft.com/office/drawing/2014/main" id="{00DB3F7E-5295-4B24-AB05-0B5D1A3E72A0}"/>
                    </a:ext>
                  </a:extLst>
                </p:cNvPr>
                <p:cNvCxnSpPr>
                  <a:cxnSpLocks/>
                </p:cNvCxnSpPr>
                <p:nvPr/>
              </p:nvCxnSpPr>
              <p:spPr>
                <a:xfrm>
                  <a:off x="2036183" y="4038868"/>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7AE117B9-5083-4E4A-8F0C-245D41700E36}"/>
                    </a:ext>
                  </a:extLst>
                </p:cNvPr>
                <p:cNvSpPr/>
                <p:nvPr/>
              </p:nvSpPr>
              <p:spPr>
                <a:xfrm>
                  <a:off x="1903658" y="4172416"/>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5" name="Rectangle 314">
              <a:extLst>
                <a:ext uri="{FF2B5EF4-FFF2-40B4-BE49-F238E27FC236}">
                  <a16:creationId xmlns:a16="http://schemas.microsoft.com/office/drawing/2014/main" id="{5822B215-FA1A-45A4-BB6E-06DBB40EF555}"/>
                </a:ext>
              </a:extLst>
            </p:cNvPr>
            <p:cNvSpPr/>
            <p:nvPr/>
          </p:nvSpPr>
          <p:spPr>
            <a:xfrm>
              <a:off x="2123652" y="101893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les critères de mesure de la performance et mettre en place les process de reporting adaptés</a:t>
              </a:r>
            </a:p>
          </p:txBody>
        </p:sp>
      </p:grpSp>
      <p:grpSp>
        <p:nvGrpSpPr>
          <p:cNvPr id="147" name="Groupe 146">
            <a:extLst>
              <a:ext uri="{FF2B5EF4-FFF2-40B4-BE49-F238E27FC236}">
                <a16:creationId xmlns:a16="http://schemas.microsoft.com/office/drawing/2014/main" id="{2439ABBF-0D24-4BC2-8FF5-73EDFB7FA7DC}"/>
              </a:ext>
            </a:extLst>
          </p:cNvPr>
          <p:cNvGrpSpPr/>
          <p:nvPr/>
        </p:nvGrpSpPr>
        <p:grpSpPr>
          <a:xfrm>
            <a:off x="3995753" y="1529482"/>
            <a:ext cx="3456384" cy="481018"/>
            <a:chOff x="3635821" y="1491960"/>
            <a:chExt cx="3456384" cy="481018"/>
          </a:xfrm>
        </p:grpSpPr>
        <p:grpSp>
          <p:nvGrpSpPr>
            <p:cNvPr id="151" name="Groupe 150">
              <a:extLst>
                <a:ext uri="{FF2B5EF4-FFF2-40B4-BE49-F238E27FC236}">
                  <a16:creationId xmlns:a16="http://schemas.microsoft.com/office/drawing/2014/main" id="{38F68BE3-813C-4566-9923-78FBD8E2C3EF}"/>
                </a:ext>
              </a:extLst>
            </p:cNvPr>
            <p:cNvGrpSpPr/>
            <p:nvPr/>
          </p:nvGrpSpPr>
          <p:grpSpPr>
            <a:xfrm>
              <a:off x="3747100" y="1491960"/>
              <a:ext cx="3129082" cy="451140"/>
              <a:chOff x="3747100" y="1491960"/>
              <a:chExt cx="3129082" cy="451140"/>
            </a:xfrm>
          </p:grpSpPr>
          <p:sp>
            <p:nvSpPr>
              <p:cNvPr id="174" name="Rectangle 173">
                <a:extLst>
                  <a:ext uri="{FF2B5EF4-FFF2-40B4-BE49-F238E27FC236}">
                    <a16:creationId xmlns:a16="http://schemas.microsoft.com/office/drawing/2014/main" id="{3788DEB0-DDDE-4B53-A692-4F23ED42E005}"/>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5" name="ZoneTexte 174">
                <a:extLst>
                  <a:ext uri="{FF2B5EF4-FFF2-40B4-BE49-F238E27FC236}">
                    <a16:creationId xmlns:a16="http://schemas.microsoft.com/office/drawing/2014/main" id="{3CEE8EAD-D88C-4FE7-B295-1995585C9BE5}"/>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54" name="Groupe 153">
              <a:extLst>
                <a:ext uri="{FF2B5EF4-FFF2-40B4-BE49-F238E27FC236}">
                  <a16:creationId xmlns:a16="http://schemas.microsoft.com/office/drawing/2014/main" id="{6AA20E0A-70B6-48AD-B878-CC97AB3E211C}"/>
                </a:ext>
              </a:extLst>
            </p:cNvPr>
            <p:cNvGrpSpPr/>
            <p:nvPr/>
          </p:nvGrpSpPr>
          <p:grpSpPr>
            <a:xfrm>
              <a:off x="5145033" y="1669592"/>
              <a:ext cx="1192567" cy="303386"/>
              <a:chOff x="5501712" y="1669592"/>
              <a:chExt cx="1192567" cy="303386"/>
            </a:xfrm>
          </p:grpSpPr>
          <p:sp>
            <p:nvSpPr>
              <p:cNvPr id="170" name="ZoneTexte 169">
                <a:extLst>
                  <a:ext uri="{FF2B5EF4-FFF2-40B4-BE49-F238E27FC236}">
                    <a16:creationId xmlns:a16="http://schemas.microsoft.com/office/drawing/2014/main" id="{A9C028FA-B927-4537-B213-4C40D6408BFA}"/>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3" name="Ellipse 172">
                <a:extLst>
                  <a:ext uri="{FF2B5EF4-FFF2-40B4-BE49-F238E27FC236}">
                    <a16:creationId xmlns:a16="http://schemas.microsoft.com/office/drawing/2014/main" id="{676D31D3-9A54-404A-A559-414E4BEA816F}"/>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56" name="Groupe 155">
              <a:extLst>
                <a:ext uri="{FF2B5EF4-FFF2-40B4-BE49-F238E27FC236}">
                  <a16:creationId xmlns:a16="http://schemas.microsoft.com/office/drawing/2014/main" id="{42950743-A3C5-48DD-8FCC-11323113B70B}"/>
                </a:ext>
              </a:extLst>
            </p:cNvPr>
            <p:cNvGrpSpPr/>
            <p:nvPr/>
          </p:nvGrpSpPr>
          <p:grpSpPr>
            <a:xfrm>
              <a:off x="5899638" y="1669592"/>
              <a:ext cx="1192567" cy="303386"/>
              <a:chOff x="6322879" y="1669592"/>
              <a:chExt cx="1192567" cy="303386"/>
            </a:xfrm>
          </p:grpSpPr>
          <p:sp>
            <p:nvSpPr>
              <p:cNvPr id="168" name="ZoneTexte 167">
                <a:extLst>
                  <a:ext uri="{FF2B5EF4-FFF2-40B4-BE49-F238E27FC236}">
                    <a16:creationId xmlns:a16="http://schemas.microsoft.com/office/drawing/2014/main" id="{7DDAEF09-39AD-43C4-ABB0-04CC4F1E7272}"/>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69" name="Ellipse 168">
                <a:extLst>
                  <a:ext uri="{FF2B5EF4-FFF2-40B4-BE49-F238E27FC236}">
                    <a16:creationId xmlns:a16="http://schemas.microsoft.com/office/drawing/2014/main" id="{2F4D7708-B701-4A77-9016-F67BEBC067F1}"/>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58" name="Groupe 157">
              <a:extLst>
                <a:ext uri="{FF2B5EF4-FFF2-40B4-BE49-F238E27FC236}">
                  <a16:creationId xmlns:a16="http://schemas.microsoft.com/office/drawing/2014/main" id="{96154FAD-B045-4DBC-8DE0-94760206B1D5}"/>
                </a:ext>
              </a:extLst>
            </p:cNvPr>
            <p:cNvGrpSpPr/>
            <p:nvPr/>
          </p:nvGrpSpPr>
          <p:grpSpPr>
            <a:xfrm>
              <a:off x="4390427" y="1669592"/>
              <a:ext cx="1192567" cy="303386"/>
              <a:chOff x="4680545" y="1669592"/>
              <a:chExt cx="1192567" cy="303386"/>
            </a:xfrm>
          </p:grpSpPr>
          <p:sp>
            <p:nvSpPr>
              <p:cNvPr id="165" name="ZoneTexte 164">
                <a:extLst>
                  <a:ext uri="{FF2B5EF4-FFF2-40B4-BE49-F238E27FC236}">
                    <a16:creationId xmlns:a16="http://schemas.microsoft.com/office/drawing/2014/main" id="{56840BEF-E8C8-4855-98FB-CF45A7F824FB}"/>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67" name="Ellipse 166">
                <a:extLst>
                  <a:ext uri="{FF2B5EF4-FFF2-40B4-BE49-F238E27FC236}">
                    <a16:creationId xmlns:a16="http://schemas.microsoft.com/office/drawing/2014/main" id="{72F2778F-CD1D-462E-ACFA-994D4C47E686}"/>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60" name="Groupe 159">
              <a:extLst>
                <a:ext uri="{FF2B5EF4-FFF2-40B4-BE49-F238E27FC236}">
                  <a16:creationId xmlns:a16="http://schemas.microsoft.com/office/drawing/2014/main" id="{546E9E10-2DA4-4A5D-BA07-6C7C2DB1AE8A}"/>
                </a:ext>
              </a:extLst>
            </p:cNvPr>
            <p:cNvGrpSpPr/>
            <p:nvPr/>
          </p:nvGrpSpPr>
          <p:grpSpPr>
            <a:xfrm>
              <a:off x="3635821" y="1669592"/>
              <a:ext cx="1192567" cy="303386"/>
              <a:chOff x="3859378" y="1669592"/>
              <a:chExt cx="1192567" cy="303386"/>
            </a:xfrm>
          </p:grpSpPr>
          <p:sp>
            <p:nvSpPr>
              <p:cNvPr id="163" name="ZoneTexte 162">
                <a:extLst>
                  <a:ext uri="{FF2B5EF4-FFF2-40B4-BE49-F238E27FC236}">
                    <a16:creationId xmlns:a16="http://schemas.microsoft.com/office/drawing/2014/main" id="{4C1A495F-8268-4E7A-AD73-967C1F33611B}"/>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64" name="Ellipse 163">
                <a:extLst>
                  <a:ext uri="{FF2B5EF4-FFF2-40B4-BE49-F238E27FC236}">
                    <a16:creationId xmlns:a16="http://schemas.microsoft.com/office/drawing/2014/main" id="{F3BDE8C1-51BD-4973-A094-8A1E460F9F1E}"/>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pic>
        <p:nvPicPr>
          <p:cNvPr id="21" name="Image 20" descr="Une image contenant texte, Police, logo, Graphique&#10;&#10;Description générée automatiquement">
            <a:extLst>
              <a:ext uri="{FF2B5EF4-FFF2-40B4-BE49-F238E27FC236}">
                <a16:creationId xmlns:a16="http://schemas.microsoft.com/office/drawing/2014/main" id="{1E2CDD55-4FC9-95A3-6173-86870279142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2520" y="111238"/>
            <a:ext cx="1117053" cy="922337"/>
          </a:xfrm>
          <a:prstGeom prst="rect">
            <a:avLst/>
          </a:prstGeom>
        </p:spPr>
      </p:pic>
    </p:spTree>
    <p:extLst>
      <p:ext uri="{BB962C8B-B14F-4D97-AF65-F5344CB8AC3E}">
        <p14:creationId xmlns:p14="http://schemas.microsoft.com/office/powerpoint/2010/main" val="1753690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ZoneTexte 113">
            <a:extLst>
              <a:ext uri="{FF2B5EF4-FFF2-40B4-BE49-F238E27FC236}">
                <a16:creationId xmlns:a16="http://schemas.microsoft.com/office/drawing/2014/main" id="{4526E48D-722A-43F7-BFC7-BD8607EB35A5}"/>
              </a:ext>
            </a:extLst>
          </p:cNvPr>
          <p:cNvSpPr txBox="1"/>
          <p:nvPr/>
        </p:nvSpPr>
        <p:spPr>
          <a:xfrm>
            <a:off x="510584" y="8514258"/>
            <a:ext cx="3168000"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66673" y="8593573"/>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10396" y="877953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7" name="ZoneTexte 86">
            <a:extLst>
              <a:ext uri="{FF2B5EF4-FFF2-40B4-BE49-F238E27FC236}">
                <a16:creationId xmlns:a16="http://schemas.microsoft.com/office/drawing/2014/main" id="{AB4F654C-7F11-468A-9CAB-90F54AD6E9CC}"/>
              </a:ext>
            </a:extLst>
          </p:cNvPr>
          <p:cNvSpPr txBox="1"/>
          <p:nvPr/>
        </p:nvSpPr>
        <p:spPr>
          <a:xfrm>
            <a:off x="374205" y="8793548"/>
            <a:ext cx="3304379"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Directeur marketing et communication, Expert-comptable dirigeant et autres dirigeants des pôles d’activité du cabinet, </a:t>
            </a:r>
          </a:p>
          <a:p>
            <a:pPr algn="l"/>
            <a:r>
              <a:rPr lang="fr-FR" i="1" dirty="0"/>
              <a:t>Relations professionnelles externes </a:t>
            </a:r>
            <a:r>
              <a:rPr lang="fr-FR" dirty="0"/>
              <a:t>:  Agences de communication, d’événementiel, Éditeurs de logiciels, Graphistes, Développeurs, Journalistes, etc.  </a:t>
            </a:r>
          </a:p>
          <a:p>
            <a:pPr algn="l"/>
            <a:r>
              <a:rPr lang="fr-FR" i="1" dirty="0"/>
              <a:t>Télétravail </a:t>
            </a:r>
            <a:r>
              <a:rPr lang="fr-FR" dirty="0"/>
              <a:t>: possible sur la majorité des activités mais variable selon les modes d’actions commerciales (séminaires en présentiel…) et les règles de fonctionnement internes du cabinet</a:t>
            </a:r>
          </a:p>
        </p:txBody>
      </p:sp>
      <p:grpSp>
        <p:nvGrpSpPr>
          <p:cNvPr id="6" name="Groupe 5">
            <a:extLst>
              <a:ext uri="{FF2B5EF4-FFF2-40B4-BE49-F238E27FC236}">
                <a16:creationId xmlns:a16="http://schemas.microsoft.com/office/drawing/2014/main" id="{EC0E30C0-930B-413C-885E-4367D8F2D2D6}"/>
              </a:ext>
            </a:extLst>
          </p:cNvPr>
          <p:cNvGrpSpPr/>
          <p:nvPr/>
        </p:nvGrpSpPr>
        <p:grpSpPr>
          <a:xfrm>
            <a:off x="400498" y="1663087"/>
            <a:ext cx="5346637" cy="265277"/>
            <a:chOff x="380633" y="6115578"/>
            <a:chExt cx="5346637" cy="265277"/>
          </a:xfrm>
        </p:grpSpPr>
        <p:grpSp>
          <p:nvGrpSpPr>
            <p:cNvPr id="125" name="Groupe 124">
              <a:extLst>
                <a:ext uri="{FF2B5EF4-FFF2-40B4-BE49-F238E27FC236}">
                  <a16:creationId xmlns:a16="http://schemas.microsoft.com/office/drawing/2014/main" id="{A708DDD2-A3BC-4470-A3A2-B8D38C926BC9}"/>
                </a:ext>
              </a:extLst>
            </p:cNvPr>
            <p:cNvGrpSpPr/>
            <p:nvPr/>
          </p:nvGrpSpPr>
          <p:grpSpPr>
            <a:xfrm>
              <a:off x="380633" y="6115578"/>
              <a:ext cx="5346637" cy="246221"/>
              <a:chOff x="433240" y="2440347"/>
              <a:chExt cx="2750395" cy="246221"/>
            </a:xfrm>
          </p:grpSpPr>
          <p:sp>
            <p:nvSpPr>
              <p:cNvPr id="126" name="ZoneTexte 125">
                <a:extLst>
                  <a:ext uri="{FF2B5EF4-FFF2-40B4-BE49-F238E27FC236}">
                    <a16:creationId xmlns:a16="http://schemas.microsoft.com/office/drawing/2014/main" id="{B98F3625-1046-4D5F-ADD3-A4CAEFB445D3}"/>
                  </a:ext>
                </a:extLst>
              </p:cNvPr>
              <p:cNvSpPr txBox="1"/>
              <p:nvPr/>
            </p:nvSpPr>
            <p:spPr>
              <a:xfrm>
                <a:off x="489870" y="2440347"/>
                <a:ext cx="2693765"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5" name="Groupe 4">
            <a:extLst>
              <a:ext uri="{FF2B5EF4-FFF2-40B4-BE49-F238E27FC236}">
                <a16:creationId xmlns:a16="http://schemas.microsoft.com/office/drawing/2014/main" id="{0A63F8C3-F80A-47D6-A38F-9DE924CDDCEF}"/>
              </a:ext>
            </a:extLst>
          </p:cNvPr>
          <p:cNvGrpSpPr/>
          <p:nvPr/>
        </p:nvGrpSpPr>
        <p:grpSpPr>
          <a:xfrm>
            <a:off x="3924212" y="5848256"/>
            <a:ext cx="3332353" cy="1910417"/>
            <a:chOff x="3973446" y="5849962"/>
            <a:chExt cx="3332353" cy="1910417"/>
          </a:xfrm>
        </p:grpSpPr>
        <p:sp>
          <p:nvSpPr>
            <p:cNvPr id="100" name="ZoneTexte 99">
              <a:extLst>
                <a:ext uri="{FF2B5EF4-FFF2-40B4-BE49-F238E27FC236}">
                  <a16:creationId xmlns:a16="http://schemas.microsoft.com/office/drawing/2014/main" id="{801D9D51-E8B0-4BA3-BA13-6383DD7D2674}"/>
                </a:ext>
              </a:extLst>
            </p:cNvPr>
            <p:cNvSpPr txBox="1"/>
            <p:nvPr/>
          </p:nvSpPr>
          <p:spPr>
            <a:xfrm>
              <a:off x="4083532" y="5849962"/>
              <a:ext cx="322226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5929277"/>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11523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9" name="ZoneTexte 88">
              <a:extLst>
                <a:ext uri="{FF2B5EF4-FFF2-40B4-BE49-F238E27FC236}">
                  <a16:creationId xmlns:a16="http://schemas.microsoft.com/office/drawing/2014/main" id="{9C680D0D-EADB-41EF-9406-79332806A869}"/>
                </a:ext>
              </a:extLst>
            </p:cNvPr>
            <p:cNvSpPr txBox="1"/>
            <p:nvPr/>
          </p:nvSpPr>
          <p:spPr>
            <a:xfrm>
              <a:off x="4000412" y="6129163"/>
              <a:ext cx="3278275"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en marketing digital, community management, graphisme…</a:t>
              </a:r>
            </a:p>
            <a:p>
              <a:r>
                <a:rPr lang="fr-FR" dirty="0">
                  <a:solidFill>
                    <a:schemeClr val="tx2"/>
                  </a:solidFill>
                </a:rPr>
                <a:t>Approfondissement de la capacité à structurer un réseau de partenaires et à organiser une démarche de veille concurrentielle élargie (cabinets d’expertise-comptable et conseil aux entreprises de manière générale)</a:t>
              </a:r>
            </a:p>
            <a:p>
              <a:r>
                <a:rPr lang="fr-FR" dirty="0">
                  <a:solidFill>
                    <a:schemeClr val="tx2"/>
                  </a:solidFill>
                </a:rPr>
                <a:t>Diversification des compétences d’animation commerciale : publicités, évènementiel, webinaires, mailings, etc.</a:t>
              </a:r>
            </a:p>
          </p:txBody>
        </p:sp>
      </p:grpSp>
      <p:grpSp>
        <p:nvGrpSpPr>
          <p:cNvPr id="4" name="Groupe 3">
            <a:extLst>
              <a:ext uri="{FF2B5EF4-FFF2-40B4-BE49-F238E27FC236}">
                <a16:creationId xmlns:a16="http://schemas.microsoft.com/office/drawing/2014/main" id="{CA050E56-5F60-464C-8591-D279AA3A3D42}"/>
              </a:ext>
            </a:extLst>
          </p:cNvPr>
          <p:cNvGrpSpPr/>
          <p:nvPr/>
        </p:nvGrpSpPr>
        <p:grpSpPr>
          <a:xfrm>
            <a:off x="3924212" y="7866186"/>
            <a:ext cx="3350087" cy="2215107"/>
            <a:chOff x="3924212" y="7866186"/>
            <a:chExt cx="3350087" cy="2215107"/>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24212" y="7866186"/>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4000412" y="8142301"/>
              <a:ext cx="3234593" cy="1938992"/>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Évolution vers un poste de Directeur marketing et communication en cabinet ou en entreprise</a:t>
              </a:r>
            </a:p>
            <a:p>
              <a:pPr marL="108000" indent="-108000" algn="l">
                <a:buFont typeface="Wingdings" panose="05000000000000000000" pitchFamily="2" charset="2"/>
                <a:buChar char="§"/>
              </a:pPr>
              <a:r>
                <a:rPr lang="fr-FR" dirty="0">
                  <a:solidFill>
                    <a:schemeClr val="tx2"/>
                  </a:solidFill>
                </a:rPr>
                <a:t>Métiers des RH en cabinet d’expertise-comptable (Chargé de projets RH), sous condition de formations complémentaires</a:t>
              </a:r>
            </a:p>
            <a:p>
              <a:pPr marL="108000" indent="-108000" algn="l">
                <a:buFont typeface="Wingdings" panose="05000000000000000000" pitchFamily="2" charset="2"/>
                <a:buChar char="§"/>
              </a:pPr>
              <a:r>
                <a:rPr lang="fr-FR" dirty="0">
                  <a:solidFill>
                    <a:schemeClr val="tx2"/>
                  </a:solidFill>
                </a:rPr>
                <a:t>Autres métiers des directions marketing en entreprise</a:t>
              </a:r>
            </a:p>
            <a:p>
              <a:pPr marL="108000" indent="-108000" algn="l">
                <a:buFont typeface="Wingdings" panose="05000000000000000000" pitchFamily="2" charset="2"/>
                <a:buChar char="§"/>
              </a:pPr>
              <a:r>
                <a:rPr lang="fr-FR" dirty="0">
                  <a:solidFill>
                    <a:schemeClr val="tx2"/>
                  </a:solidFill>
                </a:rPr>
                <a:t>Métiers des agences de communication et des relations publiques, des études, en entreprise ou dans les cabinets d’étude</a:t>
              </a:r>
            </a:p>
            <a:p>
              <a:pPr marL="108000" indent="-108000" algn="l">
                <a:buFont typeface="Wingdings" panose="05000000000000000000" pitchFamily="2" charset="2"/>
                <a:buChar char="§"/>
              </a:pPr>
              <a:r>
                <a:rPr lang="fr-FR" dirty="0">
                  <a:solidFill>
                    <a:schemeClr val="tx2"/>
                  </a:solidFill>
                </a:rPr>
                <a:t>Métiers de l’évènementiel en entreprise</a:t>
              </a:r>
            </a:p>
            <a:p>
              <a:pPr marL="108000" indent="-108000" algn="l">
                <a:buFont typeface="Wingdings" panose="05000000000000000000" pitchFamily="2" charset="2"/>
                <a:buChar char="§"/>
              </a:pPr>
              <a:r>
                <a:rPr lang="fr-FR" dirty="0">
                  <a:solidFill>
                    <a:schemeClr val="tx2"/>
                  </a:solidFill>
                </a:rPr>
                <a:t>Métiers du commercial en entreprise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74205" y="4625826"/>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4957" y="4912404"/>
            <a:ext cx="3244187"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Selon l’activité et le positionnement du cabinet, le Chargé de marketing et communication peut : </a:t>
            </a:r>
          </a:p>
          <a:p>
            <a:pPr algn="l"/>
            <a:r>
              <a:rPr lang="fr-FR" dirty="0"/>
              <a:t>Déployer une démarche ciblant une clientèle plus ou moins diversifiée : grandes ou petites entreprises, créateurs d’entreprise, professions libérales, secteurs variés (secteur agricole, hôtellerie-restauration, services aux entreprises, secteur industriel, etc.)</a:t>
            </a:r>
          </a:p>
          <a:p>
            <a:pPr algn="l"/>
            <a:r>
              <a:rPr lang="fr-FR" dirty="0"/>
              <a:t>Mener des actions commerciales variées : prestations « hauts de gamme » orientées conseil ou vente de services de comptabilité en ligne, etc.</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01526" y="4887436"/>
            <a:ext cx="3141031"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64" name="ZoneTexte 63">
            <a:extLst>
              <a:ext uri="{FF2B5EF4-FFF2-40B4-BE49-F238E27FC236}">
                <a16:creationId xmlns:a16="http://schemas.microsoft.com/office/drawing/2014/main" id="{2E310E27-268E-470D-83D4-450F7DE133F1}"/>
              </a:ext>
            </a:extLst>
          </p:cNvPr>
          <p:cNvSpPr txBox="1"/>
          <p:nvPr/>
        </p:nvSpPr>
        <p:spPr>
          <a:xfrm>
            <a:off x="374205" y="194949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4957" y="2225169"/>
            <a:ext cx="324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petits cabinets, le Chargé de marketing et communication prend en charge l’ensemble des besoins marketing du cabinet. De ce fait, il intervient sur un large spectre d’activités (campagnes publicitaires, évènementiel, communication interne…) auprès des différents métiers du cabinet</a:t>
            </a:r>
            <a:endParaRPr lang="fr-FR" dirty="0">
              <a:highlight>
                <a:srgbClr val="FFFF00"/>
              </a:highlight>
            </a:endParaRPr>
          </a:p>
          <a:p>
            <a:pPr algn="l"/>
            <a:r>
              <a:rPr lang="fr-FR" dirty="0"/>
              <a:t>Dans les grands cabinets, le Chargé de marketing et communication intervient sous la supervision d’un Directeur marketing et communication. Son périmètre de responsabilité est limité selon la spécialité marketing (communication, études de marché, gestion d’un CRM…) ou le domaine d’activité qu’il supporte (expertise comptable, audit, conseil, etc.)</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01526" y="2195052"/>
            <a:ext cx="3141031"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09" name="ZoneTexte 108">
            <a:extLst>
              <a:ext uri="{FF2B5EF4-FFF2-40B4-BE49-F238E27FC236}">
                <a16:creationId xmlns:a16="http://schemas.microsoft.com/office/drawing/2014/main" id="{AF3D5513-BF9B-4E23-A5CD-D9F5CE73A3B1}"/>
              </a:ext>
            </a:extLst>
          </p:cNvPr>
          <p:cNvSpPr txBox="1"/>
          <p:nvPr/>
        </p:nvSpPr>
        <p:spPr>
          <a:xfrm>
            <a:off x="424957" y="6993918"/>
            <a:ext cx="3325269"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Avec l’expérience, possibilités d’encadrement de Chargés de marketing et communication juniors, contacts plus étroits avec les dirigeants d’activité du cabinet, développement des relations avec les prestataires externes</a:t>
            </a:r>
          </a:p>
          <a:p>
            <a:pPr algn="l"/>
            <a:r>
              <a:rPr lang="fr-FR" dirty="0"/>
              <a:t>Hausse des missions relatives au développement de nouvelles offres : conception, aspects technologiques, stratégie de mise sur le marché, etc., à mesure que l’expérience augmente</a:t>
            </a:r>
          </a:p>
        </p:txBody>
      </p:sp>
      <p:sp>
        <p:nvSpPr>
          <p:cNvPr id="72" name="ZoneTexte 71">
            <a:extLst>
              <a:ext uri="{FF2B5EF4-FFF2-40B4-BE49-F238E27FC236}">
                <a16:creationId xmlns:a16="http://schemas.microsoft.com/office/drawing/2014/main" id="{51ACCE7B-DD40-4144-93E6-9E286C1BAE9D}"/>
              </a:ext>
            </a:extLst>
          </p:cNvPr>
          <p:cNvSpPr txBox="1"/>
          <p:nvPr/>
        </p:nvSpPr>
        <p:spPr>
          <a:xfrm>
            <a:off x="374205" y="6713113"/>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01526" y="6958675"/>
            <a:ext cx="3141031"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70" name="Connecteur droit 69">
            <a:extLst>
              <a:ext uri="{FF2B5EF4-FFF2-40B4-BE49-F238E27FC236}">
                <a16:creationId xmlns:a16="http://schemas.microsoft.com/office/drawing/2014/main" id="{F5DFB045-347B-4567-A924-7A0EEAA0321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53" name="ZoneTexte 52">
            <a:extLst>
              <a:ext uri="{FF2B5EF4-FFF2-40B4-BE49-F238E27FC236}">
                <a16:creationId xmlns:a16="http://schemas.microsoft.com/office/drawing/2014/main" id="{67D0F470-0EFC-406C-87CC-C2459110E507}"/>
              </a:ext>
            </a:extLst>
          </p:cNvPr>
          <p:cNvSpPr txBox="1"/>
          <p:nvPr/>
        </p:nvSpPr>
        <p:spPr>
          <a:xfrm>
            <a:off x="241200" y="1220430"/>
            <a:ext cx="5247535"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Chargé de marketing et communication</a:t>
            </a:r>
          </a:p>
        </p:txBody>
      </p:sp>
      <p:grpSp>
        <p:nvGrpSpPr>
          <p:cNvPr id="9" name="Groupe 8">
            <a:extLst>
              <a:ext uri="{FF2B5EF4-FFF2-40B4-BE49-F238E27FC236}">
                <a16:creationId xmlns:a16="http://schemas.microsoft.com/office/drawing/2014/main" id="{CBBD2EC5-0022-4397-830C-10326ABDDDD3}"/>
              </a:ext>
            </a:extLst>
          </p:cNvPr>
          <p:cNvGrpSpPr/>
          <p:nvPr/>
        </p:nvGrpSpPr>
        <p:grpSpPr>
          <a:xfrm>
            <a:off x="3924212" y="1663087"/>
            <a:ext cx="5346637" cy="4077657"/>
            <a:chOff x="3924212" y="1663087"/>
            <a:chExt cx="5346637" cy="4077657"/>
          </a:xfrm>
        </p:grpSpPr>
        <p:grpSp>
          <p:nvGrpSpPr>
            <p:cNvPr id="2" name="Groupe 1">
              <a:extLst>
                <a:ext uri="{FF2B5EF4-FFF2-40B4-BE49-F238E27FC236}">
                  <a16:creationId xmlns:a16="http://schemas.microsoft.com/office/drawing/2014/main" id="{DEA14873-16C1-4E0F-BBC5-CBC1EFF6DEB1}"/>
                </a:ext>
              </a:extLst>
            </p:cNvPr>
            <p:cNvGrpSpPr/>
            <p:nvPr/>
          </p:nvGrpSpPr>
          <p:grpSpPr>
            <a:xfrm>
              <a:off x="3984509" y="4481810"/>
              <a:ext cx="3255903" cy="1258934"/>
              <a:chOff x="3984509" y="4580240"/>
              <a:chExt cx="3255903" cy="1258934"/>
            </a:xfrm>
          </p:grpSpPr>
          <p:sp>
            <p:nvSpPr>
              <p:cNvPr id="95" name="ZoneTexte 94">
                <a:extLst>
                  <a:ext uri="{FF2B5EF4-FFF2-40B4-BE49-F238E27FC236}">
                    <a16:creationId xmlns:a16="http://schemas.microsoft.com/office/drawing/2014/main" id="{38F0807A-E4C2-4FB4-9F81-37E73C2C72E1}"/>
                  </a:ext>
                </a:extLst>
              </p:cNvPr>
              <p:cNvSpPr txBox="1"/>
              <p:nvPr/>
            </p:nvSpPr>
            <p:spPr>
              <a:xfrm>
                <a:off x="4000412" y="4823511"/>
                <a:ext cx="3240000" cy="1015663"/>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 aux techniques de marketing digital : logiciels de gestion de la relation client (CRM), SEO, community management et outils d’analyse de données, data visualisation, graphisme, etc. </a:t>
                </a:r>
              </a:p>
              <a:p>
                <a:r>
                  <a:rPr lang="fr-FR" dirty="0">
                    <a:solidFill>
                      <a:schemeClr val="tx2"/>
                    </a:solidFill>
                  </a:rPr>
                  <a:t>Formations à l’actualité économique, juridique et technologique des cabinets</a:t>
                </a:r>
              </a:p>
            </p:txBody>
          </p:sp>
          <p:sp>
            <p:nvSpPr>
              <p:cNvPr id="96" name="ZoneTexte 95">
                <a:extLst>
                  <a:ext uri="{FF2B5EF4-FFF2-40B4-BE49-F238E27FC236}">
                    <a16:creationId xmlns:a16="http://schemas.microsoft.com/office/drawing/2014/main" id="{68FDE663-21AD-4005-9E5B-D6488B752BB2}"/>
                  </a:ext>
                </a:extLst>
              </p:cNvPr>
              <p:cNvSpPr txBox="1"/>
              <p:nvPr/>
            </p:nvSpPr>
            <p:spPr>
              <a:xfrm>
                <a:off x="3984509" y="4580240"/>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cxnSp>
            <p:nvCxnSpPr>
              <p:cNvPr id="97" name="Connecteur droit 96">
                <a:extLst>
                  <a:ext uri="{FF2B5EF4-FFF2-40B4-BE49-F238E27FC236}">
                    <a16:creationId xmlns:a16="http://schemas.microsoft.com/office/drawing/2014/main" id="{8B798892-A1B2-4101-B36A-6A053782E6A7}"/>
                  </a:ext>
                </a:extLst>
              </p:cNvPr>
              <p:cNvCxnSpPr>
                <a:cxnSpLocks/>
              </p:cNvCxnSpPr>
              <p:nvPr/>
            </p:nvCxnSpPr>
            <p:spPr>
              <a:xfrm>
                <a:off x="3996212" y="4841850"/>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7" name="Groupe 6">
              <a:extLst>
                <a:ext uri="{FF2B5EF4-FFF2-40B4-BE49-F238E27FC236}">
                  <a16:creationId xmlns:a16="http://schemas.microsoft.com/office/drawing/2014/main" id="{3337C4AC-888F-4B9F-A82F-3428B3732EEB}"/>
                </a:ext>
              </a:extLst>
            </p:cNvPr>
            <p:cNvGrpSpPr/>
            <p:nvPr/>
          </p:nvGrpSpPr>
          <p:grpSpPr>
            <a:xfrm>
              <a:off x="3924212" y="1663087"/>
              <a:ext cx="5346637" cy="2773182"/>
              <a:chOff x="3924212" y="1663087"/>
              <a:chExt cx="5346637" cy="2773182"/>
            </a:xfrm>
          </p:grpSpPr>
          <p:grpSp>
            <p:nvGrpSpPr>
              <p:cNvPr id="67" name="Groupe 66">
                <a:extLst>
                  <a:ext uri="{FF2B5EF4-FFF2-40B4-BE49-F238E27FC236}">
                    <a16:creationId xmlns:a16="http://schemas.microsoft.com/office/drawing/2014/main" id="{1709D05B-B3DF-4054-A586-5A2625CE8B49}"/>
                  </a:ext>
                </a:extLst>
              </p:cNvPr>
              <p:cNvGrpSpPr/>
              <p:nvPr/>
            </p:nvGrpSpPr>
            <p:grpSpPr>
              <a:xfrm>
                <a:off x="3924212" y="1663087"/>
                <a:ext cx="5346637" cy="265277"/>
                <a:chOff x="380633" y="6115578"/>
                <a:chExt cx="5346637" cy="265277"/>
              </a:xfrm>
            </p:grpSpPr>
            <p:grpSp>
              <p:nvGrpSpPr>
                <p:cNvPr id="78" name="Groupe 77">
                  <a:extLst>
                    <a:ext uri="{FF2B5EF4-FFF2-40B4-BE49-F238E27FC236}">
                      <a16:creationId xmlns:a16="http://schemas.microsoft.com/office/drawing/2014/main" id="{E77E5D2C-4ED7-4B5A-B3FC-304DBE467AF4}"/>
                    </a:ext>
                  </a:extLst>
                </p:cNvPr>
                <p:cNvGrpSpPr/>
                <p:nvPr/>
              </p:nvGrpSpPr>
              <p:grpSpPr>
                <a:xfrm>
                  <a:off x="380633" y="6115578"/>
                  <a:ext cx="5346637" cy="246221"/>
                  <a:chOff x="433240" y="2440347"/>
                  <a:chExt cx="2750395" cy="246221"/>
                </a:xfrm>
              </p:grpSpPr>
              <p:sp>
                <p:nvSpPr>
                  <p:cNvPr id="80" name="ZoneTexte 79">
                    <a:extLst>
                      <a:ext uri="{FF2B5EF4-FFF2-40B4-BE49-F238E27FC236}">
                        <a16:creationId xmlns:a16="http://schemas.microsoft.com/office/drawing/2014/main" id="{420D5275-41C2-49B9-920C-4D4B8D52F85B}"/>
                      </a:ext>
                    </a:extLst>
                  </p:cNvPr>
                  <p:cNvSpPr txBox="1"/>
                  <p:nvPr/>
                </p:nvSpPr>
                <p:spPr>
                  <a:xfrm>
                    <a:off x="489870" y="2440347"/>
                    <a:ext cx="2693765"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accéder au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grpSp>
            <p:nvGrpSpPr>
              <p:cNvPr id="3" name="Groupe 2">
                <a:extLst>
                  <a:ext uri="{FF2B5EF4-FFF2-40B4-BE49-F238E27FC236}">
                    <a16:creationId xmlns:a16="http://schemas.microsoft.com/office/drawing/2014/main" id="{157D112C-6B54-41A5-8473-48F0D7045C78}"/>
                  </a:ext>
                </a:extLst>
              </p:cNvPr>
              <p:cNvGrpSpPr/>
              <p:nvPr/>
            </p:nvGrpSpPr>
            <p:grpSpPr>
              <a:xfrm>
                <a:off x="3984510" y="2817263"/>
                <a:ext cx="3395728" cy="1619006"/>
                <a:chOff x="3984510" y="2935734"/>
                <a:chExt cx="3395728" cy="1619006"/>
              </a:xfrm>
            </p:grpSpPr>
            <p:sp>
              <p:nvSpPr>
                <p:cNvPr id="82" name="ZoneTexte 81">
                  <a:extLst>
                    <a:ext uri="{FF2B5EF4-FFF2-40B4-BE49-F238E27FC236}">
                      <a16:creationId xmlns:a16="http://schemas.microsoft.com/office/drawing/2014/main" id="{4790275F-7869-48AB-A01B-85061FA25347}"/>
                    </a:ext>
                  </a:extLst>
                </p:cNvPr>
                <p:cNvSpPr txBox="1"/>
                <p:nvPr/>
              </p:nvSpPr>
              <p:spPr>
                <a:xfrm>
                  <a:off x="3984510" y="2935734"/>
                  <a:ext cx="3395728"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4000412" y="3385189"/>
                  <a:ext cx="3228141"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Chargé de marketing et communication en entreprise</a:t>
                  </a:r>
                </a:p>
                <a:p>
                  <a:r>
                    <a:rPr lang="fr-FR" dirty="0">
                      <a:solidFill>
                        <a:schemeClr val="tx2"/>
                      </a:solidFill>
                    </a:rPr>
                    <a:t>Poste d’animation commerciale en entreprise ou en cabinet </a:t>
                  </a:r>
                </a:p>
                <a:p>
                  <a:r>
                    <a:rPr lang="fr-FR" dirty="0">
                      <a:solidFill>
                        <a:schemeClr val="tx2"/>
                      </a:solidFill>
                    </a:rPr>
                    <a:t>Professionnel de l’évènementiel </a:t>
                  </a:r>
                </a:p>
                <a:p>
                  <a:r>
                    <a:rPr lang="fr-FR" dirty="0">
                      <a:solidFill>
                        <a:schemeClr val="tx2"/>
                      </a:solidFill>
                    </a:rPr>
                    <a:t>Chargé d’études en institut de sondage, agence de communication</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96212" y="3374529"/>
                  <a:ext cx="3141031"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56" name="Groupe 55">
                <a:extLst>
                  <a:ext uri="{FF2B5EF4-FFF2-40B4-BE49-F238E27FC236}">
                    <a16:creationId xmlns:a16="http://schemas.microsoft.com/office/drawing/2014/main" id="{E3421557-0A5E-4056-9EC6-171B85A3CE67}"/>
                  </a:ext>
                </a:extLst>
              </p:cNvPr>
              <p:cNvGrpSpPr/>
              <p:nvPr/>
            </p:nvGrpSpPr>
            <p:grpSpPr>
              <a:xfrm>
                <a:off x="3984510" y="1949490"/>
                <a:ext cx="3105329" cy="822232"/>
                <a:chOff x="3984510" y="1949490"/>
                <a:chExt cx="3105329" cy="822232"/>
              </a:xfrm>
            </p:grpSpPr>
            <p:sp>
              <p:nvSpPr>
                <p:cNvPr id="57" name="ZoneTexte 56">
                  <a:extLst>
                    <a:ext uri="{FF2B5EF4-FFF2-40B4-BE49-F238E27FC236}">
                      <a16:creationId xmlns:a16="http://schemas.microsoft.com/office/drawing/2014/main" id="{5739C71C-DBA6-4661-AB74-3CD4169BD6EB}"/>
                    </a:ext>
                  </a:extLst>
                </p:cNvPr>
                <p:cNvSpPr txBox="1"/>
                <p:nvPr/>
              </p:nvSpPr>
              <p:spPr>
                <a:xfrm>
                  <a:off x="4000412" y="2217724"/>
                  <a:ext cx="3089427" cy="553998"/>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Bac+5 : </a:t>
                  </a:r>
                </a:p>
                <a:p>
                  <a:pPr marL="108000" indent="-108000" algn="l">
                    <a:buFont typeface="Wingdings" panose="05000000000000000000" pitchFamily="2" charset="2"/>
                    <a:buChar char="§"/>
                  </a:pPr>
                  <a:r>
                    <a:rPr lang="fr-FR" dirty="0"/>
                    <a:t>Master 2 en marketing, communication, évènementiel, action commerciale…</a:t>
                  </a:r>
                </a:p>
              </p:txBody>
            </p:sp>
            <p:sp>
              <p:nvSpPr>
                <p:cNvPr id="58" name="ZoneTexte 57">
                  <a:extLst>
                    <a:ext uri="{FF2B5EF4-FFF2-40B4-BE49-F238E27FC236}">
                      <a16:creationId xmlns:a16="http://schemas.microsoft.com/office/drawing/2014/main" id="{8C392787-0CD1-4B96-BF59-9B653F99C4BF}"/>
                    </a:ext>
                  </a:extLst>
                </p:cNvPr>
                <p:cNvSpPr txBox="1"/>
                <p:nvPr/>
              </p:nvSpPr>
              <p:spPr>
                <a:xfrm>
                  <a:off x="3984510" y="1949490"/>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59" name="Connecteur droit 58">
                  <a:extLst>
                    <a:ext uri="{FF2B5EF4-FFF2-40B4-BE49-F238E27FC236}">
                      <a16:creationId xmlns:a16="http://schemas.microsoft.com/office/drawing/2014/main" id="{A615394C-A9B6-4ABD-909C-F16583EA1A7B}"/>
                    </a:ext>
                  </a:extLst>
                </p:cNvPr>
                <p:cNvCxnSpPr>
                  <a:cxnSpLocks/>
                </p:cNvCxnSpPr>
                <p:nvPr/>
              </p:nvCxnSpPr>
              <p:spPr>
                <a:xfrm flipV="1">
                  <a:off x="3996213" y="2195052"/>
                  <a:ext cx="3017427"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grpSp>
      <p:pic>
        <p:nvPicPr>
          <p:cNvPr id="8" name="Image 7" descr="Une image contenant texte, Police, logo, Graphique&#10;&#10;Description générée automatiquement">
            <a:extLst>
              <a:ext uri="{FF2B5EF4-FFF2-40B4-BE49-F238E27FC236}">
                <a16:creationId xmlns:a16="http://schemas.microsoft.com/office/drawing/2014/main" id="{312F2367-CC1A-C76A-2C41-B8B7ED18827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2520" y="111238"/>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7068</TotalTime>
  <Words>1359</Words>
  <Application>Microsoft Office PowerPoint</Application>
  <PresentationFormat>Personnalisé</PresentationFormat>
  <Paragraphs>139</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994</cp:revision>
  <dcterms:created xsi:type="dcterms:W3CDTF">2014-07-30T08:09:35Z</dcterms:created>
  <dcterms:modified xsi:type="dcterms:W3CDTF">2024-01-18T16:00:46Z</dcterms:modified>
</cp:coreProperties>
</file>