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5"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4F3FC"/>
    <a:srgbClr val="1C92DA"/>
    <a:srgbClr val="146BA0"/>
    <a:srgbClr val="6F6F6F"/>
    <a:srgbClr val="717F1B"/>
    <a:srgbClr val="0E4B70"/>
    <a:srgbClr val="FDFDFD"/>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279" autoAdjust="0"/>
    <p:restoredTop sz="96173" autoAdjust="0"/>
  </p:normalViewPr>
  <p:slideViewPr>
    <p:cSldViewPr showGuides="1">
      <p:cViewPr varScale="1">
        <p:scale>
          <a:sx n="71" d="100"/>
          <a:sy n="71" d="100"/>
        </p:scale>
        <p:origin x="2814"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210753"/>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77738" y="1169442"/>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RESPONSABLE PAIE ET ADMINISTRATION DU PERSONNEL</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293915" y="2105546"/>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34287746-A4AA-4E11-83C1-B825D4B0960F}"/>
              </a:ext>
            </a:extLst>
          </p:cNvPr>
          <p:cNvGrpSpPr/>
          <p:nvPr/>
        </p:nvGrpSpPr>
        <p:grpSpPr>
          <a:xfrm>
            <a:off x="258764" y="2177554"/>
            <a:ext cx="6854799" cy="381173"/>
            <a:chOff x="288912" y="2049262"/>
            <a:chExt cx="6854799" cy="381173"/>
          </a:xfrm>
        </p:grpSpPr>
        <p:sp>
          <p:nvSpPr>
            <p:cNvPr id="26" name="ZoneTexte 25">
              <a:extLst>
                <a:ext uri="{FF2B5EF4-FFF2-40B4-BE49-F238E27FC236}">
                  <a16:creationId xmlns:a16="http://schemas.microsoft.com/office/drawing/2014/main" id="{D44D9155-530C-4A16-BA78-51AAB9EBDDD3}"/>
                </a:ext>
              </a:extLst>
            </p:cNvPr>
            <p:cNvSpPr txBox="1"/>
            <p:nvPr/>
          </p:nvSpPr>
          <p:spPr>
            <a:xfrm>
              <a:off x="4979334" y="2268852"/>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Directeur/responsable de la paie</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36312" y="20492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83711"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889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juridiques</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88912"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 </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363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Social</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269328" y="3761730"/>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69328" y="3801313"/>
            <a:ext cx="6882006" cy="1328569"/>
          </a:xfrm>
          <a:prstGeom prst="rect">
            <a:avLst/>
          </a:prstGeom>
          <a:noFill/>
        </p:spPr>
        <p:txBody>
          <a:bodyPr wrap="square">
            <a:spAutoFit/>
          </a:bodyPr>
          <a:lstStyle/>
          <a:p>
            <a:pPr>
              <a:spcBef>
                <a:spcPts val="200"/>
              </a:spcBef>
              <a:spcAft>
                <a:spcPts val="200"/>
              </a:spcAft>
            </a:pPr>
            <a:r>
              <a:rPr lang="fr-FR" sz="1100" dirty="0">
                <a:solidFill>
                  <a:schemeClr val="accent2"/>
                </a:solidFill>
                <a:latin typeface="Univers Light" panose="020B0403020202020204" pitchFamily="34" charset="0"/>
              </a:rPr>
              <a:t>Le Responsable de paie et administration du personnel encadre et supervise le travail des Gestionnaires de paie et administration du personnel. Il joue le rôle de référent technique auprès de ses collaborateurs et des clients, qu’il accompagne dans la résolution de leurs problématique sociales et relatives à la paie</a:t>
            </a:r>
            <a:r>
              <a:rPr lang="fr-FR" sz="1100" b="1" dirty="0">
                <a:solidFill>
                  <a:schemeClr val="accent2"/>
                </a:solidFill>
                <a:latin typeface="Univers Light" panose="020B0403020202020204" pitchFamily="34" charset="0"/>
              </a:rPr>
              <a:t>.</a:t>
            </a:r>
          </a:p>
          <a:p>
            <a:pPr>
              <a:spcBef>
                <a:spcPts val="200"/>
              </a:spcBef>
              <a:spcAft>
                <a:spcPts val="200"/>
              </a:spcAft>
            </a:pPr>
            <a:r>
              <a:rPr lang="fr-FR" sz="1100" dirty="0">
                <a:solidFill>
                  <a:schemeClr val="accent2"/>
                </a:solidFill>
                <a:latin typeface="Univers Light" panose="020B0403020202020204" pitchFamily="34" charset="0"/>
              </a:rPr>
              <a:t>Il est garant de la qualité de l’ensemble des prestations prises en charge par le pôle social du cabinet, et de leur conformité aux dispositifs réglementaires. Pour ce faire, il engage un travail permanent de veille juridique et sociale et de suivi de l’actualité des secteurs d’activité des entreprises clientes. Il assure également le développement commercial de l’offre de son pôle. </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269328" y="3381336"/>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70527" y="5408622"/>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54F5D85B-86B0-44CC-B995-FA0589610172}"/>
              </a:ext>
            </a:extLst>
          </p:cNvPr>
          <p:cNvSpPr txBox="1"/>
          <p:nvPr/>
        </p:nvSpPr>
        <p:spPr>
          <a:xfrm>
            <a:off x="270526" y="5823540"/>
            <a:ext cx="3600000" cy="312276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en collaboration avec les Experts-comptables dirigeants, à la définition du budget de son pôle </a:t>
            </a:r>
          </a:p>
          <a:p>
            <a:pPr algn="l"/>
            <a:r>
              <a:rPr lang="fr-FR" dirty="0"/>
              <a:t>Définit, conjointement avec la direction, les honoraires des services proposés au sein de son pôle (établissement des bulletins de paie, conseil social, etc.)</a:t>
            </a:r>
          </a:p>
          <a:p>
            <a:pPr algn="l"/>
            <a:r>
              <a:rPr lang="fr-FR" dirty="0"/>
              <a:t>Définit les évolutions stratégiques de l’offre de services de son pôle selon les besoins du marché et les demandes des clients</a:t>
            </a:r>
          </a:p>
          <a:p>
            <a:pPr algn="l"/>
            <a:r>
              <a:rPr lang="fr-FR" dirty="0"/>
              <a:t>Contribue au développement du portefeuille de clients en valorisant l’offre de services de son pôle et du cabinet auprès des prospects</a:t>
            </a:r>
          </a:p>
          <a:p>
            <a:pPr algn="l"/>
            <a:r>
              <a:rPr lang="fr-FR" dirty="0"/>
              <a:t>Effectue un travail de veille juridique sur les évolutions règlementaires et législatives en droit social, ainsi que sur l’actualité du contexte économique des entreprises de son portefeuille</a:t>
            </a:r>
          </a:p>
          <a:p>
            <a:pPr algn="l"/>
            <a:r>
              <a:rPr lang="fr-FR" dirty="0"/>
              <a:t>Assure le suivi, l’analyse et le </a:t>
            </a:r>
            <a:r>
              <a:rPr lang="fr-FR" dirty="0" err="1"/>
              <a:t>reporting</a:t>
            </a:r>
            <a:r>
              <a:rPr lang="fr-FR" dirty="0"/>
              <a:t> des indicateurs clés d’activité de son pôle : nombre de bulletins de paie produits sur l’année, de nouvelles entreprises accompagnées, revenus générés par le conseil social…</a:t>
            </a:r>
          </a:p>
          <a:p>
            <a:pPr algn="l"/>
            <a:endParaRPr lang="fr-FR" dirty="0"/>
          </a:p>
        </p:txBody>
      </p:sp>
      <p:sp>
        <p:nvSpPr>
          <p:cNvPr id="48" name="ZoneTexte 47">
            <a:extLst>
              <a:ext uri="{FF2B5EF4-FFF2-40B4-BE49-F238E27FC236}">
                <a16:creationId xmlns:a16="http://schemas.microsoft.com/office/drawing/2014/main" id="{BB29561A-BC65-4591-B614-AAEFCF332453}"/>
              </a:ext>
            </a:extLst>
          </p:cNvPr>
          <p:cNvSpPr txBox="1"/>
          <p:nvPr/>
        </p:nvSpPr>
        <p:spPr>
          <a:xfrm>
            <a:off x="269328" y="5417914"/>
            <a:ext cx="3161132"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Définition de la stratégie et développement du pôle social</a:t>
            </a:r>
          </a:p>
        </p:txBody>
      </p:sp>
      <p:sp>
        <p:nvSpPr>
          <p:cNvPr id="52" name="ZoneTexte 51">
            <a:extLst>
              <a:ext uri="{FF2B5EF4-FFF2-40B4-BE49-F238E27FC236}">
                <a16:creationId xmlns:a16="http://schemas.microsoft.com/office/drawing/2014/main" id="{3AE4DAB0-F3CB-4D54-9478-5D84043FE10D}"/>
              </a:ext>
            </a:extLst>
          </p:cNvPr>
          <p:cNvSpPr txBox="1"/>
          <p:nvPr/>
        </p:nvSpPr>
        <p:spPr>
          <a:xfrm>
            <a:off x="270527" y="9211977"/>
            <a:ext cx="3420000" cy="402291"/>
          </a:xfrm>
          <a:prstGeom prst="rect">
            <a:avLst/>
          </a:prstGeom>
          <a:noFill/>
        </p:spPr>
        <p:txBody>
          <a:bodyPr wrap="square" tIns="46800" bIns="46800">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endParaRPr lang="fr-FR" dirty="0"/>
          </a:p>
          <a:p>
            <a:endParaRPr lang="fr-FR" dirty="0"/>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251445" y="5048582"/>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3" name="ZoneTexte 42">
            <a:extLst>
              <a:ext uri="{FF2B5EF4-FFF2-40B4-BE49-F238E27FC236}">
                <a16:creationId xmlns:a16="http://schemas.microsoft.com/office/drawing/2014/main" id="{4715D762-A123-43B7-975B-FDC16D27C87A}"/>
              </a:ext>
            </a:extLst>
          </p:cNvPr>
          <p:cNvSpPr txBox="1"/>
          <p:nvPr/>
        </p:nvSpPr>
        <p:spPr>
          <a:xfrm>
            <a:off x="2606164" y="2674269"/>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7" name="ZoneTexte 46">
            <a:extLst>
              <a:ext uri="{FF2B5EF4-FFF2-40B4-BE49-F238E27FC236}">
                <a16:creationId xmlns:a16="http://schemas.microsoft.com/office/drawing/2014/main" id="{4B7EC84C-86BF-4A21-BBCE-80D40A4FBC7C}"/>
              </a:ext>
            </a:extLst>
          </p:cNvPr>
          <p:cNvSpPr txBox="1"/>
          <p:nvPr/>
        </p:nvSpPr>
        <p:spPr>
          <a:xfrm>
            <a:off x="269328" y="2893860"/>
            <a:ext cx="2159999"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373d - Cadres des autres services administratifs des petites et moyennes entreprises</a:t>
            </a:r>
          </a:p>
        </p:txBody>
      </p:sp>
      <p:sp>
        <p:nvSpPr>
          <p:cNvPr id="49" name="ZoneTexte 48">
            <a:extLst>
              <a:ext uri="{FF2B5EF4-FFF2-40B4-BE49-F238E27FC236}">
                <a16:creationId xmlns:a16="http://schemas.microsoft.com/office/drawing/2014/main" id="{1898A06D-A47D-4424-B013-E850C30E5C8D}"/>
              </a:ext>
            </a:extLst>
          </p:cNvPr>
          <p:cNvSpPr txBox="1"/>
          <p:nvPr/>
        </p:nvSpPr>
        <p:spPr>
          <a:xfrm>
            <a:off x="258764" y="2674269"/>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50" name="ZoneTexte 49">
            <a:extLst>
              <a:ext uri="{FF2B5EF4-FFF2-40B4-BE49-F238E27FC236}">
                <a16:creationId xmlns:a16="http://schemas.microsoft.com/office/drawing/2014/main" id="{FAE0209F-3372-48ED-A9FD-4134E11E59EA}"/>
              </a:ext>
            </a:extLst>
          </p:cNvPr>
          <p:cNvSpPr txBox="1"/>
          <p:nvPr/>
        </p:nvSpPr>
        <p:spPr>
          <a:xfrm>
            <a:off x="2606163" y="2893859"/>
            <a:ext cx="3049635" cy="507831"/>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19148 - Responsable paie et administration du personnel</a:t>
            </a:r>
          </a:p>
          <a:p>
            <a:endParaRPr lang="fr-FR" sz="1100" dirty="0"/>
          </a:p>
        </p:txBody>
      </p:sp>
      <p:sp>
        <p:nvSpPr>
          <p:cNvPr id="42" name="ZoneTexte 41">
            <a:extLst>
              <a:ext uri="{FF2B5EF4-FFF2-40B4-BE49-F238E27FC236}">
                <a16:creationId xmlns:a16="http://schemas.microsoft.com/office/drawing/2014/main" id="{E7F0DC29-FD6A-41F7-A61D-C325EE4C5E0B}"/>
              </a:ext>
            </a:extLst>
          </p:cNvPr>
          <p:cNvSpPr txBox="1"/>
          <p:nvPr/>
        </p:nvSpPr>
        <p:spPr>
          <a:xfrm>
            <a:off x="3915694" y="5417914"/>
            <a:ext cx="354493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Supervision technique des activités du pôle social</a:t>
            </a:r>
          </a:p>
        </p:txBody>
      </p:sp>
      <p:sp>
        <p:nvSpPr>
          <p:cNvPr id="53" name="ZoneTexte 52">
            <a:extLst>
              <a:ext uri="{FF2B5EF4-FFF2-40B4-BE49-F238E27FC236}">
                <a16:creationId xmlns:a16="http://schemas.microsoft.com/office/drawing/2014/main" id="{8E668959-C2AC-4E6E-9E27-6854736CAF23}"/>
              </a:ext>
            </a:extLst>
          </p:cNvPr>
          <p:cNvSpPr txBox="1"/>
          <p:nvPr/>
        </p:nvSpPr>
        <p:spPr>
          <a:xfrm>
            <a:off x="3855454" y="5777954"/>
            <a:ext cx="3600000" cy="370766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Pilote la production de l’ensemble des travaux de paie (bulletins de salaire, Déclarations Sociales Nominatives (DSN), charges sociales</a:t>
            </a:r>
            <a:r>
              <a:rPr lang="fr-FR" dirty="0">
                <a:effectLst/>
              </a:rPr>
              <a:t>)</a:t>
            </a:r>
          </a:p>
          <a:p>
            <a:pPr algn="l"/>
            <a:r>
              <a:rPr lang="fr-FR" dirty="0"/>
              <a:t>Pilote les procédures juridiques relatives à l’administration du personnel, de l’entrée à la sortie du salarié (avenant à un contrat de travail, rédaction d’une rupture conventionnelle, etc.), prises en charge par les Gestionnaires de paie, et, pour les cas les plus complexes, assure leur prise en charge par les Juristes en droit social </a:t>
            </a:r>
          </a:p>
          <a:p>
            <a:pPr algn="l"/>
            <a:r>
              <a:rPr lang="fr-FR" dirty="0"/>
              <a:t>Prend en charge les dossiers relatifs à la paie les plus complexes (bulletins de paie pour des contrats spécifiques, restructuration d’une entreprise, etc.)</a:t>
            </a:r>
          </a:p>
          <a:p>
            <a:pPr algn="l"/>
            <a:r>
              <a:rPr lang="fr-FR" dirty="0"/>
              <a:t>Assure un rôle de référent technique auprès des Gestionnaires de paie et des Collaborateurs comptables</a:t>
            </a:r>
          </a:p>
          <a:p>
            <a:pPr algn="l"/>
            <a:r>
              <a:rPr lang="fr-FR" dirty="0"/>
              <a:t>Accompagne et conseille les clients dans la résolution de leurs problématiques sociales et de paie</a:t>
            </a:r>
          </a:p>
          <a:p>
            <a:pPr algn="l"/>
            <a:r>
              <a:rPr lang="fr-FR" dirty="0"/>
              <a:t>Anime des sessions de formations sur l’actualité sociale et sur les nouveautés techniques auprès de ses collaborateurs</a:t>
            </a:r>
          </a:p>
          <a:p>
            <a:pPr algn="l"/>
            <a:r>
              <a:rPr lang="fr-FR" dirty="0"/>
              <a:t>Réalise des notes, synthèses et analyses règlementaires sur des thématiques sociales et de paie à destination de ses collaborateurs et des clients </a:t>
            </a:r>
          </a:p>
          <a:p>
            <a:pPr algn="l"/>
            <a:r>
              <a:rPr lang="fr-FR" dirty="0"/>
              <a:t>Gère la facturation des missions auprès des clients</a:t>
            </a:r>
          </a:p>
        </p:txBody>
      </p:sp>
      <p:sp>
        <p:nvSpPr>
          <p:cNvPr id="41" name="ZoneTexte 40">
            <a:extLst>
              <a:ext uri="{FF2B5EF4-FFF2-40B4-BE49-F238E27FC236}">
                <a16:creationId xmlns:a16="http://schemas.microsoft.com/office/drawing/2014/main" id="{6A218BDE-BBD0-40B7-BF29-85420BB7CAC7}"/>
              </a:ext>
            </a:extLst>
          </p:cNvPr>
          <p:cNvSpPr txBox="1"/>
          <p:nvPr/>
        </p:nvSpPr>
        <p:spPr>
          <a:xfrm>
            <a:off x="269328" y="9018314"/>
            <a:ext cx="3420000" cy="279180"/>
          </a:xfrm>
          <a:prstGeom prst="rect">
            <a:avLst/>
          </a:prstGeom>
          <a:noFill/>
        </p:spPr>
        <p:txBody>
          <a:bodyPr wrap="square" tIns="46800" bIns="46800">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Management de l’équipe du pôle social</a:t>
            </a:r>
          </a:p>
        </p:txBody>
      </p:sp>
      <p:sp>
        <p:nvSpPr>
          <p:cNvPr id="54" name="ZoneTexte 53">
            <a:extLst>
              <a:ext uri="{FF2B5EF4-FFF2-40B4-BE49-F238E27FC236}">
                <a16:creationId xmlns:a16="http://schemas.microsoft.com/office/drawing/2014/main" id="{68078C4F-B0C3-4819-8E97-5D16063675EE}"/>
              </a:ext>
            </a:extLst>
          </p:cNvPr>
          <p:cNvSpPr txBox="1"/>
          <p:nvPr/>
        </p:nvSpPr>
        <p:spPr>
          <a:xfrm>
            <a:off x="270526" y="9306346"/>
            <a:ext cx="7200000"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Encadre et supervise le travail des Gestionnaires de paie</a:t>
            </a:r>
          </a:p>
          <a:p>
            <a:pPr algn="l"/>
            <a:r>
              <a:rPr lang="fr-FR" dirty="0"/>
              <a:t>Définit les procédures de travail (process de vérification de la conformité d’un bulletin de paie) et de management (réunion d’équipe hebdomadaire) à destination de ses collaborateurs</a:t>
            </a:r>
          </a:p>
          <a:p>
            <a:pPr algn="l"/>
            <a:r>
              <a:rPr lang="fr-FR" dirty="0"/>
              <a:t>Etablit et évalue les objectifs des Gestionnaires de paie qui évoluent sous sa responsabilité </a:t>
            </a:r>
          </a:p>
          <a:p>
            <a:pPr algn="l"/>
            <a:r>
              <a:rPr lang="fr-FR" dirty="0"/>
              <a:t>Arbitre les décisions de ressources humaines liées à son pôle d’activité : recrutement, rupture, etc., participe aux entretiens et à la décision finale</a:t>
            </a:r>
          </a:p>
          <a:p>
            <a:r>
              <a:rPr lang="fr-FR" dirty="0"/>
              <a:t>Identifie, lors des entretiens annuels, les besoins en formation des Gestionnaires de paie et leur propose des plans de développement individuels (formation sur les indemnités prudhommales, la gestion des missions de conseil social, etc.)</a:t>
            </a:r>
          </a:p>
        </p:txBody>
      </p:sp>
      <p:cxnSp>
        <p:nvCxnSpPr>
          <p:cNvPr id="40" name="Connecteur droit 39">
            <a:extLst>
              <a:ext uri="{FF2B5EF4-FFF2-40B4-BE49-F238E27FC236}">
                <a16:creationId xmlns:a16="http://schemas.microsoft.com/office/drawing/2014/main" id="{EFBB25C8-A729-4FD1-BD68-38B946F95392}"/>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9524" y="70080"/>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36" name="Groupe 135">
            <a:extLst>
              <a:ext uri="{FF2B5EF4-FFF2-40B4-BE49-F238E27FC236}">
                <a16:creationId xmlns:a16="http://schemas.microsoft.com/office/drawing/2014/main" id="{E5D17491-E1CD-49BE-AF3B-7183C6D31751}"/>
              </a:ext>
            </a:extLst>
          </p:cNvPr>
          <p:cNvGrpSpPr/>
          <p:nvPr/>
        </p:nvGrpSpPr>
        <p:grpSpPr>
          <a:xfrm>
            <a:off x="149688" y="1601490"/>
            <a:ext cx="2842800" cy="369332"/>
            <a:chOff x="350572" y="2377258"/>
            <a:chExt cx="2842800" cy="369332"/>
          </a:xfrm>
        </p:grpSpPr>
        <p:sp>
          <p:nvSpPr>
            <p:cNvPr id="137" name="ZoneTexte 136">
              <a:extLst>
                <a:ext uri="{FF2B5EF4-FFF2-40B4-BE49-F238E27FC236}">
                  <a16:creationId xmlns:a16="http://schemas.microsoft.com/office/drawing/2014/main" id="{ABD8AB45-2891-4CDE-9D33-FB36C462AAE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38" name="Triangle isocèle 137">
              <a:extLst>
                <a:ext uri="{FF2B5EF4-FFF2-40B4-BE49-F238E27FC236}">
                  <a16:creationId xmlns:a16="http://schemas.microsoft.com/office/drawing/2014/main" id="{FE5B1C35-88DB-4A44-8EB3-3103E500636D}"/>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148" name="Connecteur droit 147">
            <a:extLst>
              <a:ext uri="{FF2B5EF4-FFF2-40B4-BE49-F238E27FC236}">
                <a16:creationId xmlns:a16="http://schemas.microsoft.com/office/drawing/2014/main" id="{2D08BE87-0D57-41DE-8A1F-F94DB73A1B70}"/>
              </a:ext>
            </a:extLst>
          </p:cNvPr>
          <p:cNvCxnSpPr>
            <a:cxnSpLocks/>
          </p:cNvCxnSpPr>
          <p:nvPr/>
        </p:nvCxnSpPr>
        <p:spPr>
          <a:xfrm>
            <a:off x="298723" y="1970822"/>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134" name="ZoneTexte 133">
            <a:extLst>
              <a:ext uri="{FF2B5EF4-FFF2-40B4-BE49-F238E27FC236}">
                <a16:creationId xmlns:a16="http://schemas.microsoft.com/office/drawing/2014/main" id="{7C29DF29-A118-4809-9E26-6930ACCDCD54}"/>
              </a:ext>
            </a:extLst>
          </p:cNvPr>
          <p:cNvSpPr txBox="1"/>
          <p:nvPr/>
        </p:nvSpPr>
        <p:spPr>
          <a:xfrm>
            <a:off x="233264" y="599455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16" name="ZoneTexte 115">
            <a:extLst>
              <a:ext uri="{FF2B5EF4-FFF2-40B4-BE49-F238E27FC236}">
                <a16:creationId xmlns:a16="http://schemas.microsoft.com/office/drawing/2014/main" id="{91B53FAF-22BC-4DB9-951D-9C92D8B68A28}"/>
              </a:ext>
            </a:extLst>
          </p:cNvPr>
          <p:cNvSpPr txBox="1"/>
          <p:nvPr/>
        </p:nvSpPr>
        <p:spPr>
          <a:xfrm>
            <a:off x="233264" y="203353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cxnSp>
        <p:nvCxnSpPr>
          <p:cNvPr id="139" name="Connecteur droit 138">
            <a:extLst>
              <a:ext uri="{FF2B5EF4-FFF2-40B4-BE49-F238E27FC236}">
                <a16:creationId xmlns:a16="http://schemas.microsoft.com/office/drawing/2014/main" id="{EC779CC9-9DCB-4740-8383-220453B985DB}"/>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26" name="ZoneTexte 125">
            <a:extLst>
              <a:ext uri="{FF2B5EF4-FFF2-40B4-BE49-F238E27FC236}">
                <a16:creationId xmlns:a16="http://schemas.microsoft.com/office/drawing/2014/main" id="{388B6815-B4D1-4F98-8635-9A100F5DF11D}"/>
              </a:ext>
            </a:extLst>
          </p:cNvPr>
          <p:cNvSpPr txBox="1"/>
          <p:nvPr/>
        </p:nvSpPr>
        <p:spPr>
          <a:xfrm>
            <a:off x="179437" y="1169442"/>
            <a:ext cx="5771163"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Responsable paie et administration du personnel</a:t>
            </a:r>
          </a:p>
        </p:txBody>
      </p:sp>
      <p:cxnSp>
        <p:nvCxnSpPr>
          <p:cNvPr id="157" name="Connecteur droit 156">
            <a:extLst>
              <a:ext uri="{FF2B5EF4-FFF2-40B4-BE49-F238E27FC236}">
                <a16:creationId xmlns:a16="http://schemas.microsoft.com/office/drawing/2014/main" id="{BAE36DB4-F437-4740-A737-383D787C53CF}"/>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156" name="Groupe 155">
            <a:extLst>
              <a:ext uri="{FF2B5EF4-FFF2-40B4-BE49-F238E27FC236}">
                <a16:creationId xmlns:a16="http://schemas.microsoft.com/office/drawing/2014/main" id="{B4B02CED-C257-4CBB-81A1-1132060CD27E}"/>
              </a:ext>
            </a:extLst>
          </p:cNvPr>
          <p:cNvGrpSpPr/>
          <p:nvPr/>
        </p:nvGrpSpPr>
        <p:grpSpPr>
          <a:xfrm>
            <a:off x="3995861" y="1529482"/>
            <a:ext cx="3456384" cy="481018"/>
            <a:chOff x="3635821" y="1491960"/>
            <a:chExt cx="3456384" cy="481018"/>
          </a:xfrm>
        </p:grpSpPr>
        <p:grpSp>
          <p:nvGrpSpPr>
            <p:cNvPr id="161" name="Groupe 160">
              <a:extLst>
                <a:ext uri="{FF2B5EF4-FFF2-40B4-BE49-F238E27FC236}">
                  <a16:creationId xmlns:a16="http://schemas.microsoft.com/office/drawing/2014/main" id="{0F89538D-7F1D-4B8F-B345-C3D290FF7926}"/>
                </a:ext>
              </a:extLst>
            </p:cNvPr>
            <p:cNvGrpSpPr/>
            <p:nvPr/>
          </p:nvGrpSpPr>
          <p:grpSpPr>
            <a:xfrm>
              <a:off x="3747100" y="1491960"/>
              <a:ext cx="3129082" cy="451140"/>
              <a:chOff x="3747100" y="1491960"/>
              <a:chExt cx="3129082" cy="451140"/>
            </a:xfrm>
          </p:grpSpPr>
          <p:sp>
            <p:nvSpPr>
              <p:cNvPr id="217" name="Rectangle 216">
                <a:extLst>
                  <a:ext uri="{FF2B5EF4-FFF2-40B4-BE49-F238E27FC236}">
                    <a16:creationId xmlns:a16="http://schemas.microsoft.com/office/drawing/2014/main" id="{44EC51EF-87C9-4D90-8DB1-FD3822521C87}"/>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18" name="ZoneTexte 217">
                <a:extLst>
                  <a:ext uri="{FF2B5EF4-FFF2-40B4-BE49-F238E27FC236}">
                    <a16:creationId xmlns:a16="http://schemas.microsoft.com/office/drawing/2014/main" id="{FF32A08C-AAB7-41CC-8432-FC76B2B2A558}"/>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76" name="Groupe 175">
              <a:extLst>
                <a:ext uri="{FF2B5EF4-FFF2-40B4-BE49-F238E27FC236}">
                  <a16:creationId xmlns:a16="http://schemas.microsoft.com/office/drawing/2014/main" id="{FA69C0C3-C21E-450F-BCB1-397B1C871B0C}"/>
                </a:ext>
              </a:extLst>
            </p:cNvPr>
            <p:cNvGrpSpPr/>
            <p:nvPr/>
          </p:nvGrpSpPr>
          <p:grpSpPr>
            <a:xfrm>
              <a:off x="5145033" y="1669592"/>
              <a:ext cx="1192567" cy="303386"/>
              <a:chOff x="5501712" y="1669592"/>
              <a:chExt cx="1192567" cy="303386"/>
            </a:xfrm>
          </p:grpSpPr>
          <p:sp>
            <p:nvSpPr>
              <p:cNvPr id="204" name="ZoneTexte 203">
                <a:extLst>
                  <a:ext uri="{FF2B5EF4-FFF2-40B4-BE49-F238E27FC236}">
                    <a16:creationId xmlns:a16="http://schemas.microsoft.com/office/drawing/2014/main" id="{2C2D68C5-C292-4BE0-9958-759383A29866}"/>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216" name="Ellipse 215">
                <a:extLst>
                  <a:ext uri="{FF2B5EF4-FFF2-40B4-BE49-F238E27FC236}">
                    <a16:creationId xmlns:a16="http://schemas.microsoft.com/office/drawing/2014/main" id="{29092E3B-B9AC-4A16-B567-E383A3FE303E}"/>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77" name="Groupe 176">
              <a:extLst>
                <a:ext uri="{FF2B5EF4-FFF2-40B4-BE49-F238E27FC236}">
                  <a16:creationId xmlns:a16="http://schemas.microsoft.com/office/drawing/2014/main" id="{C5C62FA5-AA36-47F5-BCD5-32D44B8DFEE9}"/>
                </a:ext>
              </a:extLst>
            </p:cNvPr>
            <p:cNvGrpSpPr/>
            <p:nvPr/>
          </p:nvGrpSpPr>
          <p:grpSpPr>
            <a:xfrm>
              <a:off x="5899638" y="1669592"/>
              <a:ext cx="1192567" cy="303386"/>
              <a:chOff x="6322879" y="1669592"/>
              <a:chExt cx="1192567" cy="303386"/>
            </a:xfrm>
          </p:grpSpPr>
          <p:sp>
            <p:nvSpPr>
              <p:cNvPr id="197" name="ZoneTexte 196">
                <a:extLst>
                  <a:ext uri="{FF2B5EF4-FFF2-40B4-BE49-F238E27FC236}">
                    <a16:creationId xmlns:a16="http://schemas.microsoft.com/office/drawing/2014/main" id="{281C8001-1872-40AD-96A3-9F9290AB8971}"/>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200" name="Ellipse 199">
                <a:extLst>
                  <a:ext uri="{FF2B5EF4-FFF2-40B4-BE49-F238E27FC236}">
                    <a16:creationId xmlns:a16="http://schemas.microsoft.com/office/drawing/2014/main" id="{01ED51E6-0E1B-4960-BF5D-2962D9BA688D}"/>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90" name="Groupe 189">
              <a:extLst>
                <a:ext uri="{FF2B5EF4-FFF2-40B4-BE49-F238E27FC236}">
                  <a16:creationId xmlns:a16="http://schemas.microsoft.com/office/drawing/2014/main" id="{A601D63E-18B1-4C4D-80FE-83091477EB42}"/>
                </a:ext>
              </a:extLst>
            </p:cNvPr>
            <p:cNvGrpSpPr/>
            <p:nvPr/>
          </p:nvGrpSpPr>
          <p:grpSpPr>
            <a:xfrm>
              <a:off x="4390427" y="1669592"/>
              <a:ext cx="1192567" cy="303386"/>
              <a:chOff x="4680545" y="1669592"/>
              <a:chExt cx="1192567" cy="303386"/>
            </a:xfrm>
          </p:grpSpPr>
          <p:sp>
            <p:nvSpPr>
              <p:cNvPr id="194" name="ZoneTexte 193">
                <a:extLst>
                  <a:ext uri="{FF2B5EF4-FFF2-40B4-BE49-F238E27FC236}">
                    <a16:creationId xmlns:a16="http://schemas.microsoft.com/office/drawing/2014/main" id="{5AEAED14-3409-4C93-B8D9-6BF400719820}"/>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96" name="Ellipse 195">
                <a:extLst>
                  <a:ext uri="{FF2B5EF4-FFF2-40B4-BE49-F238E27FC236}">
                    <a16:creationId xmlns:a16="http://schemas.microsoft.com/office/drawing/2014/main" id="{EC03BC55-3774-4A6E-ABC9-36F0DBFF82F6}"/>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91" name="Groupe 190">
              <a:extLst>
                <a:ext uri="{FF2B5EF4-FFF2-40B4-BE49-F238E27FC236}">
                  <a16:creationId xmlns:a16="http://schemas.microsoft.com/office/drawing/2014/main" id="{9B1A3758-C993-49E4-A638-DF946DEA8A5D}"/>
                </a:ext>
              </a:extLst>
            </p:cNvPr>
            <p:cNvGrpSpPr/>
            <p:nvPr/>
          </p:nvGrpSpPr>
          <p:grpSpPr>
            <a:xfrm>
              <a:off x="3635821" y="1669592"/>
              <a:ext cx="1192567" cy="303386"/>
              <a:chOff x="3859378" y="1669592"/>
              <a:chExt cx="1192567" cy="303386"/>
            </a:xfrm>
          </p:grpSpPr>
          <p:sp>
            <p:nvSpPr>
              <p:cNvPr id="192" name="ZoneTexte 191">
                <a:extLst>
                  <a:ext uri="{FF2B5EF4-FFF2-40B4-BE49-F238E27FC236}">
                    <a16:creationId xmlns:a16="http://schemas.microsoft.com/office/drawing/2014/main" id="{48778451-9832-48F8-A1E5-C7AF5FC2D3A3}"/>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93" name="Ellipse 192">
                <a:extLst>
                  <a:ext uri="{FF2B5EF4-FFF2-40B4-BE49-F238E27FC236}">
                    <a16:creationId xmlns:a16="http://schemas.microsoft.com/office/drawing/2014/main" id="{AAE0A7EC-C863-4A08-8AAA-3D605EF32FA0}"/>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2" name="Groupe 1">
            <a:extLst>
              <a:ext uri="{FF2B5EF4-FFF2-40B4-BE49-F238E27FC236}">
                <a16:creationId xmlns:a16="http://schemas.microsoft.com/office/drawing/2014/main" id="{04D0C6A5-ECEF-4C3C-BB8C-6082AD8849CC}"/>
              </a:ext>
            </a:extLst>
          </p:cNvPr>
          <p:cNvGrpSpPr/>
          <p:nvPr/>
        </p:nvGrpSpPr>
        <p:grpSpPr>
          <a:xfrm>
            <a:off x="107429" y="2609602"/>
            <a:ext cx="7416824" cy="646331"/>
            <a:chOff x="107429" y="2609602"/>
            <a:chExt cx="7416824" cy="646331"/>
          </a:xfrm>
        </p:grpSpPr>
        <p:sp>
          <p:nvSpPr>
            <p:cNvPr id="151" name="ZoneTexte 150">
              <a:extLst>
                <a:ext uri="{FF2B5EF4-FFF2-40B4-BE49-F238E27FC236}">
                  <a16:creationId xmlns:a16="http://schemas.microsoft.com/office/drawing/2014/main" id="{4C8FDFAC-20A6-4F6D-BE59-A48049A7827B}"/>
                </a:ext>
              </a:extLst>
            </p:cNvPr>
            <p:cNvSpPr txBox="1"/>
            <p:nvPr/>
          </p:nvSpPr>
          <p:spPr>
            <a:xfrm>
              <a:off x="107429" y="2732712"/>
              <a:ext cx="2078641" cy="400110"/>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Réglementations spécifiques </a:t>
              </a:r>
              <a:br>
                <a:rPr lang="fr-FR" dirty="0">
                  <a:solidFill>
                    <a:schemeClr val="tx2"/>
                  </a:solidFill>
                </a:rPr>
              </a:br>
              <a:r>
                <a:rPr lang="fr-FR" dirty="0">
                  <a:solidFill>
                    <a:schemeClr val="tx2"/>
                  </a:solidFill>
                </a:rPr>
                <a:t>au domaine de spécialité</a:t>
              </a:r>
            </a:p>
          </p:txBody>
        </p:sp>
        <p:sp>
          <p:nvSpPr>
            <p:cNvPr id="31" name="Rectangle 30"/>
            <p:cNvSpPr/>
            <p:nvPr/>
          </p:nvSpPr>
          <p:spPr>
            <a:xfrm>
              <a:off x="5381234" y="2609602"/>
              <a:ext cx="2143019" cy="646331"/>
            </a:xfrm>
            <a:prstGeom prst="rect">
              <a:avLst/>
            </a:prstGeom>
            <a:noFill/>
          </p:spPr>
          <p:txBody>
            <a:bodyPr wrap="square">
              <a:spAutoFit/>
            </a:bodyPr>
            <a:lstStyle/>
            <a:p>
              <a:r>
                <a:rPr lang="fr-FR" sz="900" i="1" dirty="0">
                  <a:solidFill>
                    <a:schemeClr val="tx2"/>
                  </a:solidFill>
                  <a:highlight>
                    <a:srgbClr val="FFFFFF"/>
                  </a:highlight>
                  <a:latin typeface="Univers Light" panose="020B0403020202020204" pitchFamily="34" charset="0"/>
                </a:rPr>
                <a:t>Proposer aux clients des orientations stratégiques de GRH selon l’évolution de la législation sociale en matière de contrat de travail et de ruptures</a:t>
              </a:r>
            </a:p>
          </p:txBody>
        </p:sp>
        <p:grpSp>
          <p:nvGrpSpPr>
            <p:cNvPr id="219" name="Groupe 218">
              <a:extLst>
                <a:ext uri="{FF2B5EF4-FFF2-40B4-BE49-F238E27FC236}">
                  <a16:creationId xmlns:a16="http://schemas.microsoft.com/office/drawing/2014/main" id="{6243005A-18D8-47B8-8526-FE7B7B848A9D}"/>
                </a:ext>
              </a:extLst>
            </p:cNvPr>
            <p:cNvGrpSpPr/>
            <p:nvPr/>
          </p:nvGrpSpPr>
          <p:grpSpPr>
            <a:xfrm>
              <a:off x="1931323" y="2680767"/>
              <a:ext cx="3466824" cy="504000"/>
              <a:chOff x="1907629" y="3346741"/>
              <a:chExt cx="3466824" cy="504000"/>
            </a:xfrm>
          </p:grpSpPr>
          <p:grpSp>
            <p:nvGrpSpPr>
              <p:cNvPr id="223" name="Groupe 222">
                <a:extLst>
                  <a:ext uri="{FF2B5EF4-FFF2-40B4-BE49-F238E27FC236}">
                    <a16:creationId xmlns:a16="http://schemas.microsoft.com/office/drawing/2014/main" id="{2CCA418D-D705-446C-806C-9F4D4497D28C}"/>
                  </a:ext>
                </a:extLst>
              </p:cNvPr>
              <p:cNvGrpSpPr/>
              <p:nvPr/>
            </p:nvGrpSpPr>
            <p:grpSpPr>
              <a:xfrm>
                <a:off x="1907629" y="3346741"/>
                <a:ext cx="3405719" cy="504000"/>
                <a:chOff x="1907629" y="2782399"/>
                <a:chExt cx="3405719" cy="504000"/>
              </a:xfrm>
            </p:grpSpPr>
            <p:sp>
              <p:nvSpPr>
                <p:cNvPr id="225" name="Rectangle 224">
                  <a:extLst>
                    <a:ext uri="{FF2B5EF4-FFF2-40B4-BE49-F238E27FC236}">
                      <a16:creationId xmlns:a16="http://schemas.microsoft.com/office/drawing/2014/main" id="{923A22DD-486A-440A-9F98-2850BD72DDDD}"/>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26" name="Groupe 225">
                  <a:extLst>
                    <a:ext uri="{FF2B5EF4-FFF2-40B4-BE49-F238E27FC236}">
                      <a16:creationId xmlns:a16="http://schemas.microsoft.com/office/drawing/2014/main" id="{866476A6-AE6E-4EC8-A243-C952E4891D71}"/>
                    </a:ext>
                  </a:extLst>
                </p:cNvPr>
                <p:cNvGrpSpPr/>
                <p:nvPr/>
              </p:nvGrpSpPr>
              <p:grpSpPr>
                <a:xfrm>
                  <a:off x="1907629" y="2782399"/>
                  <a:ext cx="271472" cy="504000"/>
                  <a:chOff x="1903658" y="4015785"/>
                  <a:chExt cx="265051" cy="504000"/>
                </a:xfrm>
              </p:grpSpPr>
              <p:cxnSp>
                <p:nvCxnSpPr>
                  <p:cNvPr id="227" name="Connecteur droit 226">
                    <a:extLst>
                      <a:ext uri="{FF2B5EF4-FFF2-40B4-BE49-F238E27FC236}">
                        <a16:creationId xmlns:a16="http://schemas.microsoft.com/office/drawing/2014/main" id="{6F0DA705-6551-4335-A127-81A4EA073F6D}"/>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31" name="Ellipse 230">
                    <a:extLst>
                      <a:ext uri="{FF2B5EF4-FFF2-40B4-BE49-F238E27FC236}">
                        <a16:creationId xmlns:a16="http://schemas.microsoft.com/office/drawing/2014/main" id="{4BE4AF45-0A96-4FAC-A97E-C2CAD70E1AD9}"/>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224" name="Rectangle 223">
                <a:extLst>
                  <a:ext uri="{FF2B5EF4-FFF2-40B4-BE49-F238E27FC236}">
                    <a16:creationId xmlns:a16="http://schemas.microsoft.com/office/drawing/2014/main" id="{39A5C79D-E411-4852-B141-DC0B17AAA5F2}"/>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règlementaires, faire évoluer les offres et process de travail en fonction</a:t>
                </a:r>
              </a:p>
            </p:txBody>
          </p:sp>
        </p:grpSp>
      </p:grpSp>
      <p:grpSp>
        <p:nvGrpSpPr>
          <p:cNvPr id="4" name="Groupe 3">
            <a:extLst>
              <a:ext uri="{FF2B5EF4-FFF2-40B4-BE49-F238E27FC236}">
                <a16:creationId xmlns:a16="http://schemas.microsoft.com/office/drawing/2014/main" id="{C67B0539-0294-4E64-A2C3-768E874BD09B}"/>
              </a:ext>
            </a:extLst>
          </p:cNvPr>
          <p:cNvGrpSpPr/>
          <p:nvPr/>
        </p:nvGrpSpPr>
        <p:grpSpPr>
          <a:xfrm>
            <a:off x="107429" y="3942620"/>
            <a:ext cx="7314273" cy="646331"/>
            <a:chOff x="107429" y="3905746"/>
            <a:chExt cx="7314273" cy="646331"/>
          </a:xfrm>
        </p:grpSpPr>
        <p:sp>
          <p:nvSpPr>
            <p:cNvPr id="164" name="ZoneTexte 163">
              <a:extLst>
                <a:ext uri="{FF2B5EF4-FFF2-40B4-BE49-F238E27FC236}">
                  <a16:creationId xmlns:a16="http://schemas.microsoft.com/office/drawing/2014/main" id="{4C8FDFAC-20A6-4F6D-BE59-A48049A7827B}"/>
                </a:ext>
              </a:extLst>
            </p:cNvPr>
            <p:cNvSpPr txBox="1"/>
            <p:nvPr/>
          </p:nvSpPr>
          <p:spPr>
            <a:xfrm>
              <a:off x="107429" y="4028856"/>
              <a:ext cx="2160000"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Utilisation d’un logiciel </a:t>
              </a:r>
            </a:p>
            <a:p>
              <a:pPr algn="l"/>
              <a:r>
                <a:rPr lang="fr-FR" dirty="0"/>
                <a:t>métier</a:t>
              </a:r>
            </a:p>
          </p:txBody>
        </p:sp>
        <p:sp>
          <p:nvSpPr>
            <p:cNvPr id="33" name="Rectangle 32"/>
            <p:cNvSpPr/>
            <p:nvPr/>
          </p:nvSpPr>
          <p:spPr>
            <a:xfrm>
              <a:off x="5381234" y="3905746"/>
              <a:ext cx="2040468"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en place des process d’optimisation d’utilisation du logiciel de paie, développer les API avec les systèmes clients</a:t>
              </a:r>
            </a:p>
          </p:txBody>
        </p:sp>
        <p:grpSp>
          <p:nvGrpSpPr>
            <p:cNvPr id="232" name="Groupe 231">
              <a:extLst>
                <a:ext uri="{FF2B5EF4-FFF2-40B4-BE49-F238E27FC236}">
                  <a16:creationId xmlns:a16="http://schemas.microsoft.com/office/drawing/2014/main" id="{F1F41A06-8F6C-4DE5-8885-F05F87AD6B9D}"/>
                </a:ext>
              </a:extLst>
            </p:cNvPr>
            <p:cNvGrpSpPr/>
            <p:nvPr/>
          </p:nvGrpSpPr>
          <p:grpSpPr>
            <a:xfrm>
              <a:off x="1931323" y="3976911"/>
              <a:ext cx="3466824" cy="504000"/>
              <a:chOff x="1907629" y="3346741"/>
              <a:chExt cx="3466824" cy="504000"/>
            </a:xfrm>
          </p:grpSpPr>
          <p:grpSp>
            <p:nvGrpSpPr>
              <p:cNvPr id="234" name="Groupe 233">
                <a:extLst>
                  <a:ext uri="{FF2B5EF4-FFF2-40B4-BE49-F238E27FC236}">
                    <a16:creationId xmlns:a16="http://schemas.microsoft.com/office/drawing/2014/main" id="{BEC2B4BA-3A4A-4903-8CAE-8C65300B27E7}"/>
                  </a:ext>
                </a:extLst>
              </p:cNvPr>
              <p:cNvGrpSpPr/>
              <p:nvPr/>
            </p:nvGrpSpPr>
            <p:grpSpPr>
              <a:xfrm>
                <a:off x="1907629" y="3346741"/>
                <a:ext cx="3405719" cy="504000"/>
                <a:chOff x="1907629" y="2782399"/>
                <a:chExt cx="3405719" cy="504000"/>
              </a:xfrm>
            </p:grpSpPr>
            <p:sp>
              <p:nvSpPr>
                <p:cNvPr id="236" name="Rectangle 235">
                  <a:extLst>
                    <a:ext uri="{FF2B5EF4-FFF2-40B4-BE49-F238E27FC236}">
                      <a16:creationId xmlns:a16="http://schemas.microsoft.com/office/drawing/2014/main" id="{4DB12E6F-1181-42BA-A7FD-B5853DD96A42}"/>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37" name="Groupe 236">
                  <a:extLst>
                    <a:ext uri="{FF2B5EF4-FFF2-40B4-BE49-F238E27FC236}">
                      <a16:creationId xmlns:a16="http://schemas.microsoft.com/office/drawing/2014/main" id="{C0905B1C-9118-4BF3-9E63-6D6E10930B3F}"/>
                    </a:ext>
                  </a:extLst>
                </p:cNvPr>
                <p:cNvGrpSpPr/>
                <p:nvPr/>
              </p:nvGrpSpPr>
              <p:grpSpPr>
                <a:xfrm>
                  <a:off x="1907629" y="2782399"/>
                  <a:ext cx="271472" cy="504000"/>
                  <a:chOff x="1903658" y="4015785"/>
                  <a:chExt cx="265051" cy="504000"/>
                </a:xfrm>
              </p:grpSpPr>
              <p:cxnSp>
                <p:nvCxnSpPr>
                  <p:cNvPr id="238" name="Connecteur droit 237">
                    <a:extLst>
                      <a:ext uri="{FF2B5EF4-FFF2-40B4-BE49-F238E27FC236}">
                        <a16:creationId xmlns:a16="http://schemas.microsoft.com/office/drawing/2014/main" id="{57443A13-3993-4D35-8C2E-1902878E71C0}"/>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39" name="Ellipse 238">
                    <a:extLst>
                      <a:ext uri="{FF2B5EF4-FFF2-40B4-BE49-F238E27FC236}">
                        <a16:creationId xmlns:a16="http://schemas.microsoft.com/office/drawing/2014/main" id="{2C5B1E1C-713C-49C8-A79A-EF11607DA419}"/>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235" name="Rectangle 234">
                <a:extLst>
                  <a:ext uri="{FF2B5EF4-FFF2-40B4-BE49-F238E27FC236}">
                    <a16:creationId xmlns:a16="http://schemas.microsoft.com/office/drawing/2014/main" id="{635D58F0-06BC-4E28-A834-3942611F29F3}"/>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avancées et former à l’utilisation du logiciel </a:t>
                </a:r>
              </a:p>
            </p:txBody>
          </p:sp>
        </p:grpSp>
      </p:grpSp>
      <p:sp>
        <p:nvSpPr>
          <p:cNvPr id="251" name="ZoneTexte 250">
            <a:extLst>
              <a:ext uri="{FF2B5EF4-FFF2-40B4-BE49-F238E27FC236}">
                <a16:creationId xmlns:a16="http://schemas.microsoft.com/office/drawing/2014/main" id="{C0B35754-554D-4210-895F-EEF4823D8B6D}"/>
              </a:ext>
            </a:extLst>
          </p:cNvPr>
          <p:cNvSpPr txBox="1"/>
          <p:nvPr/>
        </p:nvSpPr>
        <p:spPr>
          <a:xfrm>
            <a:off x="4692506" y="2345733"/>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252" name="ZoneTexte 251">
            <a:extLst>
              <a:ext uri="{FF2B5EF4-FFF2-40B4-BE49-F238E27FC236}">
                <a16:creationId xmlns:a16="http://schemas.microsoft.com/office/drawing/2014/main" id="{B494DC47-D43A-4183-ACC3-3AD619E08B5C}"/>
              </a:ext>
            </a:extLst>
          </p:cNvPr>
          <p:cNvSpPr txBox="1"/>
          <p:nvPr/>
        </p:nvSpPr>
        <p:spPr>
          <a:xfrm>
            <a:off x="1678364" y="2268788"/>
            <a:ext cx="3901673"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253" name="ZoneTexte 252">
            <a:extLst>
              <a:ext uri="{FF2B5EF4-FFF2-40B4-BE49-F238E27FC236}">
                <a16:creationId xmlns:a16="http://schemas.microsoft.com/office/drawing/2014/main" id="{6E239FB5-9378-4EA6-8939-A02EFFC14EE8}"/>
              </a:ext>
            </a:extLst>
          </p:cNvPr>
          <p:cNvSpPr txBox="1"/>
          <p:nvPr/>
        </p:nvSpPr>
        <p:spPr>
          <a:xfrm>
            <a:off x="-648" y="2345733"/>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grpSp>
        <p:nvGrpSpPr>
          <p:cNvPr id="3" name="Groupe 2">
            <a:extLst>
              <a:ext uri="{FF2B5EF4-FFF2-40B4-BE49-F238E27FC236}">
                <a16:creationId xmlns:a16="http://schemas.microsoft.com/office/drawing/2014/main" id="{821B0FFB-9F63-408F-8AEA-C5226134D7E7}"/>
              </a:ext>
            </a:extLst>
          </p:cNvPr>
          <p:cNvGrpSpPr/>
          <p:nvPr/>
        </p:nvGrpSpPr>
        <p:grpSpPr>
          <a:xfrm>
            <a:off x="107429" y="3276111"/>
            <a:ext cx="7433805" cy="646331"/>
            <a:chOff x="107429" y="3259415"/>
            <a:chExt cx="7433805" cy="646331"/>
          </a:xfrm>
        </p:grpSpPr>
        <p:sp>
          <p:nvSpPr>
            <p:cNvPr id="209" name="ZoneTexte 208">
              <a:extLst>
                <a:ext uri="{FF2B5EF4-FFF2-40B4-BE49-F238E27FC236}">
                  <a16:creationId xmlns:a16="http://schemas.microsoft.com/office/drawing/2014/main" id="{4C8FDFAC-20A6-4F6D-BE59-A48049A7827B}"/>
                </a:ext>
              </a:extLst>
            </p:cNvPr>
            <p:cNvSpPr txBox="1"/>
            <p:nvPr/>
          </p:nvSpPr>
          <p:spPr>
            <a:xfrm>
              <a:off x="107429" y="3305581"/>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Collecte des informations nécessaires à la production </a:t>
              </a:r>
              <a:br>
                <a:rPr lang="fr-FR" dirty="0"/>
              </a:br>
              <a:r>
                <a:rPr lang="fr-FR" dirty="0"/>
                <a:t>d'une mission</a:t>
              </a:r>
            </a:p>
          </p:txBody>
        </p:sp>
        <p:sp>
          <p:nvSpPr>
            <p:cNvPr id="229" name="Rectangle 228"/>
            <p:cNvSpPr/>
            <p:nvPr/>
          </p:nvSpPr>
          <p:spPr>
            <a:xfrm>
              <a:off x="5381234" y="3259415"/>
              <a:ext cx="2160000" cy="646331"/>
            </a:xfrm>
            <a:prstGeom prst="rect">
              <a:avLst/>
            </a:prstGeom>
            <a:noFill/>
          </p:spPr>
          <p:txBody>
            <a:bodyPr wrap="square">
              <a:spAutoFit/>
            </a:bodyPr>
            <a:lstStyle/>
            <a:p>
              <a:r>
                <a:rPr lang="fr-FR" sz="900" i="1" dirty="0">
                  <a:solidFill>
                    <a:schemeClr val="tx2"/>
                  </a:solidFill>
                  <a:highlight>
                    <a:srgbClr val="FFFFFF"/>
                  </a:highlight>
                  <a:latin typeface="Univers Light" panose="020B0403020202020204" pitchFamily="34" charset="0"/>
                </a:rPr>
                <a:t>Etablir les procédures de transmission des informations nécessaires à la production de la paie : logiciel, calendrier des envois…</a:t>
              </a:r>
            </a:p>
          </p:txBody>
        </p:sp>
        <p:grpSp>
          <p:nvGrpSpPr>
            <p:cNvPr id="256" name="Groupe 255">
              <a:extLst>
                <a:ext uri="{FF2B5EF4-FFF2-40B4-BE49-F238E27FC236}">
                  <a16:creationId xmlns:a16="http://schemas.microsoft.com/office/drawing/2014/main" id="{DC6A4CA9-03D2-45BE-BF35-78BA3943D5B0}"/>
                </a:ext>
              </a:extLst>
            </p:cNvPr>
            <p:cNvGrpSpPr/>
            <p:nvPr/>
          </p:nvGrpSpPr>
          <p:grpSpPr>
            <a:xfrm>
              <a:off x="1931323" y="3330580"/>
              <a:ext cx="3466824" cy="504000"/>
              <a:chOff x="1907629" y="3346741"/>
              <a:chExt cx="3466824" cy="504000"/>
            </a:xfrm>
          </p:grpSpPr>
          <p:grpSp>
            <p:nvGrpSpPr>
              <p:cNvPr id="258" name="Groupe 257">
                <a:extLst>
                  <a:ext uri="{FF2B5EF4-FFF2-40B4-BE49-F238E27FC236}">
                    <a16:creationId xmlns:a16="http://schemas.microsoft.com/office/drawing/2014/main" id="{DC746C84-113D-4FDF-9EF3-BE9766886290}"/>
                  </a:ext>
                </a:extLst>
              </p:cNvPr>
              <p:cNvGrpSpPr/>
              <p:nvPr/>
            </p:nvGrpSpPr>
            <p:grpSpPr>
              <a:xfrm>
                <a:off x="1907629" y="3346741"/>
                <a:ext cx="3405719" cy="504000"/>
                <a:chOff x="1907629" y="2782399"/>
                <a:chExt cx="3405719" cy="504000"/>
              </a:xfrm>
            </p:grpSpPr>
            <p:sp>
              <p:nvSpPr>
                <p:cNvPr id="270" name="Rectangle 269">
                  <a:extLst>
                    <a:ext uri="{FF2B5EF4-FFF2-40B4-BE49-F238E27FC236}">
                      <a16:creationId xmlns:a16="http://schemas.microsoft.com/office/drawing/2014/main" id="{20EEBC19-F571-44D3-BA12-B457D6892917}"/>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71" name="Groupe 270">
                  <a:extLst>
                    <a:ext uri="{FF2B5EF4-FFF2-40B4-BE49-F238E27FC236}">
                      <a16:creationId xmlns:a16="http://schemas.microsoft.com/office/drawing/2014/main" id="{8500F773-AEBD-409A-9BB7-503D2F1F62A5}"/>
                    </a:ext>
                  </a:extLst>
                </p:cNvPr>
                <p:cNvGrpSpPr/>
                <p:nvPr/>
              </p:nvGrpSpPr>
              <p:grpSpPr>
                <a:xfrm>
                  <a:off x="1907629" y="2782399"/>
                  <a:ext cx="271472" cy="504000"/>
                  <a:chOff x="1903658" y="4015785"/>
                  <a:chExt cx="265051" cy="504000"/>
                </a:xfrm>
              </p:grpSpPr>
              <p:cxnSp>
                <p:nvCxnSpPr>
                  <p:cNvPr id="272" name="Connecteur droit 271">
                    <a:extLst>
                      <a:ext uri="{FF2B5EF4-FFF2-40B4-BE49-F238E27FC236}">
                        <a16:creationId xmlns:a16="http://schemas.microsoft.com/office/drawing/2014/main" id="{49E24609-9FC7-4747-9524-499729609FA4}"/>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CBC6B40B-B6A3-4B2D-8A39-072C58A48A9A}"/>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269" name="Rectangle 268">
                <a:extLst>
                  <a:ext uri="{FF2B5EF4-FFF2-40B4-BE49-F238E27FC236}">
                    <a16:creationId xmlns:a16="http://schemas.microsoft.com/office/drawing/2014/main" id="{63BA944D-21FF-4CF3-AB77-4A3DE811368D}"/>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Concevoir des nouvelles méthodes de collecte, classification et analyse des informations collectées</a:t>
                </a:r>
              </a:p>
            </p:txBody>
          </p:sp>
        </p:grpSp>
      </p:grpSp>
      <p:grpSp>
        <p:nvGrpSpPr>
          <p:cNvPr id="5" name="Groupe 4">
            <a:extLst>
              <a:ext uri="{FF2B5EF4-FFF2-40B4-BE49-F238E27FC236}">
                <a16:creationId xmlns:a16="http://schemas.microsoft.com/office/drawing/2014/main" id="{D1B50611-600B-4D1D-8390-CEE0F0902945}"/>
              </a:ext>
            </a:extLst>
          </p:cNvPr>
          <p:cNvGrpSpPr/>
          <p:nvPr/>
        </p:nvGrpSpPr>
        <p:grpSpPr>
          <a:xfrm>
            <a:off x="107429" y="4609129"/>
            <a:ext cx="7314273" cy="646331"/>
            <a:chOff x="107429" y="4555559"/>
            <a:chExt cx="7314273" cy="646331"/>
          </a:xfrm>
        </p:grpSpPr>
        <p:sp>
          <p:nvSpPr>
            <p:cNvPr id="165" name="ZoneTexte 164">
              <a:extLst>
                <a:ext uri="{FF2B5EF4-FFF2-40B4-BE49-F238E27FC236}">
                  <a16:creationId xmlns:a16="http://schemas.microsoft.com/office/drawing/2014/main" id="{4C8FDFAC-20A6-4F6D-BE59-A48049A7827B}"/>
                </a:ext>
              </a:extLst>
            </p:cNvPr>
            <p:cNvSpPr txBox="1"/>
            <p:nvPr/>
          </p:nvSpPr>
          <p:spPr>
            <a:xfrm>
              <a:off x="107429" y="4601725"/>
              <a:ext cx="221995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Process et méthodologies</a:t>
              </a:r>
              <a:br>
                <a:rPr lang="fr-FR" dirty="0"/>
              </a:br>
              <a:r>
                <a:rPr lang="fr-FR" dirty="0"/>
                <a:t>de travail spécifiques </a:t>
              </a:r>
              <a:br>
                <a:rPr lang="fr-FR" dirty="0"/>
              </a:br>
              <a:r>
                <a:rPr lang="fr-FR" dirty="0"/>
                <a:t>au domaine de spécialité</a:t>
              </a:r>
            </a:p>
          </p:txBody>
        </p:sp>
        <p:sp>
          <p:nvSpPr>
            <p:cNvPr id="34" name="Rectangle 33"/>
            <p:cNvSpPr/>
            <p:nvPr/>
          </p:nvSpPr>
          <p:spPr>
            <a:xfrm>
              <a:off x="5381234" y="4555559"/>
              <a:ext cx="2040468"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Définir et mettre en œuvre l’organisation de la paie dans une structure cliente, en y intégrant les évolutions règlementaires </a:t>
              </a:r>
            </a:p>
          </p:txBody>
        </p:sp>
        <p:grpSp>
          <p:nvGrpSpPr>
            <p:cNvPr id="337" name="Groupe 336">
              <a:extLst>
                <a:ext uri="{FF2B5EF4-FFF2-40B4-BE49-F238E27FC236}">
                  <a16:creationId xmlns:a16="http://schemas.microsoft.com/office/drawing/2014/main" id="{17FF65C4-922A-431E-B858-C7F7EEF9329B}"/>
                </a:ext>
              </a:extLst>
            </p:cNvPr>
            <p:cNvGrpSpPr/>
            <p:nvPr/>
          </p:nvGrpSpPr>
          <p:grpSpPr>
            <a:xfrm>
              <a:off x="1931323" y="4601725"/>
              <a:ext cx="3456023" cy="553998"/>
              <a:chOff x="1907629" y="9089982"/>
              <a:chExt cx="3456023" cy="553998"/>
            </a:xfrm>
          </p:grpSpPr>
          <p:grpSp>
            <p:nvGrpSpPr>
              <p:cNvPr id="340" name="Groupe 339">
                <a:extLst>
                  <a:ext uri="{FF2B5EF4-FFF2-40B4-BE49-F238E27FC236}">
                    <a16:creationId xmlns:a16="http://schemas.microsoft.com/office/drawing/2014/main" id="{4E08193C-6FC9-49FA-BA0E-81A914598D4A}"/>
                  </a:ext>
                </a:extLst>
              </p:cNvPr>
              <p:cNvGrpSpPr/>
              <p:nvPr/>
            </p:nvGrpSpPr>
            <p:grpSpPr>
              <a:xfrm>
                <a:off x="1907629" y="9114981"/>
                <a:ext cx="3405719" cy="504000"/>
                <a:chOff x="1907629" y="2828565"/>
                <a:chExt cx="3405719" cy="504000"/>
              </a:xfrm>
            </p:grpSpPr>
            <p:sp>
              <p:nvSpPr>
                <p:cNvPr id="342" name="Rectangle 341">
                  <a:extLst>
                    <a:ext uri="{FF2B5EF4-FFF2-40B4-BE49-F238E27FC236}">
                      <a16:creationId xmlns:a16="http://schemas.microsoft.com/office/drawing/2014/main" id="{8DCB6C54-F2FE-46AE-A442-CAF9630E5493}"/>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3" name="Groupe 342">
                  <a:extLst>
                    <a:ext uri="{FF2B5EF4-FFF2-40B4-BE49-F238E27FC236}">
                      <a16:creationId xmlns:a16="http://schemas.microsoft.com/office/drawing/2014/main" id="{EC1ABADD-13E6-4CF0-9CCE-8BF21BD60CBE}"/>
                    </a:ext>
                  </a:extLst>
                </p:cNvPr>
                <p:cNvGrpSpPr/>
                <p:nvPr/>
              </p:nvGrpSpPr>
              <p:grpSpPr>
                <a:xfrm>
                  <a:off x="1907629" y="2828565"/>
                  <a:ext cx="271472" cy="504000"/>
                  <a:chOff x="1903658" y="4061951"/>
                  <a:chExt cx="265051" cy="504000"/>
                </a:xfrm>
              </p:grpSpPr>
              <p:cxnSp>
                <p:nvCxnSpPr>
                  <p:cNvPr id="344" name="Connecteur droit 343">
                    <a:extLst>
                      <a:ext uri="{FF2B5EF4-FFF2-40B4-BE49-F238E27FC236}">
                        <a16:creationId xmlns:a16="http://schemas.microsoft.com/office/drawing/2014/main" id="{CB645217-42E3-4DDA-91F0-06F2A69C5B9B}"/>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45" name="Ellipse 344">
                    <a:extLst>
                      <a:ext uri="{FF2B5EF4-FFF2-40B4-BE49-F238E27FC236}">
                        <a16:creationId xmlns:a16="http://schemas.microsoft.com/office/drawing/2014/main" id="{5A4DB3F4-7799-4889-8743-BAAC86144783}"/>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41" name="Rectangle 340">
                <a:extLst>
                  <a:ext uri="{FF2B5EF4-FFF2-40B4-BE49-F238E27FC236}">
                    <a16:creationId xmlns:a16="http://schemas.microsoft.com/office/drawing/2014/main" id="{1590B839-AA1A-42A0-B4CF-6AAB66776CAC}"/>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règlementaires, économiques et technologiques pour créer et diffuser de nouveaux process et modes de travail</a:t>
                </a:r>
              </a:p>
            </p:txBody>
          </p:sp>
        </p:grpSp>
      </p:grpSp>
      <p:grpSp>
        <p:nvGrpSpPr>
          <p:cNvPr id="6" name="Groupe 5">
            <a:extLst>
              <a:ext uri="{FF2B5EF4-FFF2-40B4-BE49-F238E27FC236}">
                <a16:creationId xmlns:a16="http://schemas.microsoft.com/office/drawing/2014/main" id="{C620DCFF-1A6E-450E-9547-8B3E2544633C}"/>
              </a:ext>
            </a:extLst>
          </p:cNvPr>
          <p:cNvGrpSpPr/>
          <p:nvPr/>
        </p:nvGrpSpPr>
        <p:grpSpPr>
          <a:xfrm>
            <a:off x="107429" y="5275639"/>
            <a:ext cx="7325588" cy="646331"/>
            <a:chOff x="107429" y="5275639"/>
            <a:chExt cx="7325588" cy="646331"/>
          </a:xfrm>
        </p:grpSpPr>
        <p:sp>
          <p:nvSpPr>
            <p:cNvPr id="175" name="ZoneTexte 174">
              <a:extLst>
                <a:ext uri="{FF2B5EF4-FFF2-40B4-BE49-F238E27FC236}">
                  <a16:creationId xmlns:a16="http://schemas.microsoft.com/office/drawing/2014/main" id="{4C8FDFAC-20A6-4F6D-BE59-A48049A7827B}"/>
                </a:ext>
              </a:extLst>
            </p:cNvPr>
            <p:cNvSpPr txBox="1"/>
            <p:nvPr/>
          </p:nvSpPr>
          <p:spPr>
            <a:xfrm>
              <a:off x="107429" y="5321805"/>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de livrables </a:t>
              </a:r>
              <a:br>
                <a:rPr lang="fr-FR" dirty="0"/>
              </a:br>
              <a:r>
                <a:rPr lang="fr-FR" dirty="0"/>
                <a:t>répondant à une </a:t>
              </a:r>
              <a:br>
                <a:rPr lang="fr-FR" dirty="0"/>
              </a:br>
              <a:r>
                <a:rPr lang="fr-FR" dirty="0"/>
                <a:t>problématique client</a:t>
              </a:r>
            </a:p>
          </p:txBody>
        </p:sp>
        <p:sp>
          <p:nvSpPr>
            <p:cNvPr id="37" name="Rectangle 36"/>
            <p:cNvSpPr/>
            <p:nvPr/>
          </p:nvSpPr>
          <p:spPr>
            <a:xfrm>
              <a:off x="5381234" y="5275639"/>
              <a:ext cx="2051783"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Piloter la production de la paie pour différents clients, en les orientant, en recueillant leurs besoins et en contrôlant la qualité du service rendu</a:t>
              </a:r>
            </a:p>
          </p:txBody>
        </p:sp>
        <p:grpSp>
          <p:nvGrpSpPr>
            <p:cNvPr id="346" name="Groupe 345">
              <a:extLst>
                <a:ext uri="{FF2B5EF4-FFF2-40B4-BE49-F238E27FC236}">
                  <a16:creationId xmlns:a16="http://schemas.microsoft.com/office/drawing/2014/main" id="{14146EF3-5F2B-44AF-B01F-632FA6DAE56A}"/>
                </a:ext>
              </a:extLst>
            </p:cNvPr>
            <p:cNvGrpSpPr/>
            <p:nvPr/>
          </p:nvGrpSpPr>
          <p:grpSpPr>
            <a:xfrm>
              <a:off x="1931323" y="5321805"/>
              <a:ext cx="3456023" cy="553998"/>
              <a:chOff x="1907629" y="9089982"/>
              <a:chExt cx="3456023" cy="553998"/>
            </a:xfrm>
          </p:grpSpPr>
          <p:grpSp>
            <p:nvGrpSpPr>
              <p:cNvPr id="347" name="Groupe 346">
                <a:extLst>
                  <a:ext uri="{FF2B5EF4-FFF2-40B4-BE49-F238E27FC236}">
                    <a16:creationId xmlns:a16="http://schemas.microsoft.com/office/drawing/2014/main" id="{24EF366E-2CC6-4E57-A121-D2B9EAB978A8}"/>
                  </a:ext>
                </a:extLst>
              </p:cNvPr>
              <p:cNvGrpSpPr/>
              <p:nvPr/>
            </p:nvGrpSpPr>
            <p:grpSpPr>
              <a:xfrm>
                <a:off x="1907629" y="9114981"/>
                <a:ext cx="3405719" cy="504000"/>
                <a:chOff x="1907629" y="2828565"/>
                <a:chExt cx="3405719" cy="504000"/>
              </a:xfrm>
            </p:grpSpPr>
            <p:sp>
              <p:nvSpPr>
                <p:cNvPr id="349" name="Rectangle 348">
                  <a:extLst>
                    <a:ext uri="{FF2B5EF4-FFF2-40B4-BE49-F238E27FC236}">
                      <a16:creationId xmlns:a16="http://schemas.microsoft.com/office/drawing/2014/main" id="{069AC4F2-A2EB-45B5-B1F6-790AEF46CDF5}"/>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50" name="Groupe 349">
                  <a:extLst>
                    <a:ext uri="{FF2B5EF4-FFF2-40B4-BE49-F238E27FC236}">
                      <a16:creationId xmlns:a16="http://schemas.microsoft.com/office/drawing/2014/main" id="{D7D43A0F-B1EC-41DC-8472-224700D673CC}"/>
                    </a:ext>
                  </a:extLst>
                </p:cNvPr>
                <p:cNvGrpSpPr/>
                <p:nvPr/>
              </p:nvGrpSpPr>
              <p:grpSpPr>
                <a:xfrm>
                  <a:off x="1907629" y="2828565"/>
                  <a:ext cx="271472" cy="504000"/>
                  <a:chOff x="1903658" y="4061951"/>
                  <a:chExt cx="265051" cy="504000"/>
                </a:xfrm>
              </p:grpSpPr>
              <p:cxnSp>
                <p:nvCxnSpPr>
                  <p:cNvPr id="351" name="Connecteur droit 350">
                    <a:extLst>
                      <a:ext uri="{FF2B5EF4-FFF2-40B4-BE49-F238E27FC236}">
                        <a16:creationId xmlns:a16="http://schemas.microsoft.com/office/drawing/2014/main" id="{3941D75F-12B1-434C-BE34-E2083FA3E65A}"/>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52" name="Ellipse 351">
                    <a:extLst>
                      <a:ext uri="{FF2B5EF4-FFF2-40B4-BE49-F238E27FC236}">
                        <a16:creationId xmlns:a16="http://schemas.microsoft.com/office/drawing/2014/main" id="{44CC699A-6CA0-4CBD-9445-9BCACE830DDF}"/>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48" name="Rectangle 347">
                <a:extLst>
                  <a:ext uri="{FF2B5EF4-FFF2-40B4-BE49-F238E27FC236}">
                    <a16:creationId xmlns:a16="http://schemas.microsoft.com/office/drawing/2014/main" id="{6B62FD12-1736-49B7-B988-993D724AB028}"/>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Coordonner et évaluer la production de livrables d’une variété de dossiers en s’appropriant les analyses restituées au client</a:t>
                </a:r>
              </a:p>
            </p:txBody>
          </p:sp>
        </p:grpSp>
      </p:grpSp>
      <p:grpSp>
        <p:nvGrpSpPr>
          <p:cNvPr id="21" name="Groupe 20">
            <a:extLst>
              <a:ext uri="{FF2B5EF4-FFF2-40B4-BE49-F238E27FC236}">
                <a16:creationId xmlns:a16="http://schemas.microsoft.com/office/drawing/2014/main" id="{941AB8BA-ED96-493C-847F-36E6D579404B}"/>
              </a:ext>
            </a:extLst>
          </p:cNvPr>
          <p:cNvGrpSpPr/>
          <p:nvPr/>
        </p:nvGrpSpPr>
        <p:grpSpPr>
          <a:xfrm>
            <a:off x="107429" y="6254353"/>
            <a:ext cx="7276747" cy="507831"/>
            <a:chOff x="107429" y="6254353"/>
            <a:chExt cx="7276747" cy="507831"/>
          </a:xfrm>
        </p:grpSpPr>
        <p:sp>
          <p:nvSpPr>
            <p:cNvPr id="257" name="ZoneTexte 256">
              <a:extLst>
                <a:ext uri="{FF2B5EF4-FFF2-40B4-BE49-F238E27FC236}">
                  <a16:creationId xmlns:a16="http://schemas.microsoft.com/office/drawing/2014/main" id="{4C8FDFAC-20A6-4F6D-BE59-A48049A7827B}"/>
                </a:ext>
              </a:extLst>
            </p:cNvPr>
            <p:cNvSpPr txBox="1"/>
            <p:nvPr/>
          </p:nvSpPr>
          <p:spPr>
            <a:xfrm>
              <a:off x="107429" y="6373868"/>
              <a:ext cx="1788064" cy="26880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Pilotage de missions</a:t>
              </a:r>
            </a:p>
          </p:txBody>
        </p:sp>
        <p:sp>
          <p:nvSpPr>
            <p:cNvPr id="36" name="Rectangle 35"/>
            <p:cNvSpPr/>
            <p:nvPr/>
          </p:nvSpPr>
          <p:spPr>
            <a:xfrm>
              <a:off x="5381234" y="6254353"/>
              <a:ext cx="200294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Superviser la production de la paie des clients du cabinet tout en développant l’offre du pôle social</a:t>
              </a:r>
            </a:p>
          </p:txBody>
        </p:sp>
        <p:sp>
          <p:nvSpPr>
            <p:cNvPr id="356" name="Rectangle 355">
              <a:extLst>
                <a:ext uri="{FF2B5EF4-FFF2-40B4-BE49-F238E27FC236}">
                  <a16:creationId xmlns:a16="http://schemas.microsoft.com/office/drawing/2014/main" id="{56156B51-4944-4F43-AD49-31F636EA9ED2}"/>
                </a:ext>
              </a:extLst>
            </p:cNvPr>
            <p:cNvSpPr/>
            <p:nvPr/>
          </p:nvSpPr>
          <p:spPr>
            <a:xfrm>
              <a:off x="2076455" y="6256268"/>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57" name="Groupe 356">
              <a:extLst>
                <a:ext uri="{FF2B5EF4-FFF2-40B4-BE49-F238E27FC236}">
                  <a16:creationId xmlns:a16="http://schemas.microsoft.com/office/drawing/2014/main" id="{0C24472F-2308-4DEC-9EA8-2B99A32D5DAC}"/>
                </a:ext>
              </a:extLst>
            </p:cNvPr>
            <p:cNvGrpSpPr/>
            <p:nvPr/>
          </p:nvGrpSpPr>
          <p:grpSpPr>
            <a:xfrm>
              <a:off x="1931323" y="6256268"/>
              <a:ext cx="271472" cy="504000"/>
              <a:chOff x="1903658" y="4015785"/>
              <a:chExt cx="265051" cy="504000"/>
            </a:xfrm>
          </p:grpSpPr>
          <p:cxnSp>
            <p:nvCxnSpPr>
              <p:cNvPr id="358" name="Connecteur droit 357">
                <a:extLst>
                  <a:ext uri="{FF2B5EF4-FFF2-40B4-BE49-F238E27FC236}">
                    <a16:creationId xmlns:a16="http://schemas.microsoft.com/office/drawing/2014/main" id="{6C13C4CF-D84A-4002-9659-823481E6CEE2}"/>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59" name="Ellipse 358">
                <a:extLst>
                  <a:ext uri="{FF2B5EF4-FFF2-40B4-BE49-F238E27FC236}">
                    <a16:creationId xmlns:a16="http://schemas.microsoft.com/office/drawing/2014/main" id="{172A9EA6-3CA7-4D8E-9BA9-7094BF8DAB61}"/>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55" name="Rectangle 354">
              <a:extLst>
                <a:ext uri="{FF2B5EF4-FFF2-40B4-BE49-F238E27FC236}">
                  <a16:creationId xmlns:a16="http://schemas.microsoft.com/office/drawing/2014/main" id="{70FED5B4-0C0D-4EEC-98F3-0B076656CE5F}"/>
                </a:ext>
              </a:extLst>
            </p:cNvPr>
            <p:cNvSpPr/>
            <p:nvPr/>
          </p:nvSpPr>
          <p:spPr>
            <a:xfrm>
              <a:off x="2158147" y="6289868"/>
              <a:ext cx="3240000" cy="43680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Coordonner plusieurs projets stratégiques et développer les relais de gestion de projet</a:t>
              </a:r>
            </a:p>
          </p:txBody>
        </p:sp>
      </p:grpSp>
      <p:grpSp>
        <p:nvGrpSpPr>
          <p:cNvPr id="20" name="Groupe 19">
            <a:extLst>
              <a:ext uri="{FF2B5EF4-FFF2-40B4-BE49-F238E27FC236}">
                <a16:creationId xmlns:a16="http://schemas.microsoft.com/office/drawing/2014/main" id="{64D2757F-2F8E-486A-B64D-573645204080}"/>
              </a:ext>
            </a:extLst>
          </p:cNvPr>
          <p:cNvGrpSpPr/>
          <p:nvPr/>
        </p:nvGrpSpPr>
        <p:grpSpPr>
          <a:xfrm>
            <a:off x="107429" y="6811304"/>
            <a:ext cx="7234146" cy="527320"/>
            <a:chOff x="107429" y="6816737"/>
            <a:chExt cx="7234146" cy="527320"/>
          </a:xfrm>
        </p:grpSpPr>
        <p:sp>
          <p:nvSpPr>
            <p:cNvPr id="280" name="ZoneTexte 279">
              <a:extLst>
                <a:ext uri="{FF2B5EF4-FFF2-40B4-BE49-F238E27FC236}">
                  <a16:creationId xmlns:a16="http://schemas.microsoft.com/office/drawing/2014/main" id="{4C8FDFAC-20A6-4F6D-BE59-A48049A7827B}"/>
                </a:ext>
              </a:extLst>
            </p:cNvPr>
            <p:cNvSpPr txBox="1"/>
            <p:nvPr/>
          </p:nvSpPr>
          <p:spPr>
            <a:xfrm>
              <a:off x="107429" y="6956932"/>
              <a:ext cx="1885022" cy="22721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Posture conseil</a:t>
              </a:r>
            </a:p>
          </p:txBody>
        </p:sp>
        <p:sp>
          <p:nvSpPr>
            <p:cNvPr id="113" name="Rectangle 112">
              <a:extLst>
                <a:ext uri="{FF2B5EF4-FFF2-40B4-BE49-F238E27FC236}">
                  <a16:creationId xmlns:a16="http://schemas.microsoft.com/office/drawing/2014/main" id="{07B9A61A-5FE0-436F-AA8B-945C7BBB99D7}"/>
                </a:ext>
              </a:extLst>
            </p:cNvPr>
            <p:cNvSpPr/>
            <p:nvPr/>
          </p:nvSpPr>
          <p:spPr>
            <a:xfrm>
              <a:off x="5381234" y="6836226"/>
              <a:ext cx="19603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Conseiller un client sur les aspects liés à la paie lors du déploiement d’une convention collective</a:t>
              </a:r>
            </a:p>
          </p:txBody>
        </p:sp>
        <p:sp>
          <p:nvSpPr>
            <p:cNvPr id="363" name="Rectangle 362">
              <a:extLst>
                <a:ext uri="{FF2B5EF4-FFF2-40B4-BE49-F238E27FC236}">
                  <a16:creationId xmlns:a16="http://schemas.microsoft.com/office/drawing/2014/main" id="{BB76FB68-DE2C-4BDA-98B8-EF117A4B3AC1}"/>
                </a:ext>
              </a:extLst>
            </p:cNvPr>
            <p:cNvSpPr/>
            <p:nvPr/>
          </p:nvSpPr>
          <p:spPr>
            <a:xfrm>
              <a:off x="2076455" y="681853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64" name="Groupe 363">
              <a:extLst>
                <a:ext uri="{FF2B5EF4-FFF2-40B4-BE49-F238E27FC236}">
                  <a16:creationId xmlns:a16="http://schemas.microsoft.com/office/drawing/2014/main" id="{0C26F717-729F-4F6B-813E-5C35D75486BB}"/>
                </a:ext>
              </a:extLst>
            </p:cNvPr>
            <p:cNvGrpSpPr/>
            <p:nvPr/>
          </p:nvGrpSpPr>
          <p:grpSpPr>
            <a:xfrm>
              <a:off x="1931323" y="6818537"/>
              <a:ext cx="271472" cy="504000"/>
              <a:chOff x="1903658" y="4061951"/>
              <a:chExt cx="265051" cy="546168"/>
            </a:xfrm>
          </p:grpSpPr>
          <p:cxnSp>
            <p:nvCxnSpPr>
              <p:cNvPr id="365" name="Connecteur droit 364">
                <a:extLst>
                  <a:ext uri="{FF2B5EF4-FFF2-40B4-BE49-F238E27FC236}">
                    <a16:creationId xmlns:a16="http://schemas.microsoft.com/office/drawing/2014/main" id="{EFC32706-3623-4BF7-AF5A-44D310B0FD24}"/>
                  </a:ext>
                </a:extLst>
              </p:cNvPr>
              <p:cNvCxnSpPr>
                <a:cxnSpLocks/>
              </p:cNvCxnSpPr>
              <p:nvPr/>
            </p:nvCxnSpPr>
            <p:spPr>
              <a:xfrm>
                <a:off x="2036183" y="4061951"/>
                <a:ext cx="0" cy="546168"/>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66" name="Ellipse 365">
                <a:extLst>
                  <a:ext uri="{FF2B5EF4-FFF2-40B4-BE49-F238E27FC236}">
                    <a16:creationId xmlns:a16="http://schemas.microsoft.com/office/drawing/2014/main" id="{17B9C70E-CA60-43DB-A2ED-1443C4B2CC29}"/>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62" name="Rectangle 361">
              <a:extLst>
                <a:ext uri="{FF2B5EF4-FFF2-40B4-BE49-F238E27FC236}">
                  <a16:creationId xmlns:a16="http://schemas.microsoft.com/office/drawing/2014/main" id="{AB0383CA-71E9-4D05-BBDC-81D75D7AA31A}"/>
                </a:ext>
              </a:extLst>
            </p:cNvPr>
            <p:cNvSpPr/>
            <p:nvPr/>
          </p:nvSpPr>
          <p:spPr>
            <a:xfrm>
              <a:off x="2147346" y="6816737"/>
              <a:ext cx="3240000" cy="5076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Co-piloter avec le client une vision de la finalité du projet et anticiper les risques et opportunités de la relation client</a:t>
              </a:r>
            </a:p>
          </p:txBody>
        </p:sp>
      </p:grpSp>
      <p:grpSp>
        <p:nvGrpSpPr>
          <p:cNvPr id="18" name="Groupe 17">
            <a:extLst>
              <a:ext uri="{FF2B5EF4-FFF2-40B4-BE49-F238E27FC236}">
                <a16:creationId xmlns:a16="http://schemas.microsoft.com/office/drawing/2014/main" id="{425BF9AF-36F8-4838-B403-3AE255B836F7}"/>
              </a:ext>
            </a:extLst>
          </p:cNvPr>
          <p:cNvGrpSpPr/>
          <p:nvPr/>
        </p:nvGrpSpPr>
        <p:grpSpPr>
          <a:xfrm>
            <a:off x="107429" y="7368024"/>
            <a:ext cx="7362573" cy="507600"/>
            <a:chOff x="107429" y="7369075"/>
            <a:chExt cx="7362573" cy="507600"/>
          </a:xfrm>
        </p:grpSpPr>
        <p:sp>
          <p:nvSpPr>
            <p:cNvPr id="285" name="ZoneTexte 284">
              <a:extLst>
                <a:ext uri="{FF2B5EF4-FFF2-40B4-BE49-F238E27FC236}">
                  <a16:creationId xmlns:a16="http://schemas.microsoft.com/office/drawing/2014/main" id="{4C8FDFAC-20A6-4F6D-BE59-A48049A7827B}"/>
                </a:ext>
              </a:extLst>
            </p:cNvPr>
            <p:cNvSpPr txBox="1"/>
            <p:nvPr/>
          </p:nvSpPr>
          <p:spPr>
            <a:xfrm>
              <a:off x="107429" y="7510075"/>
              <a:ext cx="1939338" cy="22560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Sens commercial</a:t>
              </a:r>
            </a:p>
          </p:txBody>
        </p:sp>
        <p:sp>
          <p:nvSpPr>
            <p:cNvPr id="119" name="Rectangle 118">
              <a:extLst>
                <a:ext uri="{FF2B5EF4-FFF2-40B4-BE49-F238E27FC236}">
                  <a16:creationId xmlns:a16="http://schemas.microsoft.com/office/drawing/2014/main" id="{581A62BC-49EC-473D-923E-6C34F4FA26A0}"/>
                </a:ext>
              </a:extLst>
            </p:cNvPr>
            <p:cNvSpPr/>
            <p:nvPr/>
          </p:nvSpPr>
          <p:spPr>
            <a:xfrm>
              <a:off x="5381234" y="7390225"/>
              <a:ext cx="2088768" cy="465300"/>
            </a:xfrm>
            <a:prstGeom prst="rect">
              <a:avLst/>
            </a:prstGeom>
            <a:noFill/>
          </p:spPr>
          <p:txBody>
            <a:bodyPr wrap="square">
              <a:spAutoFit/>
            </a:bodyPr>
            <a:lstStyle/>
            <a:p>
              <a:r>
                <a:rPr lang="fr-FR" sz="900" i="1" dirty="0">
                  <a:solidFill>
                    <a:schemeClr val="tx2"/>
                  </a:solidFill>
                  <a:latin typeface="Univers Light" panose="020B0403020202020204" pitchFamily="34" charset="0"/>
                </a:rPr>
                <a:t>Développer l’offre de services du pôle social selon les besoins du marché et les demandes des clients</a:t>
              </a:r>
            </a:p>
          </p:txBody>
        </p:sp>
        <p:sp>
          <p:nvSpPr>
            <p:cNvPr id="370" name="Rectangle 369">
              <a:extLst>
                <a:ext uri="{FF2B5EF4-FFF2-40B4-BE49-F238E27FC236}">
                  <a16:creationId xmlns:a16="http://schemas.microsoft.com/office/drawing/2014/main" id="{0B8F07C7-0177-4F60-98FF-1F2A12C57431}"/>
                </a:ext>
              </a:extLst>
            </p:cNvPr>
            <p:cNvSpPr/>
            <p:nvPr/>
          </p:nvSpPr>
          <p:spPr>
            <a:xfrm>
              <a:off x="2076455" y="737087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71" name="Groupe 370">
              <a:extLst>
                <a:ext uri="{FF2B5EF4-FFF2-40B4-BE49-F238E27FC236}">
                  <a16:creationId xmlns:a16="http://schemas.microsoft.com/office/drawing/2014/main" id="{1F99F09F-05C3-462D-8CD2-8BAFC1332F28}"/>
                </a:ext>
              </a:extLst>
            </p:cNvPr>
            <p:cNvGrpSpPr/>
            <p:nvPr/>
          </p:nvGrpSpPr>
          <p:grpSpPr>
            <a:xfrm>
              <a:off x="1931323" y="7370875"/>
              <a:ext cx="271472" cy="504000"/>
              <a:chOff x="1903658" y="4061950"/>
              <a:chExt cx="265051" cy="550069"/>
            </a:xfrm>
          </p:grpSpPr>
          <p:cxnSp>
            <p:nvCxnSpPr>
              <p:cNvPr id="372" name="Connecteur droit 371">
                <a:extLst>
                  <a:ext uri="{FF2B5EF4-FFF2-40B4-BE49-F238E27FC236}">
                    <a16:creationId xmlns:a16="http://schemas.microsoft.com/office/drawing/2014/main" id="{9C418EF9-21A1-40A8-9D60-49D6BCFC2BB9}"/>
                  </a:ext>
                </a:extLst>
              </p:cNvPr>
              <p:cNvCxnSpPr>
                <a:cxnSpLocks/>
              </p:cNvCxnSpPr>
              <p:nvPr/>
            </p:nvCxnSpPr>
            <p:spPr>
              <a:xfrm>
                <a:off x="2036183" y="4061950"/>
                <a:ext cx="0" cy="550069"/>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73" name="Ellipse 372">
                <a:extLst>
                  <a:ext uri="{FF2B5EF4-FFF2-40B4-BE49-F238E27FC236}">
                    <a16:creationId xmlns:a16="http://schemas.microsoft.com/office/drawing/2014/main" id="{3C91BB90-D6C4-4BB7-B109-BFA6793CB285}"/>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69" name="Rectangle 368">
              <a:extLst>
                <a:ext uri="{FF2B5EF4-FFF2-40B4-BE49-F238E27FC236}">
                  <a16:creationId xmlns:a16="http://schemas.microsoft.com/office/drawing/2014/main" id="{2AB22470-22B8-4ADF-9F25-E8C04D9C9D8F}"/>
                </a:ext>
              </a:extLst>
            </p:cNvPr>
            <p:cNvSpPr/>
            <p:nvPr/>
          </p:nvSpPr>
          <p:spPr>
            <a:xfrm>
              <a:off x="2147346" y="7369075"/>
              <a:ext cx="3240000" cy="5076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stratégie commerciale, anticiper l’évolution  des besoins clients, construire des partenariats commerciaux</a:t>
              </a:r>
            </a:p>
          </p:txBody>
        </p:sp>
      </p:grpSp>
      <p:grpSp>
        <p:nvGrpSpPr>
          <p:cNvPr id="16" name="Groupe 15">
            <a:extLst>
              <a:ext uri="{FF2B5EF4-FFF2-40B4-BE49-F238E27FC236}">
                <a16:creationId xmlns:a16="http://schemas.microsoft.com/office/drawing/2014/main" id="{2E532370-3DF2-4403-810D-D10ED015B010}"/>
              </a:ext>
            </a:extLst>
          </p:cNvPr>
          <p:cNvGrpSpPr/>
          <p:nvPr/>
        </p:nvGrpSpPr>
        <p:grpSpPr>
          <a:xfrm>
            <a:off x="107429" y="7924744"/>
            <a:ext cx="7293663" cy="529965"/>
            <a:chOff x="107429" y="7913640"/>
            <a:chExt cx="7293663" cy="529965"/>
          </a:xfrm>
        </p:grpSpPr>
        <p:sp>
          <p:nvSpPr>
            <p:cNvPr id="120" name="Rectangle 119">
              <a:extLst>
                <a:ext uri="{FF2B5EF4-FFF2-40B4-BE49-F238E27FC236}">
                  <a16:creationId xmlns:a16="http://schemas.microsoft.com/office/drawing/2014/main" id="{8475E909-F207-41AB-AEB9-52D91EB81BD1}"/>
                </a:ext>
              </a:extLst>
            </p:cNvPr>
            <p:cNvSpPr/>
            <p:nvPr/>
          </p:nvSpPr>
          <p:spPr>
            <a:xfrm>
              <a:off x="5292000" y="7980974"/>
              <a:ext cx="1940520" cy="369332"/>
            </a:xfrm>
            <a:prstGeom prst="rect">
              <a:avLst/>
            </a:prstGeom>
            <a:noFill/>
          </p:spPr>
          <p:txBody>
            <a:bodyPr wrap="square">
              <a:spAutoFit/>
            </a:bodyPr>
            <a:lstStyle/>
            <a:p>
              <a:endParaRPr lang="fr-FR" sz="900" i="1" dirty="0">
                <a:solidFill>
                  <a:schemeClr val="tx2"/>
                </a:solidFill>
                <a:latin typeface="Univers Light" panose="020B0403020202020204" pitchFamily="34" charset="0"/>
              </a:endParaRPr>
            </a:p>
            <a:p>
              <a:endParaRPr lang="fr-FR" sz="900" i="1" dirty="0">
                <a:solidFill>
                  <a:schemeClr val="tx2"/>
                </a:solidFill>
                <a:latin typeface="Univers Light" panose="020B0403020202020204" pitchFamily="34" charset="0"/>
              </a:endParaRPr>
            </a:p>
          </p:txBody>
        </p:sp>
        <p:sp>
          <p:nvSpPr>
            <p:cNvPr id="281" name="ZoneTexte 280">
              <a:extLst>
                <a:ext uri="{FF2B5EF4-FFF2-40B4-BE49-F238E27FC236}">
                  <a16:creationId xmlns:a16="http://schemas.microsoft.com/office/drawing/2014/main" id="{4C8FDFAC-20A6-4F6D-BE59-A48049A7827B}"/>
                </a:ext>
              </a:extLst>
            </p:cNvPr>
            <p:cNvSpPr txBox="1"/>
            <p:nvPr/>
          </p:nvSpPr>
          <p:spPr>
            <a:xfrm>
              <a:off x="107429" y="7967925"/>
              <a:ext cx="1881125" cy="39543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Communication écrite et orale</a:t>
              </a:r>
            </a:p>
          </p:txBody>
        </p:sp>
        <p:sp>
          <p:nvSpPr>
            <p:cNvPr id="189" name="Rectangle 188">
              <a:extLst>
                <a:ext uri="{FF2B5EF4-FFF2-40B4-BE49-F238E27FC236}">
                  <a16:creationId xmlns:a16="http://schemas.microsoft.com/office/drawing/2014/main" id="{9117B142-3BA9-4CBE-A131-9195229ED0A7}"/>
                </a:ext>
              </a:extLst>
            </p:cNvPr>
            <p:cNvSpPr/>
            <p:nvPr/>
          </p:nvSpPr>
          <p:spPr>
            <a:xfrm>
              <a:off x="5381234" y="7935774"/>
              <a:ext cx="2019858" cy="459733"/>
            </a:xfrm>
            <a:prstGeom prst="rect">
              <a:avLst/>
            </a:prstGeom>
            <a:noFill/>
          </p:spPr>
          <p:txBody>
            <a:bodyPr wrap="square">
              <a:spAutoFit/>
            </a:bodyPr>
            <a:lstStyle/>
            <a:p>
              <a:r>
                <a:rPr lang="fr-FR" sz="900" i="1" dirty="0">
                  <a:solidFill>
                    <a:schemeClr val="tx2"/>
                  </a:solidFill>
                  <a:latin typeface="Univers Light" panose="020B0403020202020204" pitchFamily="34" charset="0"/>
                </a:rPr>
                <a:t>En sessions de formation, proposer des supports de formation adaptés au niveau technique du public</a:t>
              </a:r>
            </a:p>
          </p:txBody>
        </p:sp>
        <p:sp>
          <p:nvSpPr>
            <p:cNvPr id="377" name="Rectangle 376">
              <a:extLst>
                <a:ext uri="{FF2B5EF4-FFF2-40B4-BE49-F238E27FC236}">
                  <a16:creationId xmlns:a16="http://schemas.microsoft.com/office/drawing/2014/main" id="{C6F64699-F724-4AEE-AA7F-9D8EBF7DE08C}"/>
                </a:ext>
              </a:extLst>
            </p:cNvPr>
            <p:cNvSpPr/>
            <p:nvPr/>
          </p:nvSpPr>
          <p:spPr>
            <a:xfrm>
              <a:off x="2076455" y="791364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400" dirty="0"/>
                <a:t>1,4</a:t>
              </a:r>
            </a:p>
          </p:txBody>
        </p:sp>
        <p:grpSp>
          <p:nvGrpSpPr>
            <p:cNvPr id="378" name="Groupe 377">
              <a:extLst>
                <a:ext uri="{FF2B5EF4-FFF2-40B4-BE49-F238E27FC236}">
                  <a16:creationId xmlns:a16="http://schemas.microsoft.com/office/drawing/2014/main" id="{ED81D622-0BAD-4BEE-A1AF-5442F179A5F3}"/>
                </a:ext>
              </a:extLst>
            </p:cNvPr>
            <p:cNvGrpSpPr/>
            <p:nvPr/>
          </p:nvGrpSpPr>
          <p:grpSpPr>
            <a:xfrm>
              <a:off x="1931323" y="7913640"/>
              <a:ext cx="271472" cy="504000"/>
              <a:chOff x="1903658" y="4015784"/>
              <a:chExt cx="265051" cy="509965"/>
            </a:xfrm>
          </p:grpSpPr>
          <p:cxnSp>
            <p:nvCxnSpPr>
              <p:cNvPr id="379" name="Connecteur droit 378">
                <a:extLst>
                  <a:ext uri="{FF2B5EF4-FFF2-40B4-BE49-F238E27FC236}">
                    <a16:creationId xmlns:a16="http://schemas.microsoft.com/office/drawing/2014/main" id="{9E6AC6D0-5CFD-43FA-8579-8FFF4BCCD2A1}"/>
                  </a:ext>
                </a:extLst>
              </p:cNvPr>
              <p:cNvCxnSpPr>
                <a:cxnSpLocks/>
              </p:cNvCxnSpPr>
              <p:nvPr/>
            </p:nvCxnSpPr>
            <p:spPr>
              <a:xfrm>
                <a:off x="2036183" y="4015784"/>
                <a:ext cx="0" cy="509965"/>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80" name="Ellipse 379">
                <a:extLst>
                  <a:ext uri="{FF2B5EF4-FFF2-40B4-BE49-F238E27FC236}">
                    <a16:creationId xmlns:a16="http://schemas.microsoft.com/office/drawing/2014/main" id="{C9775C50-557E-4299-8C41-CC72C0388CEF}"/>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76" name="Rectangle 375">
              <a:extLst>
                <a:ext uri="{FF2B5EF4-FFF2-40B4-BE49-F238E27FC236}">
                  <a16:creationId xmlns:a16="http://schemas.microsoft.com/office/drawing/2014/main" id="{54209329-65A2-42D8-B11D-3493BF4F5057}"/>
                </a:ext>
              </a:extLst>
            </p:cNvPr>
            <p:cNvSpPr/>
            <p:nvPr/>
          </p:nvSpPr>
          <p:spPr>
            <a:xfrm>
              <a:off x="2158147" y="7937508"/>
              <a:ext cx="3240000" cy="456264"/>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grpSp>
        <p:nvGrpSpPr>
          <p:cNvPr id="15" name="Groupe 14">
            <a:extLst>
              <a:ext uri="{FF2B5EF4-FFF2-40B4-BE49-F238E27FC236}">
                <a16:creationId xmlns:a16="http://schemas.microsoft.com/office/drawing/2014/main" id="{F95084F6-5914-447A-8FBD-CFA9D7CCA154}"/>
              </a:ext>
            </a:extLst>
          </p:cNvPr>
          <p:cNvGrpSpPr/>
          <p:nvPr/>
        </p:nvGrpSpPr>
        <p:grpSpPr>
          <a:xfrm>
            <a:off x="107429" y="8477864"/>
            <a:ext cx="7276747" cy="528981"/>
            <a:chOff x="107429" y="8473914"/>
            <a:chExt cx="7276747" cy="528981"/>
          </a:xfrm>
        </p:grpSpPr>
        <p:sp>
          <p:nvSpPr>
            <p:cNvPr id="282" name="ZoneTexte 281">
              <a:extLst>
                <a:ext uri="{FF2B5EF4-FFF2-40B4-BE49-F238E27FC236}">
                  <a16:creationId xmlns:a16="http://schemas.microsoft.com/office/drawing/2014/main" id="{4C8FDFAC-20A6-4F6D-BE59-A48049A7827B}"/>
                </a:ext>
              </a:extLst>
            </p:cNvPr>
            <p:cNvSpPr txBox="1"/>
            <p:nvPr/>
          </p:nvSpPr>
          <p:spPr>
            <a:xfrm>
              <a:off x="107429" y="8544414"/>
              <a:ext cx="1973917" cy="36660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Management d’une équipe </a:t>
              </a:r>
              <a:br>
                <a:rPr lang="fr-FR" dirty="0"/>
              </a:br>
              <a:r>
                <a:rPr lang="fr-FR" dirty="0"/>
                <a:t>interne et/ou externe</a:t>
              </a:r>
            </a:p>
          </p:txBody>
        </p:sp>
        <p:sp>
          <p:nvSpPr>
            <p:cNvPr id="121" name="Rectangle 120">
              <a:extLst>
                <a:ext uri="{FF2B5EF4-FFF2-40B4-BE49-F238E27FC236}">
                  <a16:creationId xmlns:a16="http://schemas.microsoft.com/office/drawing/2014/main" id="{07ED02F7-D011-4234-B149-B5EA5B723F71}"/>
                </a:ext>
              </a:extLst>
            </p:cNvPr>
            <p:cNvSpPr/>
            <p:nvPr/>
          </p:nvSpPr>
          <p:spPr>
            <a:xfrm>
              <a:off x="5381234" y="8495064"/>
              <a:ext cx="200294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Définir les besoins en compétences de l’équipe et proposer des plans de formation</a:t>
              </a:r>
            </a:p>
          </p:txBody>
        </p:sp>
        <p:sp>
          <p:nvSpPr>
            <p:cNvPr id="384" name="Rectangle 383">
              <a:extLst>
                <a:ext uri="{FF2B5EF4-FFF2-40B4-BE49-F238E27FC236}">
                  <a16:creationId xmlns:a16="http://schemas.microsoft.com/office/drawing/2014/main" id="{1574084A-BF79-48E1-87EC-205295913651}"/>
                </a:ext>
              </a:extLst>
            </p:cNvPr>
            <p:cNvSpPr/>
            <p:nvPr/>
          </p:nvSpPr>
          <p:spPr>
            <a:xfrm>
              <a:off x="2076455" y="847571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85" name="Groupe 384">
              <a:extLst>
                <a:ext uri="{FF2B5EF4-FFF2-40B4-BE49-F238E27FC236}">
                  <a16:creationId xmlns:a16="http://schemas.microsoft.com/office/drawing/2014/main" id="{FDC7C3C1-E520-48CF-9197-48C7A5B02DD5}"/>
                </a:ext>
              </a:extLst>
            </p:cNvPr>
            <p:cNvGrpSpPr/>
            <p:nvPr/>
          </p:nvGrpSpPr>
          <p:grpSpPr>
            <a:xfrm>
              <a:off x="1931323" y="8475714"/>
              <a:ext cx="271472" cy="504000"/>
              <a:chOff x="1903658" y="4061950"/>
              <a:chExt cx="265051" cy="550069"/>
            </a:xfrm>
          </p:grpSpPr>
          <p:cxnSp>
            <p:nvCxnSpPr>
              <p:cNvPr id="386" name="Connecteur droit 385">
                <a:extLst>
                  <a:ext uri="{FF2B5EF4-FFF2-40B4-BE49-F238E27FC236}">
                    <a16:creationId xmlns:a16="http://schemas.microsoft.com/office/drawing/2014/main" id="{48CCF140-955B-4CD0-8866-E8B72545322C}"/>
                  </a:ext>
                </a:extLst>
              </p:cNvPr>
              <p:cNvCxnSpPr>
                <a:cxnSpLocks/>
              </p:cNvCxnSpPr>
              <p:nvPr/>
            </p:nvCxnSpPr>
            <p:spPr>
              <a:xfrm>
                <a:off x="2036183" y="4061950"/>
                <a:ext cx="0" cy="550069"/>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87" name="Ellipse 386">
                <a:extLst>
                  <a:ext uri="{FF2B5EF4-FFF2-40B4-BE49-F238E27FC236}">
                    <a16:creationId xmlns:a16="http://schemas.microsoft.com/office/drawing/2014/main" id="{CFD937F2-4734-4245-A0A4-C64BFA032D54}"/>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83" name="Rectangle 382">
              <a:extLst>
                <a:ext uri="{FF2B5EF4-FFF2-40B4-BE49-F238E27FC236}">
                  <a16:creationId xmlns:a16="http://schemas.microsoft.com/office/drawing/2014/main" id="{F379D47F-98AA-4750-A502-DC5410BC3745}"/>
                </a:ext>
              </a:extLst>
            </p:cNvPr>
            <p:cNvSpPr/>
            <p:nvPr/>
          </p:nvSpPr>
          <p:spPr>
            <a:xfrm>
              <a:off x="2147346" y="8473914"/>
              <a:ext cx="3240000" cy="5076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Identifier les forces et axes d’amélioration de l’équipe, anticiper et gérer les problématiques collectives</a:t>
              </a:r>
            </a:p>
          </p:txBody>
        </p:sp>
      </p:grpSp>
      <p:grpSp>
        <p:nvGrpSpPr>
          <p:cNvPr id="13" name="Groupe 12">
            <a:extLst>
              <a:ext uri="{FF2B5EF4-FFF2-40B4-BE49-F238E27FC236}">
                <a16:creationId xmlns:a16="http://schemas.microsoft.com/office/drawing/2014/main" id="{BD2CF974-2E0B-4A73-AD65-8D14B8361B80}"/>
              </a:ext>
            </a:extLst>
          </p:cNvPr>
          <p:cNvGrpSpPr/>
          <p:nvPr/>
        </p:nvGrpSpPr>
        <p:grpSpPr>
          <a:xfrm>
            <a:off x="107429" y="9034584"/>
            <a:ext cx="7293663" cy="525583"/>
            <a:chOff x="107429" y="9042836"/>
            <a:chExt cx="7293663" cy="525583"/>
          </a:xfrm>
        </p:grpSpPr>
        <p:sp>
          <p:nvSpPr>
            <p:cNvPr id="290" name="ZoneTexte 289">
              <a:extLst>
                <a:ext uri="{FF2B5EF4-FFF2-40B4-BE49-F238E27FC236}">
                  <a16:creationId xmlns:a16="http://schemas.microsoft.com/office/drawing/2014/main" id="{4C8FDFAC-20A6-4F6D-BE59-A48049A7827B}"/>
                </a:ext>
              </a:extLst>
            </p:cNvPr>
            <p:cNvSpPr txBox="1"/>
            <p:nvPr/>
          </p:nvSpPr>
          <p:spPr>
            <a:xfrm>
              <a:off x="107429" y="9093352"/>
              <a:ext cx="1970641" cy="40296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Organisation et planification </a:t>
              </a:r>
              <a:br>
                <a:rPr lang="fr-FR" dirty="0"/>
              </a:br>
              <a:r>
                <a:rPr lang="fr-FR" dirty="0"/>
                <a:t>du travail</a:t>
              </a:r>
            </a:p>
          </p:txBody>
        </p:sp>
        <p:sp>
          <p:nvSpPr>
            <p:cNvPr id="122" name="Rectangle 121">
              <a:extLst>
                <a:ext uri="{FF2B5EF4-FFF2-40B4-BE49-F238E27FC236}">
                  <a16:creationId xmlns:a16="http://schemas.microsoft.com/office/drawing/2014/main" id="{3F8A0722-7DED-4BA9-925B-1474B45F904A}"/>
                </a:ext>
              </a:extLst>
            </p:cNvPr>
            <p:cNvSpPr/>
            <p:nvPr/>
          </p:nvSpPr>
          <p:spPr>
            <a:xfrm>
              <a:off x="5381234" y="9060588"/>
              <a:ext cx="2019858" cy="468496"/>
            </a:xfrm>
            <a:prstGeom prst="rect">
              <a:avLst/>
            </a:prstGeom>
            <a:noFill/>
          </p:spPr>
          <p:txBody>
            <a:bodyPr wrap="square">
              <a:spAutoFit/>
            </a:bodyPr>
            <a:lstStyle/>
            <a:p>
              <a:r>
                <a:rPr lang="fr-FR" sz="900" i="1" dirty="0">
                  <a:solidFill>
                    <a:schemeClr val="tx2"/>
                  </a:solidFill>
                  <a:latin typeface="Univers Light" panose="020B0403020202020204" pitchFamily="34" charset="0"/>
                </a:rPr>
                <a:t>Consacrer une partie de son temps de travail à la gestion des ressources humaines du pôle social </a:t>
              </a:r>
            </a:p>
          </p:txBody>
        </p:sp>
        <p:sp>
          <p:nvSpPr>
            <p:cNvPr id="391" name="Rectangle 390">
              <a:extLst>
                <a:ext uri="{FF2B5EF4-FFF2-40B4-BE49-F238E27FC236}">
                  <a16:creationId xmlns:a16="http://schemas.microsoft.com/office/drawing/2014/main" id="{29A4A57D-A3F8-430B-9AF4-AA3A574D2F35}"/>
                </a:ext>
              </a:extLst>
            </p:cNvPr>
            <p:cNvSpPr/>
            <p:nvPr/>
          </p:nvSpPr>
          <p:spPr>
            <a:xfrm>
              <a:off x="2076455" y="9062355"/>
              <a:ext cx="3260587" cy="46496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92" name="Groupe 391">
              <a:extLst>
                <a:ext uri="{FF2B5EF4-FFF2-40B4-BE49-F238E27FC236}">
                  <a16:creationId xmlns:a16="http://schemas.microsoft.com/office/drawing/2014/main" id="{F9E8192A-CEFE-4170-819F-D58D7D6CF3AD}"/>
                </a:ext>
              </a:extLst>
            </p:cNvPr>
            <p:cNvGrpSpPr/>
            <p:nvPr/>
          </p:nvGrpSpPr>
          <p:grpSpPr>
            <a:xfrm>
              <a:off x="1931323" y="9042836"/>
              <a:ext cx="271472" cy="504000"/>
              <a:chOff x="1903658" y="4015785"/>
              <a:chExt cx="265051" cy="500426"/>
            </a:xfrm>
          </p:grpSpPr>
          <p:cxnSp>
            <p:nvCxnSpPr>
              <p:cNvPr id="393" name="Connecteur droit 392">
                <a:extLst>
                  <a:ext uri="{FF2B5EF4-FFF2-40B4-BE49-F238E27FC236}">
                    <a16:creationId xmlns:a16="http://schemas.microsoft.com/office/drawing/2014/main" id="{9F3FE723-A9D7-4F77-85EB-A86449D2C0A3}"/>
                  </a:ext>
                </a:extLst>
              </p:cNvPr>
              <p:cNvCxnSpPr>
                <a:cxnSpLocks/>
              </p:cNvCxnSpPr>
              <p:nvPr/>
            </p:nvCxnSpPr>
            <p:spPr>
              <a:xfrm>
                <a:off x="2036183" y="4015785"/>
                <a:ext cx="0" cy="500426"/>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94" name="Ellipse 393">
                <a:extLst>
                  <a:ext uri="{FF2B5EF4-FFF2-40B4-BE49-F238E27FC236}">
                    <a16:creationId xmlns:a16="http://schemas.microsoft.com/office/drawing/2014/main" id="{402FAC46-ACAC-491B-9EB4-0AF270192268}"/>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90" name="Rectangle 389">
              <a:extLst>
                <a:ext uri="{FF2B5EF4-FFF2-40B4-BE49-F238E27FC236}">
                  <a16:creationId xmlns:a16="http://schemas.microsoft.com/office/drawing/2014/main" id="{2A75F97E-D34D-4037-BF7F-A63F213C59AC}"/>
                </a:ext>
              </a:extLst>
            </p:cNvPr>
            <p:cNvSpPr/>
            <p:nvPr/>
          </p:nvSpPr>
          <p:spPr>
            <a:xfrm>
              <a:off x="2158147" y="9042836"/>
              <a:ext cx="3240000" cy="504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sa charge de travail sur le long cours afin de s’impliquer sur des projets transverses</a:t>
              </a:r>
            </a:p>
          </p:txBody>
        </p:sp>
      </p:grpSp>
      <p:grpSp>
        <p:nvGrpSpPr>
          <p:cNvPr id="12" name="Groupe 11">
            <a:extLst>
              <a:ext uri="{FF2B5EF4-FFF2-40B4-BE49-F238E27FC236}">
                <a16:creationId xmlns:a16="http://schemas.microsoft.com/office/drawing/2014/main" id="{E4126812-7595-4132-969D-B069CB4053F2}"/>
              </a:ext>
            </a:extLst>
          </p:cNvPr>
          <p:cNvGrpSpPr/>
          <p:nvPr/>
        </p:nvGrpSpPr>
        <p:grpSpPr>
          <a:xfrm>
            <a:off x="107429" y="9587704"/>
            <a:ext cx="7234146" cy="504000"/>
            <a:chOff x="107429" y="9575398"/>
            <a:chExt cx="7234146" cy="504000"/>
          </a:xfrm>
        </p:grpSpPr>
        <p:sp>
          <p:nvSpPr>
            <p:cNvPr id="199" name="ZoneTexte 198">
              <a:extLst>
                <a:ext uri="{FF2B5EF4-FFF2-40B4-BE49-F238E27FC236}">
                  <a16:creationId xmlns:a16="http://schemas.microsoft.com/office/drawing/2014/main" id="{4C8FDFAC-20A6-4F6D-BE59-A48049A7827B}"/>
                </a:ext>
              </a:extLst>
            </p:cNvPr>
            <p:cNvSpPr txBox="1"/>
            <p:nvPr/>
          </p:nvSpPr>
          <p:spPr>
            <a:xfrm>
              <a:off x="107429" y="9706180"/>
              <a:ext cx="1970641" cy="242437"/>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Confidentialité et déontologie</a:t>
              </a:r>
            </a:p>
          </p:txBody>
        </p:sp>
        <p:sp>
          <p:nvSpPr>
            <p:cNvPr id="123" name="Rectangle 122">
              <a:extLst>
                <a:ext uri="{FF2B5EF4-FFF2-40B4-BE49-F238E27FC236}">
                  <a16:creationId xmlns:a16="http://schemas.microsoft.com/office/drawing/2014/main" id="{FEE7C92B-458E-4D4F-8880-EFB4F997B987}"/>
                </a:ext>
              </a:extLst>
            </p:cNvPr>
            <p:cNvSpPr/>
            <p:nvPr/>
          </p:nvSpPr>
          <p:spPr>
            <a:xfrm>
              <a:off x="5381234" y="9577385"/>
              <a:ext cx="1960341" cy="500027"/>
            </a:xfrm>
            <a:prstGeom prst="rect">
              <a:avLst/>
            </a:prstGeom>
            <a:noFill/>
          </p:spPr>
          <p:txBody>
            <a:bodyPr wrap="square">
              <a:spAutoFit/>
            </a:bodyPr>
            <a:lstStyle/>
            <a:p>
              <a:r>
                <a:rPr lang="fr-FR" sz="900" i="1" dirty="0">
                  <a:solidFill>
                    <a:schemeClr val="tx2"/>
                  </a:solidFill>
                  <a:latin typeface="Univers Light" panose="020B0403020202020204" pitchFamily="34" charset="0"/>
                </a:rPr>
                <a:t>Etablir, avec les nouveaux clients, le cadre déontologique de la relation de conseil</a:t>
              </a:r>
            </a:p>
          </p:txBody>
        </p:sp>
        <p:sp>
          <p:nvSpPr>
            <p:cNvPr id="398" name="Rectangle 397">
              <a:extLst>
                <a:ext uri="{FF2B5EF4-FFF2-40B4-BE49-F238E27FC236}">
                  <a16:creationId xmlns:a16="http://schemas.microsoft.com/office/drawing/2014/main" id="{4B49C84A-F815-44EB-8982-9FCFD68B6F42}"/>
                </a:ext>
              </a:extLst>
            </p:cNvPr>
            <p:cNvSpPr/>
            <p:nvPr/>
          </p:nvSpPr>
          <p:spPr>
            <a:xfrm>
              <a:off x="2076455" y="9575398"/>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99" name="Groupe 398">
              <a:extLst>
                <a:ext uri="{FF2B5EF4-FFF2-40B4-BE49-F238E27FC236}">
                  <a16:creationId xmlns:a16="http://schemas.microsoft.com/office/drawing/2014/main" id="{668BB2A8-EF64-40A0-AFDD-92B765B8A0BE}"/>
                </a:ext>
              </a:extLst>
            </p:cNvPr>
            <p:cNvGrpSpPr/>
            <p:nvPr/>
          </p:nvGrpSpPr>
          <p:grpSpPr>
            <a:xfrm>
              <a:off x="1931323" y="9575398"/>
              <a:ext cx="271472" cy="504000"/>
              <a:chOff x="1903658" y="4026645"/>
              <a:chExt cx="265051" cy="511866"/>
            </a:xfrm>
          </p:grpSpPr>
          <p:cxnSp>
            <p:nvCxnSpPr>
              <p:cNvPr id="400" name="Connecteur droit 399">
                <a:extLst>
                  <a:ext uri="{FF2B5EF4-FFF2-40B4-BE49-F238E27FC236}">
                    <a16:creationId xmlns:a16="http://schemas.microsoft.com/office/drawing/2014/main" id="{2CE625AA-DD6B-4DD5-B144-A8C4ED0CB623}"/>
                  </a:ext>
                </a:extLst>
              </p:cNvPr>
              <p:cNvCxnSpPr>
                <a:cxnSpLocks/>
              </p:cNvCxnSpPr>
              <p:nvPr/>
            </p:nvCxnSpPr>
            <p:spPr>
              <a:xfrm>
                <a:off x="2036183" y="4026645"/>
                <a:ext cx="0" cy="511866"/>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01" name="Ellipse 400">
                <a:extLst>
                  <a:ext uri="{FF2B5EF4-FFF2-40B4-BE49-F238E27FC236}">
                    <a16:creationId xmlns:a16="http://schemas.microsoft.com/office/drawing/2014/main" id="{2754FE68-4379-487A-9042-7049D32F34C9}"/>
                  </a:ext>
                </a:extLst>
              </p:cNvPr>
              <p:cNvSpPr/>
              <p:nvPr/>
            </p:nvSpPr>
            <p:spPr>
              <a:xfrm>
                <a:off x="1903658" y="4160195"/>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97" name="Rectangle 396">
              <a:extLst>
                <a:ext uri="{FF2B5EF4-FFF2-40B4-BE49-F238E27FC236}">
                  <a16:creationId xmlns:a16="http://schemas.microsoft.com/office/drawing/2014/main" id="{BC5C56A3-7E41-4965-8719-4F6CFAD97667}"/>
                </a:ext>
              </a:extLst>
            </p:cNvPr>
            <p:cNvSpPr/>
            <p:nvPr/>
          </p:nvSpPr>
          <p:spPr>
            <a:xfrm>
              <a:off x="2158147" y="9620776"/>
              <a:ext cx="3240000" cy="413245"/>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respecter les règles de confidentialité et de déontologie, prévenir les situations à risque</a:t>
              </a:r>
            </a:p>
          </p:txBody>
        </p:sp>
      </p:grpSp>
      <p:grpSp>
        <p:nvGrpSpPr>
          <p:cNvPr id="11" name="Groupe 10">
            <a:extLst>
              <a:ext uri="{FF2B5EF4-FFF2-40B4-BE49-F238E27FC236}">
                <a16:creationId xmlns:a16="http://schemas.microsoft.com/office/drawing/2014/main" id="{2C09C03E-B29C-40DE-BBD7-0F7381C478E9}"/>
              </a:ext>
            </a:extLst>
          </p:cNvPr>
          <p:cNvGrpSpPr/>
          <p:nvPr/>
        </p:nvGrpSpPr>
        <p:grpSpPr>
          <a:xfrm>
            <a:off x="107429" y="10140823"/>
            <a:ext cx="7325586" cy="528981"/>
            <a:chOff x="107429" y="10140823"/>
            <a:chExt cx="7325586" cy="528981"/>
          </a:xfrm>
        </p:grpSpPr>
        <p:sp>
          <p:nvSpPr>
            <p:cNvPr id="202" name="ZoneTexte 201">
              <a:extLst>
                <a:ext uri="{FF2B5EF4-FFF2-40B4-BE49-F238E27FC236}">
                  <a16:creationId xmlns:a16="http://schemas.microsoft.com/office/drawing/2014/main" id="{4C8FDFAC-20A6-4F6D-BE59-A48049A7827B}"/>
                </a:ext>
              </a:extLst>
            </p:cNvPr>
            <p:cNvSpPr txBox="1"/>
            <p:nvPr/>
          </p:nvSpPr>
          <p:spPr>
            <a:xfrm>
              <a:off x="107429" y="10211323"/>
              <a:ext cx="1970641" cy="36660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Pilotage de la performance d’une organisation</a:t>
              </a:r>
            </a:p>
          </p:txBody>
        </p:sp>
        <p:sp>
          <p:nvSpPr>
            <p:cNvPr id="155" name="Rectangle 154">
              <a:extLst>
                <a:ext uri="{FF2B5EF4-FFF2-40B4-BE49-F238E27FC236}">
                  <a16:creationId xmlns:a16="http://schemas.microsoft.com/office/drawing/2014/main" id="{AE0195B6-A6F7-4A28-9D9D-4B8C6A7B8EEF}"/>
                </a:ext>
              </a:extLst>
            </p:cNvPr>
            <p:cNvSpPr/>
            <p:nvPr/>
          </p:nvSpPr>
          <p:spPr>
            <a:xfrm>
              <a:off x="5381234" y="10161973"/>
              <a:ext cx="2051781" cy="465300"/>
            </a:xfrm>
            <a:prstGeom prst="rect">
              <a:avLst/>
            </a:prstGeom>
            <a:noFill/>
          </p:spPr>
          <p:txBody>
            <a:bodyPr wrap="square">
              <a:spAutoFit/>
            </a:bodyPr>
            <a:lstStyle/>
            <a:p>
              <a:r>
                <a:rPr lang="fr-FR" sz="900" i="1" dirty="0">
                  <a:solidFill>
                    <a:schemeClr val="tx2"/>
                  </a:solidFill>
                  <a:latin typeface="Univers Light" panose="020B0403020202020204" pitchFamily="34" charset="0"/>
                </a:rPr>
                <a:t>Redéfinir l’offre de services du pôle social en proposant plus de prestations autour du conseil social</a:t>
              </a:r>
            </a:p>
          </p:txBody>
        </p:sp>
        <p:sp>
          <p:nvSpPr>
            <p:cNvPr id="405" name="Rectangle 404">
              <a:extLst>
                <a:ext uri="{FF2B5EF4-FFF2-40B4-BE49-F238E27FC236}">
                  <a16:creationId xmlns:a16="http://schemas.microsoft.com/office/drawing/2014/main" id="{E482544E-1BFD-48A4-8A83-BB5354E1804B}"/>
                </a:ext>
              </a:extLst>
            </p:cNvPr>
            <p:cNvSpPr/>
            <p:nvPr/>
          </p:nvSpPr>
          <p:spPr>
            <a:xfrm>
              <a:off x="2076455" y="1014262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06" name="Groupe 405">
              <a:extLst>
                <a:ext uri="{FF2B5EF4-FFF2-40B4-BE49-F238E27FC236}">
                  <a16:creationId xmlns:a16="http://schemas.microsoft.com/office/drawing/2014/main" id="{9CE74E51-E5E6-4D5B-A5B6-932E67CA86FC}"/>
                </a:ext>
              </a:extLst>
            </p:cNvPr>
            <p:cNvGrpSpPr/>
            <p:nvPr/>
          </p:nvGrpSpPr>
          <p:grpSpPr>
            <a:xfrm>
              <a:off x="1931323" y="10142623"/>
              <a:ext cx="271472" cy="504000"/>
              <a:chOff x="1903658" y="4061950"/>
              <a:chExt cx="265051" cy="550069"/>
            </a:xfrm>
          </p:grpSpPr>
          <p:cxnSp>
            <p:nvCxnSpPr>
              <p:cNvPr id="407" name="Connecteur droit 406">
                <a:extLst>
                  <a:ext uri="{FF2B5EF4-FFF2-40B4-BE49-F238E27FC236}">
                    <a16:creationId xmlns:a16="http://schemas.microsoft.com/office/drawing/2014/main" id="{BB3B9C28-CD9F-42DF-8BAA-13ACA51947AA}"/>
                  </a:ext>
                </a:extLst>
              </p:cNvPr>
              <p:cNvCxnSpPr>
                <a:cxnSpLocks/>
              </p:cNvCxnSpPr>
              <p:nvPr/>
            </p:nvCxnSpPr>
            <p:spPr>
              <a:xfrm>
                <a:off x="2036183" y="4061950"/>
                <a:ext cx="0" cy="550069"/>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408" name="Ellipse 407">
                <a:extLst>
                  <a:ext uri="{FF2B5EF4-FFF2-40B4-BE49-F238E27FC236}">
                    <a16:creationId xmlns:a16="http://schemas.microsoft.com/office/drawing/2014/main" id="{14C29039-8834-4D0E-AB7A-62E01C41101B}"/>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04" name="Rectangle 403">
              <a:extLst>
                <a:ext uri="{FF2B5EF4-FFF2-40B4-BE49-F238E27FC236}">
                  <a16:creationId xmlns:a16="http://schemas.microsoft.com/office/drawing/2014/main" id="{5E599B0F-EE6B-43B6-84A8-F9EE35697881}"/>
                </a:ext>
              </a:extLst>
            </p:cNvPr>
            <p:cNvSpPr/>
            <p:nvPr/>
          </p:nvSpPr>
          <p:spPr>
            <a:xfrm>
              <a:off x="2147346" y="10140823"/>
              <a:ext cx="3240000" cy="5076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Refondre un modèle d’affaires selon les évolutions de marché : offres de services et leviers organisationnels</a:t>
              </a:r>
            </a:p>
          </p:txBody>
        </p:sp>
      </p:grpSp>
      <p:pic>
        <p:nvPicPr>
          <p:cNvPr id="7" name="Image 6" descr="Une image contenant texte, Police, logo, Graphique&#10;&#10;Description générée automatiquement">
            <a:extLst>
              <a:ext uri="{FF2B5EF4-FFF2-40B4-BE49-F238E27FC236}">
                <a16:creationId xmlns:a16="http://schemas.microsoft.com/office/drawing/2014/main" id="{C90A863E-2D06-475F-0FC4-D57BD6E5129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9524" y="70080"/>
            <a:ext cx="1117053" cy="922337"/>
          </a:xfrm>
          <a:prstGeom prst="rect">
            <a:avLst/>
          </a:prstGeom>
        </p:spPr>
      </p:pic>
    </p:spTree>
    <p:extLst>
      <p:ext uri="{BB962C8B-B14F-4D97-AF65-F5344CB8AC3E}">
        <p14:creationId xmlns:p14="http://schemas.microsoft.com/office/powerpoint/2010/main" val="2508524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ZoneTexte 88">
            <a:extLst>
              <a:ext uri="{FF2B5EF4-FFF2-40B4-BE49-F238E27FC236}">
                <a16:creationId xmlns:a16="http://schemas.microsoft.com/office/drawing/2014/main" id="{9C680D0D-EADB-41EF-9406-79332806A869}"/>
              </a:ext>
            </a:extLst>
          </p:cNvPr>
          <p:cNvSpPr txBox="1"/>
          <p:nvPr/>
        </p:nvSpPr>
        <p:spPr>
          <a:xfrm>
            <a:off x="3935344" y="6215226"/>
            <a:ext cx="3370454" cy="1938992"/>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Montée en compétences et renforcement des connaissances en droit social requis pour faire face à la complexité croissante du métier et à l’évolution quasi-constante de l’arsenal règlementaire</a:t>
            </a:r>
          </a:p>
          <a:p>
            <a:r>
              <a:rPr lang="fr-FR" dirty="0">
                <a:solidFill>
                  <a:schemeClr val="tx2"/>
                </a:solidFill>
              </a:rPr>
              <a:t>Approfondissement de la posture conseil et des compétences nécessaires au développement de l’activité de conseil : sens du service client, posture commerciale, qualités de communication…</a:t>
            </a:r>
          </a:p>
          <a:p>
            <a:r>
              <a:rPr lang="fr-FR" dirty="0">
                <a:solidFill>
                  <a:schemeClr val="tx2"/>
                </a:solidFill>
              </a:rPr>
              <a:t>Elévation du niveau de formation initiale (niveau Master 2 de plus en plus recommandé) et/ou du niveau d’expérience (expérience préalable en management de plus en plus exigée) au recrutement </a:t>
            </a:r>
          </a:p>
        </p:txBody>
      </p:sp>
      <p:sp>
        <p:nvSpPr>
          <p:cNvPr id="104" name="ZoneTexte 103">
            <a:extLst>
              <a:ext uri="{FF2B5EF4-FFF2-40B4-BE49-F238E27FC236}">
                <a16:creationId xmlns:a16="http://schemas.microsoft.com/office/drawing/2014/main" id="{4A36D89B-A17D-4E79-AC81-666F9488D64F}"/>
              </a:ext>
            </a:extLst>
          </p:cNvPr>
          <p:cNvSpPr txBox="1"/>
          <p:nvPr/>
        </p:nvSpPr>
        <p:spPr>
          <a:xfrm>
            <a:off x="3935344" y="8412053"/>
            <a:ext cx="3240000" cy="1169551"/>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Consultant en ressources humaines dans un cabinet de conseil</a:t>
            </a:r>
          </a:p>
          <a:p>
            <a:pPr marL="108000" indent="-108000" algn="l">
              <a:buFont typeface="Wingdings" panose="05000000000000000000" pitchFamily="2" charset="2"/>
              <a:buChar char="§"/>
            </a:pPr>
            <a:r>
              <a:rPr lang="fr-FR" dirty="0">
                <a:solidFill>
                  <a:schemeClr val="tx2"/>
                </a:solidFill>
              </a:rPr>
              <a:t>Directeur du département RH/pôle social d’une entreprise</a:t>
            </a:r>
          </a:p>
          <a:p>
            <a:pPr marL="108000" indent="-108000" algn="l">
              <a:buFont typeface="Wingdings" panose="05000000000000000000" pitchFamily="2" charset="2"/>
              <a:buChar char="§"/>
            </a:pPr>
            <a:r>
              <a:rPr lang="fr-FR" dirty="0">
                <a:solidFill>
                  <a:schemeClr val="tx2"/>
                </a:solidFill>
              </a:rPr>
              <a:t>Juriste en droit social au sein d’un cabinet d’avocats ou du département RH/pôle social d’une entreprise sous condition de formation (master en droit social)</a:t>
            </a:r>
          </a:p>
        </p:txBody>
      </p:sp>
      <p:sp>
        <p:nvSpPr>
          <p:cNvPr id="109" name="ZoneTexte 108">
            <a:extLst>
              <a:ext uri="{FF2B5EF4-FFF2-40B4-BE49-F238E27FC236}">
                <a16:creationId xmlns:a16="http://schemas.microsoft.com/office/drawing/2014/main" id="{AF3D5513-BF9B-4E23-A5CD-D9F5CE73A3B1}"/>
              </a:ext>
            </a:extLst>
          </p:cNvPr>
          <p:cNvSpPr txBox="1"/>
          <p:nvPr/>
        </p:nvSpPr>
        <p:spPr>
          <a:xfrm>
            <a:off x="369971" y="5993978"/>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Hausse des missions nécessitant une expertise en droit social, avec l’expérience et/ou selon la formation initiale du Responsable de paie (formation spécifique en droit social) : conseil en matière de relations collectives au travail…</a:t>
            </a:r>
          </a:p>
          <a:p>
            <a:pPr algn="l"/>
            <a:r>
              <a:rPr lang="fr-FR" dirty="0"/>
              <a:t>Augmentation des activités de formations à destination des collaborateurs et des clients sur des thématiques sociales et relatives à la paie plus ou moins diversifiées, à mesure que l’expérience s’accroît</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480059"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36146"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395821"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412177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369971" y="4421996"/>
            <a:ext cx="3240000"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Selon les prestations d’expertise sociale développées par le cabinet, le Responsable de paie intervient sur des problématiques de relations individuelles au travail (paie, administration du personnel, gestion des entrées et sorties…) et/ou de relations collectives au travail (opérations de restructuration, mise en place et suivi d’accords d’entreprise…).</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114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369971" y="2249562"/>
            <a:ext cx="3240000"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plus petite taille, le Responsable de paie intervient fréquemment sur des missions de production de la paie (paies spécifiques, problématiques conventionnelles complexes, etc.)</a:t>
            </a:r>
          </a:p>
          <a:p>
            <a:pPr algn="l"/>
            <a:r>
              <a:rPr lang="fr-FR" dirty="0"/>
              <a:t>Dans les cabinets de grande taille, et en particulier dans les cabinets proposant des missions d’audit, le Responsable de la paie peut être amené à réaliser des audits sociaux dans le but d’examiner le caractère conforme de la paie, la bonne application des règlementations encadrant la politique salariale, etc.</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1520"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35344" y="2249562"/>
            <a:ext cx="3405469" cy="861774"/>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Bac+3 à Bac+5 en gestion de la paie et administration </a:t>
            </a:r>
            <a:r>
              <a:rPr lang="fr-FR"/>
              <a:t>du personnel </a:t>
            </a:r>
            <a:r>
              <a:rPr lang="fr-FR">
                <a:latin typeface="Calibri" panose="020F0502020204030204" pitchFamily="34" charset="0"/>
                <a:cs typeface="Calibri" panose="020F0502020204030204" pitchFamily="34" charset="0"/>
              </a:rPr>
              <a:t>:</a:t>
            </a:r>
            <a:endParaRPr lang="fr-FR" dirty="0"/>
          </a:p>
          <a:p>
            <a:pPr marL="171450" indent="-171450" algn="l">
              <a:buFont typeface="Wingdings" panose="05000000000000000000" pitchFamily="2" charset="2"/>
              <a:buChar char="§"/>
            </a:pPr>
            <a:r>
              <a:rPr lang="fr-FR" dirty="0"/>
              <a:t>Licence « gestion de la Paie et Administration du personnel »</a:t>
            </a:r>
          </a:p>
          <a:p>
            <a:pPr marL="171450" indent="-171450" algn="l">
              <a:buFont typeface="Wingdings" panose="05000000000000000000" pitchFamily="2" charset="2"/>
              <a:buChar char="§"/>
            </a:pPr>
            <a:r>
              <a:rPr lang="fr-FR" dirty="0"/>
              <a:t>Licence ou Master 2 en droit social ou GRH</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35344" y="3485892"/>
            <a:ext cx="3325269" cy="70788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Gestionnaire de paie expérimenté en cabinet d’expert-comptable, ou service paie/social d’une entreprise</a:t>
            </a:r>
          </a:p>
          <a:p>
            <a:r>
              <a:rPr lang="fr-FR" dirty="0">
                <a:solidFill>
                  <a:schemeClr val="tx2"/>
                </a:solidFill>
              </a:rPr>
              <a:t>Une expérience en management peut être exigée</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5345" y="200114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48589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2" name="ZoneTexte 81">
            <a:extLst>
              <a:ext uri="{FF2B5EF4-FFF2-40B4-BE49-F238E27FC236}">
                <a16:creationId xmlns:a16="http://schemas.microsoft.com/office/drawing/2014/main" id="{4790275F-7869-48AB-A01B-85061FA25347}"/>
              </a:ext>
            </a:extLst>
          </p:cNvPr>
          <p:cNvSpPr txBox="1"/>
          <p:nvPr/>
        </p:nvSpPr>
        <p:spPr>
          <a:xfrm>
            <a:off x="3935345" y="3055005"/>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100" name="ZoneTexte 99">
            <a:extLst>
              <a:ext uri="{FF2B5EF4-FFF2-40B4-BE49-F238E27FC236}">
                <a16:creationId xmlns:a16="http://schemas.microsoft.com/office/drawing/2014/main" id="{801D9D51-E8B0-4BA3-BA13-6383DD7D2674}"/>
              </a:ext>
            </a:extLst>
          </p:cNvPr>
          <p:cNvSpPr txBox="1"/>
          <p:nvPr/>
        </p:nvSpPr>
        <p:spPr>
          <a:xfrm>
            <a:off x="4045433" y="5969005"/>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01520" y="6036614"/>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46588" y="6215226"/>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7" name="ZoneTexte 106">
            <a:extLst>
              <a:ext uri="{FF2B5EF4-FFF2-40B4-BE49-F238E27FC236}">
                <a16:creationId xmlns:a16="http://schemas.microsoft.com/office/drawing/2014/main" id="{5DC10516-9D5D-42DB-A0AB-164208BC1CCC}"/>
              </a:ext>
            </a:extLst>
          </p:cNvPr>
          <p:cNvSpPr txBox="1"/>
          <p:nvPr/>
        </p:nvSpPr>
        <p:spPr>
          <a:xfrm>
            <a:off x="4045433" y="8154218"/>
            <a:ext cx="323999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901520" y="8228115"/>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45243" y="841949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40829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4805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5705946"/>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5992474"/>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14" name="ZoneTexte 113">
            <a:extLst>
              <a:ext uri="{FF2B5EF4-FFF2-40B4-BE49-F238E27FC236}">
                <a16:creationId xmlns:a16="http://schemas.microsoft.com/office/drawing/2014/main" id="{4526E48D-722A-43F7-BFC7-BD8607EB35A5}"/>
              </a:ext>
            </a:extLst>
          </p:cNvPr>
          <p:cNvSpPr txBox="1"/>
          <p:nvPr/>
        </p:nvSpPr>
        <p:spPr>
          <a:xfrm>
            <a:off x="480059" y="7578154"/>
            <a:ext cx="3085735"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36146" y="764217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395821" y="782437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16" name="ZoneTexte 115">
            <a:extLst>
              <a:ext uri="{FF2B5EF4-FFF2-40B4-BE49-F238E27FC236}">
                <a16:creationId xmlns:a16="http://schemas.microsoft.com/office/drawing/2014/main" id="{12FA9338-88D2-4D5C-AA5C-39F8C3581043}"/>
              </a:ext>
            </a:extLst>
          </p:cNvPr>
          <p:cNvSpPr txBox="1"/>
          <p:nvPr/>
        </p:nvSpPr>
        <p:spPr>
          <a:xfrm>
            <a:off x="369971" y="7839471"/>
            <a:ext cx="3271793"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Expert- comptable dirigeant, Collaborateur comptable, Gestionnaire de paie, Juriste en droit social, Directeur en droit des sociétés </a:t>
            </a:r>
          </a:p>
          <a:p>
            <a:pPr algn="l"/>
            <a:r>
              <a:rPr lang="fr-FR" i="1" dirty="0"/>
              <a:t>Relations professionnelles externes </a:t>
            </a:r>
            <a:r>
              <a:rPr lang="fr-FR" dirty="0"/>
              <a:t>: Dirigeants clients, Représentants des instances du personnel, Avocats, services RH</a:t>
            </a:r>
          </a:p>
          <a:p>
            <a:pPr algn="l"/>
            <a:r>
              <a:rPr lang="fr-FR" i="1" dirty="0"/>
              <a:t>Télétravail </a:t>
            </a:r>
            <a:r>
              <a:rPr lang="fr-FR" dirty="0"/>
              <a:t>: possible pour la quasi-totalité des activités, mais variable selon l’accès aux outils métiers et les pratiques internes du cabinet</a:t>
            </a:r>
          </a:p>
          <a:p>
            <a:pPr algn="l"/>
            <a:endParaRPr lang="fr-FR" dirty="0"/>
          </a:p>
        </p:txBody>
      </p:sp>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46588" y="4361258"/>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35345" y="224805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7" name="ZoneTexte 76">
            <a:extLst>
              <a:ext uri="{FF2B5EF4-FFF2-40B4-BE49-F238E27FC236}">
                <a16:creationId xmlns:a16="http://schemas.microsoft.com/office/drawing/2014/main" id="{D633C062-45D0-4004-9B8F-C073910A552E}"/>
              </a:ext>
            </a:extLst>
          </p:cNvPr>
          <p:cNvSpPr txBox="1"/>
          <p:nvPr/>
        </p:nvSpPr>
        <p:spPr>
          <a:xfrm>
            <a:off x="3935345" y="4121770"/>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sp>
        <p:nvSpPr>
          <p:cNvPr id="85" name="ZoneTexte 84">
            <a:extLst>
              <a:ext uri="{FF2B5EF4-FFF2-40B4-BE49-F238E27FC236}">
                <a16:creationId xmlns:a16="http://schemas.microsoft.com/office/drawing/2014/main" id="{A3DAED3C-D004-4A7C-9EC9-D69C4C89C860}"/>
              </a:ext>
            </a:extLst>
          </p:cNvPr>
          <p:cNvSpPr txBox="1"/>
          <p:nvPr/>
        </p:nvSpPr>
        <p:spPr>
          <a:xfrm>
            <a:off x="3935344" y="4362762"/>
            <a:ext cx="324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Actualités en gestion de la paie et en droit social </a:t>
            </a:r>
          </a:p>
          <a:p>
            <a:r>
              <a:rPr lang="fr-FR" dirty="0">
                <a:solidFill>
                  <a:schemeClr val="tx2"/>
                </a:solidFill>
              </a:rPr>
              <a:t>Utilisation approfondie des logiciels métiers de gestion de la paie </a:t>
            </a:r>
          </a:p>
          <a:p>
            <a:r>
              <a:rPr lang="fr-FR" dirty="0">
                <a:solidFill>
                  <a:schemeClr val="tx2"/>
                </a:solidFill>
              </a:rPr>
              <a:t>Formations spécifiques pour le développement d’expertises dans le champ du droit social et des ressources humaines (audit social, conseil et accompagnement des CSE, conseil et accompagnement des entreprises dans le développement de leur politique salariale, etc.)</a:t>
            </a:r>
          </a:p>
          <a:p>
            <a:r>
              <a:rPr lang="fr-FR" dirty="0">
                <a:solidFill>
                  <a:schemeClr val="tx2"/>
                </a:solidFill>
              </a:rPr>
              <a:t>Formations en management et en gestion de projet</a:t>
            </a:r>
          </a:p>
        </p:txBody>
      </p:sp>
      <p:sp>
        <p:nvSpPr>
          <p:cNvPr id="52" name="ZoneTexte 51">
            <a:extLst>
              <a:ext uri="{FF2B5EF4-FFF2-40B4-BE49-F238E27FC236}">
                <a16:creationId xmlns:a16="http://schemas.microsoft.com/office/drawing/2014/main" id="{4B418287-C018-431E-8D6A-CC28A6807B1C}"/>
              </a:ext>
            </a:extLst>
          </p:cNvPr>
          <p:cNvSpPr txBox="1"/>
          <p:nvPr/>
        </p:nvSpPr>
        <p:spPr>
          <a:xfrm>
            <a:off x="240923" y="1220429"/>
            <a:ext cx="5915178"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Responsable paie et administration du personnel </a:t>
            </a:r>
          </a:p>
        </p:txBody>
      </p:sp>
      <p:cxnSp>
        <p:nvCxnSpPr>
          <p:cNvPr id="53" name="Connecteur droit 52">
            <a:extLst>
              <a:ext uri="{FF2B5EF4-FFF2-40B4-BE49-F238E27FC236}">
                <a16:creationId xmlns:a16="http://schemas.microsoft.com/office/drawing/2014/main" id="{7DD0C280-93FD-487B-A08A-07F6787DE82C}"/>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2" name="Image 1" descr="Une image contenant texte, Police, logo, Graphique&#10;&#10;Description générée automatiquement">
            <a:extLst>
              <a:ext uri="{FF2B5EF4-FFF2-40B4-BE49-F238E27FC236}">
                <a16:creationId xmlns:a16="http://schemas.microsoft.com/office/drawing/2014/main" id="{B5DC0955-5618-0B87-5347-5ED10032176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9524" y="70080"/>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14389</TotalTime>
  <Words>1826</Words>
  <Application>Microsoft Office PowerPoint</Application>
  <PresentationFormat>Personnalisé</PresentationFormat>
  <Paragraphs>145</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1442</cp:revision>
  <dcterms:created xsi:type="dcterms:W3CDTF">2014-07-30T08:09:35Z</dcterms:created>
  <dcterms:modified xsi:type="dcterms:W3CDTF">2024-01-18T15:43:59Z</dcterms:modified>
</cp:coreProperties>
</file>