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3"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4"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3FC"/>
    <a:srgbClr val="FFFFFF"/>
    <a:srgbClr val="1C92DA"/>
    <a:srgbClr val="146BA0"/>
    <a:srgbClr val="6F6F6F"/>
    <a:srgbClr val="717F1B"/>
    <a:srgbClr val="0E4B70"/>
    <a:srgbClr val="FDFDFD"/>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24" autoAdjust="0"/>
    <p:restoredTop sz="96173" autoAdjust="0"/>
  </p:normalViewPr>
  <p:slideViewPr>
    <p:cSldViewPr showGuides="1">
      <p:cViewPr varScale="1">
        <p:scale>
          <a:sx n="71" d="100"/>
          <a:sy n="71" d="100"/>
        </p:scale>
        <p:origin x="3300"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ZoneTexte 47">
            <a:extLst>
              <a:ext uri="{FF2B5EF4-FFF2-40B4-BE49-F238E27FC236}">
                <a16:creationId xmlns:a16="http://schemas.microsoft.com/office/drawing/2014/main" id="{BB29561A-BC65-4591-B614-AAEFCF332453}"/>
              </a:ext>
            </a:extLst>
          </p:cNvPr>
          <p:cNvSpPr txBox="1"/>
          <p:nvPr/>
        </p:nvSpPr>
        <p:spPr>
          <a:xfrm>
            <a:off x="3935790" y="5345906"/>
            <a:ext cx="3215544"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Gestion des carrières et des compétences</a:t>
            </a:r>
          </a:p>
        </p:txBody>
      </p:sp>
      <p:sp>
        <p:nvSpPr>
          <p:cNvPr id="51" name="ZoneTexte 50">
            <a:extLst>
              <a:ext uri="{FF2B5EF4-FFF2-40B4-BE49-F238E27FC236}">
                <a16:creationId xmlns:a16="http://schemas.microsoft.com/office/drawing/2014/main" id="{54F5D85B-86B0-44CC-B995-FA0589610172}"/>
              </a:ext>
            </a:extLst>
          </p:cNvPr>
          <p:cNvSpPr txBox="1"/>
          <p:nvPr/>
        </p:nvSpPr>
        <p:spPr>
          <a:xfrm>
            <a:off x="3950067" y="5570841"/>
            <a:ext cx="3420000" cy="2554545"/>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Participe à la définition de la stratégie de gestion des carrières et des compétences aux côtés du DRH et des directeurs des pôle d’activité du cabinet : définition des attentes et compétences par grade, des objectifs de promotion, identification des possibilités d’évolution professionnelle…</a:t>
            </a:r>
          </a:p>
          <a:p>
            <a:pPr algn="l"/>
            <a:r>
              <a:rPr lang="fr-FR" dirty="0"/>
              <a:t>Rédige les référentiels de compétences des métiers du cabinet </a:t>
            </a:r>
          </a:p>
          <a:p>
            <a:pPr algn="l"/>
            <a:r>
              <a:rPr lang="fr-FR" dirty="0"/>
              <a:t>Accompagne les managers dans la réalisation des entretiens d’évaluation annuels, analyse les comptes-rendus, participe à l’animation des réunions d’évaluation des performances réunissant les managers et Directeurs du cabinet</a:t>
            </a:r>
          </a:p>
          <a:p>
            <a:pPr algn="l"/>
            <a:r>
              <a:rPr lang="fr-FR" dirty="0"/>
              <a:t>Rencontre les collaborateurs régulièrement pour recueillir leur souhait d’évolution de carrière</a:t>
            </a:r>
          </a:p>
          <a:p>
            <a:pPr algn="l"/>
            <a:endParaRPr lang="fr-FR" dirty="0"/>
          </a:p>
        </p:txBody>
      </p:sp>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93746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CHARGÉ DE MISSIONS RESSOURCES HUMAINES</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2249562"/>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8" name="Groupe 7">
            <a:extLst>
              <a:ext uri="{FF2B5EF4-FFF2-40B4-BE49-F238E27FC236}">
                <a16:creationId xmlns:a16="http://schemas.microsoft.com/office/drawing/2014/main" id="{9B7DB975-DC43-4AE7-8C8A-5E58FB7A31BD}"/>
              </a:ext>
            </a:extLst>
          </p:cNvPr>
          <p:cNvGrpSpPr/>
          <p:nvPr/>
        </p:nvGrpSpPr>
        <p:grpSpPr>
          <a:xfrm>
            <a:off x="277738" y="2393578"/>
            <a:ext cx="6873596" cy="860854"/>
            <a:chOff x="277738" y="1907926"/>
            <a:chExt cx="6873596" cy="860854"/>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7" y="2122449"/>
              <a:ext cx="2178797" cy="646331"/>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Responsable / Chargé / Gestionnaire de Ressources Humaines / Chargé de développement RH</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2124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Fonctions support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127516"/>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Ressources Humaines</a:t>
              </a:r>
            </a:p>
          </p:txBody>
        </p:sp>
      </p:grpSp>
      <p:grpSp>
        <p:nvGrpSpPr>
          <p:cNvPr id="6" name="Groupe 5">
            <a:extLst>
              <a:ext uri="{FF2B5EF4-FFF2-40B4-BE49-F238E27FC236}">
                <a16:creationId xmlns:a16="http://schemas.microsoft.com/office/drawing/2014/main" id="{3A42BAA9-6CCE-4D1B-90E0-227A80CD16DF}"/>
              </a:ext>
            </a:extLst>
          </p:cNvPr>
          <p:cNvGrpSpPr/>
          <p:nvPr/>
        </p:nvGrpSpPr>
        <p:grpSpPr>
          <a:xfrm>
            <a:off x="342234" y="3637456"/>
            <a:ext cx="6801477" cy="1348410"/>
            <a:chOff x="342234" y="2605299"/>
            <a:chExt cx="6801477" cy="1348410"/>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3053463"/>
              <a:ext cx="6774677" cy="90024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sz="1050" dirty="0">
                  <a:solidFill>
                    <a:schemeClr val="accent2"/>
                  </a:solidFill>
                </a:rPr>
                <a:t>Le Chargé de missions Ressources Humaines (Chargé de missions RH) est responsable de la gestion d’un ou plusieurs processus de Ressources Humaines. Son champ d’intervention comprend notamment la gestion des recrutements, des carrières et de la formation mais il peut aussi réaliser des tâches de gestion administrative du personnel ou participer à certaines missions de relations sociales. Il peut également encadrer un ou plusieurs Assistants Ressources Humaines (Assistants RH) dans ses activités. </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grpSp>
        <p:nvGrpSpPr>
          <p:cNvPr id="7" name="Groupe 6">
            <a:extLst>
              <a:ext uri="{FF2B5EF4-FFF2-40B4-BE49-F238E27FC236}">
                <a16:creationId xmlns:a16="http://schemas.microsoft.com/office/drawing/2014/main" id="{0A1D2C8E-ADD7-42EB-8766-3781ED856113}"/>
              </a:ext>
            </a:extLst>
          </p:cNvPr>
          <p:cNvGrpSpPr/>
          <p:nvPr/>
        </p:nvGrpSpPr>
        <p:grpSpPr>
          <a:xfrm>
            <a:off x="342234" y="4963337"/>
            <a:ext cx="3265587" cy="382569"/>
            <a:chOff x="324652" y="5035345"/>
            <a:chExt cx="3265587" cy="382569"/>
          </a:xfrm>
        </p:grpSpPr>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24652" y="5417914"/>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e 63">
              <a:extLst>
                <a:ext uri="{FF2B5EF4-FFF2-40B4-BE49-F238E27FC236}">
                  <a16:creationId xmlns:a16="http://schemas.microsoft.com/office/drawing/2014/main" id="{65172FAD-C807-4855-9B49-F962647810C2}"/>
                </a:ext>
              </a:extLst>
            </p:cNvPr>
            <p:cNvGrpSpPr/>
            <p:nvPr/>
          </p:nvGrpSpPr>
          <p:grpSpPr>
            <a:xfrm>
              <a:off x="324652" y="5035345"/>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879230"/>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3098821"/>
            <a:ext cx="2160000"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372c - Cadres spécialistes des ressources humaines et du recrutement</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879230"/>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3098820"/>
            <a:ext cx="2160001"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11804 - Chargé / Chargée de la gestion administrative du personnel</a:t>
            </a:r>
          </a:p>
        </p:txBody>
      </p:sp>
      <p:sp>
        <p:nvSpPr>
          <p:cNvPr id="54" name="ZoneTexte 53">
            <a:extLst>
              <a:ext uri="{FF2B5EF4-FFF2-40B4-BE49-F238E27FC236}">
                <a16:creationId xmlns:a16="http://schemas.microsoft.com/office/drawing/2014/main" id="{71B86F55-344E-4158-892F-89103147B6EE}"/>
              </a:ext>
            </a:extLst>
          </p:cNvPr>
          <p:cNvSpPr txBox="1"/>
          <p:nvPr/>
        </p:nvSpPr>
        <p:spPr>
          <a:xfrm>
            <a:off x="347135" y="5798563"/>
            <a:ext cx="3420000" cy="4401205"/>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Participe à la définition de la stratégie de recrutement aux côtés du Directeur des Ressources Humaines (DRH) et des directeurs des pôles d’activité du cabinet (Expert-comptable dirigeant, Directeur de mission d’audit, etc.) : profils recherchés, volumes de recrutement à prévoir, modes de </a:t>
            </a:r>
            <a:r>
              <a:rPr lang="fr-FR" dirty="0" err="1"/>
              <a:t>sourcing</a:t>
            </a:r>
            <a:r>
              <a:rPr lang="fr-FR" dirty="0"/>
              <a:t> adaptés…</a:t>
            </a:r>
          </a:p>
          <a:p>
            <a:pPr algn="l"/>
            <a:r>
              <a:rPr lang="fr-FR" dirty="0"/>
              <a:t>Rédige et diffuse les offres d’emplois via les canaux de du cabinet : site internet, site de recherche d’emploi, réseaux sociaux professionnels, participation à des salons professionnels…</a:t>
            </a:r>
          </a:p>
          <a:p>
            <a:pPr algn="l"/>
            <a:r>
              <a:rPr lang="fr-FR" dirty="0"/>
              <a:t>Contacte les candidats, recueille et contrôle les dossiers candidats (CV, lettre de motivation), archive les informations dans le système d’information RH et effectue une présélection</a:t>
            </a:r>
          </a:p>
          <a:p>
            <a:pPr algn="l"/>
            <a:r>
              <a:rPr lang="fr-FR" dirty="0"/>
              <a:t>Organise les entretiens d’embauche, rencontre les candidats individuellement et/ou aux côtés du directeur d’un pôle d’activité du cabinet</a:t>
            </a:r>
          </a:p>
          <a:p>
            <a:pPr algn="l"/>
            <a:r>
              <a:rPr lang="fr-FR" dirty="0"/>
              <a:t>Participe à l’évaluation du candidat aux côtés du directeur d’un pôle d’activité et communique le résultat de l’entretien au candidat</a:t>
            </a:r>
          </a:p>
          <a:p>
            <a:pPr algn="l"/>
            <a:r>
              <a:rPr lang="fr-FR" dirty="0"/>
              <a:t>Conduit régulièrement des analyses sur les performances du recrutement à partir d’indicateurs d’activité (nombre de candidatures, de recrutements, de recrutements pérennes…)</a:t>
            </a:r>
          </a:p>
          <a:p>
            <a:pPr algn="l"/>
            <a:r>
              <a:rPr lang="fr-FR" dirty="0"/>
              <a:t>Met en œuvre des actions de recrutement et de marque employeur auprès des établissements d’enseignement supérieur préparant aux métiers du cabinet</a:t>
            </a:r>
          </a:p>
        </p:txBody>
      </p:sp>
      <p:sp>
        <p:nvSpPr>
          <p:cNvPr id="50" name="ZoneTexte 49">
            <a:extLst>
              <a:ext uri="{FF2B5EF4-FFF2-40B4-BE49-F238E27FC236}">
                <a16:creationId xmlns:a16="http://schemas.microsoft.com/office/drawing/2014/main" id="{8DB97F60-4AFA-42E9-8999-97919359C4A1}"/>
              </a:ext>
            </a:extLst>
          </p:cNvPr>
          <p:cNvSpPr txBox="1"/>
          <p:nvPr/>
        </p:nvSpPr>
        <p:spPr>
          <a:xfrm>
            <a:off x="320350" y="5345906"/>
            <a:ext cx="3420000"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Mise en œuvre de la stratégie de recrutement du cabinet </a:t>
            </a:r>
          </a:p>
        </p:txBody>
      </p:sp>
      <p:sp>
        <p:nvSpPr>
          <p:cNvPr id="44" name="ZoneTexte 43">
            <a:extLst>
              <a:ext uri="{FF2B5EF4-FFF2-40B4-BE49-F238E27FC236}">
                <a16:creationId xmlns:a16="http://schemas.microsoft.com/office/drawing/2014/main" id="{AE51EBA2-7BC2-45DE-BCE1-94D178B53518}"/>
              </a:ext>
            </a:extLst>
          </p:cNvPr>
          <p:cNvSpPr txBox="1"/>
          <p:nvPr/>
        </p:nvSpPr>
        <p:spPr>
          <a:xfrm>
            <a:off x="3950067" y="8328368"/>
            <a:ext cx="342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Gestion de la formation : recueille les besoins en compétences du personnel, identifie les dispositifs de financement, les organismes de formations et/ou les formateurs internes, assure l’organisation et le suivi</a:t>
            </a:r>
          </a:p>
          <a:p>
            <a:pPr algn="l"/>
            <a:r>
              <a:rPr lang="fr-FR" dirty="0"/>
              <a:t>Gestion des relations sociales : en assistance au DRH, participe aux échanges avec les instances représentatives du personnel, organise les élections des représentants du personnel et réalise un travail de veille juridique et de recherche documentaire en droit du travail</a:t>
            </a:r>
          </a:p>
          <a:p>
            <a:pPr algn="l"/>
            <a:r>
              <a:rPr lang="fr-FR" dirty="0"/>
              <a:t>Gestion administrative du personnel : assure un suivi des entrées et sorties du cabinet, gère les absences et congés, les temps de travail, assure un suivi des visites médicales, participe aux activités de contrôle de gestion sociale…</a:t>
            </a:r>
          </a:p>
        </p:txBody>
      </p:sp>
      <p:sp>
        <p:nvSpPr>
          <p:cNvPr id="52" name="ZoneTexte 51">
            <a:extLst>
              <a:ext uri="{FF2B5EF4-FFF2-40B4-BE49-F238E27FC236}">
                <a16:creationId xmlns:a16="http://schemas.microsoft.com/office/drawing/2014/main" id="{5300A270-CBE6-4A5C-9A1F-8B0F48BF6DCA}"/>
              </a:ext>
            </a:extLst>
          </p:cNvPr>
          <p:cNvSpPr txBox="1"/>
          <p:nvPr/>
        </p:nvSpPr>
        <p:spPr>
          <a:xfrm>
            <a:off x="3935790" y="7942386"/>
            <a:ext cx="3516455" cy="461665"/>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Autres missions possibles : formation, gestion administrative, relations sociales, etc.</a:t>
            </a:r>
          </a:p>
        </p:txBody>
      </p:sp>
      <p:pic>
        <p:nvPicPr>
          <p:cNvPr id="5" name="Image 4"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6478" y="111757"/>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ZoneTexte 103">
            <a:extLst>
              <a:ext uri="{FF2B5EF4-FFF2-40B4-BE49-F238E27FC236}">
                <a16:creationId xmlns:a16="http://schemas.microsoft.com/office/drawing/2014/main" id="{A5268032-D7FE-4ADA-9A2E-F82391ED6048}"/>
              </a:ext>
            </a:extLst>
          </p:cNvPr>
          <p:cNvSpPr txBox="1"/>
          <p:nvPr/>
        </p:nvSpPr>
        <p:spPr>
          <a:xfrm>
            <a:off x="241200" y="1220400"/>
            <a:ext cx="2736000" cy="309600"/>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Chargé de missions RH</a:t>
            </a:r>
          </a:p>
        </p:txBody>
      </p: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63939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200872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5850542"/>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139" name="Groupe 138">
            <a:extLst>
              <a:ext uri="{FF2B5EF4-FFF2-40B4-BE49-F238E27FC236}">
                <a16:creationId xmlns:a16="http://schemas.microsoft.com/office/drawing/2014/main" id="{9C8771A8-9BFE-402D-B93F-7AFDAEBEA52A}"/>
              </a:ext>
            </a:extLst>
          </p:cNvPr>
          <p:cNvGrpSpPr/>
          <p:nvPr/>
        </p:nvGrpSpPr>
        <p:grpSpPr>
          <a:xfrm>
            <a:off x="233264" y="2087717"/>
            <a:ext cx="7056000" cy="657290"/>
            <a:chOff x="119163" y="2062518"/>
            <a:chExt cx="7056000" cy="657290"/>
          </a:xfrm>
        </p:grpSpPr>
        <p:sp>
          <p:nvSpPr>
            <p:cNvPr id="140" name="ZoneTexte 139">
              <a:extLst>
                <a:ext uri="{FF2B5EF4-FFF2-40B4-BE49-F238E27FC236}">
                  <a16:creationId xmlns:a16="http://schemas.microsoft.com/office/drawing/2014/main" id="{B0D98254-C5F4-4E45-93C1-EF36D4F1FBFB}"/>
                </a:ext>
              </a:extLst>
            </p:cNvPr>
            <p:cNvSpPr txBox="1"/>
            <p:nvPr/>
          </p:nvSpPr>
          <p:spPr>
            <a:xfrm>
              <a:off x="119163" y="20625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cxnSp>
          <p:nvCxnSpPr>
            <p:cNvPr id="145" name="Connecteur droit 144">
              <a:extLst>
                <a:ext uri="{FF2B5EF4-FFF2-40B4-BE49-F238E27FC236}">
                  <a16:creationId xmlns:a16="http://schemas.microsoft.com/office/drawing/2014/main" id="{870A91B4-9421-4412-8D00-387B0BAD522B}"/>
                </a:ext>
              </a:extLst>
            </p:cNvPr>
            <p:cNvCxnSpPr/>
            <p:nvPr/>
          </p:nvCxnSpPr>
          <p:spPr>
            <a:xfrm flipV="1">
              <a:off x="124149" y="2719808"/>
              <a:ext cx="6984000" cy="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09" name="Connecteur droit 208">
            <a:extLst>
              <a:ext uri="{FF2B5EF4-FFF2-40B4-BE49-F238E27FC236}">
                <a16:creationId xmlns:a16="http://schemas.microsoft.com/office/drawing/2014/main" id="{729D048B-8190-4BB6-8A27-C87B2B953E54}"/>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198" name="Groupe 197">
            <a:extLst>
              <a:ext uri="{FF2B5EF4-FFF2-40B4-BE49-F238E27FC236}">
                <a16:creationId xmlns:a16="http://schemas.microsoft.com/office/drawing/2014/main" id="{54AD6687-E334-48C0-AE44-DE3323DC1529}"/>
              </a:ext>
            </a:extLst>
          </p:cNvPr>
          <p:cNvGrpSpPr/>
          <p:nvPr/>
        </p:nvGrpSpPr>
        <p:grpSpPr>
          <a:xfrm>
            <a:off x="3995861" y="1457474"/>
            <a:ext cx="3456384" cy="481018"/>
            <a:chOff x="3635821" y="1491960"/>
            <a:chExt cx="3456384" cy="481018"/>
          </a:xfrm>
        </p:grpSpPr>
        <p:grpSp>
          <p:nvGrpSpPr>
            <p:cNvPr id="199" name="Groupe 198">
              <a:extLst>
                <a:ext uri="{FF2B5EF4-FFF2-40B4-BE49-F238E27FC236}">
                  <a16:creationId xmlns:a16="http://schemas.microsoft.com/office/drawing/2014/main" id="{816376B1-3BB3-4E9C-AE50-5B35C1B2053C}"/>
                </a:ext>
              </a:extLst>
            </p:cNvPr>
            <p:cNvGrpSpPr/>
            <p:nvPr/>
          </p:nvGrpSpPr>
          <p:grpSpPr>
            <a:xfrm>
              <a:off x="3747100" y="1491960"/>
              <a:ext cx="3129082" cy="451140"/>
              <a:chOff x="3747100" y="1491960"/>
              <a:chExt cx="3129082" cy="451140"/>
            </a:xfrm>
          </p:grpSpPr>
          <p:sp>
            <p:nvSpPr>
              <p:cNvPr id="271" name="Rectangle 270">
                <a:extLst>
                  <a:ext uri="{FF2B5EF4-FFF2-40B4-BE49-F238E27FC236}">
                    <a16:creationId xmlns:a16="http://schemas.microsoft.com/office/drawing/2014/main" id="{CF34E660-B0B9-46BC-ABD9-3A8871FF49DD}"/>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72" name="ZoneTexte 271">
                <a:extLst>
                  <a:ext uri="{FF2B5EF4-FFF2-40B4-BE49-F238E27FC236}">
                    <a16:creationId xmlns:a16="http://schemas.microsoft.com/office/drawing/2014/main" id="{108FBD67-DC35-4C77-92D7-EF6A2C231CB3}"/>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200" name="Groupe 199">
              <a:extLst>
                <a:ext uri="{FF2B5EF4-FFF2-40B4-BE49-F238E27FC236}">
                  <a16:creationId xmlns:a16="http://schemas.microsoft.com/office/drawing/2014/main" id="{840447CC-0FCA-4646-88FB-4121CF9C1F5E}"/>
                </a:ext>
              </a:extLst>
            </p:cNvPr>
            <p:cNvGrpSpPr/>
            <p:nvPr/>
          </p:nvGrpSpPr>
          <p:grpSpPr>
            <a:xfrm>
              <a:off x="5145033" y="1669592"/>
              <a:ext cx="1192567" cy="303386"/>
              <a:chOff x="5501712" y="1669592"/>
              <a:chExt cx="1192567" cy="303386"/>
            </a:xfrm>
          </p:grpSpPr>
          <p:sp>
            <p:nvSpPr>
              <p:cNvPr id="267" name="ZoneTexte 266">
                <a:extLst>
                  <a:ext uri="{FF2B5EF4-FFF2-40B4-BE49-F238E27FC236}">
                    <a16:creationId xmlns:a16="http://schemas.microsoft.com/office/drawing/2014/main" id="{AD6EE405-E2BB-40EA-A2D8-3782C34FA870}"/>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268" name="Ellipse 267">
                <a:extLst>
                  <a:ext uri="{FF2B5EF4-FFF2-40B4-BE49-F238E27FC236}">
                    <a16:creationId xmlns:a16="http://schemas.microsoft.com/office/drawing/2014/main" id="{6B9C4539-1438-49BE-A18A-59601BA4A91C}"/>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201" name="Groupe 200">
              <a:extLst>
                <a:ext uri="{FF2B5EF4-FFF2-40B4-BE49-F238E27FC236}">
                  <a16:creationId xmlns:a16="http://schemas.microsoft.com/office/drawing/2014/main" id="{AEFC9E56-EA9C-4CA7-9CFE-865D0BDF2F7A}"/>
                </a:ext>
              </a:extLst>
            </p:cNvPr>
            <p:cNvGrpSpPr/>
            <p:nvPr/>
          </p:nvGrpSpPr>
          <p:grpSpPr>
            <a:xfrm>
              <a:off x="5899638" y="1669592"/>
              <a:ext cx="1192567" cy="303386"/>
              <a:chOff x="6322879" y="1669592"/>
              <a:chExt cx="1192567" cy="303386"/>
            </a:xfrm>
          </p:grpSpPr>
          <p:sp>
            <p:nvSpPr>
              <p:cNvPr id="265" name="ZoneTexte 264">
                <a:extLst>
                  <a:ext uri="{FF2B5EF4-FFF2-40B4-BE49-F238E27FC236}">
                    <a16:creationId xmlns:a16="http://schemas.microsoft.com/office/drawing/2014/main" id="{7416DF49-C6F8-4000-AA8A-E8AAE2F6DEB0}"/>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266" name="Ellipse 265">
                <a:extLst>
                  <a:ext uri="{FF2B5EF4-FFF2-40B4-BE49-F238E27FC236}">
                    <a16:creationId xmlns:a16="http://schemas.microsoft.com/office/drawing/2014/main" id="{808B789C-CFB1-4EF7-BD0B-646851759072}"/>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202" name="Groupe 201">
              <a:extLst>
                <a:ext uri="{FF2B5EF4-FFF2-40B4-BE49-F238E27FC236}">
                  <a16:creationId xmlns:a16="http://schemas.microsoft.com/office/drawing/2014/main" id="{A5FEA996-B076-461E-9300-17ADD2E6122C}"/>
                </a:ext>
              </a:extLst>
            </p:cNvPr>
            <p:cNvGrpSpPr/>
            <p:nvPr/>
          </p:nvGrpSpPr>
          <p:grpSpPr>
            <a:xfrm>
              <a:off x="4390427" y="1669592"/>
              <a:ext cx="1192567" cy="303386"/>
              <a:chOff x="4680545" y="1669592"/>
              <a:chExt cx="1192567" cy="303386"/>
            </a:xfrm>
          </p:grpSpPr>
          <p:sp>
            <p:nvSpPr>
              <p:cNvPr id="263" name="ZoneTexte 262">
                <a:extLst>
                  <a:ext uri="{FF2B5EF4-FFF2-40B4-BE49-F238E27FC236}">
                    <a16:creationId xmlns:a16="http://schemas.microsoft.com/office/drawing/2014/main" id="{0F3375B9-AB8A-4C96-8A50-80B84228266E}"/>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264" name="Ellipse 263">
                <a:extLst>
                  <a:ext uri="{FF2B5EF4-FFF2-40B4-BE49-F238E27FC236}">
                    <a16:creationId xmlns:a16="http://schemas.microsoft.com/office/drawing/2014/main" id="{C4453AC5-F56D-4F47-B4D2-5A58148025C4}"/>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260" name="Groupe 259">
              <a:extLst>
                <a:ext uri="{FF2B5EF4-FFF2-40B4-BE49-F238E27FC236}">
                  <a16:creationId xmlns:a16="http://schemas.microsoft.com/office/drawing/2014/main" id="{E59B2EAB-B096-467B-BFA2-5D1531D5AF51}"/>
                </a:ext>
              </a:extLst>
            </p:cNvPr>
            <p:cNvGrpSpPr/>
            <p:nvPr/>
          </p:nvGrpSpPr>
          <p:grpSpPr>
            <a:xfrm>
              <a:off x="3635821" y="1669592"/>
              <a:ext cx="1192567" cy="303386"/>
              <a:chOff x="3859378" y="1669592"/>
              <a:chExt cx="1192567" cy="303386"/>
            </a:xfrm>
          </p:grpSpPr>
          <p:sp>
            <p:nvSpPr>
              <p:cNvPr id="261" name="ZoneTexte 260">
                <a:extLst>
                  <a:ext uri="{FF2B5EF4-FFF2-40B4-BE49-F238E27FC236}">
                    <a16:creationId xmlns:a16="http://schemas.microsoft.com/office/drawing/2014/main" id="{74E1B9B5-D35A-4691-9CDA-971969810B6C}"/>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262" name="Ellipse 261">
                <a:extLst>
                  <a:ext uri="{FF2B5EF4-FFF2-40B4-BE49-F238E27FC236}">
                    <a16:creationId xmlns:a16="http://schemas.microsoft.com/office/drawing/2014/main" id="{4BEA7605-D1DE-44EB-AB4C-7C0D39883A07}"/>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279" name="ZoneTexte 278">
            <a:extLst>
              <a:ext uri="{FF2B5EF4-FFF2-40B4-BE49-F238E27FC236}">
                <a16:creationId xmlns:a16="http://schemas.microsoft.com/office/drawing/2014/main" id="{8B49E68F-250E-4153-92AC-BDBE94D53565}"/>
              </a:ext>
            </a:extLst>
          </p:cNvPr>
          <p:cNvSpPr txBox="1"/>
          <p:nvPr/>
        </p:nvSpPr>
        <p:spPr>
          <a:xfrm>
            <a:off x="4692506" y="2430453"/>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284" name="ZoneTexte 283">
            <a:extLst>
              <a:ext uri="{FF2B5EF4-FFF2-40B4-BE49-F238E27FC236}">
                <a16:creationId xmlns:a16="http://schemas.microsoft.com/office/drawing/2014/main" id="{E74A3D19-77BD-4F46-ADCC-CA3F0958DB47}"/>
              </a:ext>
            </a:extLst>
          </p:cNvPr>
          <p:cNvSpPr txBox="1"/>
          <p:nvPr/>
        </p:nvSpPr>
        <p:spPr>
          <a:xfrm>
            <a:off x="1678364" y="2353508"/>
            <a:ext cx="3901673"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285" name="ZoneTexte 284">
            <a:extLst>
              <a:ext uri="{FF2B5EF4-FFF2-40B4-BE49-F238E27FC236}">
                <a16:creationId xmlns:a16="http://schemas.microsoft.com/office/drawing/2014/main" id="{1324E51F-A67A-43FF-B63D-A38DD9F56A89}"/>
              </a:ext>
            </a:extLst>
          </p:cNvPr>
          <p:cNvSpPr txBox="1"/>
          <p:nvPr/>
        </p:nvSpPr>
        <p:spPr>
          <a:xfrm>
            <a:off x="-648" y="2430453"/>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grpSp>
        <p:nvGrpSpPr>
          <p:cNvPr id="6" name="Groupe 5">
            <a:extLst>
              <a:ext uri="{FF2B5EF4-FFF2-40B4-BE49-F238E27FC236}">
                <a16:creationId xmlns:a16="http://schemas.microsoft.com/office/drawing/2014/main" id="{161C728F-6879-4AE3-AC49-B02B5CD3C864}"/>
              </a:ext>
            </a:extLst>
          </p:cNvPr>
          <p:cNvGrpSpPr/>
          <p:nvPr/>
        </p:nvGrpSpPr>
        <p:grpSpPr>
          <a:xfrm>
            <a:off x="107429" y="2770748"/>
            <a:ext cx="7390449" cy="646331"/>
            <a:chOff x="107429" y="2770748"/>
            <a:chExt cx="7390449" cy="646331"/>
          </a:xfrm>
        </p:grpSpPr>
        <p:sp>
          <p:nvSpPr>
            <p:cNvPr id="256" name="ZoneTexte 255">
              <a:extLst>
                <a:ext uri="{FF2B5EF4-FFF2-40B4-BE49-F238E27FC236}">
                  <a16:creationId xmlns:a16="http://schemas.microsoft.com/office/drawing/2014/main" id="{15F29BC5-86A3-45F1-9106-C2C6C8C5E43A}"/>
                </a:ext>
              </a:extLst>
            </p:cNvPr>
            <p:cNvSpPr txBox="1"/>
            <p:nvPr/>
          </p:nvSpPr>
          <p:spPr>
            <a:xfrm>
              <a:off x="107429" y="2816914"/>
              <a:ext cx="2078641"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Réglementations </a:t>
              </a:r>
              <a:br>
                <a:rPr lang="fr-FR" dirty="0">
                  <a:solidFill>
                    <a:schemeClr val="tx2"/>
                  </a:solidFill>
                </a:rPr>
              </a:br>
              <a:r>
                <a:rPr lang="fr-FR" dirty="0">
                  <a:solidFill>
                    <a:schemeClr val="tx2"/>
                  </a:solidFill>
                </a:rPr>
                <a:t>spécifiques au domaine </a:t>
              </a:r>
              <a:br>
                <a:rPr lang="fr-FR" dirty="0">
                  <a:solidFill>
                    <a:schemeClr val="tx2"/>
                  </a:solidFill>
                </a:rPr>
              </a:br>
              <a:r>
                <a:rPr lang="fr-FR" dirty="0">
                  <a:solidFill>
                    <a:schemeClr val="tx2"/>
                  </a:solidFill>
                </a:rPr>
                <a:t>de spécialité</a:t>
              </a:r>
            </a:p>
          </p:txBody>
        </p:sp>
        <p:sp>
          <p:nvSpPr>
            <p:cNvPr id="259" name="Rectangle 258">
              <a:extLst>
                <a:ext uri="{FF2B5EF4-FFF2-40B4-BE49-F238E27FC236}">
                  <a16:creationId xmlns:a16="http://schemas.microsoft.com/office/drawing/2014/main" id="{F66EF300-AA28-453C-A9CE-EAE08EB4488A}"/>
                </a:ext>
              </a:extLst>
            </p:cNvPr>
            <p:cNvSpPr/>
            <p:nvPr/>
          </p:nvSpPr>
          <p:spPr>
            <a:xfrm>
              <a:off x="5363352" y="2770748"/>
              <a:ext cx="2134526"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Accompagner les mobilités professionnelles en garantissant le respect de la réglementation sociale et les règles internes du cabinet</a:t>
              </a:r>
            </a:p>
          </p:txBody>
        </p:sp>
        <p:grpSp>
          <p:nvGrpSpPr>
            <p:cNvPr id="303" name="Groupe 302">
              <a:extLst>
                <a:ext uri="{FF2B5EF4-FFF2-40B4-BE49-F238E27FC236}">
                  <a16:creationId xmlns:a16="http://schemas.microsoft.com/office/drawing/2014/main" id="{A1C5714D-D337-45CD-A4FB-81943996DD4D}"/>
                </a:ext>
              </a:extLst>
            </p:cNvPr>
            <p:cNvGrpSpPr/>
            <p:nvPr/>
          </p:nvGrpSpPr>
          <p:grpSpPr>
            <a:xfrm>
              <a:off x="1897189" y="2841913"/>
              <a:ext cx="3466824" cy="504000"/>
              <a:chOff x="1907629" y="3346741"/>
              <a:chExt cx="3466824" cy="504000"/>
            </a:xfrm>
          </p:grpSpPr>
          <p:grpSp>
            <p:nvGrpSpPr>
              <p:cNvPr id="304" name="Groupe 303">
                <a:extLst>
                  <a:ext uri="{FF2B5EF4-FFF2-40B4-BE49-F238E27FC236}">
                    <a16:creationId xmlns:a16="http://schemas.microsoft.com/office/drawing/2014/main" id="{294DBF29-98A7-444A-8188-A13689C8680B}"/>
                  </a:ext>
                </a:extLst>
              </p:cNvPr>
              <p:cNvGrpSpPr/>
              <p:nvPr/>
            </p:nvGrpSpPr>
            <p:grpSpPr>
              <a:xfrm>
                <a:off x="1907629" y="3346741"/>
                <a:ext cx="3405719" cy="504000"/>
                <a:chOff x="1907629" y="2782399"/>
                <a:chExt cx="3405719" cy="504000"/>
              </a:xfrm>
            </p:grpSpPr>
            <p:sp>
              <p:nvSpPr>
                <p:cNvPr id="306" name="Rectangle 305">
                  <a:extLst>
                    <a:ext uri="{FF2B5EF4-FFF2-40B4-BE49-F238E27FC236}">
                      <a16:creationId xmlns:a16="http://schemas.microsoft.com/office/drawing/2014/main" id="{B905BD14-084B-4FBE-BD01-58F5B0BFF1AC}"/>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7" name="Groupe 306">
                  <a:extLst>
                    <a:ext uri="{FF2B5EF4-FFF2-40B4-BE49-F238E27FC236}">
                      <a16:creationId xmlns:a16="http://schemas.microsoft.com/office/drawing/2014/main" id="{A1D391A9-C342-439C-80A0-828E39C519CD}"/>
                    </a:ext>
                  </a:extLst>
                </p:cNvPr>
                <p:cNvGrpSpPr/>
                <p:nvPr/>
              </p:nvGrpSpPr>
              <p:grpSpPr>
                <a:xfrm>
                  <a:off x="1907629" y="2782399"/>
                  <a:ext cx="271472" cy="504000"/>
                  <a:chOff x="1903658" y="4015785"/>
                  <a:chExt cx="265051" cy="504000"/>
                </a:xfrm>
              </p:grpSpPr>
              <p:cxnSp>
                <p:nvCxnSpPr>
                  <p:cNvPr id="308" name="Connecteur droit 307">
                    <a:extLst>
                      <a:ext uri="{FF2B5EF4-FFF2-40B4-BE49-F238E27FC236}">
                        <a16:creationId xmlns:a16="http://schemas.microsoft.com/office/drawing/2014/main" id="{296235CC-8889-491A-81FA-C6BDBFCFB294}"/>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9" name="Ellipse 308">
                    <a:extLst>
                      <a:ext uri="{FF2B5EF4-FFF2-40B4-BE49-F238E27FC236}">
                        <a16:creationId xmlns:a16="http://schemas.microsoft.com/office/drawing/2014/main" id="{69165785-7BC0-4AA8-81C4-A412F8F1D7D6}"/>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05" name="Rectangle 304">
                <a:extLst>
                  <a:ext uri="{FF2B5EF4-FFF2-40B4-BE49-F238E27FC236}">
                    <a16:creationId xmlns:a16="http://schemas.microsoft.com/office/drawing/2014/main" id="{BD76C19E-2AA2-4465-A9DE-91D62C17DAA6}"/>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Organiser une veille règlementaire et en tirer les enseignements pour sa pratique</a:t>
                </a:r>
              </a:p>
            </p:txBody>
          </p:sp>
        </p:grpSp>
      </p:grpSp>
      <p:grpSp>
        <p:nvGrpSpPr>
          <p:cNvPr id="2" name="Groupe 1">
            <a:extLst>
              <a:ext uri="{FF2B5EF4-FFF2-40B4-BE49-F238E27FC236}">
                <a16:creationId xmlns:a16="http://schemas.microsoft.com/office/drawing/2014/main" id="{1CFDA9FE-D177-4EED-8DC7-3A84BC3CB437}"/>
              </a:ext>
            </a:extLst>
          </p:cNvPr>
          <p:cNvGrpSpPr/>
          <p:nvPr/>
        </p:nvGrpSpPr>
        <p:grpSpPr>
          <a:xfrm>
            <a:off x="107429" y="5201890"/>
            <a:ext cx="7452245" cy="646331"/>
            <a:chOff x="107429" y="5201890"/>
            <a:chExt cx="7452245" cy="646331"/>
          </a:xfrm>
        </p:grpSpPr>
        <p:sp>
          <p:nvSpPr>
            <p:cNvPr id="269" name="ZoneTexte 268">
              <a:extLst>
                <a:ext uri="{FF2B5EF4-FFF2-40B4-BE49-F238E27FC236}">
                  <a16:creationId xmlns:a16="http://schemas.microsoft.com/office/drawing/2014/main" id="{BE4A6FEA-CEE8-42CF-8D97-BD511FD0BB01}"/>
                </a:ext>
              </a:extLst>
            </p:cNvPr>
            <p:cNvSpPr txBox="1"/>
            <p:nvPr/>
          </p:nvSpPr>
          <p:spPr>
            <a:xfrm>
              <a:off x="107429" y="5325000"/>
              <a:ext cx="1736779"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Accompagnement des projets de transformation</a:t>
              </a:r>
            </a:p>
          </p:txBody>
        </p:sp>
        <p:sp>
          <p:nvSpPr>
            <p:cNvPr id="357" name="Rectangle 356">
              <a:extLst>
                <a:ext uri="{FF2B5EF4-FFF2-40B4-BE49-F238E27FC236}">
                  <a16:creationId xmlns:a16="http://schemas.microsoft.com/office/drawing/2014/main" id="{B6A0A7A7-4DCE-4CB7-8EFF-BBD58C89DD5D}"/>
                </a:ext>
              </a:extLst>
            </p:cNvPr>
            <p:cNvSpPr/>
            <p:nvPr/>
          </p:nvSpPr>
          <p:spPr>
            <a:xfrm>
              <a:off x="5363352" y="5201890"/>
              <a:ext cx="2196322"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Piloter la conception et le déploiement d’une campagne d’entretiens professionnels en tenant compte des contraintes des managers</a:t>
              </a:r>
            </a:p>
          </p:txBody>
        </p:sp>
        <p:grpSp>
          <p:nvGrpSpPr>
            <p:cNvPr id="317" name="Groupe 316">
              <a:extLst>
                <a:ext uri="{FF2B5EF4-FFF2-40B4-BE49-F238E27FC236}">
                  <a16:creationId xmlns:a16="http://schemas.microsoft.com/office/drawing/2014/main" id="{F2E67077-00FC-45E7-972B-B0B58D3737EE}"/>
                </a:ext>
              </a:extLst>
            </p:cNvPr>
            <p:cNvGrpSpPr/>
            <p:nvPr/>
          </p:nvGrpSpPr>
          <p:grpSpPr>
            <a:xfrm>
              <a:off x="1897189" y="5273055"/>
              <a:ext cx="3466824" cy="504000"/>
              <a:chOff x="1907629" y="3346741"/>
              <a:chExt cx="3466824" cy="504000"/>
            </a:xfrm>
          </p:grpSpPr>
          <p:grpSp>
            <p:nvGrpSpPr>
              <p:cNvPr id="318" name="Groupe 317">
                <a:extLst>
                  <a:ext uri="{FF2B5EF4-FFF2-40B4-BE49-F238E27FC236}">
                    <a16:creationId xmlns:a16="http://schemas.microsoft.com/office/drawing/2014/main" id="{774D3537-A789-424F-AD49-EF9ADAE057AB}"/>
                  </a:ext>
                </a:extLst>
              </p:cNvPr>
              <p:cNvGrpSpPr/>
              <p:nvPr/>
            </p:nvGrpSpPr>
            <p:grpSpPr>
              <a:xfrm>
                <a:off x="1907629" y="3346741"/>
                <a:ext cx="3405719" cy="504000"/>
                <a:chOff x="1907629" y="2782399"/>
                <a:chExt cx="3405719" cy="504000"/>
              </a:xfrm>
            </p:grpSpPr>
            <p:sp>
              <p:nvSpPr>
                <p:cNvPr id="320" name="Rectangle 319">
                  <a:extLst>
                    <a:ext uri="{FF2B5EF4-FFF2-40B4-BE49-F238E27FC236}">
                      <a16:creationId xmlns:a16="http://schemas.microsoft.com/office/drawing/2014/main" id="{8DFC3FEC-A59E-48BB-AB21-44319DAC0CB9}"/>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1" name="Groupe 320">
                  <a:extLst>
                    <a:ext uri="{FF2B5EF4-FFF2-40B4-BE49-F238E27FC236}">
                      <a16:creationId xmlns:a16="http://schemas.microsoft.com/office/drawing/2014/main" id="{C63ACF75-F383-4C3A-B66F-7AB512AE2DD5}"/>
                    </a:ext>
                  </a:extLst>
                </p:cNvPr>
                <p:cNvGrpSpPr/>
                <p:nvPr/>
              </p:nvGrpSpPr>
              <p:grpSpPr>
                <a:xfrm>
                  <a:off x="1907629" y="2782399"/>
                  <a:ext cx="271472" cy="504000"/>
                  <a:chOff x="1903658" y="4015785"/>
                  <a:chExt cx="265051" cy="504000"/>
                </a:xfrm>
              </p:grpSpPr>
              <p:cxnSp>
                <p:nvCxnSpPr>
                  <p:cNvPr id="322" name="Connecteur droit 321">
                    <a:extLst>
                      <a:ext uri="{FF2B5EF4-FFF2-40B4-BE49-F238E27FC236}">
                        <a16:creationId xmlns:a16="http://schemas.microsoft.com/office/drawing/2014/main" id="{387FD12F-1FC0-4F8C-A3A7-3D65A2185436}"/>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3" name="Ellipse 322">
                    <a:extLst>
                      <a:ext uri="{FF2B5EF4-FFF2-40B4-BE49-F238E27FC236}">
                        <a16:creationId xmlns:a16="http://schemas.microsoft.com/office/drawing/2014/main" id="{562E95A4-F085-4AEA-B207-B42858DD79E4}"/>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19" name="Rectangle 318">
                <a:extLst>
                  <a:ext uri="{FF2B5EF4-FFF2-40B4-BE49-F238E27FC236}">
                    <a16:creationId xmlns:a16="http://schemas.microsoft.com/office/drawing/2014/main" id="{B5B4EBC0-7CAD-4432-9B64-9C6A5EDED2A9}"/>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points de difficultés avec les acteurs projet et réguler les relations selon le contexte</a:t>
                </a:r>
              </a:p>
            </p:txBody>
          </p:sp>
        </p:grpSp>
      </p:grpSp>
      <p:grpSp>
        <p:nvGrpSpPr>
          <p:cNvPr id="3" name="Groupe 2">
            <a:extLst>
              <a:ext uri="{FF2B5EF4-FFF2-40B4-BE49-F238E27FC236}">
                <a16:creationId xmlns:a16="http://schemas.microsoft.com/office/drawing/2014/main" id="{70AB3A17-2C72-420B-B7F8-C96B9A0E9A5C}"/>
              </a:ext>
            </a:extLst>
          </p:cNvPr>
          <p:cNvGrpSpPr/>
          <p:nvPr/>
        </p:nvGrpSpPr>
        <p:grpSpPr>
          <a:xfrm>
            <a:off x="107429" y="4594104"/>
            <a:ext cx="7186173" cy="646331"/>
            <a:chOff x="107429" y="4627567"/>
            <a:chExt cx="7186173" cy="646331"/>
          </a:xfrm>
        </p:grpSpPr>
        <p:sp>
          <p:nvSpPr>
            <p:cNvPr id="258" name="ZoneTexte 257">
              <a:extLst>
                <a:ext uri="{FF2B5EF4-FFF2-40B4-BE49-F238E27FC236}">
                  <a16:creationId xmlns:a16="http://schemas.microsoft.com/office/drawing/2014/main" id="{850CAB72-FA7C-431B-8774-E5F68B7CBF1D}"/>
                </a:ext>
              </a:extLst>
            </p:cNvPr>
            <p:cNvSpPr txBox="1"/>
            <p:nvPr/>
          </p:nvSpPr>
          <p:spPr>
            <a:xfrm>
              <a:off x="107429" y="4750677"/>
              <a:ext cx="1834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et promotion d’un contenu communicant </a:t>
              </a:r>
            </a:p>
          </p:txBody>
        </p:sp>
        <p:sp>
          <p:nvSpPr>
            <p:cNvPr id="355" name="Rectangle 354">
              <a:extLst>
                <a:ext uri="{FF2B5EF4-FFF2-40B4-BE49-F238E27FC236}">
                  <a16:creationId xmlns:a16="http://schemas.microsoft.com/office/drawing/2014/main" id="{98A41055-EB25-480F-941E-B1A9FFC91A90}"/>
                </a:ext>
              </a:extLst>
            </p:cNvPr>
            <p:cNvSpPr/>
            <p:nvPr/>
          </p:nvSpPr>
          <p:spPr>
            <a:xfrm>
              <a:off x="5363352" y="4627567"/>
              <a:ext cx="1930250"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Produire un support de communication interne sur les mobilités professionnelles internes</a:t>
              </a:r>
            </a:p>
          </p:txBody>
        </p:sp>
        <p:grpSp>
          <p:nvGrpSpPr>
            <p:cNvPr id="324" name="Groupe 323">
              <a:extLst>
                <a:ext uri="{FF2B5EF4-FFF2-40B4-BE49-F238E27FC236}">
                  <a16:creationId xmlns:a16="http://schemas.microsoft.com/office/drawing/2014/main" id="{92843023-2BDD-44D1-8E1A-13C872399A0F}"/>
                </a:ext>
              </a:extLst>
            </p:cNvPr>
            <p:cNvGrpSpPr/>
            <p:nvPr/>
          </p:nvGrpSpPr>
          <p:grpSpPr>
            <a:xfrm>
              <a:off x="1897189" y="4698732"/>
              <a:ext cx="3466824" cy="504000"/>
              <a:chOff x="1942188" y="5252504"/>
              <a:chExt cx="3466824" cy="504000"/>
            </a:xfrm>
          </p:grpSpPr>
          <p:grpSp>
            <p:nvGrpSpPr>
              <p:cNvPr id="325" name="Groupe 324">
                <a:extLst>
                  <a:ext uri="{FF2B5EF4-FFF2-40B4-BE49-F238E27FC236}">
                    <a16:creationId xmlns:a16="http://schemas.microsoft.com/office/drawing/2014/main" id="{CD7312AC-0F82-4B3A-BAD8-541E0D55E34E}"/>
                  </a:ext>
                </a:extLst>
              </p:cNvPr>
              <p:cNvGrpSpPr/>
              <p:nvPr/>
            </p:nvGrpSpPr>
            <p:grpSpPr>
              <a:xfrm>
                <a:off x="1942188" y="5252504"/>
                <a:ext cx="3405719" cy="504000"/>
                <a:chOff x="1907629" y="2828565"/>
                <a:chExt cx="3405719" cy="504000"/>
              </a:xfrm>
            </p:grpSpPr>
            <p:sp>
              <p:nvSpPr>
                <p:cNvPr id="327" name="Rectangle 326">
                  <a:extLst>
                    <a:ext uri="{FF2B5EF4-FFF2-40B4-BE49-F238E27FC236}">
                      <a16:creationId xmlns:a16="http://schemas.microsoft.com/office/drawing/2014/main" id="{879CB55F-546B-48B8-A123-F168CC19E6F7}"/>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8" name="Groupe 327">
                  <a:extLst>
                    <a:ext uri="{FF2B5EF4-FFF2-40B4-BE49-F238E27FC236}">
                      <a16:creationId xmlns:a16="http://schemas.microsoft.com/office/drawing/2014/main" id="{F62A04A2-95B3-439D-A4D2-31CD8143094E}"/>
                    </a:ext>
                  </a:extLst>
                </p:cNvPr>
                <p:cNvGrpSpPr/>
                <p:nvPr/>
              </p:nvGrpSpPr>
              <p:grpSpPr>
                <a:xfrm>
                  <a:off x="1907629" y="2828565"/>
                  <a:ext cx="271472" cy="504000"/>
                  <a:chOff x="1903658" y="4061951"/>
                  <a:chExt cx="265051" cy="504000"/>
                </a:xfrm>
              </p:grpSpPr>
              <p:cxnSp>
                <p:nvCxnSpPr>
                  <p:cNvPr id="329" name="Connecteur droit 328">
                    <a:extLst>
                      <a:ext uri="{FF2B5EF4-FFF2-40B4-BE49-F238E27FC236}">
                        <a16:creationId xmlns:a16="http://schemas.microsoft.com/office/drawing/2014/main" id="{7E71E1F3-77C9-4BFC-9669-35F7298EF2D4}"/>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ADCA2334-6C42-419A-B0F1-38D2D7CD461D}"/>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26" name="Rectangle 325">
                <a:extLst>
                  <a:ext uri="{FF2B5EF4-FFF2-40B4-BE49-F238E27FC236}">
                    <a16:creationId xmlns:a16="http://schemas.microsoft.com/office/drawing/2014/main" id="{12B4E33A-BDA5-42AC-B228-5274FF47572B}"/>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Produire un support et préconiser des modalités de communication adaptées online/offline</a:t>
                </a:r>
              </a:p>
            </p:txBody>
          </p:sp>
        </p:grpSp>
      </p:grpSp>
      <p:grpSp>
        <p:nvGrpSpPr>
          <p:cNvPr id="5" name="Groupe 4">
            <a:extLst>
              <a:ext uri="{FF2B5EF4-FFF2-40B4-BE49-F238E27FC236}">
                <a16:creationId xmlns:a16="http://schemas.microsoft.com/office/drawing/2014/main" id="{DA35B96F-9E88-405D-A8D3-AF3348FD59BA}"/>
              </a:ext>
            </a:extLst>
          </p:cNvPr>
          <p:cNvGrpSpPr/>
          <p:nvPr/>
        </p:nvGrpSpPr>
        <p:grpSpPr>
          <a:xfrm>
            <a:off x="107429" y="3378533"/>
            <a:ext cx="7204564" cy="646331"/>
            <a:chOff x="107429" y="3403431"/>
            <a:chExt cx="7204564" cy="646331"/>
          </a:xfrm>
        </p:grpSpPr>
        <p:sp>
          <p:nvSpPr>
            <p:cNvPr id="270" name="ZoneTexte 269">
              <a:extLst>
                <a:ext uri="{FF2B5EF4-FFF2-40B4-BE49-F238E27FC236}">
                  <a16:creationId xmlns:a16="http://schemas.microsoft.com/office/drawing/2014/main" id="{DC12A47F-103E-414F-9AA7-B8FF2D3458AD}"/>
                </a:ext>
              </a:extLst>
            </p:cNvPr>
            <p:cNvSpPr txBox="1"/>
            <p:nvPr/>
          </p:nvSpPr>
          <p:spPr>
            <a:xfrm>
              <a:off x="107429" y="3449597"/>
              <a:ext cx="188355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de livrables répondant à une problématique client</a:t>
              </a:r>
            </a:p>
          </p:txBody>
        </p:sp>
        <p:sp>
          <p:nvSpPr>
            <p:cNvPr id="353" name="Rectangle 352">
              <a:extLst>
                <a:ext uri="{FF2B5EF4-FFF2-40B4-BE49-F238E27FC236}">
                  <a16:creationId xmlns:a16="http://schemas.microsoft.com/office/drawing/2014/main" id="{D4AEF475-95FE-44A4-9097-70BAD944AAE3}"/>
                </a:ext>
              </a:extLst>
            </p:cNvPr>
            <p:cNvSpPr/>
            <p:nvPr/>
          </p:nvSpPr>
          <p:spPr>
            <a:xfrm>
              <a:off x="5363352" y="3403431"/>
              <a:ext cx="1948641"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 potentiel d’un candidat à partir des différents éléments constituant son profil (formation, motivations, compétences, etc.)</a:t>
              </a:r>
            </a:p>
          </p:txBody>
        </p:sp>
        <p:grpSp>
          <p:nvGrpSpPr>
            <p:cNvPr id="338" name="Groupe 337">
              <a:extLst>
                <a:ext uri="{FF2B5EF4-FFF2-40B4-BE49-F238E27FC236}">
                  <a16:creationId xmlns:a16="http://schemas.microsoft.com/office/drawing/2014/main" id="{B1B2BDDD-E011-40FF-BEF7-FB91296DC28A}"/>
                </a:ext>
              </a:extLst>
            </p:cNvPr>
            <p:cNvGrpSpPr/>
            <p:nvPr/>
          </p:nvGrpSpPr>
          <p:grpSpPr>
            <a:xfrm>
              <a:off x="1897189" y="3449597"/>
              <a:ext cx="3456023" cy="553998"/>
              <a:chOff x="1942188" y="8413894"/>
              <a:chExt cx="3456023" cy="553998"/>
            </a:xfrm>
          </p:grpSpPr>
          <p:grpSp>
            <p:nvGrpSpPr>
              <p:cNvPr id="339" name="Groupe 338">
                <a:extLst>
                  <a:ext uri="{FF2B5EF4-FFF2-40B4-BE49-F238E27FC236}">
                    <a16:creationId xmlns:a16="http://schemas.microsoft.com/office/drawing/2014/main" id="{A3CA0F84-EE16-4DE7-8814-FCC828DACE8C}"/>
                  </a:ext>
                </a:extLst>
              </p:cNvPr>
              <p:cNvGrpSpPr/>
              <p:nvPr/>
            </p:nvGrpSpPr>
            <p:grpSpPr>
              <a:xfrm>
                <a:off x="1942188" y="8438893"/>
                <a:ext cx="3405719" cy="504000"/>
                <a:chOff x="1907629" y="2848854"/>
                <a:chExt cx="3405719" cy="504000"/>
              </a:xfrm>
            </p:grpSpPr>
            <p:sp>
              <p:nvSpPr>
                <p:cNvPr id="341" name="Rectangle 340">
                  <a:extLst>
                    <a:ext uri="{FF2B5EF4-FFF2-40B4-BE49-F238E27FC236}">
                      <a16:creationId xmlns:a16="http://schemas.microsoft.com/office/drawing/2014/main" id="{31DDA96F-59E7-4414-8D42-D8114BC381E1}"/>
                    </a:ext>
                  </a:extLst>
                </p:cNvPr>
                <p:cNvSpPr/>
                <p:nvPr/>
              </p:nvSpPr>
              <p:spPr>
                <a:xfrm>
                  <a:off x="2052761" y="28488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2" name="Groupe 341">
                  <a:extLst>
                    <a:ext uri="{FF2B5EF4-FFF2-40B4-BE49-F238E27FC236}">
                      <a16:creationId xmlns:a16="http://schemas.microsoft.com/office/drawing/2014/main" id="{BDF9823C-9F25-401F-960E-7C1EAD9B3045}"/>
                    </a:ext>
                  </a:extLst>
                </p:cNvPr>
                <p:cNvGrpSpPr/>
                <p:nvPr/>
              </p:nvGrpSpPr>
              <p:grpSpPr>
                <a:xfrm>
                  <a:off x="1907629" y="2848854"/>
                  <a:ext cx="271472" cy="504000"/>
                  <a:chOff x="1903658" y="4082240"/>
                  <a:chExt cx="265051" cy="504000"/>
                </a:xfrm>
              </p:grpSpPr>
              <p:cxnSp>
                <p:nvCxnSpPr>
                  <p:cNvPr id="343" name="Connecteur droit 342">
                    <a:extLst>
                      <a:ext uri="{FF2B5EF4-FFF2-40B4-BE49-F238E27FC236}">
                        <a16:creationId xmlns:a16="http://schemas.microsoft.com/office/drawing/2014/main" id="{EF0F44A9-FB87-410D-88D7-B4BE510835E3}"/>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44" name="Ellipse 343">
                    <a:extLst>
                      <a:ext uri="{FF2B5EF4-FFF2-40B4-BE49-F238E27FC236}">
                        <a16:creationId xmlns:a16="http://schemas.microsoft.com/office/drawing/2014/main" id="{C3201F45-DCF4-4A01-9940-27FC01F2D46D}"/>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40" name="Rectangle 339">
                <a:extLst>
                  <a:ext uri="{FF2B5EF4-FFF2-40B4-BE49-F238E27FC236}">
                    <a16:creationId xmlns:a16="http://schemas.microsoft.com/office/drawing/2014/main" id="{53087E95-90E4-496A-BC30-367A2D733721}"/>
                  </a:ext>
                </a:extLst>
              </p:cNvPr>
              <p:cNvSpPr/>
              <p:nvPr/>
            </p:nvSpPr>
            <p:spPr>
              <a:xfrm>
                <a:off x="2158211" y="841389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Analyser des informations variées pour produire un livrable répondant à une problématique client spécifique</a:t>
                </a:r>
              </a:p>
            </p:txBody>
          </p:sp>
        </p:grpSp>
      </p:grpSp>
      <p:grpSp>
        <p:nvGrpSpPr>
          <p:cNvPr id="4" name="Groupe 3">
            <a:extLst>
              <a:ext uri="{FF2B5EF4-FFF2-40B4-BE49-F238E27FC236}">
                <a16:creationId xmlns:a16="http://schemas.microsoft.com/office/drawing/2014/main" id="{7FB4F941-F140-4157-AE31-9B3B836F8360}"/>
              </a:ext>
            </a:extLst>
          </p:cNvPr>
          <p:cNvGrpSpPr/>
          <p:nvPr/>
        </p:nvGrpSpPr>
        <p:grpSpPr>
          <a:xfrm>
            <a:off x="107429" y="3986319"/>
            <a:ext cx="7226564" cy="646331"/>
            <a:chOff x="107429" y="3979495"/>
            <a:chExt cx="7226564" cy="6463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107429" y="4102605"/>
              <a:ext cx="178512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Gestion et exploitation d’une base de données</a:t>
              </a:r>
            </a:p>
          </p:txBody>
        </p:sp>
        <p:sp>
          <p:nvSpPr>
            <p:cNvPr id="354" name="Rectangle 353">
              <a:extLst>
                <a:ext uri="{FF2B5EF4-FFF2-40B4-BE49-F238E27FC236}">
                  <a16:creationId xmlns:a16="http://schemas.microsoft.com/office/drawing/2014/main" id="{DB7EF706-8C78-4E32-931C-FB6F6E2B19DA}"/>
                </a:ext>
              </a:extLst>
            </p:cNvPr>
            <p:cNvSpPr/>
            <p:nvPr/>
          </p:nvSpPr>
          <p:spPr>
            <a:xfrm>
              <a:off x="5363352" y="3979495"/>
              <a:ext cx="1970641"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Elaborer et analyser des indicateurs de l’activité RH (recrutements, rémunérations, absences, etc.)</a:t>
              </a:r>
            </a:p>
          </p:txBody>
        </p:sp>
        <p:grpSp>
          <p:nvGrpSpPr>
            <p:cNvPr id="345" name="Groupe 344">
              <a:extLst>
                <a:ext uri="{FF2B5EF4-FFF2-40B4-BE49-F238E27FC236}">
                  <a16:creationId xmlns:a16="http://schemas.microsoft.com/office/drawing/2014/main" id="{C1763464-CFF2-4BF8-9C3B-8B7BEBEDA4E4}"/>
                </a:ext>
              </a:extLst>
            </p:cNvPr>
            <p:cNvGrpSpPr/>
            <p:nvPr/>
          </p:nvGrpSpPr>
          <p:grpSpPr>
            <a:xfrm>
              <a:off x="1897189" y="4050660"/>
              <a:ext cx="3466824" cy="504000"/>
              <a:chOff x="1942188" y="3964864"/>
              <a:chExt cx="3466824" cy="504000"/>
            </a:xfrm>
          </p:grpSpPr>
          <p:sp>
            <p:nvSpPr>
              <p:cNvPr id="346" name="Rectangle 345">
                <a:extLst>
                  <a:ext uri="{FF2B5EF4-FFF2-40B4-BE49-F238E27FC236}">
                    <a16:creationId xmlns:a16="http://schemas.microsoft.com/office/drawing/2014/main" id="{EE44DC36-A545-4C63-B4B7-A728E3ACBC11}"/>
                  </a:ext>
                </a:extLst>
              </p:cNvPr>
              <p:cNvSpPr/>
              <p:nvPr/>
            </p:nvSpPr>
            <p:spPr>
              <a:xfrm>
                <a:off x="2087320" y="39648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7" name="Groupe 346">
                <a:extLst>
                  <a:ext uri="{FF2B5EF4-FFF2-40B4-BE49-F238E27FC236}">
                    <a16:creationId xmlns:a16="http://schemas.microsoft.com/office/drawing/2014/main" id="{8A7656CA-9E86-4CCB-8028-0B0269D4F4FC}"/>
                  </a:ext>
                </a:extLst>
              </p:cNvPr>
              <p:cNvGrpSpPr/>
              <p:nvPr/>
            </p:nvGrpSpPr>
            <p:grpSpPr>
              <a:xfrm>
                <a:off x="1942188" y="3964864"/>
                <a:ext cx="271472" cy="504000"/>
                <a:chOff x="1903658" y="4003285"/>
                <a:chExt cx="265051" cy="504000"/>
              </a:xfrm>
            </p:grpSpPr>
            <p:cxnSp>
              <p:nvCxnSpPr>
                <p:cNvPr id="349" name="Connecteur droit 348">
                  <a:extLst>
                    <a:ext uri="{FF2B5EF4-FFF2-40B4-BE49-F238E27FC236}">
                      <a16:creationId xmlns:a16="http://schemas.microsoft.com/office/drawing/2014/main" id="{37E19BB4-2CB1-4AFB-BBF7-E21B34FD09E2}"/>
                    </a:ext>
                  </a:extLst>
                </p:cNvPr>
                <p:cNvCxnSpPr>
                  <a:cxnSpLocks/>
                </p:cNvCxnSpPr>
                <p:nvPr/>
              </p:nvCxnSpPr>
              <p:spPr>
                <a:xfrm>
                  <a:off x="2036183" y="4003285"/>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50" name="Ellipse 349">
                  <a:extLst>
                    <a:ext uri="{FF2B5EF4-FFF2-40B4-BE49-F238E27FC236}">
                      <a16:creationId xmlns:a16="http://schemas.microsoft.com/office/drawing/2014/main" id="{A18CFA71-2490-4758-B14F-5F1CCFFD6378}"/>
                    </a:ext>
                  </a:extLst>
                </p:cNvPr>
                <p:cNvSpPr/>
                <p:nvPr/>
              </p:nvSpPr>
              <p:spPr>
                <a:xfrm>
                  <a:off x="1903658" y="4136833"/>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348" name="Rectangle 347">
                <a:extLst>
                  <a:ext uri="{FF2B5EF4-FFF2-40B4-BE49-F238E27FC236}">
                    <a16:creationId xmlns:a16="http://schemas.microsoft.com/office/drawing/2014/main" id="{D9FC1DF7-5A2E-4E5E-9703-AD7BC1A8AC6A}"/>
                  </a:ext>
                </a:extLst>
              </p:cNvPr>
              <p:cNvSpPr/>
              <p:nvPr/>
            </p:nvSpPr>
            <p:spPr>
              <a:xfrm>
                <a:off x="2169012" y="401680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simples sur une base de données</a:t>
                </a:r>
              </a:p>
            </p:txBody>
          </p:sp>
        </p:grpSp>
      </p:grpSp>
      <p:grpSp>
        <p:nvGrpSpPr>
          <p:cNvPr id="15" name="Groupe 14">
            <a:extLst>
              <a:ext uri="{FF2B5EF4-FFF2-40B4-BE49-F238E27FC236}">
                <a16:creationId xmlns:a16="http://schemas.microsoft.com/office/drawing/2014/main" id="{DF4F21D4-7900-443B-90FD-BE7F1F628C37}"/>
              </a:ext>
            </a:extLst>
          </p:cNvPr>
          <p:cNvGrpSpPr/>
          <p:nvPr/>
        </p:nvGrpSpPr>
        <p:grpSpPr>
          <a:xfrm>
            <a:off x="107429" y="6099653"/>
            <a:ext cx="7344814" cy="507831"/>
            <a:chOff x="107429" y="6099653"/>
            <a:chExt cx="7344814" cy="507831"/>
          </a:xfrm>
        </p:grpSpPr>
        <p:sp>
          <p:nvSpPr>
            <p:cNvPr id="275" name="ZoneTexte 274">
              <a:extLst>
                <a:ext uri="{FF2B5EF4-FFF2-40B4-BE49-F238E27FC236}">
                  <a16:creationId xmlns:a16="http://schemas.microsoft.com/office/drawing/2014/main" id="{4D705067-8FD7-41AC-902A-1FA6FC377894}"/>
                </a:ext>
              </a:extLst>
            </p:cNvPr>
            <p:cNvSpPr txBox="1"/>
            <p:nvPr/>
          </p:nvSpPr>
          <p:spPr>
            <a:xfrm>
              <a:off x="107429" y="6230458"/>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Pilotage de missions</a:t>
              </a:r>
            </a:p>
          </p:txBody>
        </p:sp>
        <p:sp>
          <p:nvSpPr>
            <p:cNvPr id="359" name="Rectangle 358">
              <a:extLst>
                <a:ext uri="{FF2B5EF4-FFF2-40B4-BE49-F238E27FC236}">
                  <a16:creationId xmlns:a16="http://schemas.microsoft.com/office/drawing/2014/main" id="{0E73DC5F-9059-4007-ACA7-AD89AF5A8198}"/>
                </a:ext>
              </a:extLst>
            </p:cNvPr>
            <p:cNvSpPr/>
            <p:nvPr/>
          </p:nvSpPr>
          <p:spPr>
            <a:xfrm>
              <a:off x="5363352" y="6099653"/>
              <a:ext cx="208889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le budget alloué aux relations écoles, adapter les actions selon les objectifs de recrutement </a:t>
              </a:r>
            </a:p>
          </p:txBody>
        </p:sp>
        <p:grpSp>
          <p:nvGrpSpPr>
            <p:cNvPr id="383" name="Groupe 382">
              <a:extLst>
                <a:ext uri="{FF2B5EF4-FFF2-40B4-BE49-F238E27FC236}">
                  <a16:creationId xmlns:a16="http://schemas.microsoft.com/office/drawing/2014/main" id="{C76416A4-A05F-46CB-A16A-B4B299949F4D}"/>
                </a:ext>
              </a:extLst>
            </p:cNvPr>
            <p:cNvGrpSpPr/>
            <p:nvPr/>
          </p:nvGrpSpPr>
          <p:grpSpPr>
            <a:xfrm>
              <a:off x="1897189" y="6101568"/>
              <a:ext cx="3466824" cy="504000"/>
              <a:chOff x="1907629" y="3346741"/>
              <a:chExt cx="3466824" cy="504000"/>
            </a:xfrm>
          </p:grpSpPr>
          <p:grpSp>
            <p:nvGrpSpPr>
              <p:cNvPr id="384" name="Groupe 383">
                <a:extLst>
                  <a:ext uri="{FF2B5EF4-FFF2-40B4-BE49-F238E27FC236}">
                    <a16:creationId xmlns:a16="http://schemas.microsoft.com/office/drawing/2014/main" id="{9C8DB5F7-5DDF-4B71-912A-FCCF88C57ADE}"/>
                  </a:ext>
                </a:extLst>
              </p:cNvPr>
              <p:cNvGrpSpPr/>
              <p:nvPr/>
            </p:nvGrpSpPr>
            <p:grpSpPr>
              <a:xfrm>
                <a:off x="1907629" y="3346741"/>
                <a:ext cx="3405719" cy="504000"/>
                <a:chOff x="1907629" y="2782399"/>
                <a:chExt cx="3405719" cy="504000"/>
              </a:xfrm>
            </p:grpSpPr>
            <p:sp>
              <p:nvSpPr>
                <p:cNvPr id="386" name="Rectangle 385">
                  <a:extLst>
                    <a:ext uri="{FF2B5EF4-FFF2-40B4-BE49-F238E27FC236}">
                      <a16:creationId xmlns:a16="http://schemas.microsoft.com/office/drawing/2014/main" id="{F0610CAE-280B-4D6A-9019-4ABD6086FA6D}"/>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87" name="Groupe 386">
                  <a:extLst>
                    <a:ext uri="{FF2B5EF4-FFF2-40B4-BE49-F238E27FC236}">
                      <a16:creationId xmlns:a16="http://schemas.microsoft.com/office/drawing/2014/main" id="{0A308978-CD2A-4AD7-9366-4755C987EC7E}"/>
                    </a:ext>
                  </a:extLst>
                </p:cNvPr>
                <p:cNvGrpSpPr/>
                <p:nvPr/>
              </p:nvGrpSpPr>
              <p:grpSpPr>
                <a:xfrm>
                  <a:off x="1907629" y="2782399"/>
                  <a:ext cx="271472" cy="504000"/>
                  <a:chOff x="1903658" y="4015785"/>
                  <a:chExt cx="265051" cy="504000"/>
                </a:xfrm>
              </p:grpSpPr>
              <p:cxnSp>
                <p:nvCxnSpPr>
                  <p:cNvPr id="388" name="Connecteur droit 387">
                    <a:extLst>
                      <a:ext uri="{FF2B5EF4-FFF2-40B4-BE49-F238E27FC236}">
                        <a16:creationId xmlns:a16="http://schemas.microsoft.com/office/drawing/2014/main" id="{FA45666E-3159-4F56-BCBE-AA72534C75CA}"/>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89" name="Ellipse 388">
                    <a:extLst>
                      <a:ext uri="{FF2B5EF4-FFF2-40B4-BE49-F238E27FC236}">
                        <a16:creationId xmlns:a16="http://schemas.microsoft.com/office/drawing/2014/main" id="{10934D3C-1263-4155-B6A8-E202354A7638}"/>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85" name="Rectangle 384">
                <a:extLst>
                  <a:ext uri="{FF2B5EF4-FFF2-40B4-BE49-F238E27FC236}">
                    <a16:creationId xmlns:a16="http://schemas.microsoft.com/office/drawing/2014/main" id="{476B2D34-972B-442E-A1C9-FEE1D80CCC65}"/>
                  </a:ext>
                </a:extLst>
              </p:cNvPr>
              <p:cNvSpPr/>
              <p:nvPr/>
            </p:nvSpPr>
            <p:spPr>
              <a:xfrm>
                <a:off x="2134453" y="3460504"/>
                <a:ext cx="3240000" cy="246221"/>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une ou plusieurs phases et équipes projets</a:t>
                </a:r>
              </a:p>
            </p:txBody>
          </p:sp>
        </p:grpSp>
      </p:grpSp>
      <p:grpSp>
        <p:nvGrpSpPr>
          <p:cNvPr id="14" name="Groupe 13">
            <a:extLst>
              <a:ext uri="{FF2B5EF4-FFF2-40B4-BE49-F238E27FC236}">
                <a16:creationId xmlns:a16="http://schemas.microsoft.com/office/drawing/2014/main" id="{E59D29BA-132B-4DA4-BA2E-54471070F07D}"/>
              </a:ext>
            </a:extLst>
          </p:cNvPr>
          <p:cNvGrpSpPr/>
          <p:nvPr/>
        </p:nvGrpSpPr>
        <p:grpSpPr>
          <a:xfrm>
            <a:off x="107429" y="6667464"/>
            <a:ext cx="7408218" cy="507831"/>
            <a:chOff x="107429" y="6675717"/>
            <a:chExt cx="7408218" cy="507831"/>
          </a:xfrm>
        </p:grpSpPr>
        <p:sp>
          <p:nvSpPr>
            <p:cNvPr id="273" name="ZoneTexte 272">
              <a:extLst>
                <a:ext uri="{FF2B5EF4-FFF2-40B4-BE49-F238E27FC236}">
                  <a16:creationId xmlns:a16="http://schemas.microsoft.com/office/drawing/2014/main" id="{380F4327-7DC3-45C9-8DA4-524F20138EDF}"/>
                </a:ext>
              </a:extLst>
            </p:cNvPr>
            <p:cNvSpPr txBox="1"/>
            <p:nvPr/>
          </p:nvSpPr>
          <p:spPr>
            <a:xfrm>
              <a:off x="107429" y="6806522"/>
              <a:ext cx="1587493"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Posture conseil</a:t>
              </a:r>
            </a:p>
          </p:txBody>
        </p:sp>
        <p:sp>
          <p:nvSpPr>
            <p:cNvPr id="360" name="Rectangle 359">
              <a:extLst>
                <a:ext uri="{FF2B5EF4-FFF2-40B4-BE49-F238E27FC236}">
                  <a16:creationId xmlns:a16="http://schemas.microsoft.com/office/drawing/2014/main" id="{A87D298E-E849-4F0D-AD5F-4948E0A1D653}"/>
                </a:ext>
              </a:extLst>
            </p:cNvPr>
            <p:cNvSpPr/>
            <p:nvPr/>
          </p:nvSpPr>
          <p:spPr>
            <a:xfrm>
              <a:off x="5363352" y="6675717"/>
              <a:ext cx="2152295" cy="507831"/>
            </a:xfrm>
            <a:prstGeom prst="rect">
              <a:avLst/>
            </a:prstGeom>
            <a:noFill/>
            <a:ln>
              <a:noFill/>
            </a:ln>
          </p:spPr>
          <p:txBody>
            <a:bodyPr wrap="square">
              <a:spAutoFit/>
            </a:bodyPr>
            <a:lstStyle/>
            <a:p>
              <a:r>
                <a:rPr lang="fr-FR" sz="900" i="1" dirty="0">
                  <a:solidFill>
                    <a:schemeClr val="tx2"/>
                  </a:solidFill>
                  <a:latin typeface="Univers Light" panose="020B0403020202020204" pitchFamily="34" charset="0"/>
                </a:rPr>
                <a:t>Proposer aux directeurs des pôles d’activité les candidats correspondant le plus à leurs besoins</a:t>
              </a:r>
            </a:p>
          </p:txBody>
        </p:sp>
        <p:grpSp>
          <p:nvGrpSpPr>
            <p:cNvPr id="390" name="Groupe 389">
              <a:extLst>
                <a:ext uri="{FF2B5EF4-FFF2-40B4-BE49-F238E27FC236}">
                  <a16:creationId xmlns:a16="http://schemas.microsoft.com/office/drawing/2014/main" id="{A13EF5A0-2666-4E51-94C8-C6854E61CF25}"/>
                </a:ext>
              </a:extLst>
            </p:cNvPr>
            <p:cNvGrpSpPr/>
            <p:nvPr/>
          </p:nvGrpSpPr>
          <p:grpSpPr>
            <a:xfrm>
              <a:off x="1897189" y="6677632"/>
              <a:ext cx="3466824" cy="504000"/>
              <a:chOff x="1942188" y="5252504"/>
              <a:chExt cx="3466824" cy="504000"/>
            </a:xfrm>
          </p:grpSpPr>
          <p:grpSp>
            <p:nvGrpSpPr>
              <p:cNvPr id="391" name="Groupe 390">
                <a:extLst>
                  <a:ext uri="{FF2B5EF4-FFF2-40B4-BE49-F238E27FC236}">
                    <a16:creationId xmlns:a16="http://schemas.microsoft.com/office/drawing/2014/main" id="{71E46746-239C-4C5E-8690-82EC0B4606D3}"/>
                  </a:ext>
                </a:extLst>
              </p:cNvPr>
              <p:cNvGrpSpPr/>
              <p:nvPr/>
            </p:nvGrpSpPr>
            <p:grpSpPr>
              <a:xfrm>
                <a:off x="1942188" y="5252504"/>
                <a:ext cx="3405719" cy="504000"/>
                <a:chOff x="1907629" y="2828565"/>
                <a:chExt cx="3405719" cy="504000"/>
              </a:xfrm>
            </p:grpSpPr>
            <p:sp>
              <p:nvSpPr>
                <p:cNvPr id="393" name="Rectangle 392">
                  <a:extLst>
                    <a:ext uri="{FF2B5EF4-FFF2-40B4-BE49-F238E27FC236}">
                      <a16:creationId xmlns:a16="http://schemas.microsoft.com/office/drawing/2014/main" id="{F79F6C48-4DB4-4FD7-9DC7-587D120707A2}"/>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94" name="Groupe 393">
                  <a:extLst>
                    <a:ext uri="{FF2B5EF4-FFF2-40B4-BE49-F238E27FC236}">
                      <a16:creationId xmlns:a16="http://schemas.microsoft.com/office/drawing/2014/main" id="{114357A4-7960-4A86-868F-DA54FEBA959E}"/>
                    </a:ext>
                  </a:extLst>
                </p:cNvPr>
                <p:cNvGrpSpPr/>
                <p:nvPr/>
              </p:nvGrpSpPr>
              <p:grpSpPr>
                <a:xfrm>
                  <a:off x="1907629" y="2828565"/>
                  <a:ext cx="271472" cy="504000"/>
                  <a:chOff x="1903658" y="4061951"/>
                  <a:chExt cx="265051" cy="504000"/>
                </a:xfrm>
              </p:grpSpPr>
              <p:cxnSp>
                <p:nvCxnSpPr>
                  <p:cNvPr id="395" name="Connecteur droit 394">
                    <a:extLst>
                      <a:ext uri="{FF2B5EF4-FFF2-40B4-BE49-F238E27FC236}">
                        <a16:creationId xmlns:a16="http://schemas.microsoft.com/office/drawing/2014/main" id="{6D7481BD-BFE5-4DAB-96F6-6A240B86A799}"/>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96" name="Ellipse 395">
                    <a:extLst>
                      <a:ext uri="{FF2B5EF4-FFF2-40B4-BE49-F238E27FC236}">
                        <a16:creationId xmlns:a16="http://schemas.microsoft.com/office/drawing/2014/main" id="{19E34394-62E8-44EC-BD36-2280EFD8E225}"/>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92" name="Rectangle 391">
                <a:extLst>
                  <a:ext uri="{FF2B5EF4-FFF2-40B4-BE49-F238E27FC236}">
                    <a16:creationId xmlns:a16="http://schemas.microsoft.com/office/drawing/2014/main" id="{12F97AAE-D433-4BB3-94CE-553C4E707112}"/>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Synthétiser et restituer des analyses adaptées au besoin du client</a:t>
                </a:r>
              </a:p>
            </p:txBody>
          </p:sp>
        </p:grpSp>
      </p:grpSp>
      <p:grpSp>
        <p:nvGrpSpPr>
          <p:cNvPr id="13" name="Groupe 12">
            <a:extLst>
              <a:ext uri="{FF2B5EF4-FFF2-40B4-BE49-F238E27FC236}">
                <a16:creationId xmlns:a16="http://schemas.microsoft.com/office/drawing/2014/main" id="{DF7CFBD4-14F0-49AD-B96B-732D68B7B2DA}"/>
              </a:ext>
            </a:extLst>
          </p:cNvPr>
          <p:cNvGrpSpPr/>
          <p:nvPr/>
        </p:nvGrpSpPr>
        <p:grpSpPr>
          <a:xfrm>
            <a:off x="107429" y="7235275"/>
            <a:ext cx="7276668" cy="507831"/>
            <a:chOff x="107429" y="7283357"/>
            <a:chExt cx="7276668" cy="507831"/>
          </a:xfrm>
        </p:grpSpPr>
        <p:sp>
          <p:nvSpPr>
            <p:cNvPr id="274" name="ZoneTexte 273">
              <a:extLst>
                <a:ext uri="{FF2B5EF4-FFF2-40B4-BE49-F238E27FC236}">
                  <a16:creationId xmlns:a16="http://schemas.microsoft.com/office/drawing/2014/main" id="{4EDBF885-8A95-4084-8B0F-F06FFCB99EC4}"/>
                </a:ext>
              </a:extLst>
            </p:cNvPr>
            <p:cNvSpPr txBox="1"/>
            <p:nvPr/>
          </p:nvSpPr>
          <p:spPr>
            <a:xfrm>
              <a:off x="107429" y="7337217"/>
              <a:ext cx="1695287"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Communication écrite </a:t>
              </a:r>
              <a:br>
                <a:rPr lang="fr-FR" dirty="0"/>
              </a:br>
              <a:r>
                <a:rPr lang="fr-FR" dirty="0"/>
                <a:t>et orale</a:t>
              </a:r>
            </a:p>
          </p:txBody>
        </p:sp>
        <p:sp>
          <p:nvSpPr>
            <p:cNvPr id="146" name="Rectangle 145">
              <a:extLst>
                <a:ext uri="{FF2B5EF4-FFF2-40B4-BE49-F238E27FC236}">
                  <a16:creationId xmlns:a16="http://schemas.microsoft.com/office/drawing/2014/main" id="{063655D1-5700-442E-98A3-5A1C166F0713}"/>
                </a:ext>
              </a:extLst>
            </p:cNvPr>
            <p:cNvSpPr/>
            <p:nvPr/>
          </p:nvSpPr>
          <p:spPr>
            <a:xfrm>
              <a:off x="5363352" y="7283357"/>
              <a:ext cx="2020745" cy="507831"/>
            </a:xfrm>
            <a:prstGeom prst="rect">
              <a:avLst/>
            </a:prstGeom>
            <a:noFill/>
          </p:spPr>
          <p:txBody>
            <a:bodyPr wrap="square">
              <a:spAutoFit/>
            </a:bodyPr>
            <a:ls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a:lstStyle>
            <a:p>
              <a:r>
                <a:rPr lang="fr-FR" sz="900" i="1" dirty="0">
                  <a:solidFill>
                    <a:schemeClr val="tx2"/>
                  </a:solidFill>
                  <a:latin typeface="Univers Light" panose="020B0403020202020204" pitchFamily="34" charset="0"/>
                </a:rPr>
                <a:t>Présenter, de façon concise, le bilan de la politique de recrutement de l’année du cabinet aux dirigeants</a:t>
              </a:r>
            </a:p>
          </p:txBody>
        </p:sp>
        <p:grpSp>
          <p:nvGrpSpPr>
            <p:cNvPr id="397" name="Groupe 396">
              <a:extLst>
                <a:ext uri="{FF2B5EF4-FFF2-40B4-BE49-F238E27FC236}">
                  <a16:creationId xmlns:a16="http://schemas.microsoft.com/office/drawing/2014/main" id="{D3B922E1-2086-4C6C-BB7C-E4B67CD9B722}"/>
                </a:ext>
              </a:extLst>
            </p:cNvPr>
            <p:cNvGrpSpPr/>
            <p:nvPr/>
          </p:nvGrpSpPr>
          <p:grpSpPr>
            <a:xfrm>
              <a:off x="1897189" y="7285272"/>
              <a:ext cx="3466824" cy="504000"/>
              <a:chOff x="1907629" y="3346741"/>
              <a:chExt cx="3466824" cy="504000"/>
            </a:xfrm>
          </p:grpSpPr>
          <p:grpSp>
            <p:nvGrpSpPr>
              <p:cNvPr id="398" name="Groupe 397">
                <a:extLst>
                  <a:ext uri="{FF2B5EF4-FFF2-40B4-BE49-F238E27FC236}">
                    <a16:creationId xmlns:a16="http://schemas.microsoft.com/office/drawing/2014/main" id="{2B24F74E-4DFA-420A-B39D-9AAB997E4AD5}"/>
                  </a:ext>
                </a:extLst>
              </p:cNvPr>
              <p:cNvGrpSpPr/>
              <p:nvPr/>
            </p:nvGrpSpPr>
            <p:grpSpPr>
              <a:xfrm>
                <a:off x="1907629" y="3346741"/>
                <a:ext cx="3405719" cy="504000"/>
                <a:chOff x="1907629" y="2782399"/>
                <a:chExt cx="3405719" cy="504000"/>
              </a:xfrm>
            </p:grpSpPr>
            <p:sp>
              <p:nvSpPr>
                <p:cNvPr id="400" name="Rectangle 399">
                  <a:extLst>
                    <a:ext uri="{FF2B5EF4-FFF2-40B4-BE49-F238E27FC236}">
                      <a16:creationId xmlns:a16="http://schemas.microsoft.com/office/drawing/2014/main" id="{FE5922E3-B2AB-4BBA-B0ED-9541C38ABBE1}"/>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01" name="Groupe 400">
                  <a:extLst>
                    <a:ext uri="{FF2B5EF4-FFF2-40B4-BE49-F238E27FC236}">
                      <a16:creationId xmlns:a16="http://schemas.microsoft.com/office/drawing/2014/main" id="{DA06DA0C-1437-4429-B4DE-480E5FFBCB29}"/>
                    </a:ext>
                  </a:extLst>
                </p:cNvPr>
                <p:cNvGrpSpPr/>
                <p:nvPr/>
              </p:nvGrpSpPr>
              <p:grpSpPr>
                <a:xfrm>
                  <a:off x="1907629" y="2782399"/>
                  <a:ext cx="271472" cy="504000"/>
                  <a:chOff x="1903658" y="4015785"/>
                  <a:chExt cx="265051" cy="504000"/>
                </a:xfrm>
              </p:grpSpPr>
              <p:cxnSp>
                <p:nvCxnSpPr>
                  <p:cNvPr id="402" name="Connecteur droit 401">
                    <a:extLst>
                      <a:ext uri="{FF2B5EF4-FFF2-40B4-BE49-F238E27FC236}">
                        <a16:creationId xmlns:a16="http://schemas.microsoft.com/office/drawing/2014/main" id="{CC5BCF1D-E95B-40EC-A9BF-74D76F08EAE6}"/>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03" name="Ellipse 402">
                    <a:extLst>
                      <a:ext uri="{FF2B5EF4-FFF2-40B4-BE49-F238E27FC236}">
                        <a16:creationId xmlns:a16="http://schemas.microsoft.com/office/drawing/2014/main" id="{843088AE-CC58-4A24-A443-F22BA211AC69}"/>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99" name="Rectangle 398">
                <a:extLst>
                  <a:ext uri="{FF2B5EF4-FFF2-40B4-BE49-F238E27FC236}">
                    <a16:creationId xmlns:a16="http://schemas.microsoft.com/office/drawing/2014/main" id="{CA1C42BC-9628-4743-85C0-B9D35D472705}"/>
                  </a:ext>
                </a:extLst>
              </p:cNvPr>
              <p:cNvSpPr/>
              <p:nvPr/>
            </p:nvSpPr>
            <p:spPr>
              <a:xfrm>
                <a:off x="2134453" y="339220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Développer des mises en forme écrites élaborées, schématiser des idées complexes</a:t>
                </a:r>
              </a:p>
            </p:txBody>
          </p:sp>
        </p:grpSp>
      </p:grpSp>
      <p:grpSp>
        <p:nvGrpSpPr>
          <p:cNvPr id="12" name="Groupe 11">
            <a:extLst>
              <a:ext uri="{FF2B5EF4-FFF2-40B4-BE49-F238E27FC236}">
                <a16:creationId xmlns:a16="http://schemas.microsoft.com/office/drawing/2014/main" id="{64D58A90-CFDB-4A3A-ACD2-CC2F3DE8C47C}"/>
              </a:ext>
            </a:extLst>
          </p:cNvPr>
          <p:cNvGrpSpPr/>
          <p:nvPr/>
        </p:nvGrpSpPr>
        <p:grpSpPr>
          <a:xfrm>
            <a:off x="107429" y="7803086"/>
            <a:ext cx="7122631" cy="553998"/>
            <a:chOff x="107429" y="7816244"/>
            <a:chExt cx="7122631" cy="553998"/>
          </a:xfrm>
        </p:grpSpPr>
        <p:sp>
          <p:nvSpPr>
            <p:cNvPr id="276" name="ZoneTexte 275">
              <a:extLst>
                <a:ext uri="{FF2B5EF4-FFF2-40B4-BE49-F238E27FC236}">
                  <a16:creationId xmlns:a16="http://schemas.microsoft.com/office/drawing/2014/main" id="{4C4BC4D8-5232-4056-A4BA-4B984AEA7278}"/>
                </a:ext>
              </a:extLst>
            </p:cNvPr>
            <p:cNvSpPr txBox="1"/>
            <p:nvPr/>
          </p:nvSpPr>
          <p:spPr>
            <a:xfrm>
              <a:off x="107429" y="7816244"/>
              <a:ext cx="1970641"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Management d’une </a:t>
              </a:r>
              <a:br>
                <a:rPr lang="fr-FR" dirty="0"/>
              </a:br>
              <a:r>
                <a:rPr lang="fr-FR" dirty="0"/>
                <a:t>équipe interne </a:t>
              </a:r>
              <a:br>
                <a:rPr lang="fr-FR" dirty="0"/>
              </a:br>
              <a:r>
                <a:rPr lang="fr-FR" dirty="0"/>
                <a:t>et/ou externe</a:t>
              </a:r>
            </a:p>
          </p:txBody>
        </p:sp>
        <p:sp>
          <p:nvSpPr>
            <p:cNvPr id="362" name="Rectangle 361">
              <a:extLst>
                <a:ext uri="{FF2B5EF4-FFF2-40B4-BE49-F238E27FC236}">
                  <a16:creationId xmlns:a16="http://schemas.microsoft.com/office/drawing/2014/main" id="{DA047574-3D63-417B-A18D-ECFD02735B54}"/>
                </a:ext>
              </a:extLst>
            </p:cNvPr>
            <p:cNvSpPr/>
            <p:nvPr/>
          </p:nvSpPr>
          <p:spPr>
            <a:xfrm>
              <a:off x="5363352" y="7839328"/>
              <a:ext cx="186670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Proposer des plans de formation individuels à un ou plusieurs Assistants RH</a:t>
              </a:r>
            </a:p>
          </p:txBody>
        </p:sp>
        <p:grpSp>
          <p:nvGrpSpPr>
            <p:cNvPr id="404" name="Groupe 403">
              <a:extLst>
                <a:ext uri="{FF2B5EF4-FFF2-40B4-BE49-F238E27FC236}">
                  <a16:creationId xmlns:a16="http://schemas.microsoft.com/office/drawing/2014/main" id="{9E7E7B3B-5C8A-41B1-BEFB-A515CD5CFCEA}"/>
                </a:ext>
              </a:extLst>
            </p:cNvPr>
            <p:cNvGrpSpPr/>
            <p:nvPr/>
          </p:nvGrpSpPr>
          <p:grpSpPr>
            <a:xfrm>
              <a:off x="1897189" y="7841243"/>
              <a:ext cx="3466824" cy="504000"/>
              <a:chOff x="1942188" y="5252504"/>
              <a:chExt cx="3466824" cy="504000"/>
            </a:xfrm>
          </p:grpSpPr>
          <p:grpSp>
            <p:nvGrpSpPr>
              <p:cNvPr id="405" name="Groupe 404">
                <a:extLst>
                  <a:ext uri="{FF2B5EF4-FFF2-40B4-BE49-F238E27FC236}">
                    <a16:creationId xmlns:a16="http://schemas.microsoft.com/office/drawing/2014/main" id="{F2300CC1-D3A3-493B-A2A9-614D364C60DE}"/>
                  </a:ext>
                </a:extLst>
              </p:cNvPr>
              <p:cNvGrpSpPr/>
              <p:nvPr/>
            </p:nvGrpSpPr>
            <p:grpSpPr>
              <a:xfrm>
                <a:off x="1942188" y="5252504"/>
                <a:ext cx="3405719" cy="504000"/>
                <a:chOff x="1907629" y="2828565"/>
                <a:chExt cx="3405719" cy="504000"/>
              </a:xfrm>
            </p:grpSpPr>
            <p:sp>
              <p:nvSpPr>
                <p:cNvPr id="407" name="Rectangle 406">
                  <a:extLst>
                    <a:ext uri="{FF2B5EF4-FFF2-40B4-BE49-F238E27FC236}">
                      <a16:creationId xmlns:a16="http://schemas.microsoft.com/office/drawing/2014/main" id="{E017874A-6D16-416B-A669-5CC722ED1202}"/>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08" name="Groupe 407">
                  <a:extLst>
                    <a:ext uri="{FF2B5EF4-FFF2-40B4-BE49-F238E27FC236}">
                      <a16:creationId xmlns:a16="http://schemas.microsoft.com/office/drawing/2014/main" id="{1083FAD7-4A1E-4344-81A4-C0B225706EF0}"/>
                    </a:ext>
                  </a:extLst>
                </p:cNvPr>
                <p:cNvGrpSpPr/>
                <p:nvPr/>
              </p:nvGrpSpPr>
              <p:grpSpPr>
                <a:xfrm>
                  <a:off x="1907629" y="2828565"/>
                  <a:ext cx="271472" cy="504000"/>
                  <a:chOff x="1903658" y="4061951"/>
                  <a:chExt cx="265051" cy="504000"/>
                </a:xfrm>
              </p:grpSpPr>
              <p:cxnSp>
                <p:nvCxnSpPr>
                  <p:cNvPr id="409" name="Connecteur droit 408">
                    <a:extLst>
                      <a:ext uri="{FF2B5EF4-FFF2-40B4-BE49-F238E27FC236}">
                        <a16:creationId xmlns:a16="http://schemas.microsoft.com/office/drawing/2014/main" id="{9D2EB5F5-E3EE-4E64-BEC0-890908B83B20}"/>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10" name="Ellipse 409">
                    <a:extLst>
                      <a:ext uri="{FF2B5EF4-FFF2-40B4-BE49-F238E27FC236}">
                        <a16:creationId xmlns:a16="http://schemas.microsoft.com/office/drawing/2014/main" id="{14366B1C-812C-4D37-A8BD-ADCECE6902CD}"/>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06" name="Rectangle 405">
                <a:extLst>
                  <a:ext uri="{FF2B5EF4-FFF2-40B4-BE49-F238E27FC236}">
                    <a16:creationId xmlns:a16="http://schemas.microsoft.com/office/drawing/2014/main" id="{4EAC6D0E-625D-4CAD-89CF-B9BEE29655DB}"/>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Accompagner la montée en compétences et fidéliser les membres de l’équipe</a:t>
                </a:r>
              </a:p>
            </p:txBody>
          </p:sp>
        </p:grpSp>
      </p:grpSp>
      <p:grpSp>
        <p:nvGrpSpPr>
          <p:cNvPr id="11" name="Groupe 10">
            <a:extLst>
              <a:ext uri="{FF2B5EF4-FFF2-40B4-BE49-F238E27FC236}">
                <a16:creationId xmlns:a16="http://schemas.microsoft.com/office/drawing/2014/main" id="{5352F3D9-5D39-4E09-9FD5-FE6EE4184593}"/>
              </a:ext>
            </a:extLst>
          </p:cNvPr>
          <p:cNvGrpSpPr/>
          <p:nvPr/>
        </p:nvGrpSpPr>
        <p:grpSpPr>
          <a:xfrm>
            <a:off x="107429" y="8417064"/>
            <a:ext cx="7332521" cy="507831"/>
            <a:chOff x="107429" y="8370242"/>
            <a:chExt cx="7332521" cy="507831"/>
          </a:xfrm>
        </p:grpSpPr>
        <p:sp>
          <p:nvSpPr>
            <p:cNvPr id="277" name="ZoneTexte 276">
              <a:extLst>
                <a:ext uri="{FF2B5EF4-FFF2-40B4-BE49-F238E27FC236}">
                  <a16:creationId xmlns:a16="http://schemas.microsoft.com/office/drawing/2014/main" id="{D2E1DAE0-D337-4BE8-8618-5EAB0E858B4F}"/>
                </a:ext>
              </a:extLst>
            </p:cNvPr>
            <p:cNvSpPr txBox="1"/>
            <p:nvPr/>
          </p:nvSpPr>
          <p:spPr>
            <a:xfrm>
              <a:off x="107429" y="8424102"/>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Organisation et </a:t>
              </a:r>
              <a:br>
                <a:rPr lang="fr-FR" dirty="0"/>
              </a:br>
              <a:r>
                <a:rPr lang="fr-FR" dirty="0"/>
                <a:t>planification du travail</a:t>
              </a:r>
            </a:p>
          </p:txBody>
        </p:sp>
        <p:sp>
          <p:nvSpPr>
            <p:cNvPr id="363" name="Rectangle 362">
              <a:extLst>
                <a:ext uri="{FF2B5EF4-FFF2-40B4-BE49-F238E27FC236}">
                  <a16:creationId xmlns:a16="http://schemas.microsoft.com/office/drawing/2014/main" id="{D9F70A43-82E8-4532-BB34-BFE7ED129BE7}"/>
                </a:ext>
              </a:extLst>
            </p:cNvPr>
            <p:cNvSpPr/>
            <p:nvPr/>
          </p:nvSpPr>
          <p:spPr>
            <a:xfrm>
              <a:off x="5363352" y="8370242"/>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Organiser son temps de travail selon les priorités sur plusieurs chantiers RH simultanés</a:t>
              </a:r>
            </a:p>
          </p:txBody>
        </p:sp>
        <p:grpSp>
          <p:nvGrpSpPr>
            <p:cNvPr id="411" name="Groupe 410">
              <a:extLst>
                <a:ext uri="{FF2B5EF4-FFF2-40B4-BE49-F238E27FC236}">
                  <a16:creationId xmlns:a16="http://schemas.microsoft.com/office/drawing/2014/main" id="{52A03ED7-8800-4F83-8855-59DB653CAF86}"/>
                </a:ext>
              </a:extLst>
            </p:cNvPr>
            <p:cNvGrpSpPr/>
            <p:nvPr/>
          </p:nvGrpSpPr>
          <p:grpSpPr>
            <a:xfrm>
              <a:off x="1897189" y="8372157"/>
              <a:ext cx="3446753" cy="504000"/>
              <a:chOff x="1835621" y="5464979"/>
              <a:chExt cx="3446753" cy="504000"/>
            </a:xfrm>
          </p:grpSpPr>
          <p:sp>
            <p:nvSpPr>
              <p:cNvPr id="412" name="Rectangle 411">
                <a:extLst>
                  <a:ext uri="{FF2B5EF4-FFF2-40B4-BE49-F238E27FC236}">
                    <a16:creationId xmlns:a16="http://schemas.microsoft.com/office/drawing/2014/main" id="{870EBB8D-5FC7-4F3F-B43C-14E9165CDEF5}"/>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13" name="Groupe 412">
                <a:extLst>
                  <a:ext uri="{FF2B5EF4-FFF2-40B4-BE49-F238E27FC236}">
                    <a16:creationId xmlns:a16="http://schemas.microsoft.com/office/drawing/2014/main" id="{92FFB429-3DE8-4FE7-ACFB-FF01AFCAAD5C}"/>
                  </a:ext>
                </a:extLst>
              </p:cNvPr>
              <p:cNvGrpSpPr/>
              <p:nvPr/>
            </p:nvGrpSpPr>
            <p:grpSpPr>
              <a:xfrm>
                <a:off x="1835621" y="5464979"/>
                <a:ext cx="3446753" cy="504000"/>
                <a:chOff x="1835621" y="5464979"/>
                <a:chExt cx="3446753" cy="504000"/>
              </a:xfrm>
            </p:grpSpPr>
            <p:grpSp>
              <p:nvGrpSpPr>
                <p:cNvPr id="414" name="Groupe 413">
                  <a:extLst>
                    <a:ext uri="{FF2B5EF4-FFF2-40B4-BE49-F238E27FC236}">
                      <a16:creationId xmlns:a16="http://schemas.microsoft.com/office/drawing/2014/main" id="{63AD2607-DEAC-4B8A-8600-8D7F551B1D73}"/>
                    </a:ext>
                  </a:extLst>
                </p:cNvPr>
                <p:cNvGrpSpPr/>
                <p:nvPr/>
              </p:nvGrpSpPr>
              <p:grpSpPr>
                <a:xfrm>
                  <a:off x="1835621" y="5464979"/>
                  <a:ext cx="271472" cy="504000"/>
                  <a:chOff x="1903658" y="4015785"/>
                  <a:chExt cx="265051" cy="504000"/>
                </a:xfrm>
              </p:grpSpPr>
              <p:cxnSp>
                <p:nvCxnSpPr>
                  <p:cNvPr id="416" name="Connecteur droit 415">
                    <a:extLst>
                      <a:ext uri="{FF2B5EF4-FFF2-40B4-BE49-F238E27FC236}">
                        <a16:creationId xmlns:a16="http://schemas.microsoft.com/office/drawing/2014/main" id="{C55FA4F6-D52E-4829-8A36-13A8264D62CB}"/>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17" name="Ellipse 416">
                    <a:extLst>
                      <a:ext uri="{FF2B5EF4-FFF2-40B4-BE49-F238E27FC236}">
                        <a16:creationId xmlns:a16="http://schemas.microsoft.com/office/drawing/2014/main" id="{63139361-01E7-46D4-BEB3-0B3E10DB775C}"/>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15" name="Rectangle 414">
                  <a:extLst>
                    <a:ext uri="{FF2B5EF4-FFF2-40B4-BE49-F238E27FC236}">
                      <a16:creationId xmlns:a16="http://schemas.microsoft.com/office/drawing/2014/main" id="{BA63772B-D1A3-4874-A0A4-3216225558A6}"/>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des différents dossiers d’intervention</a:t>
                  </a:r>
                </a:p>
              </p:txBody>
            </p:sp>
          </p:grpSp>
        </p:grpSp>
      </p:grpSp>
      <p:grpSp>
        <p:nvGrpSpPr>
          <p:cNvPr id="9" name="Groupe 8">
            <a:extLst>
              <a:ext uri="{FF2B5EF4-FFF2-40B4-BE49-F238E27FC236}">
                <a16:creationId xmlns:a16="http://schemas.microsoft.com/office/drawing/2014/main" id="{161F8D01-B516-4612-A214-BA23395D6B55}"/>
              </a:ext>
            </a:extLst>
          </p:cNvPr>
          <p:cNvGrpSpPr/>
          <p:nvPr/>
        </p:nvGrpSpPr>
        <p:grpSpPr>
          <a:xfrm>
            <a:off x="107429" y="8984875"/>
            <a:ext cx="7226564" cy="553998"/>
            <a:chOff x="107429" y="8897381"/>
            <a:chExt cx="7226564" cy="553998"/>
          </a:xfrm>
        </p:grpSpPr>
        <p:sp>
          <p:nvSpPr>
            <p:cNvPr id="174" name="ZoneTexte 173">
              <a:extLst>
                <a:ext uri="{FF2B5EF4-FFF2-40B4-BE49-F238E27FC236}">
                  <a16:creationId xmlns:a16="http://schemas.microsoft.com/office/drawing/2014/main" id="{F291190F-3136-441A-8C5B-D2236E80F11B}"/>
                </a:ext>
              </a:extLst>
            </p:cNvPr>
            <p:cNvSpPr txBox="1"/>
            <p:nvPr/>
          </p:nvSpPr>
          <p:spPr>
            <a:xfrm>
              <a:off x="107429" y="8897381"/>
              <a:ext cx="1970641"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Adaptation à une </a:t>
              </a:r>
              <a:br>
                <a:rPr lang="fr-FR" dirty="0"/>
              </a:br>
              <a:r>
                <a:rPr lang="fr-FR" dirty="0"/>
                <a:t>variété de situations </a:t>
              </a:r>
              <a:br>
                <a:rPr lang="fr-FR" dirty="0"/>
              </a:br>
              <a:r>
                <a:rPr lang="fr-FR" dirty="0"/>
                <a:t>et d'interlocuteurs</a:t>
              </a:r>
            </a:p>
          </p:txBody>
        </p:sp>
        <p:sp>
          <p:nvSpPr>
            <p:cNvPr id="176" name="Rectangle 175">
              <a:extLst>
                <a:ext uri="{FF2B5EF4-FFF2-40B4-BE49-F238E27FC236}">
                  <a16:creationId xmlns:a16="http://schemas.microsoft.com/office/drawing/2014/main" id="{DCFEAFC9-832E-46A1-8B2C-77BDBE77B752}"/>
                </a:ext>
              </a:extLst>
            </p:cNvPr>
            <p:cNvSpPr/>
            <p:nvPr/>
          </p:nvSpPr>
          <p:spPr>
            <a:xfrm>
              <a:off x="5363352" y="8920465"/>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En entretien de recrutement, adapter son discours selon le profil de candidat</a:t>
              </a:r>
            </a:p>
          </p:txBody>
        </p:sp>
        <p:grpSp>
          <p:nvGrpSpPr>
            <p:cNvPr id="418" name="Groupe 417">
              <a:extLst>
                <a:ext uri="{FF2B5EF4-FFF2-40B4-BE49-F238E27FC236}">
                  <a16:creationId xmlns:a16="http://schemas.microsoft.com/office/drawing/2014/main" id="{DDB37493-B2A4-4B34-B5A0-EFB583643B68}"/>
                </a:ext>
              </a:extLst>
            </p:cNvPr>
            <p:cNvGrpSpPr/>
            <p:nvPr/>
          </p:nvGrpSpPr>
          <p:grpSpPr>
            <a:xfrm>
              <a:off x="1897189" y="8922380"/>
              <a:ext cx="3446753" cy="504000"/>
              <a:chOff x="1835621" y="5464979"/>
              <a:chExt cx="3446753" cy="504000"/>
            </a:xfrm>
          </p:grpSpPr>
          <p:sp>
            <p:nvSpPr>
              <p:cNvPr id="419" name="Rectangle 418">
                <a:extLst>
                  <a:ext uri="{FF2B5EF4-FFF2-40B4-BE49-F238E27FC236}">
                    <a16:creationId xmlns:a16="http://schemas.microsoft.com/office/drawing/2014/main" id="{75581EF5-0112-46F1-8DD3-8853CA804814}"/>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20" name="Groupe 419">
                <a:extLst>
                  <a:ext uri="{FF2B5EF4-FFF2-40B4-BE49-F238E27FC236}">
                    <a16:creationId xmlns:a16="http://schemas.microsoft.com/office/drawing/2014/main" id="{A61A2956-E7BA-4114-8A3F-599AEA8CF5EC}"/>
                  </a:ext>
                </a:extLst>
              </p:cNvPr>
              <p:cNvGrpSpPr/>
              <p:nvPr/>
            </p:nvGrpSpPr>
            <p:grpSpPr>
              <a:xfrm>
                <a:off x="1835621" y="5464979"/>
                <a:ext cx="3446753" cy="504000"/>
                <a:chOff x="1835621" y="5464979"/>
                <a:chExt cx="3446753" cy="504000"/>
              </a:xfrm>
            </p:grpSpPr>
            <p:grpSp>
              <p:nvGrpSpPr>
                <p:cNvPr id="421" name="Groupe 420">
                  <a:extLst>
                    <a:ext uri="{FF2B5EF4-FFF2-40B4-BE49-F238E27FC236}">
                      <a16:creationId xmlns:a16="http://schemas.microsoft.com/office/drawing/2014/main" id="{3B0EE01C-C00E-4A82-8D85-06D651941F0B}"/>
                    </a:ext>
                  </a:extLst>
                </p:cNvPr>
                <p:cNvGrpSpPr/>
                <p:nvPr/>
              </p:nvGrpSpPr>
              <p:grpSpPr>
                <a:xfrm>
                  <a:off x="1835621" y="5464979"/>
                  <a:ext cx="271472" cy="504000"/>
                  <a:chOff x="1903658" y="4015785"/>
                  <a:chExt cx="265051" cy="504000"/>
                </a:xfrm>
              </p:grpSpPr>
              <p:cxnSp>
                <p:nvCxnSpPr>
                  <p:cNvPr id="423" name="Connecteur droit 422">
                    <a:extLst>
                      <a:ext uri="{FF2B5EF4-FFF2-40B4-BE49-F238E27FC236}">
                        <a16:creationId xmlns:a16="http://schemas.microsoft.com/office/drawing/2014/main" id="{98E9CEA5-0F74-4F22-BC4A-8A0F4C88B53C}"/>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24" name="Ellipse 423">
                    <a:extLst>
                      <a:ext uri="{FF2B5EF4-FFF2-40B4-BE49-F238E27FC236}">
                        <a16:creationId xmlns:a16="http://schemas.microsoft.com/office/drawing/2014/main" id="{473D6415-7EE4-4650-B4F2-605291756D74}"/>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22" name="Rectangle 421">
                  <a:extLst>
                    <a:ext uri="{FF2B5EF4-FFF2-40B4-BE49-F238E27FC236}">
                      <a16:creationId xmlns:a16="http://schemas.microsoft.com/office/drawing/2014/main" id="{861760AC-666B-4889-BD64-8A2A5900BC2A}"/>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la prestation délivrée aux spécificités de situations et d’interlocuteurs</a:t>
                  </a:r>
                </a:p>
              </p:txBody>
            </p:sp>
          </p:grpSp>
        </p:grpSp>
      </p:grpSp>
      <p:grpSp>
        <p:nvGrpSpPr>
          <p:cNvPr id="8" name="Groupe 7">
            <a:extLst>
              <a:ext uri="{FF2B5EF4-FFF2-40B4-BE49-F238E27FC236}">
                <a16:creationId xmlns:a16="http://schemas.microsoft.com/office/drawing/2014/main" id="{44C168E2-A412-435D-AFDB-2152CAF34C40}"/>
              </a:ext>
            </a:extLst>
          </p:cNvPr>
          <p:cNvGrpSpPr/>
          <p:nvPr/>
        </p:nvGrpSpPr>
        <p:grpSpPr>
          <a:xfrm>
            <a:off x="107429" y="9598853"/>
            <a:ext cx="7276672" cy="507831"/>
            <a:chOff x="107429" y="9557778"/>
            <a:chExt cx="7276672" cy="507831"/>
          </a:xfrm>
        </p:grpSpPr>
        <p:sp>
          <p:nvSpPr>
            <p:cNvPr id="278" name="ZoneTexte 277">
              <a:extLst>
                <a:ext uri="{FF2B5EF4-FFF2-40B4-BE49-F238E27FC236}">
                  <a16:creationId xmlns:a16="http://schemas.microsoft.com/office/drawing/2014/main" id="{B95162F1-29B1-42FE-BB68-F18687067EFA}"/>
                </a:ext>
              </a:extLst>
            </p:cNvPr>
            <p:cNvSpPr txBox="1"/>
            <p:nvPr/>
          </p:nvSpPr>
          <p:spPr>
            <a:xfrm>
              <a:off x="107429" y="9611638"/>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Pilotage de la performance </a:t>
              </a:r>
              <a:br>
                <a:rPr lang="fr-FR" dirty="0"/>
              </a:br>
              <a:r>
                <a:rPr lang="fr-FR" dirty="0"/>
                <a:t>d'une organisation</a:t>
              </a:r>
            </a:p>
          </p:txBody>
        </p:sp>
        <p:sp>
          <p:nvSpPr>
            <p:cNvPr id="364" name="Rectangle 363">
              <a:extLst>
                <a:ext uri="{FF2B5EF4-FFF2-40B4-BE49-F238E27FC236}">
                  <a16:creationId xmlns:a16="http://schemas.microsoft.com/office/drawing/2014/main" id="{78EC7870-C5C5-4ED1-9C01-FEA6B59388BF}"/>
                </a:ext>
              </a:extLst>
            </p:cNvPr>
            <p:cNvSpPr/>
            <p:nvPr/>
          </p:nvSpPr>
          <p:spPr>
            <a:xfrm>
              <a:off x="5363352" y="9557778"/>
              <a:ext cx="2020749"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Faire le bilan d’une campagne d’entretiens pour un poste, en vue de la sélection du candidat</a:t>
              </a:r>
            </a:p>
          </p:txBody>
        </p:sp>
        <p:grpSp>
          <p:nvGrpSpPr>
            <p:cNvPr id="425" name="Groupe 424">
              <a:extLst>
                <a:ext uri="{FF2B5EF4-FFF2-40B4-BE49-F238E27FC236}">
                  <a16:creationId xmlns:a16="http://schemas.microsoft.com/office/drawing/2014/main" id="{89A50E3D-44D0-4316-8365-F74DC76342A5}"/>
                </a:ext>
              </a:extLst>
            </p:cNvPr>
            <p:cNvGrpSpPr/>
            <p:nvPr/>
          </p:nvGrpSpPr>
          <p:grpSpPr>
            <a:xfrm>
              <a:off x="1897189" y="9559693"/>
              <a:ext cx="3466824" cy="504000"/>
              <a:chOff x="1942188" y="5252504"/>
              <a:chExt cx="3466824" cy="504000"/>
            </a:xfrm>
          </p:grpSpPr>
          <p:grpSp>
            <p:nvGrpSpPr>
              <p:cNvPr id="426" name="Groupe 425">
                <a:extLst>
                  <a:ext uri="{FF2B5EF4-FFF2-40B4-BE49-F238E27FC236}">
                    <a16:creationId xmlns:a16="http://schemas.microsoft.com/office/drawing/2014/main" id="{EB81F7CB-983E-4CD1-A7BD-21131B4CAEF0}"/>
                  </a:ext>
                </a:extLst>
              </p:cNvPr>
              <p:cNvGrpSpPr/>
              <p:nvPr/>
            </p:nvGrpSpPr>
            <p:grpSpPr>
              <a:xfrm>
                <a:off x="1942188" y="5252504"/>
                <a:ext cx="3405719" cy="504000"/>
                <a:chOff x="1907629" y="2828565"/>
                <a:chExt cx="3405719" cy="504000"/>
              </a:xfrm>
            </p:grpSpPr>
            <p:sp>
              <p:nvSpPr>
                <p:cNvPr id="428" name="Rectangle 427">
                  <a:extLst>
                    <a:ext uri="{FF2B5EF4-FFF2-40B4-BE49-F238E27FC236}">
                      <a16:creationId xmlns:a16="http://schemas.microsoft.com/office/drawing/2014/main" id="{4E0145AB-7797-4AF6-989E-3C8214A30D6B}"/>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29" name="Groupe 428">
                  <a:extLst>
                    <a:ext uri="{FF2B5EF4-FFF2-40B4-BE49-F238E27FC236}">
                      <a16:creationId xmlns:a16="http://schemas.microsoft.com/office/drawing/2014/main" id="{0CD49DD8-3D4C-47D4-A845-D41BDDA800A3}"/>
                    </a:ext>
                  </a:extLst>
                </p:cNvPr>
                <p:cNvGrpSpPr/>
                <p:nvPr/>
              </p:nvGrpSpPr>
              <p:grpSpPr>
                <a:xfrm>
                  <a:off x="1907629" y="2828565"/>
                  <a:ext cx="271472" cy="504000"/>
                  <a:chOff x="1903658" y="4061951"/>
                  <a:chExt cx="265051" cy="504000"/>
                </a:xfrm>
              </p:grpSpPr>
              <p:cxnSp>
                <p:nvCxnSpPr>
                  <p:cNvPr id="430" name="Connecteur droit 429">
                    <a:extLst>
                      <a:ext uri="{FF2B5EF4-FFF2-40B4-BE49-F238E27FC236}">
                        <a16:creationId xmlns:a16="http://schemas.microsoft.com/office/drawing/2014/main" id="{EC659EA8-4341-4E16-952A-1645435A23FE}"/>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31" name="Ellipse 430">
                    <a:extLst>
                      <a:ext uri="{FF2B5EF4-FFF2-40B4-BE49-F238E27FC236}">
                        <a16:creationId xmlns:a16="http://schemas.microsoft.com/office/drawing/2014/main" id="{F17B5D77-79EC-47E0-AD39-9070A4F9EB02}"/>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27" name="Rectangle 426">
                <a:extLst>
                  <a:ext uri="{FF2B5EF4-FFF2-40B4-BE49-F238E27FC236}">
                    <a16:creationId xmlns:a16="http://schemas.microsoft.com/office/drawing/2014/main" id="{F62A2A40-7B4F-4DE6-BD80-5497672EB252}"/>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les critères de mesure de la performance et mettre en place les process de </a:t>
                </a:r>
                <a:r>
                  <a:rPr lang="fr-FR" sz="1000" b="1" dirty="0" err="1">
                    <a:solidFill>
                      <a:schemeClr val="accent1"/>
                    </a:solidFill>
                    <a:latin typeface="Univers Light" panose="020B0403020202020204" pitchFamily="34" charset="0"/>
                  </a:rPr>
                  <a:t>reporting</a:t>
                </a:r>
                <a:r>
                  <a:rPr lang="fr-FR" sz="1000" b="1" dirty="0">
                    <a:solidFill>
                      <a:schemeClr val="accent1"/>
                    </a:solidFill>
                    <a:latin typeface="Univers Light" panose="020B0403020202020204" pitchFamily="34" charset="0"/>
                  </a:rPr>
                  <a:t> adaptés</a:t>
                </a:r>
              </a:p>
            </p:txBody>
          </p:sp>
        </p:grpSp>
      </p:grpSp>
      <p:grpSp>
        <p:nvGrpSpPr>
          <p:cNvPr id="7" name="Groupe 6">
            <a:extLst>
              <a:ext uri="{FF2B5EF4-FFF2-40B4-BE49-F238E27FC236}">
                <a16:creationId xmlns:a16="http://schemas.microsoft.com/office/drawing/2014/main" id="{2E3B1B2E-46CC-4B2F-B99F-7BD770423F2D}"/>
              </a:ext>
            </a:extLst>
          </p:cNvPr>
          <p:cNvGrpSpPr/>
          <p:nvPr/>
        </p:nvGrpSpPr>
        <p:grpSpPr>
          <a:xfrm>
            <a:off x="107429" y="10166667"/>
            <a:ext cx="7111270" cy="507831"/>
            <a:chOff x="107429" y="10166667"/>
            <a:chExt cx="7111270" cy="507831"/>
          </a:xfrm>
        </p:grpSpPr>
        <p:sp>
          <p:nvSpPr>
            <p:cNvPr id="164" name="ZoneTexte 163">
              <a:extLst>
                <a:ext uri="{FF2B5EF4-FFF2-40B4-BE49-F238E27FC236}">
                  <a16:creationId xmlns:a16="http://schemas.microsoft.com/office/drawing/2014/main" id="{F598CBF2-D9F1-41D6-BA4E-31A206192AC6}"/>
                </a:ext>
              </a:extLst>
            </p:cNvPr>
            <p:cNvSpPr txBox="1"/>
            <p:nvPr/>
          </p:nvSpPr>
          <p:spPr>
            <a:xfrm>
              <a:off x="107429" y="10220527"/>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Recrutement et intégration </a:t>
              </a:r>
              <a:br>
                <a:rPr lang="fr-FR" dirty="0"/>
              </a:br>
              <a:r>
                <a:rPr lang="fr-FR" dirty="0"/>
                <a:t>des ressources humaines</a:t>
              </a:r>
            </a:p>
          </p:txBody>
        </p:sp>
        <p:sp>
          <p:nvSpPr>
            <p:cNvPr id="167" name="Rectangle 166">
              <a:extLst>
                <a:ext uri="{FF2B5EF4-FFF2-40B4-BE49-F238E27FC236}">
                  <a16:creationId xmlns:a16="http://schemas.microsoft.com/office/drawing/2014/main" id="{2F9D652E-E61A-4448-8B29-F1ED0439289B}"/>
                </a:ext>
              </a:extLst>
            </p:cNvPr>
            <p:cNvSpPr/>
            <p:nvPr/>
          </p:nvSpPr>
          <p:spPr>
            <a:xfrm>
              <a:off x="5363352" y="10166667"/>
              <a:ext cx="185534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Élaborer la stratégie de recrutement du cabinet, aux côtés du DRH</a:t>
              </a:r>
            </a:p>
          </p:txBody>
        </p:sp>
        <p:grpSp>
          <p:nvGrpSpPr>
            <p:cNvPr id="432" name="Groupe 431">
              <a:extLst>
                <a:ext uri="{FF2B5EF4-FFF2-40B4-BE49-F238E27FC236}">
                  <a16:creationId xmlns:a16="http://schemas.microsoft.com/office/drawing/2014/main" id="{F9280D02-908E-4EEC-8F66-F77BB9841B47}"/>
                </a:ext>
              </a:extLst>
            </p:cNvPr>
            <p:cNvGrpSpPr/>
            <p:nvPr/>
          </p:nvGrpSpPr>
          <p:grpSpPr>
            <a:xfrm>
              <a:off x="1897189" y="10168582"/>
              <a:ext cx="3466824" cy="504000"/>
              <a:chOff x="1907629" y="3346741"/>
              <a:chExt cx="3466824" cy="504000"/>
            </a:xfrm>
          </p:grpSpPr>
          <p:grpSp>
            <p:nvGrpSpPr>
              <p:cNvPr id="433" name="Groupe 432">
                <a:extLst>
                  <a:ext uri="{FF2B5EF4-FFF2-40B4-BE49-F238E27FC236}">
                    <a16:creationId xmlns:a16="http://schemas.microsoft.com/office/drawing/2014/main" id="{2A3EC0EC-5009-4E69-889B-226CC2261680}"/>
                  </a:ext>
                </a:extLst>
              </p:cNvPr>
              <p:cNvGrpSpPr/>
              <p:nvPr/>
            </p:nvGrpSpPr>
            <p:grpSpPr>
              <a:xfrm>
                <a:off x="1907629" y="3346741"/>
                <a:ext cx="3405719" cy="504000"/>
                <a:chOff x="1907629" y="2782399"/>
                <a:chExt cx="3405719" cy="504000"/>
              </a:xfrm>
            </p:grpSpPr>
            <p:sp>
              <p:nvSpPr>
                <p:cNvPr id="435" name="Rectangle 434">
                  <a:extLst>
                    <a:ext uri="{FF2B5EF4-FFF2-40B4-BE49-F238E27FC236}">
                      <a16:creationId xmlns:a16="http://schemas.microsoft.com/office/drawing/2014/main" id="{D017116A-71DC-4588-A1C4-44C324094FA9}"/>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36" name="Groupe 435">
                  <a:extLst>
                    <a:ext uri="{FF2B5EF4-FFF2-40B4-BE49-F238E27FC236}">
                      <a16:creationId xmlns:a16="http://schemas.microsoft.com/office/drawing/2014/main" id="{78E4996B-A39D-43E8-B8B8-E1D9E776DC42}"/>
                    </a:ext>
                  </a:extLst>
                </p:cNvPr>
                <p:cNvGrpSpPr/>
                <p:nvPr/>
              </p:nvGrpSpPr>
              <p:grpSpPr>
                <a:xfrm>
                  <a:off x="1907629" y="2782399"/>
                  <a:ext cx="271472" cy="504000"/>
                  <a:chOff x="1903658" y="4015785"/>
                  <a:chExt cx="265051" cy="504000"/>
                </a:xfrm>
              </p:grpSpPr>
              <p:cxnSp>
                <p:nvCxnSpPr>
                  <p:cNvPr id="437" name="Connecteur droit 436">
                    <a:extLst>
                      <a:ext uri="{FF2B5EF4-FFF2-40B4-BE49-F238E27FC236}">
                        <a16:creationId xmlns:a16="http://schemas.microsoft.com/office/drawing/2014/main" id="{2F3D2A55-BF57-459B-86DA-4A17C06571EB}"/>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438" name="Ellipse 437">
                    <a:extLst>
                      <a:ext uri="{FF2B5EF4-FFF2-40B4-BE49-F238E27FC236}">
                        <a16:creationId xmlns:a16="http://schemas.microsoft.com/office/drawing/2014/main" id="{DBD7CD58-0938-463F-BDC9-2F94FAE96C15}"/>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34" name="Rectangle 433">
                <a:extLst>
                  <a:ext uri="{FF2B5EF4-FFF2-40B4-BE49-F238E27FC236}">
                    <a16:creationId xmlns:a16="http://schemas.microsoft.com/office/drawing/2014/main" id="{13AC73E9-35DC-42C9-AF73-4BAA163F016F}"/>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une stratégie et une organisation d’entreprise en tenant compte de la réalité du marché du travail</a:t>
                </a:r>
              </a:p>
            </p:txBody>
          </p:sp>
        </p:grpSp>
      </p:grpSp>
      <p:pic>
        <p:nvPicPr>
          <p:cNvPr id="16" name="Image 15" descr="Une image contenant texte, Police, logo, Graphique&#10;&#10;Description générée automatiquement">
            <a:extLst>
              <a:ext uri="{FF2B5EF4-FFF2-40B4-BE49-F238E27FC236}">
                <a16:creationId xmlns:a16="http://schemas.microsoft.com/office/drawing/2014/main" id="{D9DF9318-85B3-CC4D-EA3B-D2CE8218E61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6478" y="111757"/>
            <a:ext cx="1117053" cy="922337"/>
          </a:xfrm>
          <a:prstGeom prst="rect">
            <a:avLst/>
          </a:prstGeom>
        </p:spPr>
      </p:pic>
    </p:spTree>
    <p:extLst>
      <p:ext uri="{BB962C8B-B14F-4D97-AF65-F5344CB8AC3E}">
        <p14:creationId xmlns:p14="http://schemas.microsoft.com/office/powerpoint/2010/main" val="856267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0" name="Groupe 109">
            <a:extLst>
              <a:ext uri="{FF2B5EF4-FFF2-40B4-BE49-F238E27FC236}">
                <a16:creationId xmlns:a16="http://schemas.microsoft.com/office/drawing/2014/main" id="{D9A65EB5-DE36-4E09-8865-0C643FC0F140}"/>
              </a:ext>
            </a:extLst>
          </p:cNvPr>
          <p:cNvGrpSpPr/>
          <p:nvPr/>
        </p:nvGrpSpPr>
        <p:grpSpPr>
          <a:xfrm>
            <a:off x="454576" y="8195875"/>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82" name="ZoneTexte 81">
            <a:extLst>
              <a:ext uri="{FF2B5EF4-FFF2-40B4-BE49-F238E27FC236}">
                <a16:creationId xmlns:a16="http://schemas.microsoft.com/office/drawing/2014/main" id="{4790275F-7869-48AB-A01B-85061FA25347}"/>
              </a:ext>
            </a:extLst>
          </p:cNvPr>
          <p:cNvSpPr txBox="1"/>
          <p:nvPr/>
        </p:nvSpPr>
        <p:spPr>
          <a:xfrm>
            <a:off x="3935345" y="3087312"/>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96221" y="3523845"/>
            <a:ext cx="3240000" cy="1015663"/>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Expérience en tant qu’Assistant RH, Gestionnaire de paie et autres métiers des Ressources Humaines en cabinet d’expert-comptable ou au sein d’une entreprise</a:t>
            </a:r>
          </a:p>
          <a:p>
            <a:r>
              <a:rPr lang="fr-FR" dirty="0">
                <a:solidFill>
                  <a:schemeClr val="tx2"/>
                </a:solidFill>
              </a:rPr>
              <a:t>Consultant RH en cabinet de conseil ou en cabinet d’expertise-comptable</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513185"/>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109" name="ZoneTexte 108">
            <a:extLst>
              <a:ext uri="{FF2B5EF4-FFF2-40B4-BE49-F238E27FC236}">
                <a16:creationId xmlns:a16="http://schemas.microsoft.com/office/drawing/2014/main" id="{AF3D5513-BF9B-4E23-A5CD-D9F5CE73A3B1}"/>
              </a:ext>
            </a:extLst>
          </p:cNvPr>
          <p:cNvSpPr txBox="1"/>
          <p:nvPr/>
        </p:nvSpPr>
        <p:spPr>
          <a:xfrm>
            <a:off x="420574" y="7251395"/>
            <a:ext cx="3240000" cy="86177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Possibilités d’encadrement des Chargés de missions RH débutants et d’Assistants RH après quelques années d’expérience</a:t>
            </a:r>
          </a:p>
          <a:p>
            <a:pPr algn="l"/>
            <a:r>
              <a:rPr lang="fr-FR" dirty="0"/>
              <a:t>Hausse du périmètre des missions - recrutement, formation, etc. -  avec l’expérience</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505787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5344047"/>
            <a:ext cx="324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Selon l’organisation et la spécialisation du cabinet, le Chargé de missions RH peut :</a:t>
            </a:r>
          </a:p>
          <a:p>
            <a:pPr algn="l"/>
            <a:r>
              <a:rPr lang="fr-FR" dirty="0"/>
              <a:t>Prendre en charge le support d’une famille de métiers particulière (expertise-comptable, audit, etc.)</a:t>
            </a:r>
          </a:p>
          <a:p>
            <a:pPr algn="l"/>
            <a:r>
              <a:rPr lang="fr-FR" dirty="0"/>
              <a:t>Intervenir sur des champs spécifiques de la politique de GRH, selon les objectifs prioritaires et stratégiques de GRH (recrutement de nouveaux profils, montée en compétences des salariés en poste…).</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325268" cy="286232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à moyenne taille, en l’absence de Chargé de missions RH, la gestion des recrutements, des carrières et de la formation est fréquemment prise en charge par l’EC dirigeant et/ou les directeurs des pôles d’activité. Dans ceux employant un Chargé de missions RH, celui-ci intervient sur un large éventail d’activités pouvant inclure des tâches de gestion administrative (gestion des contrats de travail, gestion de la paie, etc.), ou d’appui à des missions de conseil RH auprès des clients du cabinet. Dans certains cabinets, le Chargé de missions RH peut prendre en charge l’ensemble de la GRH du cabinet, en appui à l’EC dirigeant et/ou au DAF.</a:t>
            </a:r>
          </a:p>
          <a:p>
            <a:pPr algn="l"/>
            <a:r>
              <a:rPr lang="fr-FR" dirty="0"/>
              <a:t>Dans les cabinets de grande taille, le Chargé de missions RH peut intervenir sur un champ spécifique comme le recrutement, la formation ou la gestion des carrières.</a:t>
            </a:r>
          </a:p>
        </p:txBody>
      </p:sp>
      <p:sp>
        <p:nvSpPr>
          <p:cNvPr id="89" name="ZoneTexte 88">
            <a:extLst>
              <a:ext uri="{FF2B5EF4-FFF2-40B4-BE49-F238E27FC236}">
                <a16:creationId xmlns:a16="http://schemas.microsoft.com/office/drawing/2014/main" id="{9C680D0D-EADB-41EF-9406-79332806A869}"/>
              </a:ext>
            </a:extLst>
          </p:cNvPr>
          <p:cNvSpPr txBox="1"/>
          <p:nvPr/>
        </p:nvSpPr>
        <p:spPr>
          <a:xfrm>
            <a:off x="3996221" y="5805824"/>
            <a:ext cx="3240000" cy="270843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en matière d’accompagnement à la montée en compétences des collaborateurs (formation professionnelle…)</a:t>
            </a:r>
          </a:p>
          <a:p>
            <a:r>
              <a:rPr lang="fr-FR" dirty="0">
                <a:solidFill>
                  <a:schemeClr val="tx2"/>
                </a:solidFill>
              </a:rPr>
              <a:t>Renforcement des compétences en matière de stratégie de recrutement : adaptation des modes de </a:t>
            </a:r>
            <a:r>
              <a:rPr lang="fr-FR" dirty="0" err="1">
                <a:solidFill>
                  <a:schemeClr val="tx2"/>
                </a:solidFill>
              </a:rPr>
              <a:t>sourcing</a:t>
            </a:r>
            <a:r>
              <a:rPr lang="fr-FR" dirty="0">
                <a:solidFill>
                  <a:schemeClr val="tx2"/>
                </a:solidFill>
              </a:rPr>
              <a:t> aux profils recherchés, développement des démarches de cooptation en interne, développement et valorisation de la marque employeur d’un cabinet d’expertise-comptable…</a:t>
            </a:r>
          </a:p>
          <a:p>
            <a:r>
              <a:rPr lang="fr-FR" dirty="0">
                <a:solidFill>
                  <a:schemeClr val="tx2"/>
                </a:solidFill>
              </a:rPr>
              <a:t>Développement de la capacité à structurer une démarche de veille concurrentielle sur les aspects de GRH, de marque employeur, de fidélisation des collaborateurs…</a:t>
            </a:r>
          </a:p>
          <a:p>
            <a:r>
              <a:rPr lang="fr-FR" dirty="0">
                <a:solidFill>
                  <a:schemeClr val="tx2"/>
                </a:solidFill>
              </a:rPr>
              <a:t>Renforcement des compétences sur les thématiques d’intégration de la diversité dans la politique RH : RSE, égalité Femmes-Hommes, inclusion du handicap…</a:t>
            </a: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580582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5540211"/>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561952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nvGrpSpPr>
          <p:cNvPr id="103" name="Groupe 102">
            <a:extLst>
              <a:ext uri="{FF2B5EF4-FFF2-40B4-BE49-F238E27FC236}">
                <a16:creationId xmlns:a16="http://schemas.microsoft.com/office/drawing/2014/main" id="{77846408-1680-4BA6-957B-B4FD5CB99A56}"/>
              </a:ext>
            </a:extLst>
          </p:cNvPr>
          <p:cNvGrpSpPr/>
          <p:nvPr/>
        </p:nvGrpSpPr>
        <p:grpSpPr>
          <a:xfrm>
            <a:off x="3978882" y="8468176"/>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83344" y="8765122"/>
            <a:ext cx="3240000" cy="1477328"/>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Évolutions vers les autres métiers des Ressources Humaines des cabinets d’expert-comptable : DRH, Directeur social, Consultant RH, Juriste droit social…</a:t>
            </a:r>
          </a:p>
          <a:p>
            <a:pPr marL="108000" indent="-108000" algn="l">
              <a:buFont typeface="Wingdings" panose="05000000000000000000" pitchFamily="2" charset="2"/>
              <a:buChar char="§"/>
            </a:pPr>
            <a:r>
              <a:rPr lang="fr-FR" dirty="0">
                <a:solidFill>
                  <a:schemeClr val="tx2"/>
                </a:solidFill>
              </a:rPr>
              <a:t>Évolutions vers les métiers des Ressources Humaines en entreprise : DRH, Chargé de recrutement, Gestionnaire de carrière…</a:t>
            </a:r>
          </a:p>
          <a:p>
            <a:pPr marL="108000" indent="-108000" algn="l">
              <a:buFont typeface="Wingdings" panose="05000000000000000000" pitchFamily="2" charset="2"/>
              <a:buChar char="§"/>
            </a:pPr>
            <a:r>
              <a:rPr lang="fr-FR" dirty="0">
                <a:solidFill>
                  <a:schemeClr val="tx2"/>
                </a:solidFill>
              </a:rPr>
              <a:t>Évolutions vers les métiers du conseil en management en cabinet de conseil</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5327253"/>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698964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725044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8461151"/>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16" name="ZoneTexte 115">
            <a:extLst>
              <a:ext uri="{FF2B5EF4-FFF2-40B4-BE49-F238E27FC236}">
                <a16:creationId xmlns:a16="http://schemas.microsoft.com/office/drawing/2014/main" id="{12FA9338-88D2-4D5C-AA5C-39F8C3581043}"/>
              </a:ext>
            </a:extLst>
          </p:cNvPr>
          <p:cNvSpPr txBox="1"/>
          <p:nvPr/>
        </p:nvSpPr>
        <p:spPr>
          <a:xfrm>
            <a:off x="420574" y="8493604"/>
            <a:ext cx="3271793"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DRH, Assistant RH, dirigeants de pôles d’activité du cabinet, collaborateurs du cabinet</a:t>
            </a:r>
          </a:p>
          <a:p>
            <a:pPr algn="l"/>
            <a:r>
              <a:rPr lang="fr-FR" i="1" dirty="0"/>
              <a:t>Relations professionnelles externes </a:t>
            </a:r>
            <a:r>
              <a:rPr lang="fr-FR" dirty="0"/>
              <a:t>: candidats souhaitant rejoindre le cabinet, prestataires du pôle RH (cabinets de recrutement, éditeurs de logiciel, cabinets de conseil…)</a:t>
            </a:r>
          </a:p>
          <a:p>
            <a:pPr algn="l"/>
            <a:r>
              <a:rPr lang="fr-FR" i="1" dirty="0"/>
              <a:t>Télétravail </a:t>
            </a:r>
            <a:r>
              <a:rPr lang="fr-FR" dirty="0"/>
              <a:t>: possible pour une grande partie des activités, néanmoins, la réalisation des entretiens d’embauche ou individuels peut rendre nécessaire la présence physique au sein du cabinet</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96220" y="2278168"/>
            <a:ext cx="3118367" cy="861774"/>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Bac+3 à Bac+5 en GRH, </a:t>
            </a:r>
            <a:r>
              <a:rPr lang="fr-FR"/>
              <a:t>par exemple</a:t>
            </a:r>
            <a:r>
              <a:rPr lang="fr-FR">
                <a:latin typeface="Calibri" panose="020F0502020204030204" pitchFamily="34" charset="0"/>
                <a:cs typeface="Calibri" panose="020F0502020204030204" pitchFamily="34" charset="0"/>
              </a:rPr>
              <a:t> </a:t>
            </a:r>
            <a:r>
              <a:rPr lang="fr-FR" dirty="0"/>
              <a:t>: </a:t>
            </a:r>
          </a:p>
          <a:p>
            <a:pPr marL="108000" indent="-108000" algn="l">
              <a:buFont typeface="Wingdings" panose="05000000000000000000" pitchFamily="2" charset="2"/>
              <a:buChar char="§"/>
            </a:pPr>
            <a:r>
              <a:rPr lang="fr-FR" dirty="0"/>
              <a:t>Licence ou Master en GRH, droit social, administration économique et sociale, psychologie du travail, sociologie du travail, etc. à l’université</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5" name="ZoneTexte 84">
            <a:extLst>
              <a:ext uri="{FF2B5EF4-FFF2-40B4-BE49-F238E27FC236}">
                <a16:creationId xmlns:a16="http://schemas.microsoft.com/office/drawing/2014/main" id="{A3DAED3C-D004-4A7C-9EC9-D69C4C89C860}"/>
              </a:ext>
            </a:extLst>
          </p:cNvPr>
          <p:cNvSpPr txBox="1"/>
          <p:nvPr/>
        </p:nvSpPr>
        <p:spPr>
          <a:xfrm>
            <a:off x="3996221" y="4773025"/>
            <a:ext cx="3240000" cy="70788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Actualité en gestion des ressources humaines : droit du travail, formation professionnelle, etc.</a:t>
            </a:r>
          </a:p>
          <a:p>
            <a:r>
              <a:rPr lang="fr-FR" dirty="0">
                <a:solidFill>
                  <a:schemeClr val="tx2"/>
                </a:solidFill>
              </a:rPr>
              <a:t>Formation à la gestion de projet et aux techniques d’animation de groupes</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4504665"/>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4765467"/>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718ED6B7-466D-4E1A-ACD6-379FE2C806F7}"/>
              </a:ext>
            </a:extLst>
          </p:cNvPr>
          <p:cNvSpPr txBox="1"/>
          <p:nvPr/>
        </p:nvSpPr>
        <p:spPr>
          <a:xfrm>
            <a:off x="241200" y="1220400"/>
            <a:ext cx="2736000" cy="309600"/>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Chargé de missions RH</a:t>
            </a:r>
          </a:p>
        </p:txBody>
      </p:sp>
      <p:cxnSp>
        <p:nvCxnSpPr>
          <p:cNvPr id="50" name="Connecteur droit 49">
            <a:extLst>
              <a:ext uri="{FF2B5EF4-FFF2-40B4-BE49-F238E27FC236}">
                <a16:creationId xmlns:a16="http://schemas.microsoft.com/office/drawing/2014/main" id="{46CE4931-98D7-4B15-B863-0ACCA03730A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2" name="Image 1" descr="Une image contenant texte, Police, logo, Graphique&#10;&#10;Description générée automatiquement">
            <a:extLst>
              <a:ext uri="{FF2B5EF4-FFF2-40B4-BE49-F238E27FC236}">
                <a16:creationId xmlns:a16="http://schemas.microsoft.com/office/drawing/2014/main" id="{C04A74D2-E594-7E38-5BF1-C291DF48BB0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6478" y="111757"/>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7471</TotalTime>
  <Words>1734</Words>
  <Application>Microsoft Office PowerPoint</Application>
  <PresentationFormat>Personnalisé</PresentationFormat>
  <Paragraphs>137</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1226</cp:revision>
  <dcterms:created xsi:type="dcterms:W3CDTF">2014-07-30T08:09:35Z</dcterms:created>
  <dcterms:modified xsi:type="dcterms:W3CDTF">2024-01-18T15:54:01Z</dcterms:modified>
</cp:coreProperties>
</file>