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
  </p:notesMasterIdLst>
  <p:handoutMasterIdLst>
    <p:handoutMasterId r:id="rId6"/>
  </p:handoutMasterIdLst>
  <p:sldIdLst>
    <p:sldId id="261" r:id="rId2"/>
    <p:sldId id="268" r:id="rId3"/>
    <p:sldId id="266" r:id="rId4"/>
  </p:sldIdLst>
  <p:sldSz cx="7559675" cy="10691813"/>
  <p:notesSz cx="6858000" cy="9144000"/>
  <p:defaultTextStyle>
    <a:defPPr>
      <a:defRPr lang="fr-FR"/>
    </a:defPPr>
    <a:lvl1pPr marL="0" algn="l" defTabSz="1003381" rtl="0" eaLnBrk="1" latinLnBrk="0" hangingPunct="1">
      <a:defRPr sz="1936" kern="1200">
        <a:solidFill>
          <a:schemeClr val="tx1"/>
        </a:solidFill>
        <a:latin typeface="+mn-lt"/>
        <a:ea typeface="+mn-ea"/>
        <a:cs typeface="+mn-cs"/>
      </a:defRPr>
    </a:lvl1pPr>
    <a:lvl2pPr marL="501691" algn="l" defTabSz="1003381" rtl="0" eaLnBrk="1" latinLnBrk="0" hangingPunct="1">
      <a:defRPr sz="1936" kern="1200">
        <a:solidFill>
          <a:schemeClr val="tx1"/>
        </a:solidFill>
        <a:latin typeface="+mn-lt"/>
        <a:ea typeface="+mn-ea"/>
        <a:cs typeface="+mn-cs"/>
      </a:defRPr>
    </a:lvl2pPr>
    <a:lvl3pPr marL="1003381" algn="l" defTabSz="1003381" rtl="0" eaLnBrk="1" latinLnBrk="0" hangingPunct="1">
      <a:defRPr sz="1936" kern="1200">
        <a:solidFill>
          <a:schemeClr val="tx1"/>
        </a:solidFill>
        <a:latin typeface="+mn-lt"/>
        <a:ea typeface="+mn-ea"/>
        <a:cs typeface="+mn-cs"/>
      </a:defRPr>
    </a:lvl3pPr>
    <a:lvl4pPr marL="1505072" algn="l" defTabSz="1003381" rtl="0" eaLnBrk="1" latinLnBrk="0" hangingPunct="1">
      <a:defRPr sz="1936" kern="1200">
        <a:solidFill>
          <a:schemeClr val="tx1"/>
        </a:solidFill>
        <a:latin typeface="+mn-lt"/>
        <a:ea typeface="+mn-ea"/>
        <a:cs typeface="+mn-cs"/>
      </a:defRPr>
    </a:lvl4pPr>
    <a:lvl5pPr marL="2006762" algn="l" defTabSz="1003381" rtl="0" eaLnBrk="1" latinLnBrk="0" hangingPunct="1">
      <a:defRPr sz="1936" kern="1200">
        <a:solidFill>
          <a:schemeClr val="tx1"/>
        </a:solidFill>
        <a:latin typeface="+mn-lt"/>
        <a:ea typeface="+mn-ea"/>
        <a:cs typeface="+mn-cs"/>
      </a:defRPr>
    </a:lvl5pPr>
    <a:lvl6pPr marL="2508452" algn="l" defTabSz="1003381" rtl="0" eaLnBrk="1" latinLnBrk="0" hangingPunct="1">
      <a:defRPr sz="1936" kern="1200">
        <a:solidFill>
          <a:schemeClr val="tx1"/>
        </a:solidFill>
        <a:latin typeface="+mn-lt"/>
        <a:ea typeface="+mn-ea"/>
        <a:cs typeface="+mn-cs"/>
      </a:defRPr>
    </a:lvl6pPr>
    <a:lvl7pPr marL="3010143" algn="l" defTabSz="1003381" rtl="0" eaLnBrk="1" latinLnBrk="0" hangingPunct="1">
      <a:defRPr sz="1936" kern="1200">
        <a:solidFill>
          <a:schemeClr val="tx1"/>
        </a:solidFill>
        <a:latin typeface="+mn-lt"/>
        <a:ea typeface="+mn-ea"/>
        <a:cs typeface="+mn-cs"/>
      </a:defRPr>
    </a:lvl7pPr>
    <a:lvl8pPr marL="3511833" algn="l" defTabSz="1003381" rtl="0" eaLnBrk="1" latinLnBrk="0" hangingPunct="1">
      <a:defRPr sz="1936" kern="1200">
        <a:solidFill>
          <a:schemeClr val="tx1"/>
        </a:solidFill>
        <a:latin typeface="+mn-lt"/>
        <a:ea typeface="+mn-ea"/>
        <a:cs typeface="+mn-cs"/>
      </a:defRPr>
    </a:lvl8pPr>
    <a:lvl9pPr marL="4013524" algn="l" defTabSz="1003381" rtl="0" eaLnBrk="1" latinLnBrk="0" hangingPunct="1">
      <a:defRPr sz="1936"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953" userDrawn="1">
          <p15:clr>
            <a:srgbClr val="A4A3A4"/>
          </p15:clr>
        </p15:guide>
        <p15:guide id="2" pos="2381" userDrawn="1">
          <p15:clr>
            <a:srgbClr val="A4A3A4"/>
          </p15:clr>
        </p15:guide>
        <p15:guide id="3" userDrawn="1">
          <p15:clr>
            <a:srgbClr val="A4A3A4"/>
          </p15:clr>
        </p15:guide>
        <p15:guide id="4" pos="4593" userDrawn="1">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Lucas LEVERT" initials="LL" lastIdx="3" clrIdx="0">
    <p:extLst>
      <p:ext uri="{19B8F6BF-5375-455C-9EA6-DF929625EA0E}">
        <p15:presenceInfo xmlns:p15="http://schemas.microsoft.com/office/powerpoint/2012/main" userId="6f717a20c60fe37a"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FFFFFF"/>
    <a:srgbClr val="1C92DA"/>
    <a:srgbClr val="146BA0"/>
    <a:srgbClr val="6F6F6F"/>
    <a:srgbClr val="717F1B"/>
    <a:srgbClr val="0E4B70"/>
    <a:srgbClr val="FDFDFD"/>
    <a:srgbClr val="E4F3FC"/>
    <a:srgbClr val="F2F2F3"/>
    <a:srgbClr val="11598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Aucun style, aucune grille">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6979" autoAdjust="0"/>
    <p:restoredTop sz="94691" autoAdjust="0"/>
  </p:normalViewPr>
  <p:slideViewPr>
    <p:cSldViewPr showGuides="1">
      <p:cViewPr varScale="1">
        <p:scale>
          <a:sx n="71" d="100"/>
          <a:sy n="71" d="100"/>
        </p:scale>
        <p:origin x="3522" y="90"/>
      </p:cViewPr>
      <p:guideLst>
        <p:guide orient="horz" pos="1953"/>
        <p:guide pos="2381"/>
        <p:guide/>
        <p:guide pos="4593"/>
      </p:guideLst>
    </p:cSldViewPr>
  </p:slideViewPr>
  <p:notesTextViewPr>
    <p:cViewPr>
      <p:scale>
        <a:sx n="1" d="1"/>
        <a:sy n="1" d="1"/>
      </p:scale>
      <p:origin x="0" y="0"/>
    </p:cViewPr>
  </p:notesTextViewPr>
  <p:sorterViewPr>
    <p:cViewPr>
      <p:scale>
        <a:sx n="100" d="100"/>
        <a:sy n="100" d="100"/>
      </p:scale>
      <p:origin x="0" y="0"/>
    </p:cViewPr>
  </p:sorterViewPr>
  <p:notesViewPr>
    <p:cSldViewPr>
      <p:cViewPr varScale="1">
        <p:scale>
          <a:sx n="52" d="100"/>
          <a:sy n="52" d="100"/>
        </p:scale>
        <p:origin x="2862" y="114"/>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commentAuthors" Target="commentAuthor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handoutMaster" Target="handoutMasters/handoutMaster1.xml"/><Relationship Id="rId11" Type="http://schemas.openxmlformats.org/officeDocument/2006/relationships/tableStyles" Target="tableStyles.xml"/><Relationship Id="rId5" Type="http://schemas.openxmlformats.org/officeDocument/2006/relationships/notesMaster" Target="notesMasters/notesMaster1.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a:extLst>
              <a:ext uri="{FF2B5EF4-FFF2-40B4-BE49-F238E27FC236}">
                <a16:creationId xmlns:a16="http://schemas.microsoft.com/office/drawing/2014/main" id="{5433AA28-2258-425B-A8ED-AF8F62972EF0}"/>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dirty="0"/>
          </a:p>
        </p:txBody>
      </p:sp>
      <p:sp>
        <p:nvSpPr>
          <p:cNvPr id="3" name="Espace réservé de la date 2">
            <a:extLst>
              <a:ext uri="{FF2B5EF4-FFF2-40B4-BE49-F238E27FC236}">
                <a16:creationId xmlns:a16="http://schemas.microsoft.com/office/drawing/2014/main" id="{996C5241-BE5A-41CE-A622-2B375CAAE092}"/>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AB9389FE-260E-40F4-96F9-A6ECF292D6C5}" type="datetimeFigureOut">
              <a:rPr lang="fr-FR" smtClean="0"/>
              <a:t>18/01/2024</a:t>
            </a:fld>
            <a:endParaRPr lang="fr-FR"/>
          </a:p>
        </p:txBody>
      </p:sp>
      <p:sp>
        <p:nvSpPr>
          <p:cNvPr id="4" name="Espace réservé du pied de page 3">
            <a:extLst>
              <a:ext uri="{FF2B5EF4-FFF2-40B4-BE49-F238E27FC236}">
                <a16:creationId xmlns:a16="http://schemas.microsoft.com/office/drawing/2014/main" id="{3ED76639-AA0C-4EAD-BD90-CE92B7F05676}"/>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5" name="Espace réservé du numéro de diapositive 4">
            <a:extLst>
              <a:ext uri="{FF2B5EF4-FFF2-40B4-BE49-F238E27FC236}">
                <a16:creationId xmlns:a16="http://schemas.microsoft.com/office/drawing/2014/main" id="{12E7E219-A53C-4420-AF71-172BF067C40A}"/>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62EBD8EF-F367-4C88-8DA3-5C57DE93BCD1}" type="slidenum">
              <a:rPr lang="fr-FR" smtClean="0"/>
              <a:t>‹N°›</a:t>
            </a:fld>
            <a:endParaRPr lang="fr-FR"/>
          </a:p>
        </p:txBody>
      </p:sp>
    </p:spTree>
    <p:extLst>
      <p:ext uri="{BB962C8B-B14F-4D97-AF65-F5344CB8AC3E}">
        <p14:creationId xmlns:p14="http://schemas.microsoft.com/office/powerpoint/2010/main" val="195636920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4FDEADC-A468-401D-8355-8F6456D25F9F}" type="datetimeFigureOut">
              <a:rPr lang="fr-FR" smtClean="0"/>
              <a:t>18/01/2024</a:t>
            </a:fld>
            <a:endParaRPr lang="fr-FR"/>
          </a:p>
        </p:txBody>
      </p:sp>
      <p:sp>
        <p:nvSpPr>
          <p:cNvPr id="4" name="Espace réservé de l'image des diapositives 3"/>
          <p:cNvSpPr>
            <a:spLocks noGrp="1" noRot="1" noChangeAspect="1"/>
          </p:cNvSpPr>
          <p:nvPr>
            <p:ph type="sldImg" idx="2"/>
          </p:nvPr>
        </p:nvSpPr>
        <p:spPr>
          <a:xfrm>
            <a:off x="2216150" y="685800"/>
            <a:ext cx="24257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712A834-838F-44AA-8AB8-3A1A38E474C7}" type="slidenum">
              <a:rPr lang="fr-FR" smtClean="0"/>
              <a:t>‹N°›</a:t>
            </a:fld>
            <a:endParaRPr lang="fr-FR"/>
          </a:p>
        </p:txBody>
      </p:sp>
    </p:spTree>
    <p:extLst>
      <p:ext uri="{BB962C8B-B14F-4D97-AF65-F5344CB8AC3E}">
        <p14:creationId xmlns:p14="http://schemas.microsoft.com/office/powerpoint/2010/main" val="319709284"/>
      </p:ext>
    </p:extLst>
  </p:cSld>
  <p:clrMap bg1="lt1" tx1="dk1" bg2="lt2" tx2="dk2" accent1="accent1" accent2="accent2" accent3="accent3" accent4="accent4" accent5="accent5" accent6="accent6" hlink="hlink" folHlink="folHlink"/>
  <p:notesStyle>
    <a:lvl1pPr marL="0" algn="l" defTabSz="1003381" rtl="0" eaLnBrk="1" latinLnBrk="0" hangingPunct="1">
      <a:defRPr sz="1291" kern="1200">
        <a:solidFill>
          <a:schemeClr val="tx1"/>
        </a:solidFill>
        <a:latin typeface="+mn-lt"/>
        <a:ea typeface="+mn-ea"/>
        <a:cs typeface="+mn-cs"/>
      </a:defRPr>
    </a:lvl1pPr>
    <a:lvl2pPr marL="501691" algn="l" defTabSz="1003381" rtl="0" eaLnBrk="1" latinLnBrk="0" hangingPunct="1">
      <a:defRPr sz="1291" kern="1200">
        <a:solidFill>
          <a:schemeClr val="tx1"/>
        </a:solidFill>
        <a:latin typeface="+mn-lt"/>
        <a:ea typeface="+mn-ea"/>
        <a:cs typeface="+mn-cs"/>
      </a:defRPr>
    </a:lvl2pPr>
    <a:lvl3pPr marL="1003381" algn="l" defTabSz="1003381" rtl="0" eaLnBrk="1" latinLnBrk="0" hangingPunct="1">
      <a:defRPr sz="1291" kern="1200">
        <a:solidFill>
          <a:schemeClr val="tx1"/>
        </a:solidFill>
        <a:latin typeface="+mn-lt"/>
        <a:ea typeface="+mn-ea"/>
        <a:cs typeface="+mn-cs"/>
      </a:defRPr>
    </a:lvl3pPr>
    <a:lvl4pPr marL="1505072" algn="l" defTabSz="1003381" rtl="0" eaLnBrk="1" latinLnBrk="0" hangingPunct="1">
      <a:defRPr sz="1291" kern="1200">
        <a:solidFill>
          <a:schemeClr val="tx1"/>
        </a:solidFill>
        <a:latin typeface="+mn-lt"/>
        <a:ea typeface="+mn-ea"/>
        <a:cs typeface="+mn-cs"/>
      </a:defRPr>
    </a:lvl4pPr>
    <a:lvl5pPr marL="2006762" algn="l" defTabSz="1003381" rtl="0" eaLnBrk="1" latinLnBrk="0" hangingPunct="1">
      <a:defRPr sz="1291" kern="1200">
        <a:solidFill>
          <a:schemeClr val="tx1"/>
        </a:solidFill>
        <a:latin typeface="+mn-lt"/>
        <a:ea typeface="+mn-ea"/>
        <a:cs typeface="+mn-cs"/>
      </a:defRPr>
    </a:lvl5pPr>
    <a:lvl6pPr marL="2508452" algn="l" defTabSz="1003381" rtl="0" eaLnBrk="1" latinLnBrk="0" hangingPunct="1">
      <a:defRPr sz="1291" kern="1200">
        <a:solidFill>
          <a:schemeClr val="tx1"/>
        </a:solidFill>
        <a:latin typeface="+mn-lt"/>
        <a:ea typeface="+mn-ea"/>
        <a:cs typeface="+mn-cs"/>
      </a:defRPr>
    </a:lvl6pPr>
    <a:lvl7pPr marL="3010143" algn="l" defTabSz="1003381" rtl="0" eaLnBrk="1" latinLnBrk="0" hangingPunct="1">
      <a:defRPr sz="1291" kern="1200">
        <a:solidFill>
          <a:schemeClr val="tx1"/>
        </a:solidFill>
        <a:latin typeface="+mn-lt"/>
        <a:ea typeface="+mn-ea"/>
        <a:cs typeface="+mn-cs"/>
      </a:defRPr>
    </a:lvl7pPr>
    <a:lvl8pPr marL="3511833" algn="l" defTabSz="1003381" rtl="0" eaLnBrk="1" latinLnBrk="0" hangingPunct="1">
      <a:defRPr sz="1291" kern="1200">
        <a:solidFill>
          <a:schemeClr val="tx1"/>
        </a:solidFill>
        <a:latin typeface="+mn-lt"/>
        <a:ea typeface="+mn-ea"/>
        <a:cs typeface="+mn-cs"/>
      </a:defRPr>
    </a:lvl8pPr>
    <a:lvl9pPr marL="4013524" algn="l" defTabSz="1003381" rtl="0" eaLnBrk="1" latinLnBrk="0" hangingPunct="1">
      <a:defRPr sz="1291"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Ouverture">
    <p:bg>
      <p:bgRef idx="1001">
        <a:schemeClr val="bg1"/>
      </p:bgRef>
    </p:bg>
    <p:spTree>
      <p:nvGrpSpPr>
        <p:cNvPr id="1" name=""/>
        <p:cNvGrpSpPr/>
        <p:nvPr/>
      </p:nvGrpSpPr>
      <p:grpSpPr>
        <a:xfrm>
          <a:off x="0" y="0"/>
          <a:ext cx="0" cy="0"/>
          <a:chOff x="0" y="0"/>
          <a:chExt cx="0" cy="0"/>
        </a:xfrm>
      </p:grpSpPr>
      <p:sp>
        <p:nvSpPr>
          <p:cNvPr id="2" name="Rectangle 1"/>
          <p:cNvSpPr/>
          <p:nvPr userDrawn="1"/>
        </p:nvSpPr>
        <p:spPr>
          <a:xfrm>
            <a:off x="4979911" y="2838787"/>
            <a:ext cx="2574165" cy="112237"/>
          </a:xfrm>
          <a:prstGeom prst="rect">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17946" tIns="17946" rIns="17946" bIns="17946" rtlCol="0" anchor="ctr"/>
          <a:lstStyle/>
          <a:p>
            <a:pPr algn="ctr"/>
            <a:endParaRPr lang="fr-FR" sz="698" dirty="0" err="1"/>
          </a:p>
        </p:txBody>
      </p:sp>
      <p:sp>
        <p:nvSpPr>
          <p:cNvPr id="3" name="Rectangle 2"/>
          <p:cNvSpPr/>
          <p:nvPr userDrawn="1"/>
        </p:nvSpPr>
        <p:spPr>
          <a:xfrm>
            <a:off x="5560418" y="2692722"/>
            <a:ext cx="1993657" cy="112237"/>
          </a:xfrm>
          <a:prstGeom prst="rect">
            <a:avLst/>
          </a:prstGeom>
          <a:solidFill>
            <a:schemeClr val="accent2"/>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lIns="17946" tIns="17946" rIns="17946" bIns="17946" rtlCol="0" anchor="ctr"/>
          <a:lstStyle/>
          <a:p>
            <a:pPr algn="ctr"/>
            <a:endParaRPr lang="fr-FR" sz="698" dirty="0" err="1"/>
          </a:p>
        </p:txBody>
      </p:sp>
      <p:sp>
        <p:nvSpPr>
          <p:cNvPr id="4" name="Rectangle 3"/>
          <p:cNvSpPr/>
          <p:nvPr userDrawn="1"/>
        </p:nvSpPr>
        <p:spPr>
          <a:xfrm>
            <a:off x="6251854" y="2539994"/>
            <a:ext cx="1302223" cy="112237"/>
          </a:xfrm>
          <a:prstGeom prst="rect">
            <a:avLst/>
          </a:prstGeom>
          <a:solidFill>
            <a:schemeClr val="accent3"/>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lIns="17946" tIns="17946" rIns="17946" bIns="17946" rtlCol="0" anchor="ctr"/>
          <a:lstStyle/>
          <a:p>
            <a:pPr algn="ctr"/>
            <a:endParaRPr lang="fr-FR" sz="698" dirty="0" err="1"/>
          </a:p>
        </p:txBody>
      </p:sp>
      <p:sp>
        <p:nvSpPr>
          <p:cNvPr id="6" name="Rectangle 5"/>
          <p:cNvSpPr/>
          <p:nvPr userDrawn="1"/>
        </p:nvSpPr>
        <p:spPr>
          <a:xfrm>
            <a:off x="-10698" y="2988557"/>
            <a:ext cx="7564773" cy="112237"/>
          </a:xfrm>
          <a:prstGeom prst="rect">
            <a:avLst/>
          </a:prstGeom>
          <a:solidFill>
            <a:schemeClr val="accent6"/>
          </a:solid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lIns="17946" tIns="17946" rIns="17946" bIns="17946" rtlCol="0" anchor="ctr"/>
          <a:lstStyle/>
          <a:p>
            <a:pPr algn="ctr"/>
            <a:endParaRPr lang="fr-FR" sz="698" dirty="0" err="1"/>
          </a:p>
        </p:txBody>
      </p:sp>
      <p:sp>
        <p:nvSpPr>
          <p:cNvPr id="7" name="Rectangle 6"/>
          <p:cNvSpPr/>
          <p:nvPr userDrawn="1"/>
        </p:nvSpPr>
        <p:spPr>
          <a:xfrm>
            <a:off x="-15797" y="6400663"/>
            <a:ext cx="7564773" cy="112237"/>
          </a:xfrm>
          <a:prstGeom prst="rect">
            <a:avLst/>
          </a:prstGeom>
          <a:solidFill>
            <a:schemeClr val="accent6"/>
          </a:solid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lIns="17946" tIns="17946" rIns="17946" bIns="17946" rtlCol="0" anchor="ctr"/>
          <a:lstStyle/>
          <a:p>
            <a:pPr algn="ctr"/>
            <a:endParaRPr lang="fr-FR" sz="698" dirty="0" err="1"/>
          </a:p>
        </p:txBody>
      </p:sp>
      <p:pic>
        <p:nvPicPr>
          <p:cNvPr id="9" name="Image 8"/>
          <p:cNvPicPr>
            <a:picLocks noChangeAspect="1"/>
          </p:cNvPicPr>
          <p:nvPr userDrawn="1"/>
        </p:nvPicPr>
        <p:blipFill rotWithShape="1">
          <a:blip r:embed="rId2">
            <a:extLst>
              <a:ext uri="{28A0092B-C50C-407E-A947-70E740481C1C}">
                <a14:useLocalDpi xmlns:a14="http://schemas.microsoft.com/office/drawing/2010/main" val="0"/>
              </a:ext>
            </a:extLst>
          </a:blip>
          <a:srcRect l="7373" t="20189" b="20189"/>
          <a:stretch/>
        </p:blipFill>
        <p:spPr>
          <a:xfrm>
            <a:off x="3247162" y="3100793"/>
            <a:ext cx="4315759" cy="3299870"/>
          </a:xfrm>
          <a:prstGeom prst="rect">
            <a:avLst/>
          </a:prstGeom>
        </p:spPr>
      </p:pic>
      <p:sp>
        <p:nvSpPr>
          <p:cNvPr id="8" name="Rectangle 7"/>
          <p:cNvSpPr/>
          <p:nvPr userDrawn="1"/>
        </p:nvSpPr>
        <p:spPr>
          <a:xfrm>
            <a:off x="2" y="3100793"/>
            <a:ext cx="4137073" cy="329987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lIns="17946" tIns="17946" rIns="17946" bIns="17946" rtlCol="0" anchor="ctr"/>
          <a:lstStyle/>
          <a:p>
            <a:pPr algn="ctr"/>
            <a:endParaRPr lang="fr-FR" sz="698" dirty="0" err="1"/>
          </a:p>
        </p:txBody>
      </p:sp>
      <p:pic>
        <p:nvPicPr>
          <p:cNvPr id="10" name="Image 9"/>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668" y="631977"/>
            <a:ext cx="2362705" cy="1410399"/>
          </a:xfrm>
          <a:prstGeom prst="rect">
            <a:avLst/>
          </a:prstGeom>
        </p:spPr>
      </p:pic>
    </p:spTree>
    <p:extLst>
      <p:ext uri="{BB962C8B-B14F-4D97-AF65-F5344CB8AC3E}">
        <p14:creationId xmlns:p14="http://schemas.microsoft.com/office/powerpoint/2010/main" val="476711214"/>
      </p:ext>
    </p:extLst>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ection">
    <p:bg>
      <p:bgPr>
        <a:solidFill>
          <a:schemeClr val="bg1"/>
        </a:solidFill>
        <a:effectLst/>
      </p:bgPr>
    </p:bg>
    <p:spTree>
      <p:nvGrpSpPr>
        <p:cNvPr id="1" name=""/>
        <p:cNvGrpSpPr/>
        <p:nvPr/>
      </p:nvGrpSpPr>
      <p:grpSpPr>
        <a:xfrm>
          <a:off x="0" y="0"/>
          <a:ext cx="0" cy="0"/>
          <a:chOff x="0" y="0"/>
          <a:chExt cx="0" cy="0"/>
        </a:xfrm>
      </p:grpSpPr>
      <p:sp>
        <p:nvSpPr>
          <p:cNvPr id="4" name="Espace réservé de la date 3"/>
          <p:cNvSpPr>
            <a:spLocks noGrp="1"/>
          </p:cNvSpPr>
          <p:nvPr>
            <p:ph type="dt" sz="half" idx="10"/>
          </p:nvPr>
        </p:nvSpPr>
        <p:spPr>
          <a:xfrm>
            <a:off x="21241" y="10174097"/>
            <a:ext cx="892875" cy="335884"/>
          </a:xfrm>
          <a:prstGeom prst="rect">
            <a:avLst/>
          </a:prstGeom>
        </p:spPr>
        <p:txBody>
          <a:bodyPr/>
          <a:lstStyle>
            <a:lvl1pPr>
              <a:defRPr/>
            </a:lvl1pPr>
          </a:lstStyle>
          <a:p>
            <a:r>
              <a:rPr lang="fr-FR" dirty="0"/>
              <a:t>2021</a:t>
            </a:r>
          </a:p>
        </p:txBody>
      </p:sp>
      <p:sp>
        <p:nvSpPr>
          <p:cNvPr id="5" name="Espace réservé du pied de page 4"/>
          <p:cNvSpPr>
            <a:spLocks noGrp="1"/>
          </p:cNvSpPr>
          <p:nvPr>
            <p:ph type="ftr" sz="quarter" idx="11"/>
          </p:nvPr>
        </p:nvSpPr>
        <p:spPr>
          <a:xfrm>
            <a:off x="1068540" y="10173193"/>
            <a:ext cx="5658497" cy="336788"/>
          </a:xfrm>
          <a:prstGeom prst="rect">
            <a:avLst/>
          </a:prstGeom>
        </p:spPr>
        <p:txBody>
          <a:bodyPr/>
          <a:lstStyle/>
          <a:p>
            <a:r>
              <a:rPr lang="fr-FR" dirty="0"/>
              <a:t>Étude sur les mutations des métiers et des compétences dans la branche des EC et des CAC</a:t>
            </a:r>
          </a:p>
        </p:txBody>
      </p:sp>
      <p:pic>
        <p:nvPicPr>
          <p:cNvPr id="7" name="Image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20194" y="3075526"/>
            <a:ext cx="416675" cy="895158"/>
          </a:xfrm>
          <a:prstGeom prst="rect">
            <a:avLst/>
          </a:prstGeom>
        </p:spPr>
      </p:pic>
      <p:sp>
        <p:nvSpPr>
          <p:cNvPr id="6" name="Espace réservé du texte 5"/>
          <p:cNvSpPr>
            <a:spLocks noGrp="1"/>
          </p:cNvSpPr>
          <p:nvPr>
            <p:ph type="body" sz="quarter" idx="12"/>
          </p:nvPr>
        </p:nvSpPr>
        <p:spPr>
          <a:xfrm>
            <a:off x="1137052" y="3101178"/>
            <a:ext cx="6154849" cy="3142621"/>
          </a:xfrm>
          <a:prstGeom prst="rect">
            <a:avLst/>
          </a:prstGeom>
        </p:spPr>
        <p:txBody>
          <a:bodyPr/>
          <a:lstStyle>
            <a:lvl1pPr>
              <a:defRPr sz="2193"/>
            </a:lvl1pPr>
            <a:lvl2pPr marL="182009" indent="0">
              <a:tabLst/>
              <a:defRPr sz="1596"/>
            </a:lvl2pPr>
          </a:lstStyle>
          <a:p>
            <a:pPr lvl="0"/>
            <a:r>
              <a:rPr lang="fr-FR" dirty="0"/>
              <a:t>Modifiez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Tree>
    <p:extLst>
      <p:ext uri="{BB962C8B-B14F-4D97-AF65-F5344CB8AC3E}">
        <p14:creationId xmlns:p14="http://schemas.microsoft.com/office/powerpoint/2010/main" val="32158609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cSld name="Page Intermédiaire">
    <p:spTree>
      <p:nvGrpSpPr>
        <p:cNvPr id="1" name=""/>
        <p:cNvGrpSpPr/>
        <p:nvPr/>
      </p:nvGrpSpPr>
      <p:grpSpPr>
        <a:xfrm>
          <a:off x="0" y="0"/>
          <a:ext cx="0" cy="0"/>
          <a:chOff x="0" y="0"/>
          <a:chExt cx="0" cy="0"/>
        </a:xfrm>
      </p:grpSpPr>
      <p:sp>
        <p:nvSpPr>
          <p:cNvPr id="2" name="Titre 1"/>
          <p:cNvSpPr>
            <a:spLocks noGrp="1"/>
          </p:cNvSpPr>
          <p:nvPr>
            <p:ph type="title"/>
          </p:nvPr>
        </p:nvSpPr>
        <p:spPr>
          <a:xfrm>
            <a:off x="590579" y="4789040"/>
            <a:ext cx="1004027" cy="2227476"/>
          </a:xfrm>
          <a:prstGeom prst="rect">
            <a:avLst/>
          </a:prstGeom>
          <a:solidFill>
            <a:srgbClr val="B9557B"/>
          </a:solidFill>
        </p:spPr>
        <p:txBody>
          <a:bodyPr anchor="ctr">
            <a:noAutofit/>
          </a:bodyPr>
          <a:lstStyle>
            <a:lvl1pPr algn="ctr">
              <a:defRPr sz="6530" b="1" cap="all">
                <a:solidFill>
                  <a:schemeClr val="bg1"/>
                </a:solidFill>
                <a:latin typeface="Arial" pitchFamily="34" charset="0"/>
                <a:cs typeface="Arial" pitchFamily="34" charset="0"/>
              </a:defRPr>
            </a:lvl1pPr>
          </a:lstStyle>
          <a:p>
            <a:r>
              <a:rPr lang="fr-FR" dirty="0"/>
              <a:t>Modifiez le style du titre</a:t>
            </a:r>
          </a:p>
        </p:txBody>
      </p:sp>
      <p:sp>
        <p:nvSpPr>
          <p:cNvPr id="3" name="Espace réservé du texte 2"/>
          <p:cNvSpPr>
            <a:spLocks noGrp="1"/>
          </p:cNvSpPr>
          <p:nvPr>
            <p:ph type="body" idx="1"/>
          </p:nvPr>
        </p:nvSpPr>
        <p:spPr>
          <a:xfrm>
            <a:off x="1712724" y="4789040"/>
            <a:ext cx="5374493" cy="2244123"/>
          </a:xfrm>
          <a:prstGeom prst="rect">
            <a:avLst/>
          </a:prstGeom>
        </p:spPr>
        <p:txBody>
          <a:bodyPr anchor="b">
            <a:noAutofit/>
          </a:bodyPr>
          <a:lstStyle>
            <a:lvl1pPr marL="0" indent="0">
              <a:buNone/>
              <a:defRPr sz="2841">
                <a:solidFill>
                  <a:schemeClr val="tx1"/>
                </a:solidFill>
                <a:latin typeface="Arial Narrow" pitchFamily="34" charset="0"/>
              </a:defRPr>
            </a:lvl1pPr>
            <a:lvl2pPr marL="271300" indent="0">
              <a:buNone/>
              <a:defRPr sz="1047">
                <a:solidFill>
                  <a:schemeClr val="tx1">
                    <a:tint val="75000"/>
                  </a:schemeClr>
                </a:solidFill>
              </a:defRPr>
            </a:lvl2pPr>
            <a:lvl3pPr marL="542600" indent="0">
              <a:buNone/>
              <a:defRPr sz="947">
                <a:solidFill>
                  <a:schemeClr val="tx1">
                    <a:tint val="75000"/>
                  </a:schemeClr>
                </a:solidFill>
              </a:defRPr>
            </a:lvl3pPr>
            <a:lvl4pPr marL="813899" indent="0">
              <a:buNone/>
              <a:defRPr sz="848">
                <a:solidFill>
                  <a:schemeClr val="tx1">
                    <a:tint val="75000"/>
                  </a:schemeClr>
                </a:solidFill>
              </a:defRPr>
            </a:lvl4pPr>
            <a:lvl5pPr marL="1085200" indent="0">
              <a:buNone/>
              <a:defRPr sz="848">
                <a:solidFill>
                  <a:schemeClr val="tx1">
                    <a:tint val="75000"/>
                  </a:schemeClr>
                </a:solidFill>
              </a:defRPr>
            </a:lvl5pPr>
            <a:lvl6pPr marL="1356499" indent="0">
              <a:buNone/>
              <a:defRPr sz="848">
                <a:solidFill>
                  <a:schemeClr val="tx1">
                    <a:tint val="75000"/>
                  </a:schemeClr>
                </a:solidFill>
              </a:defRPr>
            </a:lvl6pPr>
            <a:lvl7pPr marL="1627799" indent="0">
              <a:buNone/>
              <a:defRPr sz="848">
                <a:solidFill>
                  <a:schemeClr val="tx1">
                    <a:tint val="75000"/>
                  </a:schemeClr>
                </a:solidFill>
              </a:defRPr>
            </a:lvl7pPr>
            <a:lvl8pPr marL="1899099" indent="0">
              <a:buNone/>
              <a:defRPr sz="848">
                <a:solidFill>
                  <a:schemeClr val="tx1">
                    <a:tint val="75000"/>
                  </a:schemeClr>
                </a:solidFill>
              </a:defRPr>
            </a:lvl8pPr>
            <a:lvl9pPr marL="2170399" indent="0">
              <a:buNone/>
              <a:defRPr sz="848">
                <a:solidFill>
                  <a:schemeClr val="tx1">
                    <a:tint val="75000"/>
                  </a:schemeClr>
                </a:solidFill>
              </a:defRPr>
            </a:lvl9pPr>
          </a:lstStyle>
          <a:p>
            <a:pPr lvl="0"/>
            <a:r>
              <a:rPr lang="fr-FR"/>
              <a:t>Modifiez les styles du texte du masque</a:t>
            </a:r>
          </a:p>
        </p:txBody>
      </p:sp>
      <p:sp>
        <p:nvSpPr>
          <p:cNvPr id="4" name="Espace réservé de la date 3"/>
          <p:cNvSpPr>
            <a:spLocks noGrp="1"/>
          </p:cNvSpPr>
          <p:nvPr>
            <p:ph type="dt" sz="half" idx="10"/>
          </p:nvPr>
        </p:nvSpPr>
        <p:spPr>
          <a:xfrm>
            <a:off x="21241" y="10174097"/>
            <a:ext cx="892875" cy="335884"/>
          </a:xfrm>
          <a:prstGeom prst="rect">
            <a:avLst/>
          </a:prstGeom>
        </p:spPr>
        <p:txBody>
          <a:bodyPr/>
          <a:lstStyle>
            <a:lvl1pPr>
              <a:defRPr b="1"/>
            </a:lvl1pPr>
          </a:lstStyle>
          <a:p>
            <a:r>
              <a:rPr lang="fr-FR" dirty="0"/>
              <a:t>2021</a:t>
            </a:r>
          </a:p>
        </p:txBody>
      </p:sp>
      <p:sp>
        <p:nvSpPr>
          <p:cNvPr id="5" name="Espace réservé du pied de page 4"/>
          <p:cNvSpPr>
            <a:spLocks noGrp="1"/>
          </p:cNvSpPr>
          <p:nvPr>
            <p:ph type="ftr" sz="quarter" idx="11"/>
          </p:nvPr>
        </p:nvSpPr>
        <p:spPr>
          <a:xfrm>
            <a:off x="1417424" y="10134987"/>
            <a:ext cx="4902010" cy="334121"/>
          </a:xfrm>
          <a:prstGeom prst="rect">
            <a:avLst/>
          </a:prstGeom>
        </p:spPr>
        <p:txBody>
          <a:bodyPr/>
          <a:lstStyle>
            <a:lvl1pPr>
              <a:defRPr b="1"/>
            </a:lvl1pPr>
          </a:lstStyle>
          <a:p>
            <a:r>
              <a:rPr lang="fr-FR" dirty="0"/>
              <a:t>Étude sur les mutations des métiers et des compétences dans la branche des EC et des CAC</a:t>
            </a:r>
          </a:p>
        </p:txBody>
      </p:sp>
    </p:spTree>
    <p:extLst>
      <p:ext uri="{BB962C8B-B14F-4D97-AF65-F5344CB8AC3E}">
        <p14:creationId xmlns:p14="http://schemas.microsoft.com/office/powerpoint/2010/main" val="41557178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ontenu">
    <p:spTree>
      <p:nvGrpSpPr>
        <p:cNvPr id="1" name=""/>
        <p:cNvGrpSpPr/>
        <p:nvPr/>
      </p:nvGrpSpPr>
      <p:grpSpPr>
        <a:xfrm>
          <a:off x="0" y="0"/>
          <a:ext cx="0" cy="0"/>
          <a:chOff x="0" y="0"/>
          <a:chExt cx="0" cy="0"/>
        </a:xfrm>
      </p:grpSpPr>
      <p:sp>
        <p:nvSpPr>
          <p:cNvPr id="2" name="Titre 1"/>
          <p:cNvSpPr>
            <a:spLocks noGrp="1"/>
          </p:cNvSpPr>
          <p:nvPr>
            <p:ph type="title"/>
          </p:nvPr>
        </p:nvSpPr>
        <p:spPr>
          <a:xfrm>
            <a:off x="1254865" y="3324"/>
            <a:ext cx="6304810" cy="1428209"/>
          </a:xfrm>
          <a:prstGeom prst="rect">
            <a:avLst/>
          </a:prstGeom>
        </p:spPr>
        <p:txBody>
          <a:bodyPr/>
          <a:lstStyle>
            <a:lvl1pPr>
              <a:defRPr sz="1196"/>
            </a:lvl1pPr>
          </a:lstStyle>
          <a:p>
            <a:r>
              <a:rPr lang="fr-FR" dirty="0"/>
              <a:t>Modifiez le style du titre</a:t>
            </a:r>
          </a:p>
        </p:txBody>
      </p:sp>
      <p:sp>
        <p:nvSpPr>
          <p:cNvPr id="3" name="Espace réservé du contenu 2"/>
          <p:cNvSpPr>
            <a:spLocks noGrp="1"/>
          </p:cNvSpPr>
          <p:nvPr>
            <p:ph idx="1"/>
          </p:nvPr>
        </p:nvSpPr>
        <p:spPr>
          <a:xfrm>
            <a:off x="252131" y="2090299"/>
            <a:ext cx="3483053" cy="7858373"/>
          </a:xfrm>
          <a:prstGeom prst="rect">
            <a:avLst/>
          </a:prstGeom>
        </p:spPr>
        <p:txBody>
          <a:bodyPr>
            <a:normAutofit/>
          </a:bodyPr>
          <a:lstStyle>
            <a:lvl1pPr>
              <a:defRPr sz="797"/>
            </a:lvl1pPr>
            <a:lvl2pPr marL="87839" indent="0">
              <a:defRPr sz="698"/>
            </a:lvl2pPr>
            <a:lvl3pPr marL="179635" indent="0">
              <a:defRPr sz="548"/>
            </a:lvl3pPr>
            <a:lvl4pPr marL="266682" indent="0">
              <a:defRPr sz="524"/>
            </a:lvl4pPr>
            <a:lvl5pPr marL="359269" indent="0">
              <a:defRPr sz="499"/>
            </a:lvl5pPr>
          </a:lstStyle>
          <a:p>
            <a:pPr lvl="0"/>
            <a:r>
              <a:rPr lang="fr-FR" dirty="0"/>
              <a:t>Modifiez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
        <p:nvSpPr>
          <p:cNvPr id="4" name="Espace réservé de la date 3"/>
          <p:cNvSpPr>
            <a:spLocks noGrp="1"/>
          </p:cNvSpPr>
          <p:nvPr>
            <p:ph type="dt" sz="half" idx="10"/>
          </p:nvPr>
        </p:nvSpPr>
        <p:spPr>
          <a:xfrm>
            <a:off x="21241" y="10174097"/>
            <a:ext cx="892875" cy="335884"/>
          </a:xfrm>
          <a:prstGeom prst="rect">
            <a:avLst/>
          </a:prstGeom>
        </p:spPr>
        <p:txBody>
          <a:bodyPr/>
          <a:lstStyle/>
          <a:p>
            <a:r>
              <a:rPr lang="fr-FR" dirty="0"/>
              <a:t>2021</a:t>
            </a:r>
          </a:p>
        </p:txBody>
      </p:sp>
      <p:sp>
        <p:nvSpPr>
          <p:cNvPr id="5" name="Espace réservé du pied de page 4"/>
          <p:cNvSpPr>
            <a:spLocks noGrp="1"/>
          </p:cNvSpPr>
          <p:nvPr>
            <p:ph type="ftr" sz="quarter" idx="11"/>
          </p:nvPr>
        </p:nvSpPr>
        <p:spPr>
          <a:xfrm>
            <a:off x="1068540" y="10173193"/>
            <a:ext cx="5658497" cy="336788"/>
          </a:xfrm>
          <a:prstGeom prst="rect">
            <a:avLst/>
          </a:prstGeom>
        </p:spPr>
        <p:txBody>
          <a:bodyPr/>
          <a:lstStyle/>
          <a:p>
            <a:r>
              <a:rPr lang="fr-FR" dirty="0"/>
              <a:t>Étude sur les mutations des métiers et des compétences dans la branche des EC et des CAC</a:t>
            </a:r>
          </a:p>
        </p:txBody>
      </p:sp>
      <p:sp>
        <p:nvSpPr>
          <p:cNvPr id="7" name="Espace réservé du contenu 2">
            <a:extLst>
              <a:ext uri="{FF2B5EF4-FFF2-40B4-BE49-F238E27FC236}">
                <a16:creationId xmlns:a16="http://schemas.microsoft.com/office/drawing/2014/main" id="{25C80989-4695-4A06-B28D-2DB07A2490F5}"/>
              </a:ext>
            </a:extLst>
          </p:cNvPr>
          <p:cNvSpPr>
            <a:spLocks noGrp="1"/>
          </p:cNvSpPr>
          <p:nvPr>
            <p:ph idx="12"/>
          </p:nvPr>
        </p:nvSpPr>
        <p:spPr>
          <a:xfrm>
            <a:off x="3958455" y="2090298"/>
            <a:ext cx="3483053" cy="7858373"/>
          </a:xfrm>
          <a:prstGeom prst="rect">
            <a:avLst/>
          </a:prstGeom>
        </p:spPr>
        <p:txBody>
          <a:bodyPr>
            <a:normAutofit/>
          </a:bodyPr>
          <a:lstStyle>
            <a:lvl1pPr>
              <a:defRPr sz="797"/>
            </a:lvl1pPr>
            <a:lvl2pPr marL="87839" indent="0">
              <a:defRPr sz="698"/>
            </a:lvl2pPr>
            <a:lvl3pPr marL="179635" indent="0">
              <a:defRPr sz="548"/>
            </a:lvl3pPr>
            <a:lvl4pPr marL="266682" indent="0">
              <a:defRPr sz="524"/>
            </a:lvl4pPr>
            <a:lvl5pPr marL="359269" indent="0">
              <a:defRPr sz="499"/>
            </a:lvl5pPr>
          </a:lstStyle>
          <a:p>
            <a:pPr lvl="0"/>
            <a:r>
              <a:rPr lang="fr-FR" dirty="0"/>
              <a:t>Modifiez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Tree>
    <p:extLst>
      <p:ext uri="{BB962C8B-B14F-4D97-AF65-F5344CB8AC3E}">
        <p14:creationId xmlns:p14="http://schemas.microsoft.com/office/powerpoint/2010/main" val="4496767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1_Contenu">
    <p:spTree>
      <p:nvGrpSpPr>
        <p:cNvPr id="1" name=""/>
        <p:cNvGrpSpPr/>
        <p:nvPr/>
      </p:nvGrpSpPr>
      <p:grpSpPr>
        <a:xfrm>
          <a:off x="0" y="0"/>
          <a:ext cx="0" cy="0"/>
          <a:chOff x="0" y="0"/>
          <a:chExt cx="0" cy="0"/>
        </a:xfrm>
      </p:grpSpPr>
      <p:sp>
        <p:nvSpPr>
          <p:cNvPr id="2" name="Titre 1"/>
          <p:cNvSpPr>
            <a:spLocks noGrp="1"/>
          </p:cNvSpPr>
          <p:nvPr>
            <p:ph type="title" hasCustomPrompt="1"/>
          </p:nvPr>
        </p:nvSpPr>
        <p:spPr>
          <a:xfrm>
            <a:off x="1254865" y="3324"/>
            <a:ext cx="6304810" cy="1428209"/>
          </a:xfrm>
          <a:prstGeom prst="rect">
            <a:avLst/>
          </a:prstGeom>
        </p:spPr>
        <p:txBody>
          <a:bodyPr/>
          <a:lstStyle>
            <a:lvl1pPr>
              <a:defRPr/>
            </a:lvl1pPr>
          </a:lstStyle>
          <a:p>
            <a:r>
              <a:rPr lang="fr-FR" dirty="0"/>
              <a:t>SOMMAIRE</a:t>
            </a:r>
          </a:p>
        </p:txBody>
      </p:sp>
      <p:sp>
        <p:nvSpPr>
          <p:cNvPr id="3" name="Espace réservé du contenu 2"/>
          <p:cNvSpPr>
            <a:spLocks noGrp="1"/>
          </p:cNvSpPr>
          <p:nvPr>
            <p:ph idx="1"/>
          </p:nvPr>
        </p:nvSpPr>
        <p:spPr>
          <a:xfrm>
            <a:off x="1234530" y="2090299"/>
            <a:ext cx="6236267" cy="7858373"/>
          </a:xfrm>
          <a:prstGeom prst="rect">
            <a:avLst/>
          </a:prstGeom>
        </p:spPr>
        <p:txBody>
          <a:bodyPr/>
          <a:lstStyle>
            <a:lvl1pPr>
              <a:defRPr sz="1396"/>
            </a:lvl1pPr>
          </a:lstStyle>
          <a:p>
            <a:pPr lvl="0"/>
            <a:r>
              <a:rPr lang="fr-FR" dirty="0"/>
              <a:t>Modifiez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
        <p:nvSpPr>
          <p:cNvPr id="4" name="Espace réservé de la date 3"/>
          <p:cNvSpPr>
            <a:spLocks noGrp="1"/>
          </p:cNvSpPr>
          <p:nvPr>
            <p:ph type="dt" sz="half" idx="10"/>
          </p:nvPr>
        </p:nvSpPr>
        <p:spPr>
          <a:xfrm>
            <a:off x="21241" y="10174097"/>
            <a:ext cx="892875" cy="335884"/>
          </a:xfrm>
          <a:prstGeom prst="rect">
            <a:avLst/>
          </a:prstGeom>
        </p:spPr>
        <p:txBody>
          <a:bodyPr/>
          <a:lstStyle/>
          <a:p>
            <a:r>
              <a:rPr lang="fr-FR" dirty="0"/>
              <a:t>2021</a:t>
            </a:r>
          </a:p>
        </p:txBody>
      </p:sp>
      <p:sp>
        <p:nvSpPr>
          <p:cNvPr id="5" name="Espace réservé du pied de page 4"/>
          <p:cNvSpPr>
            <a:spLocks noGrp="1"/>
          </p:cNvSpPr>
          <p:nvPr>
            <p:ph type="ftr" sz="quarter" idx="11"/>
          </p:nvPr>
        </p:nvSpPr>
        <p:spPr>
          <a:xfrm>
            <a:off x="1068540" y="10173193"/>
            <a:ext cx="5658497" cy="336788"/>
          </a:xfrm>
          <a:prstGeom prst="rect">
            <a:avLst/>
          </a:prstGeom>
        </p:spPr>
        <p:txBody>
          <a:bodyPr/>
          <a:lstStyle/>
          <a:p>
            <a:r>
              <a:rPr lang="fr-FR" dirty="0"/>
              <a:t>Étude sur les mutations des métiers et des compétences dans la branche des EC et des CAC</a:t>
            </a:r>
          </a:p>
        </p:txBody>
      </p:sp>
    </p:spTree>
    <p:extLst>
      <p:ext uri="{BB962C8B-B14F-4D97-AF65-F5344CB8AC3E}">
        <p14:creationId xmlns:p14="http://schemas.microsoft.com/office/powerpoint/2010/main" val="42233350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re seul">
    <p:spTree>
      <p:nvGrpSpPr>
        <p:cNvPr id="1" name=""/>
        <p:cNvGrpSpPr/>
        <p:nvPr/>
      </p:nvGrpSpPr>
      <p:grpSpPr>
        <a:xfrm>
          <a:off x="0" y="0"/>
          <a:ext cx="0" cy="0"/>
          <a:chOff x="0" y="0"/>
          <a:chExt cx="0" cy="0"/>
        </a:xfrm>
      </p:grpSpPr>
      <p:sp>
        <p:nvSpPr>
          <p:cNvPr id="2" name="Titre 1"/>
          <p:cNvSpPr>
            <a:spLocks noGrp="1"/>
          </p:cNvSpPr>
          <p:nvPr>
            <p:ph type="title"/>
          </p:nvPr>
        </p:nvSpPr>
        <p:spPr>
          <a:xfrm>
            <a:off x="1254865" y="3324"/>
            <a:ext cx="6304810" cy="1428209"/>
          </a:xfrm>
          <a:prstGeom prst="rect">
            <a:avLst/>
          </a:prstGeom>
        </p:spPr>
        <p:txBody>
          <a:bodyPr/>
          <a:lstStyle>
            <a:lvl1pPr>
              <a:defRPr sz="1196"/>
            </a:lvl1pPr>
          </a:lstStyle>
          <a:p>
            <a:r>
              <a:rPr lang="fr-FR" dirty="0"/>
              <a:t>Modifiez le style du titre</a:t>
            </a:r>
          </a:p>
        </p:txBody>
      </p:sp>
      <p:sp>
        <p:nvSpPr>
          <p:cNvPr id="3" name="Espace réservé de la date 2"/>
          <p:cNvSpPr>
            <a:spLocks noGrp="1"/>
          </p:cNvSpPr>
          <p:nvPr>
            <p:ph type="dt" sz="half" idx="10"/>
          </p:nvPr>
        </p:nvSpPr>
        <p:spPr>
          <a:xfrm>
            <a:off x="21241" y="10174097"/>
            <a:ext cx="892875" cy="335884"/>
          </a:xfrm>
          <a:prstGeom prst="rect">
            <a:avLst/>
          </a:prstGeom>
        </p:spPr>
        <p:txBody>
          <a:bodyPr/>
          <a:lstStyle>
            <a:lvl1pPr>
              <a:defRPr/>
            </a:lvl1pPr>
          </a:lstStyle>
          <a:p>
            <a:r>
              <a:rPr lang="fr-FR" dirty="0"/>
              <a:t>2021</a:t>
            </a:r>
          </a:p>
        </p:txBody>
      </p:sp>
      <p:sp>
        <p:nvSpPr>
          <p:cNvPr id="4" name="Espace réservé du pied de page 3"/>
          <p:cNvSpPr>
            <a:spLocks noGrp="1"/>
          </p:cNvSpPr>
          <p:nvPr>
            <p:ph type="ftr" sz="quarter" idx="11"/>
          </p:nvPr>
        </p:nvSpPr>
        <p:spPr>
          <a:xfrm>
            <a:off x="1068540" y="10173193"/>
            <a:ext cx="5658497" cy="336788"/>
          </a:xfrm>
          <a:prstGeom prst="rect">
            <a:avLst/>
          </a:prstGeom>
        </p:spPr>
        <p:txBody>
          <a:bodyPr/>
          <a:lstStyle/>
          <a:p>
            <a:r>
              <a:rPr lang="fr-FR" dirty="0"/>
              <a:t>Étude sur les mutations des métiers et des compétences dans la branche des EC et des CAC</a:t>
            </a:r>
          </a:p>
        </p:txBody>
      </p:sp>
    </p:spTree>
    <p:extLst>
      <p:ext uri="{BB962C8B-B14F-4D97-AF65-F5344CB8AC3E}">
        <p14:creationId xmlns:p14="http://schemas.microsoft.com/office/powerpoint/2010/main" val="419948949"/>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95011295"/>
      </p:ext>
    </p:extLst>
  </p:cSld>
  <p:clrMap bg1="lt1" tx1="dk1" bg2="lt2" tx2="dk2" accent1="accent1" accent2="accent2" accent3="accent3" accent4="accent4" accent5="accent5" accent6="accent6" hlink="hlink" folHlink="folHlink"/>
  <p:sldLayoutIdLst>
    <p:sldLayoutId id="2147483649" r:id="rId1"/>
    <p:sldLayoutId id="2147483651" r:id="rId2"/>
    <p:sldLayoutId id="2147483654" r:id="rId3"/>
    <p:sldLayoutId id="2147483650" r:id="rId4"/>
    <p:sldLayoutId id="2147483653" r:id="rId5"/>
    <p:sldLayoutId id="2147483652" r:id="rId6"/>
  </p:sldLayoutIdLst>
  <p:hf sldNum="0" hdr="0"/>
  <p:txStyles>
    <p:titleStyle>
      <a:lvl1pPr algn="l" defTabSz="542600" rtl="0" eaLnBrk="1" latinLnBrk="0" hangingPunct="1">
        <a:spcBef>
          <a:spcPct val="0"/>
        </a:spcBef>
        <a:buNone/>
        <a:defRPr sz="1196" b="1" kern="1200">
          <a:solidFill>
            <a:schemeClr val="tx2"/>
          </a:solidFill>
          <a:latin typeface="+mj-lt"/>
          <a:ea typeface="+mj-ea"/>
          <a:cs typeface="+mj-cs"/>
        </a:defRPr>
      </a:lvl1pPr>
    </p:titleStyle>
    <p:bodyStyle>
      <a:lvl1pPr marL="0" indent="0" algn="l" defTabSz="542600" rtl="0" eaLnBrk="1" latinLnBrk="0" hangingPunct="1">
        <a:spcBef>
          <a:spcPct val="20000"/>
        </a:spcBef>
        <a:buFontTx/>
        <a:buNone/>
        <a:defRPr sz="997" b="1" kern="1200">
          <a:solidFill>
            <a:srgbClr val="5F5B5D"/>
          </a:solidFill>
          <a:latin typeface="+mn-lt"/>
          <a:ea typeface="+mn-ea"/>
          <a:cs typeface="+mn-cs"/>
        </a:defRPr>
      </a:lvl1pPr>
      <a:lvl2pPr marL="320433" indent="0" algn="l" defTabSz="542600" rtl="0" eaLnBrk="1" latinLnBrk="0" hangingPunct="1">
        <a:spcBef>
          <a:spcPts val="356"/>
        </a:spcBef>
        <a:buFontTx/>
        <a:buNone/>
        <a:defRPr sz="897" b="1" kern="1200">
          <a:solidFill>
            <a:schemeClr val="accent1"/>
          </a:solidFill>
          <a:latin typeface="+mn-lt"/>
          <a:ea typeface="+mn-ea"/>
          <a:cs typeface="+mn-cs"/>
        </a:defRPr>
      </a:lvl2pPr>
      <a:lvl3pPr marL="534055" indent="0" algn="l" defTabSz="542600" rtl="0" eaLnBrk="1" latinLnBrk="0" hangingPunct="1">
        <a:spcBef>
          <a:spcPts val="237"/>
        </a:spcBef>
        <a:buFontTx/>
        <a:buNone/>
        <a:defRPr sz="698" kern="1200">
          <a:solidFill>
            <a:schemeClr val="tx2"/>
          </a:solidFill>
          <a:latin typeface="+mn-lt"/>
          <a:ea typeface="+mn-ea"/>
          <a:cs typeface="+mn-cs"/>
        </a:defRPr>
      </a:lvl3pPr>
      <a:lvl4pPr marL="747677" indent="0" algn="l" defTabSz="542600" rtl="0" eaLnBrk="1" latinLnBrk="0" hangingPunct="1">
        <a:spcBef>
          <a:spcPts val="119"/>
        </a:spcBef>
        <a:buFontTx/>
        <a:buNone/>
        <a:defRPr sz="598" kern="1200">
          <a:solidFill>
            <a:schemeClr val="tx2"/>
          </a:solidFill>
          <a:latin typeface="+mn-lt"/>
          <a:ea typeface="+mn-ea"/>
          <a:cs typeface="+mn-cs"/>
        </a:defRPr>
      </a:lvl4pPr>
      <a:lvl5pPr marL="1068110" indent="0" algn="l" defTabSz="542600" rtl="0" eaLnBrk="1" latinLnBrk="0" hangingPunct="1">
        <a:spcBef>
          <a:spcPts val="0"/>
        </a:spcBef>
        <a:buFontTx/>
        <a:buNone/>
        <a:defRPr sz="598" kern="1200">
          <a:solidFill>
            <a:schemeClr val="tx2"/>
          </a:solidFill>
          <a:latin typeface="+mn-lt"/>
          <a:ea typeface="+mn-ea"/>
          <a:cs typeface="+mn-cs"/>
        </a:defRPr>
      </a:lvl5pPr>
      <a:lvl6pPr marL="1492150" indent="-135650" algn="l" defTabSz="542600" rtl="0" eaLnBrk="1" latinLnBrk="0" hangingPunct="1">
        <a:spcBef>
          <a:spcPct val="20000"/>
        </a:spcBef>
        <a:buFont typeface="Arial" panose="020B0604020202020204" pitchFamily="34" charset="0"/>
        <a:buChar char="•"/>
        <a:defRPr sz="1196" kern="1200">
          <a:solidFill>
            <a:schemeClr val="tx1"/>
          </a:solidFill>
          <a:latin typeface="+mn-lt"/>
          <a:ea typeface="+mn-ea"/>
          <a:cs typeface="+mn-cs"/>
        </a:defRPr>
      </a:lvl6pPr>
      <a:lvl7pPr marL="1763450" indent="-135650" algn="l" defTabSz="542600" rtl="0" eaLnBrk="1" latinLnBrk="0" hangingPunct="1">
        <a:spcBef>
          <a:spcPct val="20000"/>
        </a:spcBef>
        <a:buFont typeface="Arial" panose="020B0604020202020204" pitchFamily="34" charset="0"/>
        <a:buChar char="•"/>
        <a:defRPr sz="1196" kern="1200">
          <a:solidFill>
            <a:schemeClr val="tx1"/>
          </a:solidFill>
          <a:latin typeface="+mn-lt"/>
          <a:ea typeface="+mn-ea"/>
          <a:cs typeface="+mn-cs"/>
        </a:defRPr>
      </a:lvl7pPr>
      <a:lvl8pPr marL="2034749" indent="-135650" algn="l" defTabSz="542600" rtl="0" eaLnBrk="1" latinLnBrk="0" hangingPunct="1">
        <a:spcBef>
          <a:spcPct val="20000"/>
        </a:spcBef>
        <a:buFont typeface="Arial" panose="020B0604020202020204" pitchFamily="34" charset="0"/>
        <a:buChar char="•"/>
        <a:defRPr sz="1196" kern="1200">
          <a:solidFill>
            <a:schemeClr val="tx1"/>
          </a:solidFill>
          <a:latin typeface="+mn-lt"/>
          <a:ea typeface="+mn-ea"/>
          <a:cs typeface="+mn-cs"/>
        </a:defRPr>
      </a:lvl8pPr>
      <a:lvl9pPr marL="2306048" indent="-135650" algn="l" defTabSz="542600" rtl="0" eaLnBrk="1" latinLnBrk="0" hangingPunct="1">
        <a:spcBef>
          <a:spcPct val="20000"/>
        </a:spcBef>
        <a:buFont typeface="Arial" panose="020B0604020202020204" pitchFamily="34" charset="0"/>
        <a:buChar char="•"/>
        <a:defRPr sz="1196" kern="1200">
          <a:solidFill>
            <a:schemeClr val="tx1"/>
          </a:solidFill>
          <a:latin typeface="+mn-lt"/>
          <a:ea typeface="+mn-ea"/>
          <a:cs typeface="+mn-cs"/>
        </a:defRPr>
      </a:lvl9pPr>
    </p:bodyStyle>
    <p:otherStyle>
      <a:defPPr>
        <a:defRPr lang="fr-FR"/>
      </a:defPPr>
      <a:lvl1pPr marL="0" algn="l" defTabSz="542600" rtl="0" eaLnBrk="1" latinLnBrk="0" hangingPunct="1">
        <a:defRPr sz="1047" kern="1200">
          <a:solidFill>
            <a:schemeClr val="tx1"/>
          </a:solidFill>
          <a:latin typeface="+mn-lt"/>
          <a:ea typeface="+mn-ea"/>
          <a:cs typeface="+mn-cs"/>
        </a:defRPr>
      </a:lvl1pPr>
      <a:lvl2pPr marL="271300" algn="l" defTabSz="542600" rtl="0" eaLnBrk="1" latinLnBrk="0" hangingPunct="1">
        <a:defRPr sz="1047" kern="1200">
          <a:solidFill>
            <a:schemeClr val="tx1"/>
          </a:solidFill>
          <a:latin typeface="+mn-lt"/>
          <a:ea typeface="+mn-ea"/>
          <a:cs typeface="+mn-cs"/>
        </a:defRPr>
      </a:lvl2pPr>
      <a:lvl3pPr marL="542600" algn="l" defTabSz="542600" rtl="0" eaLnBrk="1" latinLnBrk="0" hangingPunct="1">
        <a:defRPr sz="1047" kern="1200">
          <a:solidFill>
            <a:schemeClr val="tx1"/>
          </a:solidFill>
          <a:latin typeface="+mn-lt"/>
          <a:ea typeface="+mn-ea"/>
          <a:cs typeface="+mn-cs"/>
        </a:defRPr>
      </a:lvl3pPr>
      <a:lvl4pPr marL="813899" algn="l" defTabSz="542600" rtl="0" eaLnBrk="1" latinLnBrk="0" hangingPunct="1">
        <a:defRPr sz="1047" kern="1200">
          <a:solidFill>
            <a:schemeClr val="tx1"/>
          </a:solidFill>
          <a:latin typeface="+mn-lt"/>
          <a:ea typeface="+mn-ea"/>
          <a:cs typeface="+mn-cs"/>
        </a:defRPr>
      </a:lvl4pPr>
      <a:lvl5pPr marL="1085200" algn="l" defTabSz="542600" rtl="0" eaLnBrk="1" latinLnBrk="0" hangingPunct="1">
        <a:defRPr sz="1047" kern="1200">
          <a:solidFill>
            <a:schemeClr val="tx1"/>
          </a:solidFill>
          <a:latin typeface="+mn-lt"/>
          <a:ea typeface="+mn-ea"/>
          <a:cs typeface="+mn-cs"/>
        </a:defRPr>
      </a:lvl5pPr>
      <a:lvl6pPr marL="1356499" algn="l" defTabSz="542600" rtl="0" eaLnBrk="1" latinLnBrk="0" hangingPunct="1">
        <a:defRPr sz="1047" kern="1200">
          <a:solidFill>
            <a:schemeClr val="tx1"/>
          </a:solidFill>
          <a:latin typeface="+mn-lt"/>
          <a:ea typeface="+mn-ea"/>
          <a:cs typeface="+mn-cs"/>
        </a:defRPr>
      </a:lvl6pPr>
      <a:lvl7pPr marL="1627799" algn="l" defTabSz="542600" rtl="0" eaLnBrk="1" latinLnBrk="0" hangingPunct="1">
        <a:defRPr sz="1047" kern="1200">
          <a:solidFill>
            <a:schemeClr val="tx1"/>
          </a:solidFill>
          <a:latin typeface="+mn-lt"/>
          <a:ea typeface="+mn-ea"/>
          <a:cs typeface="+mn-cs"/>
        </a:defRPr>
      </a:lvl7pPr>
      <a:lvl8pPr marL="1899099" algn="l" defTabSz="542600" rtl="0" eaLnBrk="1" latinLnBrk="0" hangingPunct="1">
        <a:defRPr sz="1047" kern="1200">
          <a:solidFill>
            <a:schemeClr val="tx1"/>
          </a:solidFill>
          <a:latin typeface="+mn-lt"/>
          <a:ea typeface="+mn-ea"/>
          <a:cs typeface="+mn-cs"/>
        </a:defRPr>
      </a:lvl8pPr>
      <a:lvl9pPr marL="2170399" algn="l" defTabSz="542600" rtl="0" eaLnBrk="1" latinLnBrk="0" hangingPunct="1">
        <a:defRPr sz="1047"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Layout" Target="../slideLayouts/slideLayout5.xml"/><Relationship Id="rId4" Type="http://schemas.openxmlformats.org/officeDocument/2006/relationships/image" Target="../media/image6.png"/></Relationships>
</file>

<file path=ppt/slides/_rels/slide2.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Layout" Target="../slideLayouts/slideLayout5.xml"/><Relationship Id="rId4" Type="http://schemas.openxmlformats.org/officeDocument/2006/relationships/image" Target="../media/image6.png"/></Relationships>
</file>

<file path=ppt/slides/_rels/slide3.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Layout" Target="../slideLayouts/slideLayout5.xml"/><Relationship Id="rId4" Type="http://schemas.openxmlformats.org/officeDocument/2006/relationships/image" Target="../media/image6.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4" name="Connecteur droit 13">
            <a:extLst>
              <a:ext uri="{FF2B5EF4-FFF2-40B4-BE49-F238E27FC236}">
                <a16:creationId xmlns:a16="http://schemas.microsoft.com/office/drawing/2014/main" id="{862D5F01-2D95-412E-91CA-358B5C7BE321}"/>
              </a:ext>
            </a:extLst>
          </p:cNvPr>
          <p:cNvCxnSpPr>
            <a:cxnSpLocks/>
          </p:cNvCxnSpPr>
          <p:nvPr/>
        </p:nvCxnSpPr>
        <p:spPr>
          <a:xfrm flipV="1">
            <a:off x="0" y="1152394"/>
            <a:ext cx="7559675" cy="0"/>
          </a:xfrm>
          <a:prstGeom prst="line">
            <a:avLst/>
          </a:prstGeom>
          <a:ln w="57150">
            <a:solidFill>
              <a:schemeClr val="bg2"/>
            </a:solidFill>
          </a:ln>
        </p:spPr>
        <p:style>
          <a:lnRef idx="1">
            <a:schemeClr val="accent1"/>
          </a:lnRef>
          <a:fillRef idx="0">
            <a:schemeClr val="accent1"/>
          </a:fillRef>
          <a:effectRef idx="0">
            <a:schemeClr val="accent1"/>
          </a:effectRef>
          <a:fontRef idx="minor">
            <a:schemeClr val="tx1"/>
          </a:fontRef>
        </p:style>
      </p:cxnSp>
      <p:sp>
        <p:nvSpPr>
          <p:cNvPr id="16" name="Espace réservé du texte 2">
            <a:extLst>
              <a:ext uri="{FF2B5EF4-FFF2-40B4-BE49-F238E27FC236}">
                <a16:creationId xmlns:a16="http://schemas.microsoft.com/office/drawing/2014/main" id="{09119508-B25A-4516-9C78-2052A6D7427B}"/>
              </a:ext>
            </a:extLst>
          </p:cNvPr>
          <p:cNvSpPr txBox="1">
            <a:spLocks/>
          </p:cNvSpPr>
          <p:nvPr/>
        </p:nvSpPr>
        <p:spPr>
          <a:xfrm>
            <a:off x="124308" y="2230171"/>
            <a:ext cx="7261695" cy="815597"/>
          </a:xfrm>
          <a:prstGeom prst="rect">
            <a:avLst/>
          </a:prstGeom>
        </p:spPr>
        <p:txBody>
          <a:bodyPr vert="horz" lIns="42854" tIns="0" rIns="42854" bIns="0" rtlCol="0">
            <a:normAutofit/>
          </a:bodyPr>
          <a:lstStyle>
            <a:lvl1pPr marL="0" indent="0" algn="l" defTabSz="542600" rtl="0" eaLnBrk="1" latinLnBrk="0" hangingPunct="1">
              <a:spcBef>
                <a:spcPct val="20000"/>
              </a:spcBef>
              <a:buFontTx/>
              <a:buNone/>
              <a:defRPr sz="1396" b="1" kern="1200">
                <a:solidFill>
                  <a:srgbClr val="5F5B5D"/>
                </a:solidFill>
                <a:latin typeface="+mn-lt"/>
                <a:ea typeface="+mn-ea"/>
                <a:cs typeface="+mn-cs"/>
              </a:defRPr>
            </a:lvl1pPr>
            <a:lvl2pPr marL="320433" indent="0" algn="l" defTabSz="542600" rtl="0" eaLnBrk="1" latinLnBrk="0" hangingPunct="1">
              <a:spcBef>
                <a:spcPts val="356"/>
              </a:spcBef>
              <a:buFontTx/>
              <a:buNone/>
              <a:defRPr sz="897" b="1" kern="1200">
                <a:solidFill>
                  <a:schemeClr val="accent1"/>
                </a:solidFill>
                <a:latin typeface="+mn-lt"/>
                <a:ea typeface="+mn-ea"/>
                <a:cs typeface="+mn-cs"/>
              </a:defRPr>
            </a:lvl2pPr>
            <a:lvl3pPr marL="534055" indent="0" algn="l" defTabSz="542600" rtl="0" eaLnBrk="1" latinLnBrk="0" hangingPunct="1">
              <a:spcBef>
                <a:spcPts val="237"/>
              </a:spcBef>
              <a:buFontTx/>
              <a:buNone/>
              <a:defRPr sz="698" kern="1200">
                <a:solidFill>
                  <a:schemeClr val="tx2"/>
                </a:solidFill>
                <a:latin typeface="+mn-lt"/>
                <a:ea typeface="+mn-ea"/>
                <a:cs typeface="+mn-cs"/>
              </a:defRPr>
            </a:lvl3pPr>
            <a:lvl4pPr marL="747677" indent="0" algn="l" defTabSz="542600" rtl="0" eaLnBrk="1" latinLnBrk="0" hangingPunct="1">
              <a:spcBef>
                <a:spcPts val="119"/>
              </a:spcBef>
              <a:buFontTx/>
              <a:buNone/>
              <a:defRPr sz="598" kern="1200">
                <a:solidFill>
                  <a:schemeClr val="tx2"/>
                </a:solidFill>
                <a:latin typeface="+mn-lt"/>
                <a:ea typeface="+mn-ea"/>
                <a:cs typeface="+mn-cs"/>
              </a:defRPr>
            </a:lvl4pPr>
            <a:lvl5pPr marL="1068110" indent="0" algn="l" defTabSz="542600" rtl="0" eaLnBrk="1" latinLnBrk="0" hangingPunct="1">
              <a:spcBef>
                <a:spcPts val="0"/>
              </a:spcBef>
              <a:buFontTx/>
              <a:buNone/>
              <a:defRPr sz="598" kern="1200">
                <a:solidFill>
                  <a:schemeClr val="tx2"/>
                </a:solidFill>
                <a:latin typeface="+mn-lt"/>
                <a:ea typeface="+mn-ea"/>
                <a:cs typeface="+mn-cs"/>
              </a:defRPr>
            </a:lvl5pPr>
            <a:lvl6pPr marL="1492150" indent="-135650" algn="l" defTabSz="542600" rtl="0" eaLnBrk="1" latinLnBrk="0" hangingPunct="1">
              <a:spcBef>
                <a:spcPct val="20000"/>
              </a:spcBef>
              <a:buFont typeface="Arial" panose="020B0604020202020204" pitchFamily="34" charset="0"/>
              <a:buChar char="•"/>
              <a:defRPr sz="1196" kern="1200">
                <a:solidFill>
                  <a:schemeClr val="tx1"/>
                </a:solidFill>
                <a:latin typeface="+mn-lt"/>
                <a:ea typeface="+mn-ea"/>
                <a:cs typeface="+mn-cs"/>
              </a:defRPr>
            </a:lvl6pPr>
            <a:lvl7pPr marL="1763450" indent="-135650" algn="l" defTabSz="542600" rtl="0" eaLnBrk="1" latinLnBrk="0" hangingPunct="1">
              <a:spcBef>
                <a:spcPct val="20000"/>
              </a:spcBef>
              <a:buFont typeface="Arial" panose="020B0604020202020204" pitchFamily="34" charset="0"/>
              <a:buChar char="•"/>
              <a:defRPr sz="1196" kern="1200">
                <a:solidFill>
                  <a:schemeClr val="tx1"/>
                </a:solidFill>
                <a:latin typeface="+mn-lt"/>
                <a:ea typeface="+mn-ea"/>
                <a:cs typeface="+mn-cs"/>
              </a:defRPr>
            </a:lvl7pPr>
            <a:lvl8pPr marL="2034749" indent="-135650" algn="l" defTabSz="542600" rtl="0" eaLnBrk="1" latinLnBrk="0" hangingPunct="1">
              <a:spcBef>
                <a:spcPct val="20000"/>
              </a:spcBef>
              <a:buFont typeface="Arial" panose="020B0604020202020204" pitchFamily="34" charset="0"/>
              <a:buChar char="•"/>
              <a:defRPr sz="1196" kern="1200">
                <a:solidFill>
                  <a:schemeClr val="tx1"/>
                </a:solidFill>
                <a:latin typeface="+mn-lt"/>
                <a:ea typeface="+mn-ea"/>
                <a:cs typeface="+mn-cs"/>
              </a:defRPr>
            </a:lvl8pPr>
            <a:lvl9pPr marL="2306048" indent="-135650" algn="l" defTabSz="542600" rtl="0" eaLnBrk="1" latinLnBrk="0" hangingPunct="1">
              <a:spcBef>
                <a:spcPct val="20000"/>
              </a:spcBef>
              <a:buFont typeface="Arial" panose="020B0604020202020204" pitchFamily="34" charset="0"/>
              <a:buChar char="•"/>
              <a:defRPr sz="1196" kern="1200">
                <a:solidFill>
                  <a:schemeClr val="tx1"/>
                </a:solidFill>
                <a:latin typeface="+mn-lt"/>
                <a:ea typeface="+mn-ea"/>
                <a:cs typeface="+mn-cs"/>
              </a:defRPr>
            </a:lvl9pPr>
          </a:lstStyle>
          <a:p>
            <a:endParaRPr lang="fr-FR" dirty="0"/>
          </a:p>
        </p:txBody>
      </p:sp>
      <p:grpSp>
        <p:nvGrpSpPr>
          <p:cNvPr id="5" name="Groupe 4">
            <a:extLst>
              <a:ext uri="{FF2B5EF4-FFF2-40B4-BE49-F238E27FC236}">
                <a16:creationId xmlns:a16="http://schemas.microsoft.com/office/drawing/2014/main" id="{12D6F566-A875-47DA-BA20-7443337040D6}"/>
              </a:ext>
            </a:extLst>
          </p:cNvPr>
          <p:cNvGrpSpPr/>
          <p:nvPr/>
        </p:nvGrpSpPr>
        <p:grpSpPr>
          <a:xfrm>
            <a:off x="277738" y="1169442"/>
            <a:ext cx="6898037" cy="989562"/>
            <a:chOff x="277738" y="1260000"/>
            <a:chExt cx="6898037" cy="989562"/>
          </a:xfrm>
        </p:grpSpPr>
        <p:sp>
          <p:nvSpPr>
            <p:cNvPr id="21" name="ZoneTexte 20">
              <a:extLst>
                <a:ext uri="{FF2B5EF4-FFF2-40B4-BE49-F238E27FC236}">
                  <a16:creationId xmlns:a16="http://schemas.microsoft.com/office/drawing/2014/main" id="{BE063AF8-784F-4C2B-BE77-966FBA10C306}"/>
                </a:ext>
              </a:extLst>
            </p:cNvPr>
            <p:cNvSpPr txBox="1"/>
            <p:nvPr/>
          </p:nvSpPr>
          <p:spPr>
            <a:xfrm>
              <a:off x="277738" y="1260000"/>
              <a:ext cx="6873596" cy="984885"/>
            </a:xfrm>
            <a:prstGeom prst="rect">
              <a:avLst/>
            </a:prstGeom>
            <a:noFill/>
          </p:spPr>
          <p:txBody>
            <a:bodyPr wrap="square" lIns="36000" tIns="0" rIns="36000" bIns="0" rtlCol="0">
              <a:spAutoFit/>
            </a:bodyPr>
            <a:lstStyle/>
            <a:p>
              <a:r>
                <a:rPr lang="fr-FR" sz="3200" b="1" dirty="0">
                  <a:solidFill>
                    <a:schemeClr val="accent2"/>
                  </a:solidFill>
                  <a:latin typeface="Univers Light" panose="020B0403020202020204" pitchFamily="34" charset="0"/>
                </a:rPr>
                <a:t>DIRECTEUR ADMINISTRATIF ET FINANCIER</a:t>
              </a:r>
            </a:p>
          </p:txBody>
        </p:sp>
        <p:cxnSp>
          <p:nvCxnSpPr>
            <p:cNvPr id="23" name="Connecteur droit 22">
              <a:extLst>
                <a:ext uri="{FF2B5EF4-FFF2-40B4-BE49-F238E27FC236}">
                  <a16:creationId xmlns:a16="http://schemas.microsoft.com/office/drawing/2014/main" id="{2D08BE87-0D57-41DE-8A1F-F94DB73A1B70}"/>
                </a:ext>
              </a:extLst>
            </p:cNvPr>
            <p:cNvCxnSpPr>
              <a:cxnSpLocks/>
            </p:cNvCxnSpPr>
            <p:nvPr/>
          </p:nvCxnSpPr>
          <p:spPr>
            <a:xfrm>
              <a:off x="334534" y="2249562"/>
              <a:ext cx="6841241" cy="0"/>
            </a:xfrm>
            <a:prstGeom prst="line">
              <a:avLst/>
            </a:prstGeom>
            <a:ln w="25400">
              <a:solidFill>
                <a:schemeClr val="accent2"/>
              </a:solidFill>
              <a:prstDash val="sysDot"/>
            </a:ln>
          </p:spPr>
          <p:style>
            <a:lnRef idx="1">
              <a:schemeClr val="accent1"/>
            </a:lnRef>
            <a:fillRef idx="0">
              <a:schemeClr val="accent1"/>
            </a:fillRef>
            <a:effectRef idx="0">
              <a:schemeClr val="accent1"/>
            </a:effectRef>
            <a:fontRef idx="minor">
              <a:schemeClr val="tx1"/>
            </a:fontRef>
          </p:style>
        </p:cxnSp>
      </p:grpSp>
      <p:grpSp>
        <p:nvGrpSpPr>
          <p:cNvPr id="8" name="Groupe 7">
            <a:extLst>
              <a:ext uri="{FF2B5EF4-FFF2-40B4-BE49-F238E27FC236}">
                <a16:creationId xmlns:a16="http://schemas.microsoft.com/office/drawing/2014/main" id="{9B7DB975-DC43-4AE7-8C8A-5E58FB7A31BD}"/>
              </a:ext>
            </a:extLst>
          </p:cNvPr>
          <p:cNvGrpSpPr/>
          <p:nvPr/>
        </p:nvGrpSpPr>
        <p:grpSpPr>
          <a:xfrm>
            <a:off x="277738" y="2200636"/>
            <a:ext cx="6854800" cy="699271"/>
            <a:chOff x="277738" y="1907926"/>
            <a:chExt cx="6854800" cy="699271"/>
          </a:xfrm>
        </p:grpSpPr>
        <p:sp>
          <p:nvSpPr>
            <p:cNvPr id="26" name="ZoneTexte 25">
              <a:extLst>
                <a:ext uri="{FF2B5EF4-FFF2-40B4-BE49-F238E27FC236}">
                  <a16:creationId xmlns:a16="http://schemas.microsoft.com/office/drawing/2014/main" id="{D44D9155-530C-4A16-BA78-51AAB9EBDDD3}"/>
                </a:ext>
              </a:extLst>
            </p:cNvPr>
            <p:cNvSpPr txBox="1"/>
            <p:nvPr/>
          </p:nvSpPr>
          <p:spPr>
            <a:xfrm>
              <a:off x="4972538" y="2122449"/>
              <a:ext cx="2160000" cy="484748"/>
            </a:xfrm>
            <a:prstGeom prst="rect">
              <a:avLst/>
            </a:prstGeom>
            <a:noFill/>
          </p:spPr>
          <p:txBody>
            <a:bodyPr wrap="square" lIns="36000" tIns="0" rIns="36000" bIns="0" rtlCol="0">
              <a:spAutoFit/>
            </a:bodyPr>
            <a:lstStyle/>
            <a:p>
              <a:r>
                <a:rPr lang="fr-FR" sz="1050" dirty="0">
                  <a:solidFill>
                    <a:schemeClr val="tx2"/>
                  </a:solidFill>
                  <a:latin typeface="Univers Light" panose="020B0403020202020204" pitchFamily="34" charset="0"/>
                </a:rPr>
                <a:t>Directeur administratif, comptable, financier et informatique, Directeur général finance et administration</a:t>
              </a:r>
            </a:p>
          </p:txBody>
        </p:sp>
        <p:sp>
          <p:nvSpPr>
            <p:cNvPr id="28" name="ZoneTexte 27">
              <a:extLst>
                <a:ext uri="{FF2B5EF4-FFF2-40B4-BE49-F238E27FC236}">
                  <a16:creationId xmlns:a16="http://schemas.microsoft.com/office/drawing/2014/main" id="{49E01F44-7C4C-402F-BA36-C3A11B9967A8}"/>
                </a:ext>
              </a:extLst>
            </p:cNvPr>
            <p:cNvSpPr txBox="1"/>
            <p:nvPr/>
          </p:nvSpPr>
          <p:spPr>
            <a:xfrm>
              <a:off x="2625138" y="1907926"/>
              <a:ext cx="2160000" cy="184666"/>
            </a:xfrm>
            <a:prstGeom prst="rect">
              <a:avLst/>
            </a:prstGeom>
            <a:gradFill flip="none" rotWithShape="1">
              <a:gsLst>
                <a:gs pos="0">
                  <a:schemeClr val="accent6">
                    <a:lumMod val="20000"/>
                    <a:lumOff val="80000"/>
                    <a:shade val="30000"/>
                    <a:satMod val="115000"/>
                  </a:schemeClr>
                </a:gs>
                <a:gs pos="50000">
                  <a:schemeClr val="accent6">
                    <a:lumMod val="20000"/>
                    <a:lumOff val="80000"/>
                    <a:shade val="67500"/>
                    <a:satMod val="115000"/>
                  </a:schemeClr>
                </a:gs>
                <a:gs pos="100000">
                  <a:schemeClr val="accent6">
                    <a:lumMod val="20000"/>
                    <a:lumOff val="80000"/>
                    <a:shade val="100000"/>
                    <a:satMod val="115000"/>
                  </a:schemeClr>
                </a:gs>
              </a:gsLst>
              <a:path path="circle">
                <a:fillToRect l="100000" t="100000"/>
              </a:path>
              <a:tileRect r="-100000" b="-100000"/>
            </a:gradFill>
          </p:spPr>
          <p:txBody>
            <a:bodyPr wrap="square" lIns="36000" tIns="0" rIns="36000" bIns="0" rtlCol="0">
              <a:spAutoFit/>
            </a:bodyPr>
            <a:lstStyle/>
            <a:p>
              <a:r>
                <a:rPr lang="fr-FR" sz="1200" b="1" dirty="0">
                  <a:solidFill>
                    <a:schemeClr val="tx2"/>
                  </a:solidFill>
                  <a:latin typeface="Univers Light" panose="020B0403020202020204" pitchFamily="34" charset="0"/>
                </a:rPr>
                <a:t>Famille de métiers</a:t>
              </a:r>
            </a:p>
          </p:txBody>
        </p:sp>
        <p:sp>
          <p:nvSpPr>
            <p:cNvPr id="29" name="ZoneTexte 28">
              <a:extLst>
                <a:ext uri="{FF2B5EF4-FFF2-40B4-BE49-F238E27FC236}">
                  <a16:creationId xmlns:a16="http://schemas.microsoft.com/office/drawing/2014/main" id="{A5C23891-01DC-4864-BA15-5DBC24453121}"/>
                </a:ext>
              </a:extLst>
            </p:cNvPr>
            <p:cNvSpPr txBox="1"/>
            <p:nvPr/>
          </p:nvSpPr>
          <p:spPr>
            <a:xfrm>
              <a:off x="4972537" y="1907926"/>
              <a:ext cx="2160000" cy="184666"/>
            </a:xfrm>
            <a:prstGeom prst="rect">
              <a:avLst/>
            </a:prstGeom>
            <a:gradFill flip="none" rotWithShape="1">
              <a:gsLst>
                <a:gs pos="0">
                  <a:schemeClr val="bg1">
                    <a:lumMod val="95000"/>
                    <a:shade val="30000"/>
                    <a:satMod val="115000"/>
                  </a:schemeClr>
                </a:gs>
                <a:gs pos="50000">
                  <a:schemeClr val="bg1">
                    <a:lumMod val="95000"/>
                    <a:shade val="67500"/>
                    <a:satMod val="115000"/>
                  </a:schemeClr>
                </a:gs>
                <a:gs pos="100000">
                  <a:schemeClr val="bg1">
                    <a:lumMod val="95000"/>
                    <a:shade val="100000"/>
                    <a:satMod val="115000"/>
                  </a:schemeClr>
                </a:gs>
              </a:gsLst>
              <a:lin ang="10800000" scaled="1"/>
              <a:tileRect/>
            </a:gradFill>
          </p:spPr>
          <p:txBody>
            <a:bodyPr wrap="square" lIns="36000" tIns="0" rIns="36000" bIns="0" rtlCol="0">
              <a:spAutoFit/>
            </a:bodyPr>
            <a:lstStyle/>
            <a:p>
              <a:r>
                <a:rPr lang="fr-FR" sz="1200" b="1" dirty="0">
                  <a:solidFill>
                    <a:schemeClr val="tx2"/>
                  </a:solidFill>
                  <a:latin typeface="Univers Light" panose="020B0403020202020204" pitchFamily="34" charset="0"/>
                </a:rPr>
                <a:t>Autres appellations du métier</a:t>
              </a:r>
            </a:p>
          </p:txBody>
        </p:sp>
        <p:sp>
          <p:nvSpPr>
            <p:cNvPr id="30" name="ZoneTexte 29">
              <a:extLst>
                <a:ext uri="{FF2B5EF4-FFF2-40B4-BE49-F238E27FC236}">
                  <a16:creationId xmlns:a16="http://schemas.microsoft.com/office/drawing/2014/main" id="{7486B2F1-34BE-4AA8-B035-D675D4BBB386}"/>
                </a:ext>
              </a:extLst>
            </p:cNvPr>
            <p:cNvSpPr txBox="1"/>
            <p:nvPr/>
          </p:nvSpPr>
          <p:spPr>
            <a:xfrm>
              <a:off x="277738" y="2127516"/>
              <a:ext cx="3049635" cy="161583"/>
            </a:xfrm>
            <a:prstGeom prst="rect">
              <a:avLst/>
            </a:prstGeom>
            <a:noFill/>
          </p:spPr>
          <p:txBody>
            <a:bodyPr wrap="square" lIns="36000" tIns="0" rIns="36000" bIns="0" rtlCol="0">
              <a:spAutoFit/>
            </a:bodyPr>
            <a:lstStyle/>
            <a:p>
              <a:r>
                <a:rPr lang="fr-FR" sz="1050" dirty="0">
                  <a:solidFill>
                    <a:schemeClr val="tx2"/>
                  </a:solidFill>
                  <a:latin typeface="Univers Light" panose="020B0403020202020204" pitchFamily="34" charset="0"/>
                </a:rPr>
                <a:t>Fonctions support</a:t>
              </a:r>
            </a:p>
          </p:txBody>
        </p:sp>
        <p:sp>
          <p:nvSpPr>
            <p:cNvPr id="31" name="ZoneTexte 30">
              <a:extLst>
                <a:ext uri="{FF2B5EF4-FFF2-40B4-BE49-F238E27FC236}">
                  <a16:creationId xmlns:a16="http://schemas.microsoft.com/office/drawing/2014/main" id="{9786F244-02DF-41F5-A756-09ABD1E7B70B}"/>
                </a:ext>
              </a:extLst>
            </p:cNvPr>
            <p:cNvSpPr txBox="1"/>
            <p:nvPr/>
          </p:nvSpPr>
          <p:spPr>
            <a:xfrm>
              <a:off x="277738" y="1907926"/>
              <a:ext cx="2160000" cy="184666"/>
            </a:xfrm>
            <a:prstGeom prst="rect">
              <a:avLst/>
            </a:prstGeom>
            <a:gradFill flip="none" rotWithShape="1">
              <a:gsLst>
                <a:gs pos="0">
                  <a:schemeClr val="bg1">
                    <a:lumMod val="95000"/>
                    <a:shade val="30000"/>
                    <a:satMod val="115000"/>
                  </a:schemeClr>
                </a:gs>
                <a:gs pos="50000">
                  <a:schemeClr val="bg1">
                    <a:lumMod val="95000"/>
                    <a:shade val="67500"/>
                    <a:satMod val="115000"/>
                  </a:schemeClr>
                </a:gs>
                <a:gs pos="100000">
                  <a:schemeClr val="bg1">
                    <a:lumMod val="95000"/>
                    <a:shade val="100000"/>
                    <a:satMod val="115000"/>
                  </a:schemeClr>
                </a:gs>
              </a:gsLst>
              <a:lin ang="10800000" scaled="1"/>
              <a:tileRect/>
            </a:gradFill>
          </p:spPr>
          <p:txBody>
            <a:bodyPr wrap="square" lIns="36000" tIns="0" rIns="36000" bIns="0" rtlCol="0">
              <a:spAutoFit/>
            </a:bodyPr>
            <a:lstStyle/>
            <a:p>
              <a:r>
                <a:rPr lang="fr-FR" sz="1200" b="1" dirty="0">
                  <a:solidFill>
                    <a:schemeClr val="tx2"/>
                  </a:solidFill>
                  <a:latin typeface="Univers Light" panose="020B0403020202020204" pitchFamily="34" charset="0"/>
                </a:rPr>
                <a:t>Domaine d’activité</a:t>
              </a:r>
            </a:p>
          </p:txBody>
        </p:sp>
        <p:sp>
          <p:nvSpPr>
            <p:cNvPr id="36" name="ZoneTexte 35">
              <a:extLst>
                <a:ext uri="{FF2B5EF4-FFF2-40B4-BE49-F238E27FC236}">
                  <a16:creationId xmlns:a16="http://schemas.microsoft.com/office/drawing/2014/main" id="{EDCCFDB8-D7F2-4BFD-8023-934C44939E0D}"/>
                </a:ext>
              </a:extLst>
            </p:cNvPr>
            <p:cNvSpPr txBox="1"/>
            <p:nvPr/>
          </p:nvSpPr>
          <p:spPr>
            <a:xfrm>
              <a:off x="2625139" y="2127516"/>
              <a:ext cx="2160000" cy="323165"/>
            </a:xfrm>
            <a:prstGeom prst="rect">
              <a:avLst/>
            </a:prstGeom>
            <a:noFill/>
          </p:spPr>
          <p:txBody>
            <a:bodyPr wrap="square" lIns="36000" tIns="0" rIns="36000" bIns="0" rtlCol="0">
              <a:spAutoFit/>
            </a:bodyPr>
            <a:lstStyle/>
            <a:p>
              <a:r>
                <a:rPr lang="fr-FR" sz="1050" dirty="0">
                  <a:solidFill>
                    <a:schemeClr val="tx2"/>
                  </a:solidFill>
                  <a:latin typeface="Univers Light" panose="020B0403020202020204" pitchFamily="34" charset="0"/>
                </a:rPr>
                <a:t>Comptabilité, juridique et administration</a:t>
              </a:r>
            </a:p>
          </p:txBody>
        </p:sp>
      </p:grpSp>
      <p:cxnSp>
        <p:nvCxnSpPr>
          <p:cNvPr id="37" name="Connecteur droit 36">
            <a:extLst>
              <a:ext uri="{FF2B5EF4-FFF2-40B4-BE49-F238E27FC236}">
                <a16:creationId xmlns:a16="http://schemas.microsoft.com/office/drawing/2014/main" id="{DF5F2E8D-8F6A-49EA-9E92-F8DC8FB82426}"/>
              </a:ext>
            </a:extLst>
          </p:cNvPr>
          <p:cNvCxnSpPr>
            <a:cxnSpLocks/>
          </p:cNvCxnSpPr>
          <p:nvPr/>
        </p:nvCxnSpPr>
        <p:spPr>
          <a:xfrm>
            <a:off x="342234" y="3926100"/>
            <a:ext cx="3265587" cy="0"/>
          </a:xfrm>
          <a:prstGeom prst="line">
            <a:avLst/>
          </a:prstGeom>
          <a:ln w="25400">
            <a:solidFill>
              <a:schemeClr val="accent2"/>
            </a:solidFill>
            <a:prstDash val="sysDot"/>
          </a:ln>
        </p:spPr>
        <p:style>
          <a:lnRef idx="1">
            <a:schemeClr val="accent1"/>
          </a:lnRef>
          <a:fillRef idx="0">
            <a:schemeClr val="accent1"/>
          </a:fillRef>
          <a:effectRef idx="0">
            <a:schemeClr val="accent1"/>
          </a:effectRef>
          <a:fontRef idx="minor">
            <a:schemeClr val="tx1"/>
          </a:fontRef>
        </p:style>
      </p:cxnSp>
      <p:sp>
        <p:nvSpPr>
          <p:cNvPr id="45" name="ZoneTexte 44">
            <a:extLst>
              <a:ext uri="{FF2B5EF4-FFF2-40B4-BE49-F238E27FC236}">
                <a16:creationId xmlns:a16="http://schemas.microsoft.com/office/drawing/2014/main" id="{9DCB5E38-B67E-47DF-8256-2C2D80CD1806}"/>
              </a:ext>
            </a:extLst>
          </p:cNvPr>
          <p:cNvSpPr txBox="1"/>
          <p:nvPr/>
        </p:nvSpPr>
        <p:spPr>
          <a:xfrm>
            <a:off x="263382" y="3970203"/>
            <a:ext cx="6857589" cy="1015663"/>
          </a:xfrm>
          <a:prstGeom prst="rect">
            <a:avLst/>
          </a:prstGeom>
          <a:noFill/>
        </p:spPr>
        <p:txBody>
          <a:bodyPr wrap="square">
            <a:spAutoFit/>
          </a:bodyPr>
          <a:lstStyle/>
          <a:p>
            <a:pPr marL="0" indent="0">
              <a:spcBef>
                <a:spcPts val="200"/>
              </a:spcBef>
              <a:spcAft>
                <a:spcPts val="200"/>
              </a:spcAft>
              <a:buFont typeface="Arial" panose="020B0604020202020204" pitchFamily="34" charset="0"/>
              <a:buNone/>
            </a:pPr>
            <a:r>
              <a:rPr lang="fr-FR" sz="1200" dirty="0">
                <a:solidFill>
                  <a:schemeClr val="accent2"/>
                </a:solidFill>
                <a:latin typeface="Univers Light" panose="020B0403020202020204" pitchFamily="34" charset="0"/>
              </a:rPr>
              <a:t>Le Directeur Administratif et Financier (DAF) est garant de la bonne gestion administrative et financière du cabinet. Pour ce faire, il définit et supervise la politique de gestion administrative et financière selon les orientations stratégiques générales du cabinet. Il assure également un travail d’accompagnement des Experts-comptables dirigeants sur la situation financière du cabinet, ses besoins de financement et la conformité de l’ensemble des procédures comptables au cadre légal.</a:t>
            </a:r>
          </a:p>
        </p:txBody>
      </p:sp>
      <p:grpSp>
        <p:nvGrpSpPr>
          <p:cNvPr id="63" name="Groupe 62">
            <a:extLst>
              <a:ext uri="{FF2B5EF4-FFF2-40B4-BE49-F238E27FC236}">
                <a16:creationId xmlns:a16="http://schemas.microsoft.com/office/drawing/2014/main" id="{23D3C553-143D-49B3-9B42-D10C4BCED1AD}"/>
              </a:ext>
            </a:extLst>
          </p:cNvPr>
          <p:cNvGrpSpPr/>
          <p:nvPr/>
        </p:nvGrpSpPr>
        <p:grpSpPr>
          <a:xfrm>
            <a:off x="324652" y="3545706"/>
            <a:ext cx="2842800" cy="369332"/>
            <a:chOff x="350572" y="2377258"/>
            <a:chExt cx="2842800" cy="369332"/>
          </a:xfrm>
        </p:grpSpPr>
        <p:sp>
          <p:nvSpPr>
            <p:cNvPr id="39" name="ZoneTexte 38">
              <a:extLst>
                <a:ext uri="{FF2B5EF4-FFF2-40B4-BE49-F238E27FC236}">
                  <a16:creationId xmlns:a16="http://schemas.microsoft.com/office/drawing/2014/main" id="{4613F512-E58A-4070-9B99-DCEC12BDEEF6}"/>
                </a:ext>
              </a:extLst>
            </p:cNvPr>
            <p:cNvSpPr txBox="1"/>
            <p:nvPr/>
          </p:nvSpPr>
          <p:spPr>
            <a:xfrm>
              <a:off x="499607" y="2377258"/>
              <a:ext cx="2693765" cy="369332"/>
            </a:xfrm>
            <a:prstGeom prst="rect">
              <a:avLst/>
            </a:prstGeom>
            <a:noFill/>
          </p:spPr>
          <p:txBody>
            <a:bodyPr wrap="square" lIns="36000" tIns="0" rIns="36000" bIns="0" rtlCol="0">
              <a:spAutoFit/>
            </a:bodyPr>
            <a:lstStyle/>
            <a:p>
              <a:r>
                <a:rPr lang="fr-FR" sz="2400" b="1" dirty="0">
                  <a:solidFill>
                    <a:schemeClr val="accent2"/>
                  </a:solidFill>
                  <a:latin typeface="Univers Light" panose="020B0403020202020204" pitchFamily="34" charset="0"/>
                </a:rPr>
                <a:t>Mission</a:t>
              </a:r>
            </a:p>
          </p:txBody>
        </p:sp>
        <p:sp>
          <p:nvSpPr>
            <p:cNvPr id="61" name="Triangle isocèle 60">
              <a:extLst>
                <a:ext uri="{FF2B5EF4-FFF2-40B4-BE49-F238E27FC236}">
                  <a16:creationId xmlns:a16="http://schemas.microsoft.com/office/drawing/2014/main" id="{BDE5DB59-1510-4DA5-A08B-3698BD8C92E5}"/>
                </a:ext>
              </a:extLst>
            </p:cNvPr>
            <p:cNvSpPr/>
            <p:nvPr/>
          </p:nvSpPr>
          <p:spPr>
            <a:xfrm rot="5400000">
              <a:off x="307540" y="2493322"/>
              <a:ext cx="215384" cy="129320"/>
            </a:xfrm>
            <a:prstGeom prst="triangle">
              <a:avLst/>
            </a:prstGeom>
            <a:solidFill>
              <a:schemeClr val="accent2"/>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endParaRPr lang="fr-FR" sz="1400" dirty="0" err="1"/>
            </a:p>
          </p:txBody>
        </p:sp>
      </p:grpSp>
      <p:cxnSp>
        <p:nvCxnSpPr>
          <p:cNvPr id="46" name="Connecteur droit 45">
            <a:extLst>
              <a:ext uri="{FF2B5EF4-FFF2-40B4-BE49-F238E27FC236}">
                <a16:creationId xmlns:a16="http://schemas.microsoft.com/office/drawing/2014/main" id="{DBD66A00-7942-483B-AA52-942609A1487D}"/>
              </a:ext>
            </a:extLst>
          </p:cNvPr>
          <p:cNvCxnSpPr>
            <a:cxnSpLocks/>
          </p:cNvCxnSpPr>
          <p:nvPr/>
        </p:nvCxnSpPr>
        <p:spPr>
          <a:xfrm>
            <a:off x="324652" y="5380963"/>
            <a:ext cx="3265587" cy="0"/>
          </a:xfrm>
          <a:prstGeom prst="line">
            <a:avLst/>
          </a:prstGeom>
          <a:ln w="25400">
            <a:solidFill>
              <a:schemeClr val="accent3">
                <a:lumMod val="75000"/>
              </a:schemeClr>
            </a:solidFill>
            <a:prstDash val="sysDot"/>
          </a:ln>
        </p:spPr>
        <p:style>
          <a:lnRef idx="1">
            <a:schemeClr val="accent1"/>
          </a:lnRef>
          <a:fillRef idx="0">
            <a:schemeClr val="accent1"/>
          </a:fillRef>
          <a:effectRef idx="0">
            <a:schemeClr val="accent1"/>
          </a:effectRef>
          <a:fontRef idx="minor">
            <a:schemeClr val="tx1"/>
          </a:fontRef>
        </p:style>
      </p:cxnSp>
      <p:sp>
        <p:nvSpPr>
          <p:cNvPr id="53" name="ZoneTexte 52">
            <a:extLst>
              <a:ext uri="{FF2B5EF4-FFF2-40B4-BE49-F238E27FC236}">
                <a16:creationId xmlns:a16="http://schemas.microsoft.com/office/drawing/2014/main" id="{EA5471AB-3AB9-4C2A-84C7-18A4B2AD0BAE}"/>
              </a:ext>
            </a:extLst>
          </p:cNvPr>
          <p:cNvSpPr txBox="1"/>
          <p:nvPr/>
        </p:nvSpPr>
        <p:spPr>
          <a:xfrm>
            <a:off x="3924253" y="5416167"/>
            <a:ext cx="3516455" cy="461665"/>
          </a:xfrm>
          <a:prstGeom prst="rect">
            <a:avLst/>
          </a:prstGeom>
          <a:noFill/>
        </p:spPr>
        <p:txBody>
          <a:bodyPr wrap="square">
            <a:spAutoFit/>
          </a:bodyPr>
          <a:lstStyle/>
          <a:p>
            <a:pPr marL="0" indent="0">
              <a:spcBef>
                <a:spcPts val="200"/>
              </a:spcBef>
              <a:spcAft>
                <a:spcPts val="200"/>
              </a:spcAft>
              <a:buFont typeface="Arial" panose="020B0604020202020204" pitchFamily="34" charset="0"/>
              <a:buNone/>
            </a:pPr>
            <a:r>
              <a:rPr lang="fr-FR" sz="1200" dirty="0">
                <a:solidFill>
                  <a:schemeClr val="accent3">
                    <a:lumMod val="75000"/>
                  </a:schemeClr>
                </a:solidFill>
                <a:latin typeface="Univers Light" panose="020B0403020202020204" pitchFamily="34" charset="0"/>
              </a:rPr>
              <a:t>Mise en œuvre de la stratégie administrative et financière </a:t>
            </a:r>
          </a:p>
        </p:txBody>
      </p:sp>
      <p:sp>
        <p:nvSpPr>
          <p:cNvPr id="55" name="ZoneTexte 54">
            <a:extLst>
              <a:ext uri="{FF2B5EF4-FFF2-40B4-BE49-F238E27FC236}">
                <a16:creationId xmlns:a16="http://schemas.microsoft.com/office/drawing/2014/main" id="{49A94FE6-9169-4577-A9C4-0C3799FD9A3F}"/>
              </a:ext>
            </a:extLst>
          </p:cNvPr>
          <p:cNvSpPr txBox="1"/>
          <p:nvPr/>
        </p:nvSpPr>
        <p:spPr>
          <a:xfrm>
            <a:off x="3924253" y="5848215"/>
            <a:ext cx="3600000" cy="3323987"/>
          </a:xfrm>
          <a:prstGeom prst="rect">
            <a:avLst/>
          </a:prstGeom>
          <a:noFill/>
        </p:spPr>
        <p:txBody>
          <a:bodyPr wrap="square">
            <a:spAutoFit/>
          </a:bodyPr>
          <a:lstStyle>
            <a:defPPr>
              <a:defRPr lang="fr-FR"/>
            </a:defPPr>
            <a:lvl1pPr marL="108000" indent="-108000" algn="just">
              <a:buFont typeface="Wingdings" panose="05000000000000000000" pitchFamily="2" charset="2"/>
              <a:buChar char="§"/>
              <a:defRPr sz="1000">
                <a:solidFill>
                  <a:schemeClr val="tx2"/>
                </a:solidFill>
                <a:latin typeface="Univers Light" panose="020B0403020202020204" pitchFamily="34" charset="0"/>
              </a:defRPr>
            </a:lvl1pPr>
          </a:lstStyle>
          <a:p>
            <a:pPr algn="l"/>
            <a:r>
              <a:rPr lang="fr-FR" dirty="0"/>
              <a:t>Fournit son expertise financière afin d’accompagner les orientations stratégiques du cabinet : identifie les leviers de financement (emprunt, apport de fonds propres, etc.) et les investissements pertinents (achat de nouveaux matériels, degré de recours à la sous-traitance, fusion-acquisition, etc.)</a:t>
            </a:r>
          </a:p>
          <a:p>
            <a:pPr algn="l"/>
            <a:r>
              <a:rPr lang="fr-FR" dirty="0"/>
              <a:t>Supervise la production comptable menée par le ou les comptable(s) du cabinet : s’assure de la réalisation de la saisie des opérations comptables, de la finalisation du bilan comptable et de l’envoi des liasses à l’administration fiscale</a:t>
            </a:r>
          </a:p>
          <a:p>
            <a:pPr algn="l"/>
            <a:r>
              <a:rPr lang="fr-FR" dirty="0"/>
              <a:t>Pilote la démarche de contrôle de gestion du cabinet</a:t>
            </a:r>
          </a:p>
          <a:p>
            <a:pPr algn="l"/>
            <a:r>
              <a:rPr lang="fr-FR" dirty="0"/>
              <a:t>Met en œuvre les moyens nécessaires pour garantir la conformité légale des procédures comptables (procédures de contrôle internes) et la sécurité des données comptables et financières du cabinet (systèmes de cybersécurité), coordonne la relation avec le Commissaire aux comptes dans le cadre d’audits légaux le cas échéant</a:t>
            </a:r>
          </a:p>
          <a:p>
            <a:pPr algn="l"/>
            <a:r>
              <a:rPr lang="fr-FR" dirty="0"/>
              <a:t>Mène des </a:t>
            </a:r>
            <a:r>
              <a:rPr lang="fr-FR" i="1" dirty="0"/>
              <a:t>audits à blanc </a:t>
            </a:r>
            <a:r>
              <a:rPr lang="fr-FR" dirty="0"/>
              <a:t>pour identifier les points de non-conformité des procédures du cabinet, met en place les mesures correctives</a:t>
            </a:r>
          </a:p>
        </p:txBody>
      </p:sp>
      <p:grpSp>
        <p:nvGrpSpPr>
          <p:cNvPr id="64" name="Groupe 63">
            <a:extLst>
              <a:ext uri="{FF2B5EF4-FFF2-40B4-BE49-F238E27FC236}">
                <a16:creationId xmlns:a16="http://schemas.microsoft.com/office/drawing/2014/main" id="{65172FAD-C807-4855-9B49-F962647810C2}"/>
              </a:ext>
            </a:extLst>
          </p:cNvPr>
          <p:cNvGrpSpPr/>
          <p:nvPr/>
        </p:nvGrpSpPr>
        <p:grpSpPr>
          <a:xfrm>
            <a:off x="324652" y="4985866"/>
            <a:ext cx="2842800" cy="369332"/>
            <a:chOff x="350572" y="2377258"/>
            <a:chExt cx="2842800" cy="369332"/>
          </a:xfrm>
        </p:grpSpPr>
        <p:sp>
          <p:nvSpPr>
            <p:cNvPr id="65" name="ZoneTexte 64">
              <a:extLst>
                <a:ext uri="{FF2B5EF4-FFF2-40B4-BE49-F238E27FC236}">
                  <a16:creationId xmlns:a16="http://schemas.microsoft.com/office/drawing/2014/main" id="{5251234B-2DB0-44E7-A294-1C7F83CDF513}"/>
                </a:ext>
              </a:extLst>
            </p:cNvPr>
            <p:cNvSpPr txBox="1"/>
            <p:nvPr/>
          </p:nvSpPr>
          <p:spPr>
            <a:xfrm>
              <a:off x="499607" y="2377258"/>
              <a:ext cx="2693765" cy="369332"/>
            </a:xfrm>
            <a:prstGeom prst="rect">
              <a:avLst/>
            </a:prstGeom>
            <a:noFill/>
          </p:spPr>
          <p:txBody>
            <a:bodyPr wrap="square" lIns="36000" tIns="0" rIns="36000" bIns="0" rtlCol="0">
              <a:spAutoFit/>
            </a:bodyPr>
            <a:lstStyle/>
            <a:p>
              <a:r>
                <a:rPr lang="fr-FR" sz="2400" b="1" dirty="0">
                  <a:solidFill>
                    <a:schemeClr val="accent3"/>
                  </a:solidFill>
                  <a:latin typeface="Univers Light" panose="020B0403020202020204" pitchFamily="34" charset="0"/>
                </a:rPr>
                <a:t>Activités</a:t>
              </a:r>
            </a:p>
          </p:txBody>
        </p:sp>
        <p:sp>
          <p:nvSpPr>
            <p:cNvPr id="66" name="Triangle isocèle 65">
              <a:extLst>
                <a:ext uri="{FF2B5EF4-FFF2-40B4-BE49-F238E27FC236}">
                  <a16:creationId xmlns:a16="http://schemas.microsoft.com/office/drawing/2014/main" id="{BF01ACAA-5E59-4530-A12C-2C4345C65A0D}"/>
                </a:ext>
              </a:extLst>
            </p:cNvPr>
            <p:cNvSpPr/>
            <p:nvPr/>
          </p:nvSpPr>
          <p:spPr>
            <a:xfrm rot="5400000">
              <a:off x="307540" y="2493322"/>
              <a:ext cx="215384" cy="129320"/>
            </a:xfrm>
            <a:prstGeom prst="triangle">
              <a:avLst/>
            </a:prstGeom>
            <a:solidFill>
              <a:schemeClr val="accent3"/>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solidFill>
                  <a:schemeClr val="accent3"/>
                </a:solidFill>
              </a:endParaRPr>
            </a:p>
          </p:txBody>
        </p:sp>
      </p:grpSp>
      <p:grpSp>
        <p:nvGrpSpPr>
          <p:cNvPr id="2" name="Groupe 1">
            <a:extLst>
              <a:ext uri="{FF2B5EF4-FFF2-40B4-BE49-F238E27FC236}">
                <a16:creationId xmlns:a16="http://schemas.microsoft.com/office/drawing/2014/main" id="{B57FE634-8CE5-45F8-82CD-E34903F86355}"/>
              </a:ext>
            </a:extLst>
          </p:cNvPr>
          <p:cNvGrpSpPr/>
          <p:nvPr/>
        </p:nvGrpSpPr>
        <p:grpSpPr>
          <a:xfrm>
            <a:off x="4093843" y="155684"/>
            <a:ext cx="3214638" cy="970644"/>
            <a:chOff x="4093843" y="155684"/>
            <a:chExt cx="3214638" cy="970644"/>
          </a:xfrm>
        </p:grpSpPr>
        <p:pic>
          <p:nvPicPr>
            <p:cNvPr id="3" name="Graphique 2" descr="Loupe avec un remplissage uni">
              <a:extLst>
                <a:ext uri="{FF2B5EF4-FFF2-40B4-BE49-F238E27FC236}">
                  <a16:creationId xmlns:a16="http://schemas.microsoft.com/office/drawing/2014/main" id="{3F9D836E-6975-47DB-B068-9A613DB5E664}"/>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6314680" y="155684"/>
              <a:ext cx="991119" cy="970644"/>
            </a:xfrm>
            <a:prstGeom prst="rect">
              <a:avLst/>
            </a:prstGeom>
          </p:spPr>
        </p:pic>
        <p:sp>
          <p:nvSpPr>
            <p:cNvPr id="4" name="ZoneTexte 3">
              <a:extLst>
                <a:ext uri="{FF2B5EF4-FFF2-40B4-BE49-F238E27FC236}">
                  <a16:creationId xmlns:a16="http://schemas.microsoft.com/office/drawing/2014/main" id="{CE7ACD1D-6151-4DAA-BFA5-4E40A30862FE}"/>
                </a:ext>
              </a:extLst>
            </p:cNvPr>
            <p:cNvSpPr txBox="1"/>
            <p:nvPr/>
          </p:nvSpPr>
          <p:spPr>
            <a:xfrm>
              <a:off x="4093843" y="445496"/>
              <a:ext cx="3214638" cy="184639"/>
            </a:xfrm>
            <a:prstGeom prst="rect">
              <a:avLst/>
            </a:prstGeom>
            <a:noFill/>
          </p:spPr>
          <p:txBody>
            <a:bodyPr wrap="square" lIns="36000" tIns="0" rIns="36000" bIns="0" rtlCol="0">
              <a:spAutoFit/>
            </a:bodyPr>
            <a:lstStyle/>
            <a:p>
              <a:r>
                <a:rPr lang="fr-FR" sz="1200" dirty="0">
                  <a:solidFill>
                    <a:schemeClr val="bg1">
                      <a:lumMod val="50000"/>
                    </a:schemeClr>
                  </a:solidFill>
                  <a:latin typeface="Univers Light" panose="020B0403020202020204" pitchFamily="34" charset="0"/>
                </a:rPr>
                <a:t>LES FICHES MÉTIERS DE L’OBSERVATOIRE</a:t>
              </a:r>
            </a:p>
          </p:txBody>
        </p:sp>
      </p:grpSp>
      <p:sp>
        <p:nvSpPr>
          <p:cNvPr id="40" name="ZoneTexte 39">
            <a:extLst>
              <a:ext uri="{FF2B5EF4-FFF2-40B4-BE49-F238E27FC236}">
                <a16:creationId xmlns:a16="http://schemas.microsoft.com/office/drawing/2014/main" id="{EB6563C7-8B94-42B4-8DD8-6797EE263046}"/>
              </a:ext>
            </a:extLst>
          </p:cNvPr>
          <p:cNvSpPr txBox="1"/>
          <p:nvPr/>
        </p:nvSpPr>
        <p:spPr>
          <a:xfrm>
            <a:off x="2606164" y="2841367"/>
            <a:ext cx="2160000" cy="184666"/>
          </a:xfrm>
          <a:prstGeom prst="rect">
            <a:avLst/>
          </a:prstGeom>
          <a:gradFill flip="none" rotWithShape="1">
            <a:gsLst>
              <a:gs pos="0">
                <a:schemeClr val="accent6">
                  <a:lumMod val="20000"/>
                  <a:lumOff val="80000"/>
                  <a:shade val="30000"/>
                  <a:satMod val="115000"/>
                </a:schemeClr>
              </a:gs>
              <a:gs pos="50000">
                <a:schemeClr val="accent6">
                  <a:lumMod val="20000"/>
                  <a:lumOff val="80000"/>
                  <a:shade val="67500"/>
                  <a:satMod val="115000"/>
                </a:schemeClr>
              </a:gs>
              <a:gs pos="100000">
                <a:schemeClr val="accent6">
                  <a:lumMod val="20000"/>
                  <a:lumOff val="80000"/>
                  <a:shade val="100000"/>
                  <a:satMod val="115000"/>
                </a:schemeClr>
              </a:gs>
            </a:gsLst>
            <a:path path="circle">
              <a:fillToRect l="100000" t="100000"/>
            </a:path>
            <a:tileRect r="-100000" b="-100000"/>
          </a:gradFill>
        </p:spPr>
        <p:txBody>
          <a:bodyPr wrap="square" lIns="36000" tIns="0" rIns="36000" bIns="0" rtlCol="0">
            <a:spAutoFit/>
          </a:bodyPr>
          <a:lstStyle/>
          <a:p>
            <a:r>
              <a:rPr lang="fr-FR" sz="1200" b="1" dirty="0">
                <a:solidFill>
                  <a:schemeClr val="tx2"/>
                </a:solidFill>
                <a:latin typeface="Univers Light" panose="020B0403020202020204" pitchFamily="34" charset="0"/>
              </a:rPr>
              <a:t>Nomenclature ROME</a:t>
            </a:r>
          </a:p>
        </p:txBody>
      </p:sp>
      <p:sp>
        <p:nvSpPr>
          <p:cNvPr id="41" name="ZoneTexte 40">
            <a:extLst>
              <a:ext uri="{FF2B5EF4-FFF2-40B4-BE49-F238E27FC236}">
                <a16:creationId xmlns:a16="http://schemas.microsoft.com/office/drawing/2014/main" id="{D05AD890-B9BF-4920-93E9-74548A0A4048}"/>
              </a:ext>
            </a:extLst>
          </p:cNvPr>
          <p:cNvSpPr txBox="1"/>
          <p:nvPr/>
        </p:nvSpPr>
        <p:spPr>
          <a:xfrm>
            <a:off x="269328" y="3060958"/>
            <a:ext cx="2160000" cy="484748"/>
          </a:xfrm>
          <a:prstGeom prst="rect">
            <a:avLst/>
          </a:prstGeom>
          <a:noFill/>
        </p:spPr>
        <p:txBody>
          <a:bodyPr wrap="square" lIns="36000" tIns="0" rIns="36000" bIns="0" rtlCol="0">
            <a:spAutoFit/>
          </a:bodyPr>
          <a:lstStyle>
            <a:defPPr>
              <a:defRPr lang="fr-FR"/>
            </a:defPPr>
            <a:lvl1pPr>
              <a:defRPr sz="1200">
                <a:solidFill>
                  <a:schemeClr val="tx2"/>
                </a:solidFill>
                <a:latin typeface="Univers Light" panose="020B0403020202020204" pitchFamily="34" charset="0"/>
              </a:defRPr>
            </a:lvl1pPr>
          </a:lstStyle>
          <a:p>
            <a:r>
              <a:rPr lang="fr-FR" sz="1050" dirty="0"/>
              <a:t>373d - Cadres des autres services administratifs des petites et moyennes entreprises</a:t>
            </a:r>
          </a:p>
        </p:txBody>
      </p:sp>
      <p:sp>
        <p:nvSpPr>
          <p:cNvPr id="42" name="ZoneTexte 41">
            <a:extLst>
              <a:ext uri="{FF2B5EF4-FFF2-40B4-BE49-F238E27FC236}">
                <a16:creationId xmlns:a16="http://schemas.microsoft.com/office/drawing/2014/main" id="{B2F2BB43-843F-4B9E-A6D9-66BEB78EF82A}"/>
              </a:ext>
            </a:extLst>
          </p:cNvPr>
          <p:cNvSpPr txBox="1"/>
          <p:nvPr/>
        </p:nvSpPr>
        <p:spPr>
          <a:xfrm>
            <a:off x="258764" y="2841367"/>
            <a:ext cx="2160000" cy="184666"/>
          </a:xfrm>
          <a:prstGeom prst="rect">
            <a:avLst/>
          </a:prstGeom>
          <a:gradFill flip="none" rotWithShape="1">
            <a:gsLst>
              <a:gs pos="0">
                <a:schemeClr val="bg1">
                  <a:lumMod val="95000"/>
                  <a:shade val="30000"/>
                  <a:satMod val="115000"/>
                </a:schemeClr>
              </a:gs>
              <a:gs pos="50000">
                <a:schemeClr val="bg1">
                  <a:lumMod val="95000"/>
                  <a:shade val="67500"/>
                  <a:satMod val="115000"/>
                </a:schemeClr>
              </a:gs>
              <a:gs pos="100000">
                <a:schemeClr val="bg1">
                  <a:lumMod val="95000"/>
                  <a:shade val="100000"/>
                  <a:satMod val="115000"/>
                </a:schemeClr>
              </a:gs>
            </a:gsLst>
            <a:lin ang="10800000" scaled="1"/>
            <a:tileRect/>
          </a:gradFill>
        </p:spPr>
        <p:txBody>
          <a:bodyPr wrap="square" lIns="36000" tIns="0" rIns="36000" bIns="0" rtlCol="0">
            <a:spAutoFit/>
          </a:bodyPr>
          <a:lstStyle/>
          <a:p>
            <a:r>
              <a:rPr lang="fr-FR" sz="1200" b="1" dirty="0">
                <a:solidFill>
                  <a:schemeClr val="tx2"/>
                </a:solidFill>
                <a:latin typeface="Univers Light" panose="020B0403020202020204" pitchFamily="34" charset="0"/>
              </a:rPr>
              <a:t>Nomenclature PCS</a:t>
            </a:r>
          </a:p>
        </p:txBody>
      </p:sp>
      <p:sp>
        <p:nvSpPr>
          <p:cNvPr id="43" name="ZoneTexte 42">
            <a:extLst>
              <a:ext uri="{FF2B5EF4-FFF2-40B4-BE49-F238E27FC236}">
                <a16:creationId xmlns:a16="http://schemas.microsoft.com/office/drawing/2014/main" id="{972DC699-D3D0-4DD9-9152-27FB2D3A7899}"/>
              </a:ext>
            </a:extLst>
          </p:cNvPr>
          <p:cNvSpPr txBox="1"/>
          <p:nvPr/>
        </p:nvSpPr>
        <p:spPr>
          <a:xfrm>
            <a:off x="2606163" y="3060957"/>
            <a:ext cx="2160001" cy="484748"/>
          </a:xfrm>
          <a:prstGeom prst="rect">
            <a:avLst/>
          </a:prstGeom>
          <a:noFill/>
        </p:spPr>
        <p:txBody>
          <a:bodyPr wrap="square" lIns="36000" tIns="0" rIns="36000" bIns="0" rtlCol="0">
            <a:spAutoFit/>
          </a:bodyPr>
          <a:lstStyle>
            <a:defPPr>
              <a:defRPr lang="fr-FR"/>
            </a:defPPr>
            <a:lvl1pPr>
              <a:defRPr sz="1200">
                <a:solidFill>
                  <a:schemeClr val="tx2"/>
                </a:solidFill>
                <a:latin typeface="Univers Light" panose="020B0403020202020204" pitchFamily="34" charset="0"/>
              </a:defRPr>
            </a:lvl1pPr>
          </a:lstStyle>
          <a:p>
            <a:r>
              <a:rPr lang="fr-FR" sz="1050" dirty="0"/>
              <a:t>14186 - Directeur administratif et financier / Directrice administrative et financière -DAF-</a:t>
            </a:r>
          </a:p>
        </p:txBody>
      </p:sp>
      <p:sp>
        <p:nvSpPr>
          <p:cNvPr id="54" name="ZoneTexte 53">
            <a:extLst>
              <a:ext uri="{FF2B5EF4-FFF2-40B4-BE49-F238E27FC236}">
                <a16:creationId xmlns:a16="http://schemas.microsoft.com/office/drawing/2014/main" id="{71B86F55-344E-4158-892F-89103147B6EE}"/>
              </a:ext>
            </a:extLst>
          </p:cNvPr>
          <p:cNvSpPr txBox="1"/>
          <p:nvPr/>
        </p:nvSpPr>
        <p:spPr>
          <a:xfrm>
            <a:off x="263382" y="5848215"/>
            <a:ext cx="3600000" cy="2862322"/>
          </a:xfrm>
          <a:prstGeom prst="rect">
            <a:avLst/>
          </a:prstGeom>
          <a:noFill/>
        </p:spPr>
        <p:txBody>
          <a:bodyPr wrap="square">
            <a:spAutoFit/>
          </a:bodyPr>
          <a:lstStyle>
            <a:defPPr>
              <a:defRPr lang="fr-FR"/>
            </a:defPPr>
            <a:lvl1pPr marL="108000" indent="-108000" algn="just">
              <a:buFont typeface="Wingdings" panose="05000000000000000000" pitchFamily="2" charset="2"/>
              <a:buChar char="§"/>
              <a:defRPr sz="1000">
                <a:solidFill>
                  <a:schemeClr val="tx2"/>
                </a:solidFill>
                <a:latin typeface="Univers Light" panose="020B0403020202020204" pitchFamily="34" charset="0"/>
              </a:defRPr>
            </a:lvl1pPr>
          </a:lstStyle>
          <a:p>
            <a:pPr algn="l"/>
            <a:r>
              <a:rPr lang="fr-FR" dirty="0"/>
              <a:t>Définit la stratégie administrative et financière du cabinet, en lien avec les Experts-comptables dirigeants et en s’appuyant sur une analyse du contexte d’activité du cabinet </a:t>
            </a:r>
          </a:p>
          <a:p>
            <a:pPr algn="l"/>
            <a:r>
              <a:rPr lang="fr-FR" dirty="0"/>
              <a:t>Priorise, selon le budget de son pôle et les orientations du cabinet, les axes stratégiques à développer - transformations des processus comptables et financiers, développement de nouveaux services en support du cœur d’activité, etc. -  et les décline en plans d’actions opérationnels pour ses collaborateurs</a:t>
            </a:r>
          </a:p>
          <a:p>
            <a:pPr algn="l"/>
            <a:r>
              <a:rPr lang="fr-FR" dirty="0"/>
              <a:t>Participe aux comités de direction en tant que garant de la situation financière du cabinet</a:t>
            </a:r>
          </a:p>
          <a:p>
            <a:pPr algn="l"/>
            <a:r>
              <a:rPr lang="fr-FR" dirty="0"/>
              <a:t>Assure un travail de veille sur différentes thématiques : règlementations encadrant les procédures comptables et la protection des données comptables et financières,  actualités sur les modalités d’investissement, sur la réglementation professionnelle (statuts des cabinets…); etc.</a:t>
            </a:r>
          </a:p>
        </p:txBody>
      </p:sp>
      <p:sp>
        <p:nvSpPr>
          <p:cNvPr id="50" name="ZoneTexte 49">
            <a:extLst>
              <a:ext uri="{FF2B5EF4-FFF2-40B4-BE49-F238E27FC236}">
                <a16:creationId xmlns:a16="http://schemas.microsoft.com/office/drawing/2014/main" id="{8DB97F60-4AFA-42E9-8999-97919359C4A1}"/>
              </a:ext>
            </a:extLst>
          </p:cNvPr>
          <p:cNvSpPr txBox="1"/>
          <p:nvPr/>
        </p:nvSpPr>
        <p:spPr>
          <a:xfrm>
            <a:off x="263382" y="5416167"/>
            <a:ext cx="3516455" cy="461665"/>
          </a:xfrm>
          <a:prstGeom prst="rect">
            <a:avLst/>
          </a:prstGeom>
          <a:noFill/>
        </p:spPr>
        <p:txBody>
          <a:bodyPr wrap="square">
            <a:spAutoFit/>
          </a:bodyPr>
          <a:lstStyle/>
          <a:p>
            <a:pPr marL="0" indent="0">
              <a:spcBef>
                <a:spcPts val="200"/>
              </a:spcBef>
              <a:spcAft>
                <a:spcPts val="200"/>
              </a:spcAft>
              <a:buFont typeface="Arial" panose="020B0604020202020204" pitchFamily="34" charset="0"/>
              <a:buNone/>
            </a:pPr>
            <a:r>
              <a:rPr lang="fr-FR" sz="1200" dirty="0">
                <a:solidFill>
                  <a:schemeClr val="accent3">
                    <a:lumMod val="75000"/>
                  </a:schemeClr>
                </a:solidFill>
                <a:latin typeface="Univers Light" panose="020B0403020202020204" pitchFamily="34" charset="0"/>
              </a:rPr>
              <a:t>Définition de la stratégie du pôle administratif et financier</a:t>
            </a:r>
          </a:p>
        </p:txBody>
      </p:sp>
      <p:sp>
        <p:nvSpPr>
          <p:cNvPr id="57" name="ZoneTexte 56">
            <a:extLst>
              <a:ext uri="{FF2B5EF4-FFF2-40B4-BE49-F238E27FC236}">
                <a16:creationId xmlns:a16="http://schemas.microsoft.com/office/drawing/2014/main" id="{6F9DED2E-4C4E-4137-87C7-CF038868DEA2}"/>
              </a:ext>
            </a:extLst>
          </p:cNvPr>
          <p:cNvSpPr txBox="1"/>
          <p:nvPr/>
        </p:nvSpPr>
        <p:spPr>
          <a:xfrm>
            <a:off x="263382" y="8730282"/>
            <a:ext cx="3326857" cy="461665"/>
          </a:xfrm>
          <a:prstGeom prst="rect">
            <a:avLst/>
          </a:prstGeom>
          <a:noFill/>
        </p:spPr>
        <p:txBody>
          <a:bodyPr wrap="square">
            <a:spAutoFit/>
          </a:bodyPr>
          <a:lstStyle/>
          <a:p>
            <a:pPr marL="0" indent="0">
              <a:spcBef>
                <a:spcPts val="200"/>
              </a:spcBef>
              <a:spcAft>
                <a:spcPts val="200"/>
              </a:spcAft>
              <a:buFont typeface="Arial" panose="020B0604020202020204" pitchFamily="34" charset="0"/>
              <a:buNone/>
            </a:pPr>
            <a:r>
              <a:rPr lang="fr-FR" sz="1200" dirty="0">
                <a:solidFill>
                  <a:schemeClr val="accent3">
                    <a:lumMod val="75000"/>
                  </a:schemeClr>
                </a:solidFill>
                <a:latin typeface="Univers Light" panose="020B0403020202020204" pitchFamily="34" charset="0"/>
              </a:rPr>
              <a:t>Management et pilotage du pôle administratif et financier</a:t>
            </a:r>
          </a:p>
        </p:txBody>
      </p:sp>
      <p:sp>
        <p:nvSpPr>
          <p:cNvPr id="49" name="ZoneTexte 48">
            <a:extLst>
              <a:ext uri="{FF2B5EF4-FFF2-40B4-BE49-F238E27FC236}">
                <a16:creationId xmlns:a16="http://schemas.microsoft.com/office/drawing/2014/main" id="{1AABAEDB-15E8-4B5E-99E8-B2B4F3B38EAC}"/>
              </a:ext>
            </a:extLst>
          </p:cNvPr>
          <p:cNvSpPr txBox="1"/>
          <p:nvPr/>
        </p:nvSpPr>
        <p:spPr>
          <a:xfrm>
            <a:off x="263382" y="9187298"/>
            <a:ext cx="7200000" cy="1323439"/>
          </a:xfrm>
          <a:prstGeom prst="rect">
            <a:avLst/>
          </a:prstGeom>
          <a:noFill/>
        </p:spPr>
        <p:txBody>
          <a:bodyPr wrap="square">
            <a:spAutoFit/>
          </a:bodyPr>
          <a:lstStyle>
            <a:defPPr>
              <a:defRPr lang="fr-FR"/>
            </a:defPPr>
            <a:lvl1pPr marL="108000" indent="-108000">
              <a:buFont typeface="Wingdings" panose="05000000000000000000" pitchFamily="2" charset="2"/>
              <a:buChar char="§"/>
              <a:defRPr sz="1000">
                <a:solidFill>
                  <a:schemeClr val="tx2"/>
                </a:solidFill>
                <a:latin typeface="Univers Light" panose="020B0403020202020204" pitchFamily="34" charset="0"/>
              </a:defRPr>
            </a:lvl1pPr>
          </a:lstStyle>
          <a:p>
            <a:r>
              <a:rPr lang="fr-FR" dirty="0"/>
              <a:t>Définit des procédures de travail de son pôle et de management (réunions d’équipe…)</a:t>
            </a:r>
          </a:p>
          <a:p>
            <a:r>
              <a:rPr lang="fr-FR" dirty="0"/>
              <a:t>Définit les objectifs des collaborateurs sous sa responsabilité (Comptables, Juristes), encadre et supervise leur travail </a:t>
            </a:r>
          </a:p>
          <a:p>
            <a:r>
              <a:rPr lang="fr-FR" dirty="0"/>
              <a:t>Définit, en collaboration avec les Experts-comptables dirigeants, le budget de son pôle : contrôle les dépenses, établit des budgets prévisionnels à différentes échéances </a:t>
            </a:r>
          </a:p>
          <a:p>
            <a:r>
              <a:rPr lang="fr-FR" dirty="0"/>
              <a:t>Arbitre les décisions de ressources humaines liées à son pôle d’activité : recrutement, rupture, formation, etc.</a:t>
            </a:r>
          </a:p>
          <a:p>
            <a:r>
              <a:rPr lang="fr-FR" dirty="0"/>
              <a:t>Assure le suivi, l’analyse et le </a:t>
            </a:r>
            <a:r>
              <a:rPr lang="fr-FR" dirty="0" err="1"/>
              <a:t>reporting</a:t>
            </a:r>
            <a:r>
              <a:rPr lang="fr-FR" dirty="0"/>
              <a:t> des indicateurs clés d’activité de son pôle (montant des investissements réalisés dans l’année, écart entre le montant de la trésorerie estimé et le montant effectif, nombre de projets mis en œuvre dans l’année pour assurer la sécurité des données comptables, etc.)</a:t>
            </a:r>
          </a:p>
        </p:txBody>
      </p:sp>
      <p:pic>
        <p:nvPicPr>
          <p:cNvPr id="6" name="Image 5" descr="Une image contenant texte, Police, logo, Graphique&#10;&#10;Description générée automatiquement">
            <a:extLst>
              <a:ext uri="{FF2B5EF4-FFF2-40B4-BE49-F238E27FC236}">
                <a16:creationId xmlns:a16="http://schemas.microsoft.com/office/drawing/2014/main" id="{53519870-EF86-A39F-6F7C-DD3707281ABD}"/>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77738" y="56907"/>
            <a:ext cx="1117053" cy="922337"/>
          </a:xfrm>
          <a:prstGeom prst="rect">
            <a:avLst/>
          </a:prstGeom>
        </p:spPr>
      </p:pic>
    </p:spTree>
    <p:extLst>
      <p:ext uri="{BB962C8B-B14F-4D97-AF65-F5344CB8AC3E}">
        <p14:creationId xmlns:p14="http://schemas.microsoft.com/office/powerpoint/2010/main" val="93840822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20" name="Groupe 219">
            <a:extLst>
              <a:ext uri="{FF2B5EF4-FFF2-40B4-BE49-F238E27FC236}">
                <a16:creationId xmlns:a16="http://schemas.microsoft.com/office/drawing/2014/main" id="{967EE6A5-262A-424E-9421-305DB32E965D}"/>
              </a:ext>
            </a:extLst>
          </p:cNvPr>
          <p:cNvGrpSpPr/>
          <p:nvPr/>
        </p:nvGrpSpPr>
        <p:grpSpPr>
          <a:xfrm>
            <a:off x="4093843" y="155684"/>
            <a:ext cx="3214638" cy="970644"/>
            <a:chOff x="4093843" y="155684"/>
            <a:chExt cx="3214638" cy="970644"/>
          </a:xfrm>
        </p:grpSpPr>
        <p:pic>
          <p:nvPicPr>
            <p:cNvPr id="221" name="Graphique 220" descr="Loupe avec un remplissage uni">
              <a:extLst>
                <a:ext uri="{FF2B5EF4-FFF2-40B4-BE49-F238E27FC236}">
                  <a16:creationId xmlns:a16="http://schemas.microsoft.com/office/drawing/2014/main" id="{9F29CA22-EA5B-4355-9375-3190160DBEDE}"/>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6314680" y="155684"/>
              <a:ext cx="991119" cy="970644"/>
            </a:xfrm>
            <a:prstGeom prst="rect">
              <a:avLst/>
            </a:prstGeom>
          </p:spPr>
        </p:pic>
        <p:sp>
          <p:nvSpPr>
            <p:cNvPr id="222" name="ZoneTexte 221">
              <a:extLst>
                <a:ext uri="{FF2B5EF4-FFF2-40B4-BE49-F238E27FC236}">
                  <a16:creationId xmlns:a16="http://schemas.microsoft.com/office/drawing/2014/main" id="{A4883841-3E8F-4367-A3FB-E52D4B8EDB9F}"/>
                </a:ext>
              </a:extLst>
            </p:cNvPr>
            <p:cNvSpPr txBox="1"/>
            <p:nvPr/>
          </p:nvSpPr>
          <p:spPr>
            <a:xfrm>
              <a:off x="4093843" y="445496"/>
              <a:ext cx="3214638" cy="184639"/>
            </a:xfrm>
            <a:prstGeom prst="rect">
              <a:avLst/>
            </a:prstGeom>
            <a:noFill/>
          </p:spPr>
          <p:txBody>
            <a:bodyPr wrap="square" lIns="36000" tIns="0" rIns="36000" bIns="0" rtlCol="0">
              <a:spAutoFit/>
            </a:bodyPr>
            <a:lstStyle/>
            <a:p>
              <a:r>
                <a:rPr lang="fr-FR" sz="1200" dirty="0">
                  <a:solidFill>
                    <a:schemeClr val="bg1">
                      <a:lumMod val="50000"/>
                    </a:schemeClr>
                  </a:solidFill>
                  <a:latin typeface="Univers Light" panose="020B0403020202020204" pitchFamily="34" charset="0"/>
                </a:rPr>
                <a:t>LES FICHES MÉTIERS DE L’OBSERVATOIRE</a:t>
              </a:r>
            </a:p>
          </p:txBody>
        </p:sp>
      </p:grpSp>
      <p:grpSp>
        <p:nvGrpSpPr>
          <p:cNvPr id="184" name="Groupe 183">
            <a:extLst>
              <a:ext uri="{FF2B5EF4-FFF2-40B4-BE49-F238E27FC236}">
                <a16:creationId xmlns:a16="http://schemas.microsoft.com/office/drawing/2014/main" id="{6FBFDE81-A642-46CE-90C9-6B9292ABC37E}"/>
              </a:ext>
            </a:extLst>
          </p:cNvPr>
          <p:cNvGrpSpPr/>
          <p:nvPr/>
        </p:nvGrpSpPr>
        <p:grpSpPr>
          <a:xfrm>
            <a:off x="149688" y="1555576"/>
            <a:ext cx="2842800" cy="369332"/>
            <a:chOff x="350572" y="2377258"/>
            <a:chExt cx="2842800" cy="369332"/>
          </a:xfrm>
        </p:grpSpPr>
        <p:sp>
          <p:nvSpPr>
            <p:cNvPr id="185" name="ZoneTexte 184">
              <a:extLst>
                <a:ext uri="{FF2B5EF4-FFF2-40B4-BE49-F238E27FC236}">
                  <a16:creationId xmlns:a16="http://schemas.microsoft.com/office/drawing/2014/main" id="{09715151-1A0E-44FD-A6B3-2F7BC2F3DA08}"/>
                </a:ext>
              </a:extLst>
            </p:cNvPr>
            <p:cNvSpPr txBox="1"/>
            <p:nvPr/>
          </p:nvSpPr>
          <p:spPr>
            <a:xfrm>
              <a:off x="499607" y="2377258"/>
              <a:ext cx="2693765" cy="369332"/>
            </a:xfrm>
            <a:prstGeom prst="rect">
              <a:avLst/>
            </a:prstGeom>
            <a:noFill/>
          </p:spPr>
          <p:txBody>
            <a:bodyPr wrap="square" lIns="36000" tIns="0" rIns="36000" bIns="0" rtlCol="0">
              <a:spAutoFit/>
            </a:bodyPr>
            <a:lstStyle/>
            <a:p>
              <a:r>
                <a:rPr lang="fr-FR" sz="2400" b="1" dirty="0">
                  <a:solidFill>
                    <a:schemeClr val="accent1"/>
                  </a:solidFill>
                  <a:latin typeface="Univers Light" panose="020B0403020202020204" pitchFamily="34" charset="0"/>
                </a:rPr>
                <a:t>Compétences</a:t>
              </a:r>
            </a:p>
          </p:txBody>
        </p:sp>
        <p:sp>
          <p:nvSpPr>
            <p:cNvPr id="186" name="Triangle isocèle 185">
              <a:extLst>
                <a:ext uri="{FF2B5EF4-FFF2-40B4-BE49-F238E27FC236}">
                  <a16:creationId xmlns:a16="http://schemas.microsoft.com/office/drawing/2014/main" id="{8ED96F8C-9809-40FA-AAAD-2106B0353634}"/>
                </a:ext>
              </a:extLst>
            </p:cNvPr>
            <p:cNvSpPr/>
            <p:nvPr/>
          </p:nvSpPr>
          <p:spPr>
            <a:xfrm rot="5400000">
              <a:off x="307540" y="2493322"/>
              <a:ext cx="215384" cy="129320"/>
            </a:xfrm>
            <a:prstGeom prst="triangle">
              <a:avLst/>
            </a:prstGeom>
            <a:solidFill>
              <a:schemeClr val="accent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solidFill>
                  <a:schemeClr val="accent1"/>
                </a:solidFill>
              </a:endParaRPr>
            </a:p>
          </p:txBody>
        </p:sp>
      </p:grpSp>
      <p:cxnSp>
        <p:nvCxnSpPr>
          <p:cNvPr id="208" name="Connecteur droit 207">
            <a:extLst>
              <a:ext uri="{FF2B5EF4-FFF2-40B4-BE49-F238E27FC236}">
                <a16:creationId xmlns:a16="http://schemas.microsoft.com/office/drawing/2014/main" id="{69771BD5-6E32-44E4-B8F0-6BE5B94C3E64}"/>
              </a:ext>
            </a:extLst>
          </p:cNvPr>
          <p:cNvCxnSpPr>
            <a:cxnSpLocks/>
          </p:cNvCxnSpPr>
          <p:nvPr/>
        </p:nvCxnSpPr>
        <p:spPr>
          <a:xfrm>
            <a:off x="298723" y="1924908"/>
            <a:ext cx="3265200" cy="0"/>
          </a:xfrm>
          <a:prstGeom prst="line">
            <a:avLst/>
          </a:prstGeom>
          <a:ln w="25400">
            <a:solidFill>
              <a:schemeClr val="accent1"/>
            </a:solidFill>
            <a:prstDash val="sysDot"/>
          </a:ln>
        </p:spPr>
        <p:style>
          <a:lnRef idx="1">
            <a:schemeClr val="accent1"/>
          </a:lnRef>
          <a:fillRef idx="0">
            <a:schemeClr val="accent1"/>
          </a:fillRef>
          <a:effectRef idx="0">
            <a:schemeClr val="accent1"/>
          </a:effectRef>
          <a:fontRef idx="minor">
            <a:schemeClr val="tx1"/>
          </a:fontRef>
        </p:style>
      </p:cxnSp>
      <p:sp>
        <p:nvSpPr>
          <p:cNvPr id="255" name="ZoneTexte 254">
            <a:extLst>
              <a:ext uri="{FF2B5EF4-FFF2-40B4-BE49-F238E27FC236}">
                <a16:creationId xmlns:a16="http://schemas.microsoft.com/office/drawing/2014/main" id="{A1AA1689-BA2C-4352-AA12-3CAEC5FD027E}"/>
              </a:ext>
            </a:extLst>
          </p:cNvPr>
          <p:cNvSpPr txBox="1"/>
          <p:nvPr/>
        </p:nvSpPr>
        <p:spPr>
          <a:xfrm>
            <a:off x="233264" y="6426026"/>
            <a:ext cx="7056000" cy="215444"/>
          </a:xfrm>
          <a:prstGeom prst="rect">
            <a:avLst/>
          </a:prstGeom>
          <a:gradFill flip="none" rotWithShape="1">
            <a:gsLst>
              <a:gs pos="0">
                <a:schemeClr val="bg1">
                  <a:lumMod val="95000"/>
                  <a:shade val="30000"/>
                  <a:satMod val="115000"/>
                </a:schemeClr>
              </a:gs>
              <a:gs pos="50000">
                <a:schemeClr val="bg1">
                  <a:lumMod val="95000"/>
                  <a:shade val="67500"/>
                  <a:satMod val="115000"/>
                </a:schemeClr>
              </a:gs>
              <a:gs pos="100000">
                <a:schemeClr val="bg1">
                  <a:lumMod val="95000"/>
                  <a:shade val="100000"/>
                  <a:satMod val="115000"/>
                </a:schemeClr>
              </a:gs>
            </a:gsLst>
            <a:lin ang="10800000" scaled="1"/>
            <a:tileRect/>
          </a:gradFill>
          <a:effectLst>
            <a:outerShdw blurRad="50800" dist="38100" dir="2700000" algn="tl" rotWithShape="0">
              <a:prstClr val="black">
                <a:alpha val="40000"/>
              </a:prstClr>
            </a:outerShdw>
          </a:effectLst>
        </p:spPr>
        <p:txBody>
          <a:bodyPr wrap="square" lIns="36000" tIns="0" rIns="36000" bIns="0" rtlCol="0">
            <a:spAutoFit/>
          </a:bodyPr>
          <a:lstStyle/>
          <a:p>
            <a:r>
              <a:rPr lang="fr-FR" sz="1400" b="1" dirty="0">
                <a:solidFill>
                  <a:schemeClr val="tx2"/>
                </a:solidFill>
                <a:latin typeface="Univers Light" panose="020B0403020202020204" pitchFamily="34" charset="0"/>
              </a:rPr>
              <a:t>Macro compétences transverses</a:t>
            </a:r>
          </a:p>
        </p:txBody>
      </p:sp>
      <p:grpSp>
        <p:nvGrpSpPr>
          <p:cNvPr id="30" name="Groupe 29">
            <a:extLst>
              <a:ext uri="{FF2B5EF4-FFF2-40B4-BE49-F238E27FC236}">
                <a16:creationId xmlns:a16="http://schemas.microsoft.com/office/drawing/2014/main" id="{D311B23A-8E55-49E2-8605-027961FC2575}"/>
              </a:ext>
            </a:extLst>
          </p:cNvPr>
          <p:cNvGrpSpPr/>
          <p:nvPr/>
        </p:nvGrpSpPr>
        <p:grpSpPr>
          <a:xfrm>
            <a:off x="205409" y="2638687"/>
            <a:ext cx="6947353" cy="553998"/>
            <a:chOff x="205409" y="2638687"/>
            <a:chExt cx="6947353" cy="553998"/>
          </a:xfrm>
        </p:grpSpPr>
        <p:grpSp>
          <p:nvGrpSpPr>
            <p:cNvPr id="12" name="Groupe 11">
              <a:extLst>
                <a:ext uri="{FF2B5EF4-FFF2-40B4-BE49-F238E27FC236}">
                  <a16:creationId xmlns:a16="http://schemas.microsoft.com/office/drawing/2014/main" id="{FB16D2E7-6927-49DD-86B3-4F53EB7ED6A6}"/>
                </a:ext>
              </a:extLst>
            </p:cNvPr>
            <p:cNvGrpSpPr/>
            <p:nvPr/>
          </p:nvGrpSpPr>
          <p:grpSpPr>
            <a:xfrm>
              <a:off x="1942188" y="2663686"/>
              <a:ext cx="3466824" cy="504000"/>
              <a:chOff x="1907629" y="2711105"/>
              <a:chExt cx="3466824" cy="504000"/>
            </a:xfrm>
          </p:grpSpPr>
          <p:grpSp>
            <p:nvGrpSpPr>
              <p:cNvPr id="11" name="Groupe 10">
                <a:extLst>
                  <a:ext uri="{FF2B5EF4-FFF2-40B4-BE49-F238E27FC236}">
                    <a16:creationId xmlns:a16="http://schemas.microsoft.com/office/drawing/2014/main" id="{8C2B5C28-AE8D-46EF-9AF1-F34BDFF2832B}"/>
                  </a:ext>
                </a:extLst>
              </p:cNvPr>
              <p:cNvGrpSpPr/>
              <p:nvPr/>
            </p:nvGrpSpPr>
            <p:grpSpPr>
              <a:xfrm>
                <a:off x="1907629" y="2711105"/>
                <a:ext cx="3405719" cy="504000"/>
                <a:chOff x="1907629" y="2776397"/>
                <a:chExt cx="3405719" cy="504000"/>
              </a:xfrm>
            </p:grpSpPr>
            <p:sp>
              <p:nvSpPr>
                <p:cNvPr id="148" name="Rectangle 147">
                  <a:extLst>
                    <a:ext uri="{FF2B5EF4-FFF2-40B4-BE49-F238E27FC236}">
                      <a16:creationId xmlns:a16="http://schemas.microsoft.com/office/drawing/2014/main" id="{702BD9C8-060D-4CD4-83DD-580188485DAF}"/>
                    </a:ext>
                  </a:extLst>
                </p:cNvPr>
                <p:cNvSpPr/>
                <p:nvPr/>
              </p:nvSpPr>
              <p:spPr>
                <a:xfrm>
                  <a:off x="2052761" y="2776397"/>
                  <a:ext cx="3260587" cy="504000"/>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p>
              </p:txBody>
            </p:sp>
            <p:grpSp>
              <p:nvGrpSpPr>
                <p:cNvPr id="149" name="Groupe 148">
                  <a:extLst>
                    <a:ext uri="{FF2B5EF4-FFF2-40B4-BE49-F238E27FC236}">
                      <a16:creationId xmlns:a16="http://schemas.microsoft.com/office/drawing/2014/main" id="{52479227-BE61-47AE-B7D1-D071810B59D1}"/>
                    </a:ext>
                  </a:extLst>
                </p:cNvPr>
                <p:cNvGrpSpPr/>
                <p:nvPr/>
              </p:nvGrpSpPr>
              <p:grpSpPr>
                <a:xfrm>
                  <a:off x="1907629" y="2776397"/>
                  <a:ext cx="271472" cy="504000"/>
                  <a:chOff x="1903658" y="4009783"/>
                  <a:chExt cx="265051" cy="504000"/>
                </a:xfrm>
              </p:grpSpPr>
              <p:cxnSp>
                <p:nvCxnSpPr>
                  <p:cNvPr id="153" name="Connecteur droit 152">
                    <a:extLst>
                      <a:ext uri="{FF2B5EF4-FFF2-40B4-BE49-F238E27FC236}">
                        <a16:creationId xmlns:a16="http://schemas.microsoft.com/office/drawing/2014/main" id="{25B543B2-FBEF-4ED6-819C-49E1C77D8378}"/>
                      </a:ext>
                    </a:extLst>
                  </p:cNvPr>
                  <p:cNvCxnSpPr>
                    <a:cxnSpLocks/>
                  </p:cNvCxnSpPr>
                  <p:nvPr/>
                </p:nvCxnSpPr>
                <p:spPr>
                  <a:xfrm>
                    <a:off x="2036183" y="4009783"/>
                    <a:ext cx="0" cy="504000"/>
                  </a:xfrm>
                  <a:prstGeom prst="line">
                    <a:avLst/>
                  </a:prstGeom>
                  <a:solidFill>
                    <a:schemeClr val="accent1">
                      <a:lumMod val="75000"/>
                    </a:schemeClr>
                  </a:solidFill>
                  <a:ln w="28575">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
                <p:nvSpPr>
                  <p:cNvPr id="155" name="Ellipse 154">
                    <a:extLst>
                      <a:ext uri="{FF2B5EF4-FFF2-40B4-BE49-F238E27FC236}">
                        <a16:creationId xmlns:a16="http://schemas.microsoft.com/office/drawing/2014/main" id="{BEC38E8A-3BE6-47D3-B6C2-18047C6CC3B8}"/>
                      </a:ext>
                    </a:extLst>
                  </p:cNvPr>
                  <p:cNvSpPr/>
                  <p:nvPr/>
                </p:nvSpPr>
                <p:spPr>
                  <a:xfrm>
                    <a:off x="1903658" y="4143331"/>
                    <a:ext cx="265051" cy="236904"/>
                  </a:xfrm>
                  <a:prstGeom prst="ellipse">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1100" b="1" dirty="0"/>
                      <a:t>4</a:t>
                    </a:r>
                  </a:p>
                </p:txBody>
              </p:sp>
            </p:grpSp>
          </p:grpSp>
          <p:sp>
            <p:nvSpPr>
              <p:cNvPr id="451" name="Rectangle 450">
                <a:extLst>
                  <a:ext uri="{FF2B5EF4-FFF2-40B4-BE49-F238E27FC236}">
                    <a16:creationId xmlns:a16="http://schemas.microsoft.com/office/drawing/2014/main" id="{69581CF1-9A11-43B9-A7D7-1B0510B26B2B}"/>
                  </a:ext>
                </a:extLst>
              </p:cNvPr>
              <p:cNvSpPr/>
              <p:nvPr/>
            </p:nvSpPr>
            <p:spPr>
              <a:xfrm>
                <a:off x="2134453" y="2763050"/>
                <a:ext cx="3240000" cy="400110"/>
              </a:xfrm>
              <a:prstGeom prst="rect">
                <a:avLst/>
              </a:prstGeom>
              <a:noFill/>
            </p:spPr>
            <p:txBody>
              <a:bodyPr wrap="square">
                <a:spAutoFit/>
              </a:bodyPr>
              <a:lstStyle/>
              <a:p>
                <a:r>
                  <a:rPr lang="fr-FR" sz="1000" b="1" dirty="0">
                    <a:solidFill>
                      <a:schemeClr val="accent1"/>
                    </a:solidFill>
                    <a:latin typeface="Univers Light" panose="020B0403020202020204" pitchFamily="34" charset="0"/>
                  </a:rPr>
                  <a:t>Anticiper les tendances réglementaires, faire évoluer les offres et process de travail en fonction.</a:t>
                </a:r>
              </a:p>
            </p:txBody>
          </p:sp>
        </p:grpSp>
        <p:sp>
          <p:nvSpPr>
            <p:cNvPr id="256" name="ZoneTexte 255">
              <a:extLst>
                <a:ext uri="{FF2B5EF4-FFF2-40B4-BE49-F238E27FC236}">
                  <a16:creationId xmlns:a16="http://schemas.microsoft.com/office/drawing/2014/main" id="{15F29BC5-86A3-45F1-9106-C2C6C8C5E43A}"/>
                </a:ext>
              </a:extLst>
            </p:cNvPr>
            <p:cNvSpPr txBox="1"/>
            <p:nvPr/>
          </p:nvSpPr>
          <p:spPr>
            <a:xfrm>
              <a:off x="205409" y="2638687"/>
              <a:ext cx="1694922" cy="553998"/>
            </a:xfrm>
            <a:prstGeom prst="rect">
              <a:avLst/>
            </a:prstGeom>
            <a:noFill/>
          </p:spPr>
          <p:txBody>
            <a:bodyPr wrap="square">
              <a:spAutoFit/>
            </a:bodyPr>
            <a:lstStyle>
              <a:defPPr>
                <a:defRPr lang="fr-FR"/>
              </a:defPPr>
              <a:lvl1pPr algn="ctr">
                <a:defRPr sz="1000" b="1">
                  <a:solidFill>
                    <a:schemeClr val="accent1"/>
                  </a:solidFill>
                  <a:latin typeface="Univers Light" panose="020B0403020202020204" pitchFamily="34" charset="0"/>
                </a:defRPr>
              </a:lvl1pPr>
            </a:lstStyle>
            <a:p>
              <a:pPr algn="l"/>
              <a:r>
                <a:rPr lang="fr-FR" b="0" dirty="0">
                  <a:solidFill>
                    <a:schemeClr val="tx2"/>
                  </a:solidFill>
                </a:rPr>
                <a:t>Réglementations spécifiques au domaine de spécialité</a:t>
              </a:r>
            </a:p>
          </p:txBody>
        </p:sp>
        <p:sp>
          <p:nvSpPr>
            <p:cNvPr id="352" name="Rectangle 351">
              <a:extLst>
                <a:ext uri="{FF2B5EF4-FFF2-40B4-BE49-F238E27FC236}">
                  <a16:creationId xmlns:a16="http://schemas.microsoft.com/office/drawing/2014/main" id="{15AA151B-5055-476E-8C5B-88C3F518436A}"/>
                </a:ext>
              </a:extLst>
            </p:cNvPr>
            <p:cNvSpPr/>
            <p:nvPr/>
          </p:nvSpPr>
          <p:spPr>
            <a:xfrm>
              <a:off x="5326559" y="2661771"/>
              <a:ext cx="1826203" cy="507831"/>
            </a:xfrm>
            <a:prstGeom prst="rect">
              <a:avLst/>
            </a:prstGeom>
            <a:noFill/>
          </p:spPr>
          <p:txBody>
            <a:bodyPr wrap="square">
              <a:spAutoFit/>
            </a:bodyPr>
            <a:lstStyle/>
            <a:p>
              <a:r>
                <a:rPr lang="fr-FR" sz="900" i="1" dirty="0">
                  <a:solidFill>
                    <a:schemeClr val="tx2"/>
                  </a:solidFill>
                  <a:latin typeface="Univers Light" panose="020B0403020202020204" pitchFamily="34" charset="0"/>
                </a:rPr>
                <a:t>Redéfinir les process de réalisation des audits à blanc selon l’évolution règlementaire</a:t>
              </a:r>
            </a:p>
          </p:txBody>
        </p:sp>
      </p:grpSp>
      <p:sp>
        <p:nvSpPr>
          <p:cNvPr id="132" name="ZoneTexte 131">
            <a:extLst>
              <a:ext uri="{FF2B5EF4-FFF2-40B4-BE49-F238E27FC236}">
                <a16:creationId xmlns:a16="http://schemas.microsoft.com/office/drawing/2014/main" id="{C6D215BB-1927-4A9E-81A9-AA44B45B6100}"/>
              </a:ext>
            </a:extLst>
          </p:cNvPr>
          <p:cNvSpPr txBox="1"/>
          <p:nvPr/>
        </p:nvSpPr>
        <p:spPr>
          <a:xfrm>
            <a:off x="233264" y="2003897"/>
            <a:ext cx="7056000" cy="215444"/>
          </a:xfrm>
          <a:prstGeom prst="rect">
            <a:avLst/>
          </a:prstGeom>
          <a:gradFill flip="none" rotWithShape="1">
            <a:gsLst>
              <a:gs pos="0">
                <a:schemeClr val="bg1">
                  <a:lumMod val="95000"/>
                  <a:shade val="30000"/>
                  <a:satMod val="115000"/>
                </a:schemeClr>
              </a:gs>
              <a:gs pos="50000">
                <a:schemeClr val="bg1">
                  <a:lumMod val="95000"/>
                  <a:shade val="67500"/>
                  <a:satMod val="115000"/>
                </a:schemeClr>
              </a:gs>
              <a:gs pos="100000">
                <a:schemeClr val="bg1">
                  <a:lumMod val="95000"/>
                  <a:shade val="100000"/>
                  <a:satMod val="115000"/>
                </a:schemeClr>
              </a:gs>
            </a:gsLst>
            <a:lin ang="10800000" scaled="1"/>
            <a:tileRect/>
          </a:gradFill>
          <a:effectLst>
            <a:outerShdw blurRad="50800" dist="38100" dir="2700000" algn="tl" rotWithShape="0">
              <a:prstClr val="black">
                <a:alpha val="40000"/>
              </a:prstClr>
            </a:outerShdw>
          </a:effectLst>
        </p:spPr>
        <p:txBody>
          <a:bodyPr wrap="square" lIns="36000" tIns="0" rIns="36000" bIns="0" rtlCol="0">
            <a:spAutoFit/>
          </a:bodyPr>
          <a:lstStyle/>
          <a:p>
            <a:r>
              <a:rPr lang="fr-FR" sz="1400" b="1" dirty="0">
                <a:solidFill>
                  <a:schemeClr val="tx2"/>
                </a:solidFill>
                <a:latin typeface="Univers Light" panose="020B0403020202020204" pitchFamily="34" charset="0"/>
              </a:rPr>
              <a:t>Macro-compétences spécifiques</a:t>
            </a:r>
          </a:p>
        </p:txBody>
      </p:sp>
      <p:sp>
        <p:nvSpPr>
          <p:cNvPr id="133" name="ZoneTexte 132">
            <a:extLst>
              <a:ext uri="{FF2B5EF4-FFF2-40B4-BE49-F238E27FC236}">
                <a16:creationId xmlns:a16="http://schemas.microsoft.com/office/drawing/2014/main" id="{F587C10D-AC6E-45B3-BF83-D6319499706F}"/>
              </a:ext>
            </a:extLst>
          </p:cNvPr>
          <p:cNvSpPr txBox="1"/>
          <p:nvPr/>
        </p:nvSpPr>
        <p:spPr>
          <a:xfrm>
            <a:off x="4692506" y="2311238"/>
            <a:ext cx="3063558" cy="246221"/>
          </a:xfrm>
          <a:prstGeom prst="rect">
            <a:avLst/>
          </a:prstGeom>
          <a:noFill/>
        </p:spPr>
        <p:txBody>
          <a:bodyPr wrap="square">
            <a:spAutoFit/>
          </a:bodyPr>
          <a:lstStyle>
            <a:defPPr>
              <a:defRPr lang="fr-FR"/>
            </a:defPPr>
            <a:lvl1pPr marL="108000" indent="-108000" algn="just">
              <a:buFont typeface="Wingdings" panose="05000000000000000000" pitchFamily="2" charset="2"/>
              <a:buChar char="§"/>
              <a:defRPr sz="1000">
                <a:solidFill>
                  <a:schemeClr val="tx2"/>
                </a:solidFill>
                <a:latin typeface="Univers Light" panose="020B0403020202020204" pitchFamily="34" charset="0"/>
              </a:defRPr>
            </a:lvl1pPr>
          </a:lstStyle>
          <a:p>
            <a:pPr marL="0" indent="0" algn="ctr">
              <a:buNone/>
            </a:pPr>
            <a:r>
              <a:rPr lang="fr-FR" dirty="0">
                <a:solidFill>
                  <a:schemeClr val="accent1"/>
                </a:solidFill>
              </a:rPr>
              <a:t>Exemple d’application</a:t>
            </a:r>
          </a:p>
        </p:txBody>
      </p:sp>
      <p:sp>
        <p:nvSpPr>
          <p:cNvPr id="134" name="ZoneTexte 133">
            <a:extLst>
              <a:ext uri="{FF2B5EF4-FFF2-40B4-BE49-F238E27FC236}">
                <a16:creationId xmlns:a16="http://schemas.microsoft.com/office/drawing/2014/main" id="{04F9E212-75A1-4AA9-9A73-906423549C68}"/>
              </a:ext>
            </a:extLst>
          </p:cNvPr>
          <p:cNvSpPr txBox="1"/>
          <p:nvPr/>
        </p:nvSpPr>
        <p:spPr>
          <a:xfrm>
            <a:off x="1693913" y="2227182"/>
            <a:ext cx="3956910" cy="400110"/>
          </a:xfrm>
          <a:prstGeom prst="rect">
            <a:avLst/>
          </a:prstGeom>
          <a:noFill/>
        </p:spPr>
        <p:txBody>
          <a:bodyPr wrap="square">
            <a:spAutoFit/>
          </a:bodyPr>
          <a:lstStyle>
            <a:defPPr>
              <a:defRPr lang="fr-FR"/>
            </a:defPPr>
            <a:lvl1pPr marL="108000" indent="-108000" algn="just">
              <a:buFont typeface="Wingdings" panose="05000000000000000000" pitchFamily="2" charset="2"/>
              <a:buChar char="§"/>
              <a:defRPr sz="1000">
                <a:solidFill>
                  <a:schemeClr val="tx2"/>
                </a:solidFill>
                <a:latin typeface="Univers Light" panose="020B0403020202020204" pitchFamily="34" charset="0"/>
              </a:defRPr>
            </a:lvl1pPr>
          </a:lstStyle>
          <a:p>
            <a:pPr marL="0" indent="0" algn="ctr">
              <a:buNone/>
            </a:pPr>
            <a:r>
              <a:rPr lang="fr-FR" dirty="0">
                <a:solidFill>
                  <a:schemeClr val="accent1"/>
                </a:solidFill>
              </a:rPr>
              <a:t>Niveau attendu sur la macro-compétence et </a:t>
            </a:r>
            <a:br>
              <a:rPr lang="fr-FR" dirty="0">
                <a:solidFill>
                  <a:schemeClr val="accent1"/>
                </a:solidFill>
              </a:rPr>
            </a:br>
            <a:r>
              <a:rPr lang="fr-FR" dirty="0">
                <a:solidFill>
                  <a:schemeClr val="accent1"/>
                </a:solidFill>
              </a:rPr>
              <a:t>compétence associée</a:t>
            </a:r>
          </a:p>
        </p:txBody>
      </p:sp>
      <p:sp>
        <p:nvSpPr>
          <p:cNvPr id="136" name="ZoneTexte 135">
            <a:extLst>
              <a:ext uri="{FF2B5EF4-FFF2-40B4-BE49-F238E27FC236}">
                <a16:creationId xmlns:a16="http://schemas.microsoft.com/office/drawing/2014/main" id="{AB640B82-2EE7-4FF0-9657-1912AF3F122C}"/>
              </a:ext>
            </a:extLst>
          </p:cNvPr>
          <p:cNvSpPr txBox="1"/>
          <p:nvPr/>
        </p:nvSpPr>
        <p:spPr>
          <a:xfrm>
            <a:off x="-648" y="2311238"/>
            <a:ext cx="1908277" cy="246221"/>
          </a:xfrm>
          <a:prstGeom prst="rect">
            <a:avLst/>
          </a:prstGeom>
          <a:noFill/>
        </p:spPr>
        <p:txBody>
          <a:bodyPr wrap="square">
            <a:spAutoFit/>
          </a:bodyPr>
          <a:lstStyle>
            <a:defPPr>
              <a:defRPr lang="fr-FR"/>
            </a:defPPr>
            <a:lvl1pPr marL="108000" indent="-108000" algn="just">
              <a:buFont typeface="Wingdings" panose="05000000000000000000" pitchFamily="2" charset="2"/>
              <a:buChar char="§"/>
              <a:defRPr sz="1000">
                <a:solidFill>
                  <a:schemeClr val="tx2"/>
                </a:solidFill>
                <a:latin typeface="Univers Light" panose="020B0403020202020204" pitchFamily="34" charset="0"/>
              </a:defRPr>
            </a:lvl1pPr>
          </a:lstStyle>
          <a:p>
            <a:pPr marL="0" indent="0" algn="ctr">
              <a:buNone/>
            </a:pPr>
            <a:r>
              <a:rPr lang="fr-FR" dirty="0">
                <a:solidFill>
                  <a:schemeClr val="accent1"/>
                </a:solidFill>
              </a:rPr>
              <a:t>Macro-compétence</a:t>
            </a:r>
          </a:p>
        </p:txBody>
      </p:sp>
      <p:cxnSp>
        <p:nvCxnSpPr>
          <p:cNvPr id="137" name="Connecteur droit 136">
            <a:extLst>
              <a:ext uri="{FF2B5EF4-FFF2-40B4-BE49-F238E27FC236}">
                <a16:creationId xmlns:a16="http://schemas.microsoft.com/office/drawing/2014/main" id="{35DDEFAF-CA16-4B2F-923E-EF9A0E56AB1C}"/>
              </a:ext>
            </a:extLst>
          </p:cNvPr>
          <p:cNvCxnSpPr/>
          <p:nvPr/>
        </p:nvCxnSpPr>
        <p:spPr>
          <a:xfrm flipV="1">
            <a:off x="238250" y="2609602"/>
            <a:ext cx="69840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61" name="Connecteur droit 160">
            <a:extLst>
              <a:ext uri="{FF2B5EF4-FFF2-40B4-BE49-F238E27FC236}">
                <a16:creationId xmlns:a16="http://schemas.microsoft.com/office/drawing/2014/main" id="{4DD5C89A-6085-4ACB-9449-06A1A6E90BF0}"/>
              </a:ext>
            </a:extLst>
          </p:cNvPr>
          <p:cNvCxnSpPr>
            <a:cxnSpLocks/>
          </p:cNvCxnSpPr>
          <p:nvPr/>
        </p:nvCxnSpPr>
        <p:spPr>
          <a:xfrm flipV="1">
            <a:off x="0" y="1152394"/>
            <a:ext cx="7559675" cy="0"/>
          </a:xfrm>
          <a:prstGeom prst="line">
            <a:avLst/>
          </a:prstGeom>
          <a:ln w="57150">
            <a:solidFill>
              <a:schemeClr val="bg2"/>
            </a:solidFill>
          </a:ln>
        </p:spPr>
        <p:style>
          <a:lnRef idx="1">
            <a:schemeClr val="accent1"/>
          </a:lnRef>
          <a:fillRef idx="0">
            <a:schemeClr val="accent1"/>
          </a:fillRef>
          <a:effectRef idx="0">
            <a:schemeClr val="accent1"/>
          </a:effectRef>
          <a:fontRef idx="minor">
            <a:schemeClr val="tx1"/>
          </a:fontRef>
        </p:style>
      </p:cxnSp>
      <p:grpSp>
        <p:nvGrpSpPr>
          <p:cNvPr id="31" name="Groupe 30">
            <a:extLst>
              <a:ext uri="{FF2B5EF4-FFF2-40B4-BE49-F238E27FC236}">
                <a16:creationId xmlns:a16="http://schemas.microsoft.com/office/drawing/2014/main" id="{68073F95-B684-41BC-8633-ABCE26941570}"/>
              </a:ext>
            </a:extLst>
          </p:cNvPr>
          <p:cNvGrpSpPr/>
          <p:nvPr/>
        </p:nvGrpSpPr>
        <p:grpSpPr>
          <a:xfrm>
            <a:off x="205409" y="3282507"/>
            <a:ext cx="7091791" cy="553998"/>
            <a:chOff x="205409" y="3324057"/>
            <a:chExt cx="7091791" cy="553998"/>
          </a:xfrm>
        </p:grpSpPr>
        <p:sp>
          <p:nvSpPr>
            <p:cNvPr id="270" name="ZoneTexte 269">
              <a:extLst>
                <a:ext uri="{FF2B5EF4-FFF2-40B4-BE49-F238E27FC236}">
                  <a16:creationId xmlns:a16="http://schemas.microsoft.com/office/drawing/2014/main" id="{DC12A47F-103E-414F-9AA7-B8FF2D3458AD}"/>
                </a:ext>
              </a:extLst>
            </p:cNvPr>
            <p:cNvSpPr txBox="1"/>
            <p:nvPr/>
          </p:nvSpPr>
          <p:spPr>
            <a:xfrm>
              <a:off x="205409" y="3324057"/>
              <a:ext cx="1767173" cy="553998"/>
            </a:xfrm>
            <a:prstGeom prst="rect">
              <a:avLst/>
            </a:prstGeom>
            <a:noFill/>
          </p:spPr>
          <p:txBody>
            <a:bodyPr wrap="square">
              <a:spAutoFit/>
            </a:bodyPr>
            <a:lstStyle>
              <a:defPPr>
                <a:defRPr lang="fr-FR"/>
              </a:defPPr>
              <a:lvl1pPr algn="ctr">
                <a:defRPr sz="1000" b="1">
                  <a:solidFill>
                    <a:schemeClr val="tx2"/>
                  </a:solidFill>
                  <a:latin typeface="Univers Light" panose="020B0403020202020204" pitchFamily="34" charset="0"/>
                </a:defRPr>
              </a:lvl1pPr>
            </a:lstStyle>
            <a:p>
              <a:pPr algn="l"/>
              <a:r>
                <a:rPr lang="fr-FR" b="0" dirty="0"/>
                <a:t>Collecte des informations nécessaires à la production d'une mission</a:t>
              </a:r>
            </a:p>
          </p:txBody>
        </p:sp>
        <p:sp>
          <p:nvSpPr>
            <p:cNvPr id="179" name="Rectangle 178">
              <a:extLst>
                <a:ext uri="{FF2B5EF4-FFF2-40B4-BE49-F238E27FC236}">
                  <a16:creationId xmlns:a16="http://schemas.microsoft.com/office/drawing/2014/main" id="{397162A7-740A-4DEB-AEDD-3CA1E522418A}"/>
                </a:ext>
              </a:extLst>
            </p:cNvPr>
            <p:cNvSpPr/>
            <p:nvPr/>
          </p:nvSpPr>
          <p:spPr>
            <a:xfrm>
              <a:off x="5348559" y="3347141"/>
              <a:ext cx="1948641" cy="507831"/>
            </a:xfrm>
            <a:prstGeom prst="rect">
              <a:avLst/>
            </a:prstGeom>
            <a:noFill/>
          </p:spPr>
          <p:txBody>
            <a:bodyPr wrap="square">
              <a:spAutoFit/>
            </a:bodyPr>
            <a:lstStyle/>
            <a:p>
              <a:r>
                <a:rPr lang="fr-FR" sz="900" i="1" dirty="0">
                  <a:solidFill>
                    <a:schemeClr val="tx2"/>
                  </a:solidFill>
                  <a:latin typeface="Univers Light" panose="020B0403020202020204" pitchFamily="34" charset="0"/>
                </a:rPr>
                <a:t>Intégrer les évolutions technologiques pour développer les modes de collecte du cabinet</a:t>
              </a:r>
            </a:p>
          </p:txBody>
        </p:sp>
        <p:grpSp>
          <p:nvGrpSpPr>
            <p:cNvPr id="13" name="Groupe 12">
              <a:extLst>
                <a:ext uri="{FF2B5EF4-FFF2-40B4-BE49-F238E27FC236}">
                  <a16:creationId xmlns:a16="http://schemas.microsoft.com/office/drawing/2014/main" id="{9E0DA087-D5A3-42D5-BD01-B1CA63A43E01}"/>
                </a:ext>
              </a:extLst>
            </p:cNvPr>
            <p:cNvGrpSpPr/>
            <p:nvPr/>
          </p:nvGrpSpPr>
          <p:grpSpPr>
            <a:xfrm>
              <a:off x="1942188" y="3349056"/>
              <a:ext cx="3466824" cy="504000"/>
              <a:chOff x="1907629" y="3346741"/>
              <a:chExt cx="3466824" cy="504000"/>
            </a:xfrm>
          </p:grpSpPr>
          <p:grpSp>
            <p:nvGrpSpPr>
              <p:cNvPr id="316" name="Groupe 315">
                <a:extLst>
                  <a:ext uri="{FF2B5EF4-FFF2-40B4-BE49-F238E27FC236}">
                    <a16:creationId xmlns:a16="http://schemas.microsoft.com/office/drawing/2014/main" id="{62F90DA3-73A2-4CDD-A8F2-94956A21F6BB}"/>
                  </a:ext>
                </a:extLst>
              </p:cNvPr>
              <p:cNvGrpSpPr/>
              <p:nvPr/>
            </p:nvGrpSpPr>
            <p:grpSpPr>
              <a:xfrm>
                <a:off x="1907629" y="3346741"/>
                <a:ext cx="3405719" cy="504000"/>
                <a:chOff x="1907629" y="2782399"/>
                <a:chExt cx="3405719" cy="504000"/>
              </a:xfrm>
            </p:grpSpPr>
            <p:sp>
              <p:nvSpPr>
                <p:cNvPr id="317" name="Rectangle 316">
                  <a:extLst>
                    <a:ext uri="{FF2B5EF4-FFF2-40B4-BE49-F238E27FC236}">
                      <a16:creationId xmlns:a16="http://schemas.microsoft.com/office/drawing/2014/main" id="{F4BCBB37-1AF2-46E3-9EE5-A57F447D9303}"/>
                    </a:ext>
                  </a:extLst>
                </p:cNvPr>
                <p:cNvSpPr/>
                <p:nvPr/>
              </p:nvSpPr>
              <p:spPr>
                <a:xfrm>
                  <a:off x="2052761" y="2782399"/>
                  <a:ext cx="3260587" cy="504000"/>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p>
              </p:txBody>
            </p:sp>
            <p:grpSp>
              <p:nvGrpSpPr>
                <p:cNvPr id="318" name="Groupe 317">
                  <a:extLst>
                    <a:ext uri="{FF2B5EF4-FFF2-40B4-BE49-F238E27FC236}">
                      <a16:creationId xmlns:a16="http://schemas.microsoft.com/office/drawing/2014/main" id="{4017C23A-F150-4EB1-A404-88610AC7A2D9}"/>
                    </a:ext>
                  </a:extLst>
                </p:cNvPr>
                <p:cNvGrpSpPr/>
                <p:nvPr/>
              </p:nvGrpSpPr>
              <p:grpSpPr>
                <a:xfrm>
                  <a:off x="1907629" y="2782399"/>
                  <a:ext cx="271472" cy="504000"/>
                  <a:chOff x="1903658" y="4015785"/>
                  <a:chExt cx="265051" cy="504000"/>
                </a:xfrm>
              </p:grpSpPr>
              <p:cxnSp>
                <p:nvCxnSpPr>
                  <p:cNvPr id="319" name="Connecteur droit 318">
                    <a:extLst>
                      <a:ext uri="{FF2B5EF4-FFF2-40B4-BE49-F238E27FC236}">
                        <a16:creationId xmlns:a16="http://schemas.microsoft.com/office/drawing/2014/main" id="{13ACC1A3-98F7-4EA8-8FB7-27C692E7FF1E}"/>
                      </a:ext>
                    </a:extLst>
                  </p:cNvPr>
                  <p:cNvCxnSpPr>
                    <a:cxnSpLocks/>
                  </p:cNvCxnSpPr>
                  <p:nvPr/>
                </p:nvCxnSpPr>
                <p:spPr>
                  <a:xfrm>
                    <a:off x="2036183" y="4015785"/>
                    <a:ext cx="0" cy="504000"/>
                  </a:xfrm>
                  <a:prstGeom prst="line">
                    <a:avLst/>
                  </a:prstGeom>
                  <a:solidFill>
                    <a:schemeClr val="accent1">
                      <a:lumMod val="75000"/>
                    </a:schemeClr>
                  </a:solidFill>
                  <a:ln w="28575">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
                <p:nvSpPr>
                  <p:cNvPr id="320" name="Ellipse 319">
                    <a:extLst>
                      <a:ext uri="{FF2B5EF4-FFF2-40B4-BE49-F238E27FC236}">
                        <a16:creationId xmlns:a16="http://schemas.microsoft.com/office/drawing/2014/main" id="{70D86D9C-C209-4D0D-A3F8-BE28A5CA81EC}"/>
                      </a:ext>
                    </a:extLst>
                  </p:cNvPr>
                  <p:cNvSpPr/>
                  <p:nvPr/>
                </p:nvSpPr>
                <p:spPr>
                  <a:xfrm>
                    <a:off x="1903658" y="4149333"/>
                    <a:ext cx="265051" cy="236904"/>
                  </a:xfrm>
                  <a:prstGeom prst="ellipse">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1100" b="1" dirty="0"/>
                      <a:t>4</a:t>
                    </a:r>
                  </a:p>
                </p:txBody>
              </p:sp>
            </p:grpSp>
          </p:grpSp>
          <p:sp>
            <p:nvSpPr>
              <p:cNvPr id="439" name="Rectangle 438">
                <a:extLst>
                  <a:ext uri="{FF2B5EF4-FFF2-40B4-BE49-F238E27FC236}">
                    <a16:creationId xmlns:a16="http://schemas.microsoft.com/office/drawing/2014/main" id="{590FF08C-1FC4-4C64-8853-D724D5A9DAFE}"/>
                  </a:ext>
                </a:extLst>
              </p:cNvPr>
              <p:cNvSpPr/>
              <p:nvPr/>
            </p:nvSpPr>
            <p:spPr>
              <a:xfrm>
                <a:off x="2134453" y="3398686"/>
                <a:ext cx="3240000" cy="400110"/>
              </a:xfrm>
              <a:prstGeom prst="rect">
                <a:avLst/>
              </a:prstGeom>
              <a:noFill/>
            </p:spPr>
            <p:txBody>
              <a:bodyPr wrap="square">
                <a:spAutoFit/>
              </a:bodyPr>
              <a:lstStyle/>
              <a:p>
                <a:r>
                  <a:rPr lang="fr-FR" sz="1000" b="1" dirty="0">
                    <a:solidFill>
                      <a:schemeClr val="accent1"/>
                    </a:solidFill>
                    <a:latin typeface="Univers Light" panose="020B0403020202020204" pitchFamily="34" charset="0"/>
                  </a:rPr>
                  <a:t>Concevoir de nouvelles méthodes de collecte, classification et analyse des informations collectées</a:t>
                </a:r>
              </a:p>
            </p:txBody>
          </p:sp>
        </p:grpSp>
      </p:grpSp>
      <p:grpSp>
        <p:nvGrpSpPr>
          <p:cNvPr id="29" name="Groupe 28">
            <a:extLst>
              <a:ext uri="{FF2B5EF4-FFF2-40B4-BE49-F238E27FC236}">
                <a16:creationId xmlns:a16="http://schemas.microsoft.com/office/drawing/2014/main" id="{19C6D838-0EA0-4947-A8D1-1C0793B57DA0}"/>
              </a:ext>
            </a:extLst>
          </p:cNvPr>
          <p:cNvGrpSpPr/>
          <p:nvPr/>
        </p:nvGrpSpPr>
        <p:grpSpPr>
          <a:xfrm>
            <a:off x="205409" y="5811621"/>
            <a:ext cx="7193991" cy="507831"/>
            <a:chOff x="98900" y="5811621"/>
            <a:chExt cx="7193991" cy="507831"/>
          </a:xfrm>
        </p:grpSpPr>
        <p:sp>
          <p:nvSpPr>
            <p:cNvPr id="271" name="ZoneTexte 270">
              <a:extLst>
                <a:ext uri="{FF2B5EF4-FFF2-40B4-BE49-F238E27FC236}">
                  <a16:creationId xmlns:a16="http://schemas.microsoft.com/office/drawing/2014/main" id="{92F80A0A-6132-4690-B35E-8046D31A47AC}"/>
                </a:ext>
              </a:extLst>
            </p:cNvPr>
            <p:cNvSpPr txBox="1"/>
            <p:nvPr/>
          </p:nvSpPr>
          <p:spPr>
            <a:xfrm>
              <a:off x="98900" y="5865481"/>
              <a:ext cx="1675671" cy="400110"/>
            </a:xfrm>
            <a:prstGeom prst="rect">
              <a:avLst/>
            </a:prstGeom>
            <a:noFill/>
          </p:spPr>
          <p:txBody>
            <a:bodyPr wrap="square">
              <a:spAutoFit/>
            </a:bodyPr>
            <a:lstStyle>
              <a:defPPr>
                <a:defRPr lang="fr-FR"/>
              </a:defPPr>
              <a:lvl1pPr algn="ctr">
                <a:defRPr sz="1000" b="1">
                  <a:solidFill>
                    <a:schemeClr val="tx2"/>
                  </a:solidFill>
                  <a:latin typeface="Univers Light" panose="020B0403020202020204" pitchFamily="34" charset="0"/>
                </a:defRPr>
              </a:lvl1pPr>
            </a:lstStyle>
            <a:p>
              <a:pPr algn="l"/>
              <a:r>
                <a:rPr lang="fr-FR" b="0" dirty="0"/>
                <a:t>Gestion et exploitation d'une base de données</a:t>
              </a:r>
            </a:p>
          </p:txBody>
        </p:sp>
        <p:sp>
          <p:nvSpPr>
            <p:cNvPr id="180" name="Rectangle 179">
              <a:extLst>
                <a:ext uri="{FF2B5EF4-FFF2-40B4-BE49-F238E27FC236}">
                  <a16:creationId xmlns:a16="http://schemas.microsoft.com/office/drawing/2014/main" id="{5AB6A684-C315-4F96-9F0C-DB71AC7E6F58}"/>
                </a:ext>
              </a:extLst>
            </p:cNvPr>
            <p:cNvSpPr/>
            <p:nvPr/>
          </p:nvSpPr>
          <p:spPr>
            <a:xfrm>
              <a:off x="5239404" y="5811621"/>
              <a:ext cx="2053487" cy="507831"/>
            </a:xfrm>
            <a:prstGeom prst="rect">
              <a:avLst/>
            </a:prstGeom>
            <a:noFill/>
          </p:spPr>
          <p:txBody>
            <a:bodyPr wrap="square">
              <a:spAutoFit/>
            </a:bodyPr>
            <a:lstStyle/>
            <a:p>
              <a:r>
                <a:rPr lang="fr-FR" sz="900" i="1" dirty="0">
                  <a:solidFill>
                    <a:schemeClr val="tx2"/>
                  </a:solidFill>
                  <a:latin typeface="Univers Light" panose="020B0403020202020204" pitchFamily="34" charset="0"/>
                </a:rPr>
                <a:t>Réaliser des analyses de la situation financière du cabinet à partir des données disponibles </a:t>
              </a:r>
            </a:p>
          </p:txBody>
        </p:sp>
        <p:grpSp>
          <p:nvGrpSpPr>
            <p:cNvPr id="2" name="Groupe 1">
              <a:extLst>
                <a:ext uri="{FF2B5EF4-FFF2-40B4-BE49-F238E27FC236}">
                  <a16:creationId xmlns:a16="http://schemas.microsoft.com/office/drawing/2014/main" id="{E59B7290-41BB-40C0-94A6-9B87D239C2E1}"/>
                </a:ext>
              </a:extLst>
            </p:cNvPr>
            <p:cNvGrpSpPr/>
            <p:nvPr/>
          </p:nvGrpSpPr>
          <p:grpSpPr>
            <a:xfrm>
              <a:off x="1835679" y="5813536"/>
              <a:ext cx="3466824" cy="504000"/>
              <a:chOff x="1835679" y="5813536"/>
              <a:chExt cx="3466824" cy="504000"/>
            </a:xfrm>
          </p:grpSpPr>
          <p:grpSp>
            <p:nvGrpSpPr>
              <p:cNvPr id="336" name="Groupe 335">
                <a:extLst>
                  <a:ext uri="{FF2B5EF4-FFF2-40B4-BE49-F238E27FC236}">
                    <a16:creationId xmlns:a16="http://schemas.microsoft.com/office/drawing/2014/main" id="{57CAE57E-6EAB-402C-A1BB-7AB8BF723B5D}"/>
                  </a:ext>
                </a:extLst>
              </p:cNvPr>
              <p:cNvGrpSpPr/>
              <p:nvPr/>
            </p:nvGrpSpPr>
            <p:grpSpPr>
              <a:xfrm>
                <a:off x="1835679" y="5813536"/>
                <a:ext cx="3405719" cy="504000"/>
                <a:chOff x="1907629" y="2769899"/>
                <a:chExt cx="3405719" cy="504000"/>
              </a:xfrm>
            </p:grpSpPr>
            <p:sp>
              <p:nvSpPr>
                <p:cNvPr id="337" name="Rectangle 336">
                  <a:extLst>
                    <a:ext uri="{FF2B5EF4-FFF2-40B4-BE49-F238E27FC236}">
                      <a16:creationId xmlns:a16="http://schemas.microsoft.com/office/drawing/2014/main" id="{C040753F-0786-4DB7-AFB8-FC245A3923C0}"/>
                    </a:ext>
                  </a:extLst>
                </p:cNvPr>
                <p:cNvSpPr/>
                <p:nvPr/>
              </p:nvSpPr>
              <p:spPr>
                <a:xfrm>
                  <a:off x="2052761" y="2769899"/>
                  <a:ext cx="3260587" cy="504000"/>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p>
              </p:txBody>
            </p:sp>
            <p:grpSp>
              <p:nvGrpSpPr>
                <p:cNvPr id="338" name="Groupe 337">
                  <a:extLst>
                    <a:ext uri="{FF2B5EF4-FFF2-40B4-BE49-F238E27FC236}">
                      <a16:creationId xmlns:a16="http://schemas.microsoft.com/office/drawing/2014/main" id="{F41CF2C2-82EC-4826-951B-B3FC69032768}"/>
                    </a:ext>
                  </a:extLst>
                </p:cNvPr>
                <p:cNvGrpSpPr/>
                <p:nvPr/>
              </p:nvGrpSpPr>
              <p:grpSpPr>
                <a:xfrm>
                  <a:off x="1907629" y="2769899"/>
                  <a:ext cx="271472" cy="504000"/>
                  <a:chOff x="1903658" y="4003285"/>
                  <a:chExt cx="265051" cy="504000"/>
                </a:xfrm>
              </p:grpSpPr>
              <p:cxnSp>
                <p:nvCxnSpPr>
                  <p:cNvPr id="339" name="Connecteur droit 338">
                    <a:extLst>
                      <a:ext uri="{FF2B5EF4-FFF2-40B4-BE49-F238E27FC236}">
                        <a16:creationId xmlns:a16="http://schemas.microsoft.com/office/drawing/2014/main" id="{A85466AC-360A-4FA8-8292-1E5C3AA0C1F5}"/>
                      </a:ext>
                    </a:extLst>
                  </p:cNvPr>
                  <p:cNvCxnSpPr>
                    <a:cxnSpLocks/>
                  </p:cNvCxnSpPr>
                  <p:nvPr/>
                </p:nvCxnSpPr>
                <p:spPr>
                  <a:xfrm>
                    <a:off x="2036183" y="4003285"/>
                    <a:ext cx="0" cy="504000"/>
                  </a:xfrm>
                  <a:prstGeom prst="line">
                    <a:avLst/>
                  </a:prstGeom>
                  <a:solidFill>
                    <a:schemeClr val="accent1"/>
                  </a:solidFill>
                  <a:ln w="28575">
                    <a:solidFill>
                      <a:schemeClr val="accent1"/>
                    </a:solidFill>
                  </a:ln>
                </p:spPr>
                <p:style>
                  <a:lnRef idx="1">
                    <a:schemeClr val="accent1"/>
                  </a:lnRef>
                  <a:fillRef idx="0">
                    <a:schemeClr val="accent1"/>
                  </a:fillRef>
                  <a:effectRef idx="0">
                    <a:schemeClr val="accent1"/>
                  </a:effectRef>
                  <a:fontRef idx="minor">
                    <a:schemeClr val="tx1"/>
                  </a:fontRef>
                </p:style>
              </p:cxnSp>
              <p:sp>
                <p:nvSpPr>
                  <p:cNvPr id="340" name="Ellipse 339">
                    <a:extLst>
                      <a:ext uri="{FF2B5EF4-FFF2-40B4-BE49-F238E27FC236}">
                        <a16:creationId xmlns:a16="http://schemas.microsoft.com/office/drawing/2014/main" id="{793B9EEC-802F-409C-9A61-46481D178DDB}"/>
                      </a:ext>
                    </a:extLst>
                  </p:cNvPr>
                  <p:cNvSpPr/>
                  <p:nvPr/>
                </p:nvSpPr>
                <p:spPr>
                  <a:xfrm>
                    <a:off x="1903658" y="4136833"/>
                    <a:ext cx="265051" cy="236904"/>
                  </a:xfrm>
                  <a:prstGeom prst="ellipse">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1100" b="1" dirty="0"/>
                      <a:t>3</a:t>
                    </a:r>
                  </a:p>
                </p:txBody>
              </p:sp>
            </p:grpSp>
          </p:grpSp>
          <p:sp>
            <p:nvSpPr>
              <p:cNvPr id="440" name="Rectangle 439">
                <a:extLst>
                  <a:ext uri="{FF2B5EF4-FFF2-40B4-BE49-F238E27FC236}">
                    <a16:creationId xmlns:a16="http://schemas.microsoft.com/office/drawing/2014/main" id="{8C73D362-3378-4050-85D5-C819CCFE0280}"/>
                  </a:ext>
                </a:extLst>
              </p:cNvPr>
              <p:cNvSpPr/>
              <p:nvPr/>
            </p:nvSpPr>
            <p:spPr>
              <a:xfrm>
                <a:off x="2062503" y="5865481"/>
                <a:ext cx="3240000" cy="400110"/>
              </a:xfrm>
              <a:prstGeom prst="rect">
                <a:avLst/>
              </a:prstGeom>
              <a:noFill/>
            </p:spPr>
            <p:txBody>
              <a:bodyPr wrap="square">
                <a:spAutoFit/>
              </a:bodyPr>
              <a:lstStyle/>
              <a:p>
                <a:r>
                  <a:rPr lang="fr-FR" sz="1000" b="1" dirty="0">
                    <a:solidFill>
                      <a:schemeClr val="accent1"/>
                    </a:solidFill>
                    <a:latin typeface="Univers Light" panose="020B0403020202020204" pitchFamily="34" charset="0"/>
                  </a:rPr>
                  <a:t>Conduire des analyses avancées, identifier et utiliser les outils d'exploitation adaptés</a:t>
                </a:r>
              </a:p>
            </p:txBody>
          </p:sp>
        </p:grpSp>
      </p:grpSp>
      <p:grpSp>
        <p:nvGrpSpPr>
          <p:cNvPr id="26" name="Groupe 25">
            <a:extLst>
              <a:ext uri="{FF2B5EF4-FFF2-40B4-BE49-F238E27FC236}">
                <a16:creationId xmlns:a16="http://schemas.microsoft.com/office/drawing/2014/main" id="{AB4F1872-98C1-4E6E-BCCB-53E4ECBF4857}"/>
              </a:ext>
            </a:extLst>
          </p:cNvPr>
          <p:cNvGrpSpPr/>
          <p:nvPr/>
        </p:nvGrpSpPr>
        <p:grpSpPr>
          <a:xfrm>
            <a:off x="205409" y="5167800"/>
            <a:ext cx="7069791" cy="553998"/>
            <a:chOff x="98900" y="5149334"/>
            <a:chExt cx="7069791" cy="553998"/>
          </a:xfrm>
        </p:grpSpPr>
        <p:sp>
          <p:nvSpPr>
            <p:cNvPr id="269" name="ZoneTexte 268">
              <a:extLst>
                <a:ext uri="{FF2B5EF4-FFF2-40B4-BE49-F238E27FC236}">
                  <a16:creationId xmlns:a16="http://schemas.microsoft.com/office/drawing/2014/main" id="{BE4A6FEA-CEE8-42CF-8D97-BD511FD0BB01}"/>
                </a:ext>
              </a:extLst>
            </p:cNvPr>
            <p:cNvSpPr txBox="1"/>
            <p:nvPr/>
          </p:nvSpPr>
          <p:spPr>
            <a:xfrm>
              <a:off x="98900" y="5149334"/>
              <a:ext cx="1845057" cy="553998"/>
            </a:xfrm>
            <a:prstGeom prst="rect">
              <a:avLst/>
            </a:prstGeom>
            <a:noFill/>
          </p:spPr>
          <p:txBody>
            <a:bodyPr wrap="square">
              <a:spAutoFit/>
            </a:bodyPr>
            <a:lstStyle>
              <a:defPPr>
                <a:defRPr lang="fr-FR"/>
              </a:defPPr>
              <a:lvl1pPr algn="ctr">
                <a:defRPr sz="1000" b="1">
                  <a:solidFill>
                    <a:schemeClr val="tx2"/>
                  </a:solidFill>
                  <a:latin typeface="Univers Light" panose="020B0403020202020204" pitchFamily="34" charset="0"/>
                </a:defRPr>
              </a:lvl1pPr>
            </a:lstStyle>
            <a:p>
              <a:pPr algn="l"/>
              <a:r>
                <a:rPr lang="fr-FR" b="0" dirty="0"/>
                <a:t>Production de livrables répondant à une problématique client</a:t>
              </a:r>
            </a:p>
          </p:txBody>
        </p:sp>
        <p:sp>
          <p:nvSpPr>
            <p:cNvPr id="357" name="Rectangle 356">
              <a:extLst>
                <a:ext uri="{FF2B5EF4-FFF2-40B4-BE49-F238E27FC236}">
                  <a16:creationId xmlns:a16="http://schemas.microsoft.com/office/drawing/2014/main" id="{B6A0A7A7-4DCE-4CB7-8EFF-BBD58C89DD5D}"/>
                </a:ext>
              </a:extLst>
            </p:cNvPr>
            <p:cNvSpPr/>
            <p:nvPr/>
          </p:nvSpPr>
          <p:spPr>
            <a:xfrm>
              <a:off x="5220050" y="5172418"/>
              <a:ext cx="1948641" cy="507831"/>
            </a:xfrm>
            <a:prstGeom prst="rect">
              <a:avLst/>
            </a:prstGeom>
            <a:noFill/>
          </p:spPr>
          <p:txBody>
            <a:bodyPr wrap="square">
              <a:spAutoFit/>
            </a:bodyPr>
            <a:lstStyle/>
            <a:p>
              <a:r>
                <a:rPr lang="fr-FR" sz="900" i="1" dirty="0">
                  <a:solidFill>
                    <a:schemeClr val="tx2"/>
                  </a:solidFill>
                  <a:latin typeface="Univers Light" panose="020B0403020202020204" pitchFamily="34" charset="0"/>
                </a:rPr>
                <a:t>Réaliser une présentation à destination du Comité de Direction du cabinet</a:t>
              </a:r>
            </a:p>
          </p:txBody>
        </p:sp>
        <p:grpSp>
          <p:nvGrpSpPr>
            <p:cNvPr id="14" name="Groupe 13">
              <a:extLst>
                <a:ext uri="{FF2B5EF4-FFF2-40B4-BE49-F238E27FC236}">
                  <a16:creationId xmlns:a16="http://schemas.microsoft.com/office/drawing/2014/main" id="{E118C617-1340-414A-B76C-C455557849BE}"/>
                </a:ext>
              </a:extLst>
            </p:cNvPr>
            <p:cNvGrpSpPr/>
            <p:nvPr/>
          </p:nvGrpSpPr>
          <p:grpSpPr>
            <a:xfrm>
              <a:off x="1835679" y="5149334"/>
              <a:ext cx="3466824" cy="553998"/>
              <a:chOff x="1835679" y="5149334"/>
              <a:chExt cx="3466824" cy="553998"/>
            </a:xfrm>
          </p:grpSpPr>
          <p:grpSp>
            <p:nvGrpSpPr>
              <p:cNvPr id="331" name="Groupe 330">
                <a:extLst>
                  <a:ext uri="{FF2B5EF4-FFF2-40B4-BE49-F238E27FC236}">
                    <a16:creationId xmlns:a16="http://schemas.microsoft.com/office/drawing/2014/main" id="{8DA7CB9C-FF53-4B24-86AB-53D119C6131B}"/>
                  </a:ext>
                </a:extLst>
              </p:cNvPr>
              <p:cNvGrpSpPr/>
              <p:nvPr/>
            </p:nvGrpSpPr>
            <p:grpSpPr>
              <a:xfrm>
                <a:off x="1835679" y="5174333"/>
                <a:ext cx="3405719" cy="504000"/>
                <a:chOff x="1907629" y="2782399"/>
                <a:chExt cx="3405719" cy="504000"/>
              </a:xfrm>
            </p:grpSpPr>
            <p:sp>
              <p:nvSpPr>
                <p:cNvPr id="332" name="Rectangle 331">
                  <a:extLst>
                    <a:ext uri="{FF2B5EF4-FFF2-40B4-BE49-F238E27FC236}">
                      <a16:creationId xmlns:a16="http://schemas.microsoft.com/office/drawing/2014/main" id="{6D4CDBF9-31D6-4930-A2DF-0601844DD1AC}"/>
                    </a:ext>
                  </a:extLst>
                </p:cNvPr>
                <p:cNvSpPr/>
                <p:nvPr/>
              </p:nvSpPr>
              <p:spPr>
                <a:xfrm>
                  <a:off x="2052761" y="2782399"/>
                  <a:ext cx="3260587" cy="504000"/>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p>
              </p:txBody>
            </p:sp>
            <p:grpSp>
              <p:nvGrpSpPr>
                <p:cNvPr id="333" name="Groupe 332">
                  <a:extLst>
                    <a:ext uri="{FF2B5EF4-FFF2-40B4-BE49-F238E27FC236}">
                      <a16:creationId xmlns:a16="http://schemas.microsoft.com/office/drawing/2014/main" id="{CBA849EC-FEBA-4775-A747-DF4096F1A32B}"/>
                    </a:ext>
                  </a:extLst>
                </p:cNvPr>
                <p:cNvGrpSpPr/>
                <p:nvPr/>
              </p:nvGrpSpPr>
              <p:grpSpPr>
                <a:xfrm>
                  <a:off x="1907629" y="2782399"/>
                  <a:ext cx="271472" cy="504000"/>
                  <a:chOff x="1903658" y="4015785"/>
                  <a:chExt cx="265051" cy="504000"/>
                </a:xfrm>
              </p:grpSpPr>
              <p:cxnSp>
                <p:nvCxnSpPr>
                  <p:cNvPr id="334" name="Connecteur droit 333">
                    <a:extLst>
                      <a:ext uri="{FF2B5EF4-FFF2-40B4-BE49-F238E27FC236}">
                        <a16:creationId xmlns:a16="http://schemas.microsoft.com/office/drawing/2014/main" id="{C1AEB666-3357-4476-8A55-C3637A45BDC2}"/>
                      </a:ext>
                    </a:extLst>
                  </p:cNvPr>
                  <p:cNvCxnSpPr>
                    <a:cxnSpLocks/>
                  </p:cNvCxnSpPr>
                  <p:nvPr/>
                </p:nvCxnSpPr>
                <p:spPr>
                  <a:xfrm>
                    <a:off x="2036183" y="4015785"/>
                    <a:ext cx="0" cy="504000"/>
                  </a:xfrm>
                  <a:prstGeom prst="line">
                    <a:avLst/>
                  </a:prstGeom>
                  <a:solidFill>
                    <a:schemeClr val="accent1"/>
                  </a:solidFill>
                  <a:ln w="28575">
                    <a:solidFill>
                      <a:schemeClr val="accent1"/>
                    </a:solidFill>
                  </a:ln>
                </p:spPr>
                <p:style>
                  <a:lnRef idx="1">
                    <a:schemeClr val="accent1"/>
                  </a:lnRef>
                  <a:fillRef idx="0">
                    <a:schemeClr val="accent1"/>
                  </a:fillRef>
                  <a:effectRef idx="0">
                    <a:schemeClr val="accent1"/>
                  </a:effectRef>
                  <a:fontRef idx="minor">
                    <a:schemeClr val="tx1"/>
                  </a:fontRef>
                </p:style>
              </p:cxnSp>
              <p:sp>
                <p:nvSpPr>
                  <p:cNvPr id="335" name="Ellipse 334">
                    <a:extLst>
                      <a:ext uri="{FF2B5EF4-FFF2-40B4-BE49-F238E27FC236}">
                        <a16:creationId xmlns:a16="http://schemas.microsoft.com/office/drawing/2014/main" id="{781AD12E-50B0-4AEB-9384-75B3566F6558}"/>
                      </a:ext>
                    </a:extLst>
                  </p:cNvPr>
                  <p:cNvSpPr/>
                  <p:nvPr/>
                </p:nvSpPr>
                <p:spPr>
                  <a:xfrm>
                    <a:off x="1903658" y="4149333"/>
                    <a:ext cx="265051" cy="236904"/>
                  </a:xfrm>
                  <a:prstGeom prst="ellipse">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1100" b="1" dirty="0"/>
                      <a:t>3</a:t>
                    </a:r>
                  </a:p>
                </p:txBody>
              </p:sp>
            </p:grpSp>
          </p:grpSp>
          <p:sp>
            <p:nvSpPr>
              <p:cNvPr id="441" name="Rectangle 440">
                <a:extLst>
                  <a:ext uri="{FF2B5EF4-FFF2-40B4-BE49-F238E27FC236}">
                    <a16:creationId xmlns:a16="http://schemas.microsoft.com/office/drawing/2014/main" id="{8040C9E9-C4B8-423C-A0E1-6BF6AFEC50AE}"/>
                  </a:ext>
                </a:extLst>
              </p:cNvPr>
              <p:cNvSpPr/>
              <p:nvPr/>
            </p:nvSpPr>
            <p:spPr>
              <a:xfrm>
                <a:off x="2062503" y="5149334"/>
                <a:ext cx="3240000" cy="553998"/>
              </a:xfrm>
              <a:prstGeom prst="rect">
                <a:avLst/>
              </a:prstGeom>
              <a:noFill/>
            </p:spPr>
            <p:txBody>
              <a:bodyPr wrap="square">
                <a:spAutoFit/>
              </a:bodyPr>
              <a:lstStyle/>
              <a:p>
                <a:r>
                  <a:rPr lang="fr-FR" sz="1000" b="1" dirty="0">
                    <a:solidFill>
                      <a:schemeClr val="accent1"/>
                    </a:solidFill>
                    <a:latin typeface="Univers Light" panose="020B0403020202020204" pitchFamily="34" charset="0"/>
                  </a:rPr>
                  <a:t>Réaliser et formaliser des analyses s'appuyant sur une variété de matériaux et des préconisations articulées aux problématiques spécifiques du client </a:t>
                </a:r>
              </a:p>
            </p:txBody>
          </p:sp>
        </p:grpSp>
      </p:grpSp>
      <p:grpSp>
        <p:nvGrpSpPr>
          <p:cNvPr id="5" name="Groupe 4">
            <a:extLst>
              <a:ext uri="{FF2B5EF4-FFF2-40B4-BE49-F238E27FC236}">
                <a16:creationId xmlns:a16="http://schemas.microsoft.com/office/drawing/2014/main" id="{A6B097FC-5196-48B0-B647-ECA0A72680ED}"/>
              </a:ext>
            </a:extLst>
          </p:cNvPr>
          <p:cNvGrpSpPr/>
          <p:nvPr/>
        </p:nvGrpSpPr>
        <p:grpSpPr>
          <a:xfrm>
            <a:off x="205409" y="3926327"/>
            <a:ext cx="7142579" cy="507831"/>
            <a:chOff x="205409" y="3986344"/>
            <a:chExt cx="7142579" cy="507831"/>
          </a:xfrm>
        </p:grpSpPr>
        <p:sp>
          <p:nvSpPr>
            <p:cNvPr id="257" name="ZoneTexte 256">
              <a:extLst>
                <a:ext uri="{FF2B5EF4-FFF2-40B4-BE49-F238E27FC236}">
                  <a16:creationId xmlns:a16="http://schemas.microsoft.com/office/drawing/2014/main" id="{53914EAE-EF9A-4430-B2A0-F5F68E9DED94}"/>
                </a:ext>
              </a:extLst>
            </p:cNvPr>
            <p:cNvSpPr txBox="1"/>
            <p:nvPr/>
          </p:nvSpPr>
          <p:spPr>
            <a:xfrm>
              <a:off x="205409" y="4040204"/>
              <a:ext cx="1675673" cy="400110"/>
            </a:xfrm>
            <a:prstGeom prst="rect">
              <a:avLst/>
            </a:prstGeom>
            <a:noFill/>
          </p:spPr>
          <p:txBody>
            <a:bodyPr wrap="square">
              <a:spAutoFit/>
            </a:bodyPr>
            <a:lstStyle>
              <a:defPPr>
                <a:defRPr lang="fr-FR"/>
              </a:defPPr>
              <a:lvl1pPr algn="ctr">
                <a:defRPr sz="1000" b="1">
                  <a:solidFill>
                    <a:schemeClr val="tx2"/>
                  </a:solidFill>
                  <a:latin typeface="Univers Light" panose="020B0403020202020204" pitchFamily="34" charset="0"/>
                </a:defRPr>
              </a:lvl1pPr>
            </a:lstStyle>
            <a:p>
              <a:pPr algn="l"/>
              <a:r>
                <a:rPr lang="fr-FR" b="0" dirty="0"/>
                <a:t>Utilisation d'un logiciel métier</a:t>
              </a:r>
            </a:p>
          </p:txBody>
        </p:sp>
        <p:sp>
          <p:nvSpPr>
            <p:cNvPr id="354" name="Rectangle 353">
              <a:extLst>
                <a:ext uri="{FF2B5EF4-FFF2-40B4-BE49-F238E27FC236}">
                  <a16:creationId xmlns:a16="http://schemas.microsoft.com/office/drawing/2014/main" id="{DB7EF706-8C78-4E32-931C-FB6F6E2B19DA}"/>
                </a:ext>
              </a:extLst>
            </p:cNvPr>
            <p:cNvSpPr/>
            <p:nvPr/>
          </p:nvSpPr>
          <p:spPr>
            <a:xfrm>
              <a:off x="5377347" y="3986344"/>
              <a:ext cx="1970641" cy="507831"/>
            </a:xfrm>
            <a:prstGeom prst="rect">
              <a:avLst/>
            </a:prstGeom>
            <a:noFill/>
          </p:spPr>
          <p:txBody>
            <a:bodyPr wrap="square">
              <a:spAutoFit/>
            </a:bodyPr>
            <a:lstStyle/>
            <a:p>
              <a:r>
                <a:rPr lang="fr-FR" sz="900" i="1" dirty="0">
                  <a:solidFill>
                    <a:schemeClr val="tx2"/>
                  </a:solidFill>
                  <a:latin typeface="Univers Light" panose="020B0403020202020204" pitchFamily="34" charset="0"/>
                </a:rPr>
                <a:t>Intervenir sur le logiciel de comptabilité pour résoudre les cas complexes</a:t>
              </a:r>
            </a:p>
          </p:txBody>
        </p:sp>
        <p:sp>
          <p:nvSpPr>
            <p:cNvPr id="322" name="Rectangle 321">
              <a:extLst>
                <a:ext uri="{FF2B5EF4-FFF2-40B4-BE49-F238E27FC236}">
                  <a16:creationId xmlns:a16="http://schemas.microsoft.com/office/drawing/2014/main" id="{CB191A3C-EC4D-4967-98BE-4B8C913179DF}"/>
                </a:ext>
              </a:extLst>
            </p:cNvPr>
            <p:cNvSpPr/>
            <p:nvPr/>
          </p:nvSpPr>
          <p:spPr>
            <a:xfrm>
              <a:off x="2087320" y="3988259"/>
              <a:ext cx="3260587" cy="504000"/>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p>
          </p:txBody>
        </p:sp>
        <p:grpSp>
          <p:nvGrpSpPr>
            <p:cNvPr id="323" name="Groupe 322">
              <a:extLst>
                <a:ext uri="{FF2B5EF4-FFF2-40B4-BE49-F238E27FC236}">
                  <a16:creationId xmlns:a16="http://schemas.microsoft.com/office/drawing/2014/main" id="{2829419E-A267-4219-865B-191D1F349738}"/>
                </a:ext>
              </a:extLst>
            </p:cNvPr>
            <p:cNvGrpSpPr/>
            <p:nvPr/>
          </p:nvGrpSpPr>
          <p:grpSpPr>
            <a:xfrm>
              <a:off x="1942188" y="3988259"/>
              <a:ext cx="271472" cy="504000"/>
              <a:chOff x="1903658" y="4003285"/>
              <a:chExt cx="265051" cy="504000"/>
            </a:xfrm>
          </p:grpSpPr>
          <p:cxnSp>
            <p:nvCxnSpPr>
              <p:cNvPr id="324" name="Connecteur droit 323">
                <a:extLst>
                  <a:ext uri="{FF2B5EF4-FFF2-40B4-BE49-F238E27FC236}">
                    <a16:creationId xmlns:a16="http://schemas.microsoft.com/office/drawing/2014/main" id="{A38ECAA5-9A5B-426D-8174-EC1E5F3CF91F}"/>
                  </a:ext>
                </a:extLst>
              </p:cNvPr>
              <p:cNvCxnSpPr>
                <a:cxnSpLocks/>
              </p:cNvCxnSpPr>
              <p:nvPr/>
            </p:nvCxnSpPr>
            <p:spPr>
              <a:xfrm>
                <a:off x="2036183" y="4003285"/>
                <a:ext cx="0" cy="504000"/>
              </a:xfrm>
              <a:prstGeom prst="line">
                <a:avLst/>
              </a:prstGeom>
              <a:solidFill>
                <a:schemeClr val="accent1">
                  <a:lumMod val="75000"/>
                </a:schemeClr>
              </a:solidFill>
              <a:ln w="28575">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
            <p:nvSpPr>
              <p:cNvPr id="325" name="Ellipse 324">
                <a:extLst>
                  <a:ext uri="{FF2B5EF4-FFF2-40B4-BE49-F238E27FC236}">
                    <a16:creationId xmlns:a16="http://schemas.microsoft.com/office/drawing/2014/main" id="{5CF118CD-ECAD-412D-8D54-C398A1BDA78A}"/>
                  </a:ext>
                </a:extLst>
              </p:cNvPr>
              <p:cNvSpPr/>
              <p:nvPr/>
            </p:nvSpPr>
            <p:spPr>
              <a:xfrm>
                <a:off x="1903658" y="4136833"/>
                <a:ext cx="265051" cy="236904"/>
              </a:xfrm>
              <a:prstGeom prst="ellipse">
                <a:avLst/>
              </a:prstGeom>
              <a:solidFill>
                <a:schemeClr val="accent1">
                  <a:lumMod val="75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1100" b="1" dirty="0"/>
                  <a:t>4</a:t>
                </a:r>
              </a:p>
            </p:txBody>
          </p:sp>
        </p:grpSp>
        <p:sp>
          <p:nvSpPr>
            <p:cNvPr id="449" name="Rectangle 448">
              <a:extLst>
                <a:ext uri="{FF2B5EF4-FFF2-40B4-BE49-F238E27FC236}">
                  <a16:creationId xmlns:a16="http://schemas.microsoft.com/office/drawing/2014/main" id="{0293FA28-C73C-49BA-82F1-0C6E3CE37E01}"/>
                </a:ext>
              </a:extLst>
            </p:cNvPr>
            <p:cNvSpPr/>
            <p:nvPr/>
          </p:nvSpPr>
          <p:spPr>
            <a:xfrm>
              <a:off x="2169012" y="4040204"/>
              <a:ext cx="3240000" cy="400110"/>
            </a:xfrm>
            <a:prstGeom prst="rect">
              <a:avLst/>
            </a:prstGeom>
            <a:noFill/>
          </p:spPr>
          <p:txBody>
            <a:bodyPr wrap="square">
              <a:spAutoFit/>
            </a:bodyPr>
            <a:lstStyle/>
            <a:p>
              <a:r>
                <a:rPr lang="fr-FR" sz="1000" b="1" dirty="0">
                  <a:solidFill>
                    <a:schemeClr val="accent1"/>
                  </a:solidFill>
                  <a:latin typeface="Univers Light" panose="020B0403020202020204" pitchFamily="34" charset="0"/>
                </a:rPr>
                <a:t>Maîtriser l'ensemble des fonctionnalités et gérer les cas complexes</a:t>
              </a:r>
            </a:p>
          </p:txBody>
        </p:sp>
      </p:grpSp>
      <p:grpSp>
        <p:nvGrpSpPr>
          <p:cNvPr id="33" name="Groupe 32">
            <a:extLst>
              <a:ext uri="{FF2B5EF4-FFF2-40B4-BE49-F238E27FC236}">
                <a16:creationId xmlns:a16="http://schemas.microsoft.com/office/drawing/2014/main" id="{097971C0-204F-4541-AFE7-B82AAF282DB9}"/>
              </a:ext>
            </a:extLst>
          </p:cNvPr>
          <p:cNvGrpSpPr/>
          <p:nvPr/>
        </p:nvGrpSpPr>
        <p:grpSpPr>
          <a:xfrm>
            <a:off x="205409" y="4523980"/>
            <a:ext cx="7208162" cy="553998"/>
            <a:chOff x="205409" y="4533214"/>
            <a:chExt cx="7208162" cy="553998"/>
          </a:xfrm>
        </p:grpSpPr>
        <p:sp>
          <p:nvSpPr>
            <p:cNvPr id="327" name="Rectangle 326">
              <a:extLst>
                <a:ext uri="{FF2B5EF4-FFF2-40B4-BE49-F238E27FC236}">
                  <a16:creationId xmlns:a16="http://schemas.microsoft.com/office/drawing/2014/main" id="{0D475A1B-461C-4A9A-A236-90831B4E7702}"/>
                </a:ext>
              </a:extLst>
            </p:cNvPr>
            <p:cNvSpPr/>
            <p:nvPr/>
          </p:nvSpPr>
          <p:spPr>
            <a:xfrm>
              <a:off x="2087320" y="4558213"/>
              <a:ext cx="3260587" cy="504000"/>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p>
          </p:txBody>
        </p:sp>
        <p:grpSp>
          <p:nvGrpSpPr>
            <p:cNvPr id="21" name="Groupe 20">
              <a:extLst>
                <a:ext uri="{FF2B5EF4-FFF2-40B4-BE49-F238E27FC236}">
                  <a16:creationId xmlns:a16="http://schemas.microsoft.com/office/drawing/2014/main" id="{1C70AA49-BA04-49E8-AED4-ACCB3A7C44B6}"/>
                </a:ext>
              </a:extLst>
            </p:cNvPr>
            <p:cNvGrpSpPr/>
            <p:nvPr/>
          </p:nvGrpSpPr>
          <p:grpSpPr>
            <a:xfrm>
              <a:off x="205409" y="4533214"/>
              <a:ext cx="7208162" cy="553998"/>
              <a:chOff x="98900" y="4533214"/>
              <a:chExt cx="7208162" cy="553998"/>
            </a:xfrm>
          </p:grpSpPr>
          <p:sp>
            <p:nvSpPr>
              <p:cNvPr id="258" name="ZoneTexte 257">
                <a:extLst>
                  <a:ext uri="{FF2B5EF4-FFF2-40B4-BE49-F238E27FC236}">
                    <a16:creationId xmlns:a16="http://schemas.microsoft.com/office/drawing/2014/main" id="{850CAB72-FA7C-431B-8774-E5F68B7CBF1D}"/>
                  </a:ext>
                </a:extLst>
              </p:cNvPr>
              <p:cNvSpPr txBox="1"/>
              <p:nvPr/>
            </p:nvSpPr>
            <p:spPr>
              <a:xfrm>
                <a:off x="98900" y="4533214"/>
                <a:ext cx="1767173" cy="553998"/>
              </a:xfrm>
              <a:prstGeom prst="rect">
                <a:avLst/>
              </a:prstGeom>
              <a:noFill/>
            </p:spPr>
            <p:txBody>
              <a:bodyPr wrap="square">
                <a:spAutoFit/>
              </a:bodyPr>
              <a:lstStyle>
                <a:defPPr>
                  <a:defRPr lang="fr-FR"/>
                </a:defPPr>
                <a:lvl1pPr algn="ctr">
                  <a:defRPr sz="1000" b="1">
                    <a:solidFill>
                      <a:schemeClr val="tx2"/>
                    </a:solidFill>
                    <a:latin typeface="Univers Light" panose="020B0403020202020204" pitchFamily="34" charset="0"/>
                  </a:defRPr>
                </a:lvl1pPr>
              </a:lstStyle>
              <a:p>
                <a:pPr algn="l"/>
                <a:r>
                  <a:rPr lang="fr-FR" b="0" dirty="0"/>
                  <a:t>Process et méthodologies de travail spécifiques au domaine de spécialité</a:t>
                </a:r>
              </a:p>
            </p:txBody>
          </p:sp>
          <p:sp>
            <p:nvSpPr>
              <p:cNvPr id="355" name="Rectangle 354">
                <a:extLst>
                  <a:ext uri="{FF2B5EF4-FFF2-40B4-BE49-F238E27FC236}">
                    <a16:creationId xmlns:a16="http://schemas.microsoft.com/office/drawing/2014/main" id="{98A41055-EB25-480F-941E-B1A9FFC91A90}"/>
                  </a:ext>
                </a:extLst>
              </p:cNvPr>
              <p:cNvSpPr/>
              <p:nvPr/>
            </p:nvSpPr>
            <p:spPr>
              <a:xfrm>
                <a:off x="5220049" y="4556298"/>
                <a:ext cx="2087013" cy="507831"/>
              </a:xfrm>
              <a:prstGeom prst="rect">
                <a:avLst/>
              </a:prstGeom>
              <a:noFill/>
            </p:spPr>
            <p:txBody>
              <a:bodyPr wrap="square">
                <a:spAutoFit/>
              </a:bodyPr>
              <a:lstStyle/>
              <a:p>
                <a:r>
                  <a:rPr lang="fr-FR" sz="900" i="1" dirty="0">
                    <a:solidFill>
                      <a:schemeClr val="tx2"/>
                    </a:solidFill>
                    <a:latin typeface="Univers Light" panose="020B0403020202020204" pitchFamily="34" charset="0"/>
                  </a:rPr>
                  <a:t>Superviser la mise en place d’un nouveau SI comptable et financier à l’échelle du cabinet </a:t>
                </a:r>
              </a:p>
            </p:txBody>
          </p:sp>
          <p:grpSp>
            <p:nvGrpSpPr>
              <p:cNvPr id="3" name="Groupe 2">
                <a:extLst>
                  <a:ext uri="{FF2B5EF4-FFF2-40B4-BE49-F238E27FC236}">
                    <a16:creationId xmlns:a16="http://schemas.microsoft.com/office/drawing/2014/main" id="{F51F7E95-89B1-4975-9B62-9B3F9F5E1C45}"/>
                  </a:ext>
                </a:extLst>
              </p:cNvPr>
              <p:cNvGrpSpPr/>
              <p:nvPr/>
            </p:nvGrpSpPr>
            <p:grpSpPr>
              <a:xfrm>
                <a:off x="1835679" y="4533214"/>
                <a:ext cx="3466824" cy="553998"/>
                <a:chOff x="1835679" y="4533214"/>
                <a:chExt cx="3466824" cy="553998"/>
              </a:xfrm>
            </p:grpSpPr>
            <p:grpSp>
              <p:nvGrpSpPr>
                <p:cNvPr id="328" name="Groupe 327">
                  <a:extLst>
                    <a:ext uri="{FF2B5EF4-FFF2-40B4-BE49-F238E27FC236}">
                      <a16:creationId xmlns:a16="http://schemas.microsoft.com/office/drawing/2014/main" id="{4394A870-D55C-4120-BBF3-7E72C0412132}"/>
                    </a:ext>
                  </a:extLst>
                </p:cNvPr>
                <p:cNvGrpSpPr/>
                <p:nvPr/>
              </p:nvGrpSpPr>
              <p:grpSpPr>
                <a:xfrm>
                  <a:off x="1835679" y="4558213"/>
                  <a:ext cx="271472" cy="504000"/>
                  <a:chOff x="1903658" y="4015785"/>
                  <a:chExt cx="265051" cy="504000"/>
                </a:xfrm>
              </p:grpSpPr>
              <p:cxnSp>
                <p:nvCxnSpPr>
                  <p:cNvPr id="329" name="Connecteur droit 328">
                    <a:extLst>
                      <a:ext uri="{FF2B5EF4-FFF2-40B4-BE49-F238E27FC236}">
                        <a16:creationId xmlns:a16="http://schemas.microsoft.com/office/drawing/2014/main" id="{3F1D7B0B-9864-498F-8720-FC54029DA99A}"/>
                      </a:ext>
                    </a:extLst>
                  </p:cNvPr>
                  <p:cNvCxnSpPr>
                    <a:cxnSpLocks/>
                  </p:cNvCxnSpPr>
                  <p:nvPr/>
                </p:nvCxnSpPr>
                <p:spPr>
                  <a:xfrm>
                    <a:off x="2036183" y="4015785"/>
                    <a:ext cx="0" cy="504000"/>
                  </a:xfrm>
                  <a:prstGeom prst="line">
                    <a:avLst/>
                  </a:prstGeom>
                  <a:solidFill>
                    <a:schemeClr val="accent1">
                      <a:lumMod val="75000"/>
                    </a:schemeClr>
                  </a:solidFill>
                  <a:ln w="28575">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
                <p:nvSpPr>
                  <p:cNvPr id="330" name="Ellipse 329">
                    <a:extLst>
                      <a:ext uri="{FF2B5EF4-FFF2-40B4-BE49-F238E27FC236}">
                        <a16:creationId xmlns:a16="http://schemas.microsoft.com/office/drawing/2014/main" id="{3D9C0E5B-C055-4CB7-BEEE-1AC4D71A70FE}"/>
                      </a:ext>
                    </a:extLst>
                  </p:cNvPr>
                  <p:cNvSpPr/>
                  <p:nvPr/>
                </p:nvSpPr>
                <p:spPr>
                  <a:xfrm>
                    <a:off x="1903658" y="4149333"/>
                    <a:ext cx="265051" cy="236904"/>
                  </a:xfrm>
                  <a:prstGeom prst="ellipse">
                    <a:avLst/>
                  </a:prstGeom>
                  <a:solidFill>
                    <a:schemeClr val="accent1">
                      <a:lumMod val="75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1100" b="1" dirty="0"/>
                      <a:t>4</a:t>
                    </a:r>
                  </a:p>
                </p:txBody>
              </p:sp>
            </p:grpSp>
            <p:sp>
              <p:nvSpPr>
                <p:cNvPr id="450" name="Rectangle 449">
                  <a:extLst>
                    <a:ext uri="{FF2B5EF4-FFF2-40B4-BE49-F238E27FC236}">
                      <a16:creationId xmlns:a16="http://schemas.microsoft.com/office/drawing/2014/main" id="{239BDA74-ED90-4CE5-B281-4E1F09F762C2}"/>
                    </a:ext>
                  </a:extLst>
                </p:cNvPr>
                <p:cNvSpPr/>
                <p:nvPr/>
              </p:nvSpPr>
              <p:spPr>
                <a:xfrm>
                  <a:off x="2062503" y="4533214"/>
                  <a:ext cx="3240000" cy="553998"/>
                </a:xfrm>
                <a:prstGeom prst="rect">
                  <a:avLst/>
                </a:prstGeom>
                <a:noFill/>
              </p:spPr>
              <p:txBody>
                <a:bodyPr wrap="square">
                  <a:spAutoFit/>
                </a:bodyPr>
                <a:lstStyle/>
                <a:p>
                  <a:r>
                    <a:rPr lang="fr-FR" sz="1000" b="1" dirty="0">
                      <a:solidFill>
                        <a:schemeClr val="accent1"/>
                      </a:solidFill>
                      <a:latin typeface="Univers Light" panose="020B0403020202020204" pitchFamily="34" charset="0"/>
                    </a:rPr>
                    <a:t>Intégrer les évolutions réglementaires, économiques et technologiques pour créer et diffuser de nouveaux process et modes de travail </a:t>
                  </a:r>
                </a:p>
              </p:txBody>
            </p:sp>
          </p:grpSp>
        </p:grpSp>
      </p:grpSp>
      <p:grpSp>
        <p:nvGrpSpPr>
          <p:cNvPr id="9" name="Groupe 8">
            <a:extLst>
              <a:ext uri="{FF2B5EF4-FFF2-40B4-BE49-F238E27FC236}">
                <a16:creationId xmlns:a16="http://schemas.microsoft.com/office/drawing/2014/main" id="{6CA7F3E2-6C2B-41D3-B0AE-9AA5F821C622}"/>
              </a:ext>
            </a:extLst>
          </p:cNvPr>
          <p:cNvGrpSpPr/>
          <p:nvPr/>
        </p:nvGrpSpPr>
        <p:grpSpPr>
          <a:xfrm>
            <a:off x="205409" y="6696455"/>
            <a:ext cx="7011712" cy="507831"/>
            <a:chOff x="170850" y="6745315"/>
            <a:chExt cx="7011712" cy="507831"/>
          </a:xfrm>
        </p:grpSpPr>
        <p:sp>
          <p:nvSpPr>
            <p:cNvPr id="146" name="ZoneTexte 145">
              <a:extLst>
                <a:ext uri="{FF2B5EF4-FFF2-40B4-BE49-F238E27FC236}">
                  <a16:creationId xmlns:a16="http://schemas.microsoft.com/office/drawing/2014/main" id="{A1936F32-410F-41A3-9409-6D501D1618F3}"/>
                </a:ext>
              </a:extLst>
            </p:cNvPr>
            <p:cNvSpPr txBox="1"/>
            <p:nvPr/>
          </p:nvSpPr>
          <p:spPr>
            <a:xfrm>
              <a:off x="170850" y="6876120"/>
              <a:ext cx="1885022" cy="246221"/>
            </a:xfrm>
            <a:prstGeom prst="rect">
              <a:avLst/>
            </a:prstGeom>
            <a:noFill/>
          </p:spPr>
          <p:txBody>
            <a:bodyPr wrap="square">
              <a:spAutoFit/>
            </a:bodyPr>
            <a:lstStyle>
              <a:defPPr>
                <a:defRPr lang="fr-FR"/>
              </a:defPPr>
              <a:lvl1pPr algn="ctr">
                <a:defRPr sz="1000" b="1">
                  <a:solidFill>
                    <a:schemeClr val="accent1"/>
                  </a:solidFill>
                  <a:latin typeface="Univers Light" panose="020B0403020202020204" pitchFamily="34" charset="0"/>
                </a:defRPr>
              </a:lvl1pPr>
            </a:lstStyle>
            <a:p>
              <a:pPr algn="l"/>
              <a:r>
                <a:rPr lang="fr-FR" b="0" dirty="0">
                  <a:solidFill>
                    <a:schemeClr val="tx2"/>
                  </a:solidFill>
                </a:rPr>
                <a:t>Pilotage de missions</a:t>
              </a:r>
            </a:p>
          </p:txBody>
        </p:sp>
        <p:sp>
          <p:nvSpPr>
            <p:cNvPr id="150" name="Rectangle 149">
              <a:extLst>
                <a:ext uri="{FF2B5EF4-FFF2-40B4-BE49-F238E27FC236}">
                  <a16:creationId xmlns:a16="http://schemas.microsoft.com/office/drawing/2014/main" id="{748FA4ED-B994-43FF-BAFF-BBD559DC4B64}"/>
                </a:ext>
              </a:extLst>
            </p:cNvPr>
            <p:cNvSpPr/>
            <p:nvPr/>
          </p:nvSpPr>
          <p:spPr>
            <a:xfrm>
              <a:off x="5292000" y="6745315"/>
              <a:ext cx="1890562" cy="507831"/>
            </a:xfrm>
            <a:prstGeom prst="rect">
              <a:avLst/>
            </a:prstGeom>
            <a:noFill/>
          </p:spPr>
          <p:txBody>
            <a:bodyPr wrap="square">
              <a:spAutoFit/>
            </a:bodyPr>
            <a:lstStyle/>
            <a:p>
              <a:r>
                <a:rPr lang="fr-FR" sz="900" i="1" dirty="0">
                  <a:solidFill>
                    <a:schemeClr val="tx2"/>
                  </a:solidFill>
                  <a:latin typeface="Univers Light" panose="020B0403020202020204" pitchFamily="34" charset="0"/>
                </a:rPr>
                <a:t>Piloter plusieurs projets : activités comptables, audits internes, management…</a:t>
              </a:r>
            </a:p>
          </p:txBody>
        </p:sp>
        <p:grpSp>
          <p:nvGrpSpPr>
            <p:cNvPr id="274" name="Groupe 273">
              <a:extLst>
                <a:ext uri="{FF2B5EF4-FFF2-40B4-BE49-F238E27FC236}">
                  <a16:creationId xmlns:a16="http://schemas.microsoft.com/office/drawing/2014/main" id="{454A4A30-BCFA-466B-8945-23AAA4F86401}"/>
                </a:ext>
              </a:extLst>
            </p:cNvPr>
            <p:cNvGrpSpPr/>
            <p:nvPr/>
          </p:nvGrpSpPr>
          <p:grpSpPr>
            <a:xfrm>
              <a:off x="1907629" y="6747230"/>
              <a:ext cx="3405719" cy="504000"/>
              <a:chOff x="1907629" y="2769899"/>
              <a:chExt cx="3405719" cy="504000"/>
            </a:xfrm>
          </p:grpSpPr>
          <p:sp>
            <p:nvSpPr>
              <p:cNvPr id="275" name="Rectangle 274">
                <a:extLst>
                  <a:ext uri="{FF2B5EF4-FFF2-40B4-BE49-F238E27FC236}">
                    <a16:creationId xmlns:a16="http://schemas.microsoft.com/office/drawing/2014/main" id="{8FBBD0BE-E7BE-4CF0-8C9B-64BA03BCAA46}"/>
                  </a:ext>
                </a:extLst>
              </p:cNvPr>
              <p:cNvSpPr/>
              <p:nvPr/>
            </p:nvSpPr>
            <p:spPr>
              <a:xfrm>
                <a:off x="2052761" y="2769899"/>
                <a:ext cx="3260587" cy="504000"/>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p>
            </p:txBody>
          </p:sp>
          <p:grpSp>
            <p:nvGrpSpPr>
              <p:cNvPr id="276" name="Groupe 275">
                <a:extLst>
                  <a:ext uri="{FF2B5EF4-FFF2-40B4-BE49-F238E27FC236}">
                    <a16:creationId xmlns:a16="http://schemas.microsoft.com/office/drawing/2014/main" id="{13B0354D-D69A-4AF4-8BBE-ED80B6AFD000}"/>
                  </a:ext>
                </a:extLst>
              </p:cNvPr>
              <p:cNvGrpSpPr/>
              <p:nvPr/>
            </p:nvGrpSpPr>
            <p:grpSpPr>
              <a:xfrm>
                <a:off x="1907629" y="2769899"/>
                <a:ext cx="271472" cy="504000"/>
                <a:chOff x="1903658" y="4003285"/>
                <a:chExt cx="265051" cy="504000"/>
              </a:xfrm>
            </p:grpSpPr>
            <p:cxnSp>
              <p:nvCxnSpPr>
                <p:cNvPr id="277" name="Connecteur droit 276">
                  <a:extLst>
                    <a:ext uri="{FF2B5EF4-FFF2-40B4-BE49-F238E27FC236}">
                      <a16:creationId xmlns:a16="http://schemas.microsoft.com/office/drawing/2014/main" id="{C713B714-8AE4-448C-9E96-45E1052E6A7F}"/>
                    </a:ext>
                  </a:extLst>
                </p:cNvPr>
                <p:cNvCxnSpPr>
                  <a:cxnSpLocks/>
                </p:cNvCxnSpPr>
                <p:nvPr/>
              </p:nvCxnSpPr>
              <p:spPr>
                <a:xfrm>
                  <a:off x="2036183" y="4003285"/>
                  <a:ext cx="0" cy="504000"/>
                </a:xfrm>
                <a:prstGeom prst="line">
                  <a:avLst/>
                </a:prstGeom>
                <a:solidFill>
                  <a:schemeClr val="accent1">
                    <a:lumMod val="75000"/>
                  </a:schemeClr>
                </a:solidFill>
                <a:ln w="28575">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
              <p:nvSpPr>
                <p:cNvPr id="278" name="Ellipse 277">
                  <a:extLst>
                    <a:ext uri="{FF2B5EF4-FFF2-40B4-BE49-F238E27FC236}">
                      <a16:creationId xmlns:a16="http://schemas.microsoft.com/office/drawing/2014/main" id="{E2C4D87B-FEAA-464D-90CA-3F69444D0FCA}"/>
                    </a:ext>
                  </a:extLst>
                </p:cNvPr>
                <p:cNvSpPr/>
                <p:nvPr/>
              </p:nvSpPr>
              <p:spPr>
                <a:xfrm>
                  <a:off x="1903658" y="4136833"/>
                  <a:ext cx="265051" cy="236904"/>
                </a:xfrm>
                <a:prstGeom prst="ellipse">
                  <a:avLst/>
                </a:prstGeom>
                <a:solidFill>
                  <a:schemeClr val="accent1">
                    <a:lumMod val="75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1100" b="1" dirty="0"/>
                    <a:t>4</a:t>
                  </a:r>
                </a:p>
              </p:txBody>
            </p:sp>
          </p:grpSp>
        </p:grpSp>
        <p:sp>
          <p:nvSpPr>
            <p:cNvPr id="309" name="Rectangle 308">
              <a:extLst>
                <a:ext uri="{FF2B5EF4-FFF2-40B4-BE49-F238E27FC236}">
                  <a16:creationId xmlns:a16="http://schemas.microsoft.com/office/drawing/2014/main" id="{CDDC9E39-B3CE-4563-AFE2-535D68E9F78B}"/>
                </a:ext>
              </a:extLst>
            </p:cNvPr>
            <p:cNvSpPr/>
            <p:nvPr/>
          </p:nvSpPr>
          <p:spPr>
            <a:xfrm>
              <a:off x="2123652" y="6799175"/>
              <a:ext cx="3240000" cy="400110"/>
            </a:xfrm>
            <a:prstGeom prst="rect">
              <a:avLst/>
            </a:prstGeom>
            <a:noFill/>
          </p:spPr>
          <p:txBody>
            <a:bodyPr wrap="square">
              <a:spAutoFit/>
            </a:bodyPr>
            <a:lstStyle/>
            <a:p>
              <a:r>
                <a:rPr lang="fr-FR" sz="1000" b="1" dirty="0">
                  <a:solidFill>
                    <a:schemeClr val="accent1"/>
                  </a:solidFill>
                  <a:latin typeface="Univers Light" panose="020B0403020202020204" pitchFamily="34" charset="0"/>
                </a:rPr>
                <a:t>Coordonner plusieurs projets stratégiques et développer les relais de gestion de projet</a:t>
              </a:r>
            </a:p>
          </p:txBody>
        </p:sp>
      </p:grpSp>
      <p:grpSp>
        <p:nvGrpSpPr>
          <p:cNvPr id="8" name="Groupe 7">
            <a:extLst>
              <a:ext uri="{FF2B5EF4-FFF2-40B4-BE49-F238E27FC236}">
                <a16:creationId xmlns:a16="http://schemas.microsoft.com/office/drawing/2014/main" id="{993F7CA8-E473-4807-9C14-6F564BCEFA4B}"/>
              </a:ext>
            </a:extLst>
          </p:cNvPr>
          <p:cNvGrpSpPr/>
          <p:nvPr/>
        </p:nvGrpSpPr>
        <p:grpSpPr>
          <a:xfrm>
            <a:off x="205409" y="7230482"/>
            <a:ext cx="7246836" cy="553998"/>
            <a:chOff x="170850" y="7398898"/>
            <a:chExt cx="7246836" cy="553998"/>
          </a:xfrm>
        </p:grpSpPr>
        <p:grpSp>
          <p:nvGrpSpPr>
            <p:cNvPr id="7" name="Groupe 6">
              <a:extLst>
                <a:ext uri="{FF2B5EF4-FFF2-40B4-BE49-F238E27FC236}">
                  <a16:creationId xmlns:a16="http://schemas.microsoft.com/office/drawing/2014/main" id="{0A52485A-3E07-4BB7-804E-943390C8A814}"/>
                </a:ext>
              </a:extLst>
            </p:cNvPr>
            <p:cNvGrpSpPr/>
            <p:nvPr/>
          </p:nvGrpSpPr>
          <p:grpSpPr>
            <a:xfrm>
              <a:off x="170850" y="7421982"/>
              <a:ext cx="7246836" cy="507831"/>
              <a:chOff x="170850" y="7421982"/>
              <a:chExt cx="7246836" cy="507831"/>
            </a:xfrm>
          </p:grpSpPr>
          <p:sp>
            <p:nvSpPr>
              <p:cNvPr id="152" name="ZoneTexte 151">
                <a:extLst>
                  <a:ext uri="{FF2B5EF4-FFF2-40B4-BE49-F238E27FC236}">
                    <a16:creationId xmlns:a16="http://schemas.microsoft.com/office/drawing/2014/main" id="{70132C6E-972C-452D-8D00-793A50CEDF12}"/>
                  </a:ext>
                </a:extLst>
              </p:cNvPr>
              <p:cNvSpPr txBox="1"/>
              <p:nvPr/>
            </p:nvSpPr>
            <p:spPr>
              <a:xfrm>
                <a:off x="170850" y="7552787"/>
                <a:ext cx="1939338" cy="246221"/>
              </a:xfrm>
              <a:prstGeom prst="rect">
                <a:avLst/>
              </a:prstGeom>
              <a:noFill/>
            </p:spPr>
            <p:txBody>
              <a:bodyPr wrap="square">
                <a:spAutoFit/>
              </a:bodyPr>
              <a:lstStyle>
                <a:defPPr>
                  <a:defRPr lang="fr-FR"/>
                </a:defPPr>
                <a:lvl1pPr algn="ctr">
                  <a:defRPr sz="1000" b="1">
                    <a:solidFill>
                      <a:schemeClr val="tx2"/>
                    </a:solidFill>
                    <a:latin typeface="Univers Light" panose="020B0403020202020204" pitchFamily="34" charset="0"/>
                  </a:defRPr>
                </a:lvl1pPr>
              </a:lstStyle>
              <a:p>
                <a:pPr algn="l"/>
                <a:r>
                  <a:rPr lang="fr-FR" b="0" dirty="0"/>
                  <a:t>Posture conseil</a:t>
                </a:r>
              </a:p>
            </p:txBody>
          </p:sp>
          <p:sp>
            <p:nvSpPr>
              <p:cNvPr id="157" name="Rectangle 156">
                <a:extLst>
                  <a:ext uri="{FF2B5EF4-FFF2-40B4-BE49-F238E27FC236}">
                    <a16:creationId xmlns:a16="http://schemas.microsoft.com/office/drawing/2014/main" id="{93403E25-0A40-4BA7-9516-F68F6C0C2609}"/>
                  </a:ext>
                </a:extLst>
              </p:cNvPr>
              <p:cNvSpPr/>
              <p:nvPr/>
            </p:nvSpPr>
            <p:spPr>
              <a:xfrm>
                <a:off x="5292000" y="7421982"/>
                <a:ext cx="2125686" cy="507831"/>
              </a:xfrm>
              <a:prstGeom prst="rect">
                <a:avLst/>
              </a:prstGeom>
              <a:noFill/>
            </p:spPr>
            <p:txBody>
              <a:bodyPr wrap="square">
                <a:spAutoFit/>
              </a:bodyPr>
              <a:lstStyle/>
              <a:p>
                <a:r>
                  <a:rPr lang="fr-FR" sz="900" i="1" dirty="0">
                    <a:solidFill>
                      <a:schemeClr val="tx2"/>
                    </a:solidFill>
                    <a:latin typeface="Univers Light" panose="020B0403020202020204" pitchFamily="34" charset="0"/>
                  </a:rPr>
                  <a:t>Conseiller et présenter au dirigeant les investissements pertinents à réaliser pour l’année en cours</a:t>
                </a:r>
              </a:p>
            </p:txBody>
          </p:sp>
          <p:grpSp>
            <p:nvGrpSpPr>
              <p:cNvPr id="279" name="Groupe 278">
                <a:extLst>
                  <a:ext uri="{FF2B5EF4-FFF2-40B4-BE49-F238E27FC236}">
                    <a16:creationId xmlns:a16="http://schemas.microsoft.com/office/drawing/2014/main" id="{5394A287-A9BE-4B43-9419-9D1EAC7F3D75}"/>
                  </a:ext>
                </a:extLst>
              </p:cNvPr>
              <p:cNvGrpSpPr/>
              <p:nvPr/>
            </p:nvGrpSpPr>
            <p:grpSpPr>
              <a:xfrm>
                <a:off x="1907629" y="7423897"/>
                <a:ext cx="3405719" cy="504000"/>
                <a:chOff x="1907629" y="2851649"/>
                <a:chExt cx="3405719" cy="504000"/>
              </a:xfrm>
            </p:grpSpPr>
            <p:sp>
              <p:nvSpPr>
                <p:cNvPr id="280" name="Rectangle 279">
                  <a:extLst>
                    <a:ext uri="{FF2B5EF4-FFF2-40B4-BE49-F238E27FC236}">
                      <a16:creationId xmlns:a16="http://schemas.microsoft.com/office/drawing/2014/main" id="{F55AB939-CD25-4BCF-8437-89F00232C956}"/>
                    </a:ext>
                  </a:extLst>
                </p:cNvPr>
                <p:cNvSpPr/>
                <p:nvPr/>
              </p:nvSpPr>
              <p:spPr>
                <a:xfrm>
                  <a:off x="2052761" y="2851649"/>
                  <a:ext cx="3260587" cy="504000"/>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p>
              </p:txBody>
            </p:sp>
            <p:grpSp>
              <p:nvGrpSpPr>
                <p:cNvPr id="281" name="Groupe 280">
                  <a:extLst>
                    <a:ext uri="{FF2B5EF4-FFF2-40B4-BE49-F238E27FC236}">
                      <a16:creationId xmlns:a16="http://schemas.microsoft.com/office/drawing/2014/main" id="{CAE4AFF3-920B-4973-8467-0D486E3C6C72}"/>
                    </a:ext>
                  </a:extLst>
                </p:cNvPr>
                <p:cNvGrpSpPr/>
                <p:nvPr/>
              </p:nvGrpSpPr>
              <p:grpSpPr>
                <a:xfrm>
                  <a:off x="1907629" y="2851649"/>
                  <a:ext cx="271472" cy="504000"/>
                  <a:chOff x="1903658" y="4085035"/>
                  <a:chExt cx="265051" cy="504000"/>
                </a:xfrm>
              </p:grpSpPr>
              <p:cxnSp>
                <p:nvCxnSpPr>
                  <p:cNvPr id="282" name="Connecteur droit 281">
                    <a:extLst>
                      <a:ext uri="{FF2B5EF4-FFF2-40B4-BE49-F238E27FC236}">
                        <a16:creationId xmlns:a16="http://schemas.microsoft.com/office/drawing/2014/main" id="{9A24C6C8-03CA-47C2-8AF1-05447202FBCA}"/>
                      </a:ext>
                    </a:extLst>
                  </p:cNvPr>
                  <p:cNvCxnSpPr>
                    <a:cxnSpLocks/>
                  </p:cNvCxnSpPr>
                  <p:nvPr/>
                </p:nvCxnSpPr>
                <p:spPr>
                  <a:xfrm>
                    <a:off x="2036183" y="4085035"/>
                    <a:ext cx="0" cy="504000"/>
                  </a:xfrm>
                  <a:prstGeom prst="line">
                    <a:avLst/>
                  </a:prstGeom>
                  <a:solidFill>
                    <a:schemeClr val="accent1"/>
                  </a:solidFill>
                  <a:ln w="28575">
                    <a:solidFill>
                      <a:schemeClr val="accent1"/>
                    </a:solidFill>
                  </a:ln>
                </p:spPr>
                <p:style>
                  <a:lnRef idx="1">
                    <a:schemeClr val="accent1"/>
                  </a:lnRef>
                  <a:fillRef idx="0">
                    <a:schemeClr val="accent1"/>
                  </a:fillRef>
                  <a:effectRef idx="0">
                    <a:schemeClr val="accent1"/>
                  </a:effectRef>
                  <a:fontRef idx="minor">
                    <a:schemeClr val="tx1"/>
                  </a:fontRef>
                </p:style>
              </p:cxnSp>
              <p:sp>
                <p:nvSpPr>
                  <p:cNvPr id="283" name="Ellipse 282">
                    <a:extLst>
                      <a:ext uri="{FF2B5EF4-FFF2-40B4-BE49-F238E27FC236}">
                        <a16:creationId xmlns:a16="http://schemas.microsoft.com/office/drawing/2014/main" id="{B0038783-9AC1-4E64-B8EE-5FDE44E03F56}"/>
                      </a:ext>
                    </a:extLst>
                  </p:cNvPr>
                  <p:cNvSpPr/>
                  <p:nvPr/>
                </p:nvSpPr>
                <p:spPr>
                  <a:xfrm>
                    <a:off x="1903658" y="4218583"/>
                    <a:ext cx="265051" cy="236904"/>
                  </a:xfrm>
                  <a:prstGeom prst="ellipse">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1100" b="1" dirty="0"/>
                      <a:t>3</a:t>
                    </a:r>
                  </a:p>
                </p:txBody>
              </p:sp>
            </p:grpSp>
          </p:grpSp>
        </p:grpSp>
        <p:sp>
          <p:nvSpPr>
            <p:cNvPr id="310" name="Rectangle 309">
              <a:extLst>
                <a:ext uri="{FF2B5EF4-FFF2-40B4-BE49-F238E27FC236}">
                  <a16:creationId xmlns:a16="http://schemas.microsoft.com/office/drawing/2014/main" id="{938A828C-F1F3-437F-99C7-9C3D2E5C8099}"/>
                </a:ext>
              </a:extLst>
            </p:cNvPr>
            <p:cNvSpPr/>
            <p:nvPr/>
          </p:nvSpPr>
          <p:spPr>
            <a:xfrm>
              <a:off x="2123652" y="7398898"/>
              <a:ext cx="3240000" cy="553998"/>
            </a:xfrm>
            <a:prstGeom prst="rect">
              <a:avLst/>
            </a:prstGeom>
            <a:noFill/>
          </p:spPr>
          <p:txBody>
            <a:bodyPr wrap="square">
              <a:spAutoFit/>
            </a:bodyPr>
            <a:lstStyle/>
            <a:p>
              <a:pPr marL="0" marR="0" lvl="0" indent="0" algn="l" defTabSz="1003381" rtl="0" eaLnBrk="1" fontAlgn="auto" latinLnBrk="0" hangingPunct="1">
                <a:lnSpc>
                  <a:spcPct val="100000"/>
                </a:lnSpc>
                <a:spcBef>
                  <a:spcPts val="0"/>
                </a:spcBef>
                <a:spcAft>
                  <a:spcPts val="0"/>
                </a:spcAft>
                <a:buClrTx/>
                <a:buSzTx/>
                <a:buFontTx/>
                <a:buNone/>
                <a:tabLst/>
                <a:defRPr/>
              </a:pPr>
              <a:r>
                <a:rPr kumimoji="0" lang="fr-FR" sz="1000" b="1" i="0" u="none" strike="noStrike" kern="1200" cap="none" spc="0" normalizeH="0" baseline="0" noProof="0" dirty="0">
                  <a:ln>
                    <a:noFill/>
                  </a:ln>
                  <a:solidFill>
                    <a:srgbClr val="E5446C"/>
                  </a:solidFill>
                  <a:effectLst/>
                  <a:uLnTx/>
                  <a:uFillTx/>
                  <a:latin typeface="Univers Light" panose="020B0403020202020204" pitchFamily="34" charset="0"/>
                  <a:ea typeface="+mn-ea"/>
                  <a:cs typeface="+mn-cs"/>
                </a:rPr>
                <a:t>Engager son interlocuteur dans des prises de décision stratégiques à travers des recommandations d'actions argumentées </a:t>
              </a:r>
            </a:p>
          </p:txBody>
        </p:sp>
      </p:grpSp>
      <p:grpSp>
        <p:nvGrpSpPr>
          <p:cNvPr id="6" name="Groupe 5">
            <a:extLst>
              <a:ext uri="{FF2B5EF4-FFF2-40B4-BE49-F238E27FC236}">
                <a16:creationId xmlns:a16="http://schemas.microsoft.com/office/drawing/2014/main" id="{614F0B23-B208-444D-8822-447A2E3A4E97}"/>
              </a:ext>
            </a:extLst>
          </p:cNvPr>
          <p:cNvGrpSpPr/>
          <p:nvPr/>
        </p:nvGrpSpPr>
        <p:grpSpPr>
          <a:xfrm>
            <a:off x="205409" y="7810676"/>
            <a:ext cx="7208161" cy="553998"/>
            <a:chOff x="170850" y="7936107"/>
            <a:chExt cx="7208161" cy="553998"/>
          </a:xfrm>
        </p:grpSpPr>
        <p:sp>
          <p:nvSpPr>
            <p:cNvPr id="159" name="ZoneTexte 158">
              <a:extLst>
                <a:ext uri="{FF2B5EF4-FFF2-40B4-BE49-F238E27FC236}">
                  <a16:creationId xmlns:a16="http://schemas.microsoft.com/office/drawing/2014/main" id="{AED06FB0-3919-4DF9-92EE-D25405EBDFFE}"/>
                </a:ext>
              </a:extLst>
            </p:cNvPr>
            <p:cNvSpPr txBox="1"/>
            <p:nvPr/>
          </p:nvSpPr>
          <p:spPr>
            <a:xfrm>
              <a:off x="170850" y="8113079"/>
              <a:ext cx="1881125" cy="246221"/>
            </a:xfrm>
            <a:prstGeom prst="rect">
              <a:avLst/>
            </a:prstGeom>
            <a:noFill/>
          </p:spPr>
          <p:txBody>
            <a:bodyPr wrap="square">
              <a:spAutoFit/>
            </a:bodyPr>
            <a:lstStyle>
              <a:defPPr>
                <a:defRPr lang="fr-FR"/>
              </a:defPPr>
              <a:lvl1pPr algn="ctr">
                <a:defRPr sz="1000" b="1">
                  <a:solidFill>
                    <a:schemeClr val="tx2"/>
                  </a:solidFill>
                  <a:latin typeface="Univers Light" panose="020B0403020202020204" pitchFamily="34" charset="0"/>
                </a:defRPr>
              </a:lvl1pPr>
            </a:lstStyle>
            <a:p>
              <a:pPr algn="l"/>
              <a:r>
                <a:rPr lang="fr-FR" b="0" dirty="0"/>
                <a:t>Sens commercial</a:t>
              </a:r>
            </a:p>
          </p:txBody>
        </p:sp>
        <p:sp>
          <p:nvSpPr>
            <p:cNvPr id="166" name="Rectangle 165">
              <a:extLst>
                <a:ext uri="{FF2B5EF4-FFF2-40B4-BE49-F238E27FC236}">
                  <a16:creationId xmlns:a16="http://schemas.microsoft.com/office/drawing/2014/main" id="{BD80CCF4-B9EB-41CD-8FD1-F9615466F506}"/>
                </a:ext>
              </a:extLst>
            </p:cNvPr>
            <p:cNvSpPr/>
            <p:nvPr/>
          </p:nvSpPr>
          <p:spPr>
            <a:xfrm>
              <a:off x="5280606" y="7959191"/>
              <a:ext cx="2098405" cy="507831"/>
            </a:xfrm>
            <a:prstGeom prst="rect">
              <a:avLst/>
            </a:prstGeom>
            <a:noFill/>
          </p:spPr>
          <p:txBody>
            <a:bodyPr wrap="square">
              <a:spAutoFit/>
            </a:bodyPr>
            <a:lstStyle/>
            <a:p>
              <a:r>
                <a:rPr lang="fr-FR" sz="900" i="1" dirty="0">
                  <a:solidFill>
                    <a:schemeClr val="tx2"/>
                  </a:solidFill>
                  <a:latin typeface="Univers Light" panose="020B0403020202020204" pitchFamily="34" charset="0"/>
                </a:rPr>
                <a:t>Structurer les partenariats nécessaires à l’atteinte des objectifs de développement du cabinet </a:t>
              </a:r>
            </a:p>
          </p:txBody>
        </p:sp>
        <p:grpSp>
          <p:nvGrpSpPr>
            <p:cNvPr id="284" name="Groupe 283">
              <a:extLst>
                <a:ext uri="{FF2B5EF4-FFF2-40B4-BE49-F238E27FC236}">
                  <a16:creationId xmlns:a16="http://schemas.microsoft.com/office/drawing/2014/main" id="{F746DAAB-D927-45BB-9FCB-576354257FFD}"/>
                </a:ext>
              </a:extLst>
            </p:cNvPr>
            <p:cNvGrpSpPr/>
            <p:nvPr/>
          </p:nvGrpSpPr>
          <p:grpSpPr>
            <a:xfrm>
              <a:off x="1907629" y="7961106"/>
              <a:ext cx="3405719" cy="504000"/>
              <a:chOff x="1907629" y="2840107"/>
              <a:chExt cx="3405719" cy="504000"/>
            </a:xfrm>
          </p:grpSpPr>
          <p:sp>
            <p:nvSpPr>
              <p:cNvPr id="285" name="Rectangle 284">
                <a:extLst>
                  <a:ext uri="{FF2B5EF4-FFF2-40B4-BE49-F238E27FC236}">
                    <a16:creationId xmlns:a16="http://schemas.microsoft.com/office/drawing/2014/main" id="{B5F23234-B91E-43DE-A72C-DAA77F8506DB}"/>
                  </a:ext>
                </a:extLst>
              </p:cNvPr>
              <p:cNvSpPr/>
              <p:nvPr/>
            </p:nvSpPr>
            <p:spPr>
              <a:xfrm>
                <a:off x="2052761" y="2840107"/>
                <a:ext cx="3260587" cy="504000"/>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p>
            </p:txBody>
          </p:sp>
          <p:grpSp>
            <p:nvGrpSpPr>
              <p:cNvPr id="286" name="Groupe 285">
                <a:extLst>
                  <a:ext uri="{FF2B5EF4-FFF2-40B4-BE49-F238E27FC236}">
                    <a16:creationId xmlns:a16="http://schemas.microsoft.com/office/drawing/2014/main" id="{82DC49F5-2079-436E-9F2E-A165D9E0F30C}"/>
                  </a:ext>
                </a:extLst>
              </p:cNvPr>
              <p:cNvGrpSpPr/>
              <p:nvPr/>
            </p:nvGrpSpPr>
            <p:grpSpPr>
              <a:xfrm>
                <a:off x="1907629" y="2840107"/>
                <a:ext cx="271472" cy="504000"/>
                <a:chOff x="1903658" y="4073493"/>
                <a:chExt cx="265051" cy="504000"/>
              </a:xfrm>
            </p:grpSpPr>
            <p:cxnSp>
              <p:nvCxnSpPr>
                <p:cNvPr id="287" name="Connecteur droit 286">
                  <a:extLst>
                    <a:ext uri="{FF2B5EF4-FFF2-40B4-BE49-F238E27FC236}">
                      <a16:creationId xmlns:a16="http://schemas.microsoft.com/office/drawing/2014/main" id="{89E7ECA1-A53A-4F40-90C5-52CCB294E248}"/>
                    </a:ext>
                  </a:extLst>
                </p:cNvPr>
                <p:cNvCxnSpPr>
                  <a:cxnSpLocks/>
                </p:cNvCxnSpPr>
                <p:nvPr/>
              </p:nvCxnSpPr>
              <p:spPr>
                <a:xfrm>
                  <a:off x="2036183" y="4073493"/>
                  <a:ext cx="0" cy="504000"/>
                </a:xfrm>
                <a:prstGeom prst="line">
                  <a:avLst/>
                </a:prstGeom>
                <a:solidFill>
                  <a:schemeClr val="accent1"/>
                </a:solidFill>
                <a:ln w="28575">
                  <a:solidFill>
                    <a:schemeClr val="accent1"/>
                  </a:solidFill>
                </a:ln>
              </p:spPr>
              <p:style>
                <a:lnRef idx="1">
                  <a:schemeClr val="accent1"/>
                </a:lnRef>
                <a:fillRef idx="0">
                  <a:schemeClr val="accent1"/>
                </a:fillRef>
                <a:effectRef idx="0">
                  <a:schemeClr val="accent1"/>
                </a:effectRef>
                <a:fontRef idx="minor">
                  <a:schemeClr val="tx1"/>
                </a:fontRef>
              </p:style>
            </p:cxnSp>
            <p:sp>
              <p:nvSpPr>
                <p:cNvPr id="288" name="Ellipse 287">
                  <a:extLst>
                    <a:ext uri="{FF2B5EF4-FFF2-40B4-BE49-F238E27FC236}">
                      <a16:creationId xmlns:a16="http://schemas.microsoft.com/office/drawing/2014/main" id="{57202339-D59D-4461-8116-F8D42BE8BF9A}"/>
                    </a:ext>
                  </a:extLst>
                </p:cNvPr>
                <p:cNvSpPr/>
                <p:nvPr/>
              </p:nvSpPr>
              <p:spPr>
                <a:xfrm>
                  <a:off x="1903658" y="4207041"/>
                  <a:ext cx="265051" cy="236904"/>
                </a:xfrm>
                <a:prstGeom prst="ellipse">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1100" b="1" dirty="0"/>
                    <a:t>3</a:t>
                  </a:r>
                </a:p>
              </p:txBody>
            </p:sp>
          </p:grpSp>
        </p:grpSp>
        <p:sp>
          <p:nvSpPr>
            <p:cNvPr id="311" name="Rectangle 310">
              <a:extLst>
                <a:ext uri="{FF2B5EF4-FFF2-40B4-BE49-F238E27FC236}">
                  <a16:creationId xmlns:a16="http://schemas.microsoft.com/office/drawing/2014/main" id="{078D288C-AF4C-4578-9D15-856B26BBC17A}"/>
                </a:ext>
              </a:extLst>
            </p:cNvPr>
            <p:cNvSpPr/>
            <p:nvPr/>
          </p:nvSpPr>
          <p:spPr>
            <a:xfrm>
              <a:off x="2123652" y="7936107"/>
              <a:ext cx="3240000" cy="553998"/>
            </a:xfrm>
            <a:prstGeom prst="rect">
              <a:avLst/>
            </a:prstGeom>
            <a:noFill/>
          </p:spPr>
          <p:txBody>
            <a:bodyPr wrap="square">
              <a:spAutoFit/>
            </a:bodyPr>
            <a:lstStyle/>
            <a:p>
              <a:r>
                <a:rPr lang="fr-FR" sz="1000" b="1" dirty="0">
                  <a:solidFill>
                    <a:schemeClr val="accent1"/>
                  </a:solidFill>
                  <a:latin typeface="Univers Light" panose="020B0403020202020204" pitchFamily="34" charset="0"/>
                </a:rPr>
                <a:t>Piloter la construction d'offres commerciales, entretenir un réseau de partenaires et apporteurs d'affaires </a:t>
              </a:r>
            </a:p>
          </p:txBody>
        </p:sp>
      </p:grpSp>
      <p:grpSp>
        <p:nvGrpSpPr>
          <p:cNvPr id="4" name="Groupe 3">
            <a:extLst>
              <a:ext uri="{FF2B5EF4-FFF2-40B4-BE49-F238E27FC236}">
                <a16:creationId xmlns:a16="http://schemas.microsoft.com/office/drawing/2014/main" id="{AC46EA92-C6A4-4A1E-9FF0-65E01F348B60}"/>
              </a:ext>
            </a:extLst>
          </p:cNvPr>
          <p:cNvGrpSpPr/>
          <p:nvPr/>
        </p:nvGrpSpPr>
        <p:grpSpPr>
          <a:xfrm>
            <a:off x="205409" y="8390870"/>
            <a:ext cx="7118414" cy="553998"/>
            <a:chOff x="170850" y="9089982"/>
            <a:chExt cx="7118414" cy="553998"/>
          </a:xfrm>
        </p:grpSpPr>
        <p:sp>
          <p:nvSpPr>
            <p:cNvPr id="192" name="ZoneTexte 191">
              <a:extLst>
                <a:ext uri="{FF2B5EF4-FFF2-40B4-BE49-F238E27FC236}">
                  <a16:creationId xmlns:a16="http://schemas.microsoft.com/office/drawing/2014/main" id="{F46F39FA-44B0-492E-9CF8-226EC78E1A40}"/>
                </a:ext>
              </a:extLst>
            </p:cNvPr>
            <p:cNvSpPr txBox="1"/>
            <p:nvPr/>
          </p:nvSpPr>
          <p:spPr>
            <a:xfrm>
              <a:off x="170850" y="9166926"/>
              <a:ext cx="1970641" cy="400110"/>
            </a:xfrm>
            <a:prstGeom prst="rect">
              <a:avLst/>
            </a:prstGeom>
            <a:noFill/>
          </p:spPr>
          <p:txBody>
            <a:bodyPr wrap="square">
              <a:spAutoFit/>
            </a:bodyPr>
            <a:lstStyle>
              <a:defPPr>
                <a:defRPr lang="fr-FR"/>
              </a:defPPr>
              <a:lvl1pPr algn="ctr">
                <a:defRPr sz="1000" b="1">
                  <a:solidFill>
                    <a:schemeClr val="tx2"/>
                  </a:solidFill>
                  <a:latin typeface="Univers Light" panose="020B0403020202020204" pitchFamily="34" charset="0"/>
                </a:defRPr>
              </a:lvl1pPr>
            </a:lstStyle>
            <a:p>
              <a:pPr algn="l"/>
              <a:r>
                <a:rPr lang="fr-FR" b="0" dirty="0"/>
                <a:t>Management d'une équipe interne et/ou externe</a:t>
              </a:r>
            </a:p>
          </p:txBody>
        </p:sp>
        <p:sp>
          <p:nvSpPr>
            <p:cNvPr id="197" name="Rectangle 196">
              <a:extLst>
                <a:ext uri="{FF2B5EF4-FFF2-40B4-BE49-F238E27FC236}">
                  <a16:creationId xmlns:a16="http://schemas.microsoft.com/office/drawing/2014/main" id="{B1359D42-E81C-4459-A332-56F79DD00CEC}"/>
                </a:ext>
              </a:extLst>
            </p:cNvPr>
            <p:cNvSpPr/>
            <p:nvPr/>
          </p:nvSpPr>
          <p:spPr>
            <a:xfrm>
              <a:off x="5292000" y="9113066"/>
              <a:ext cx="1997264" cy="507831"/>
            </a:xfrm>
            <a:prstGeom prst="rect">
              <a:avLst/>
            </a:prstGeom>
            <a:noFill/>
          </p:spPr>
          <p:txBody>
            <a:bodyPr wrap="square">
              <a:spAutoFit/>
            </a:bodyPr>
            <a:lstStyle/>
            <a:p>
              <a:r>
                <a:rPr lang="fr-FR" sz="900" i="1" dirty="0">
                  <a:solidFill>
                    <a:schemeClr val="tx2"/>
                  </a:solidFill>
                  <a:latin typeface="Univers Light" panose="020B0403020202020204" pitchFamily="34" charset="0"/>
                </a:rPr>
                <a:t>Gérer la répartition des dossiers selon les spécialités et l’expérience des membres de l’équipe</a:t>
              </a:r>
            </a:p>
          </p:txBody>
        </p:sp>
        <p:grpSp>
          <p:nvGrpSpPr>
            <p:cNvPr id="294" name="Groupe 293">
              <a:extLst>
                <a:ext uri="{FF2B5EF4-FFF2-40B4-BE49-F238E27FC236}">
                  <a16:creationId xmlns:a16="http://schemas.microsoft.com/office/drawing/2014/main" id="{F5267D8D-2190-427D-87ED-5B76CE2D3759}"/>
                </a:ext>
              </a:extLst>
            </p:cNvPr>
            <p:cNvGrpSpPr/>
            <p:nvPr/>
          </p:nvGrpSpPr>
          <p:grpSpPr>
            <a:xfrm>
              <a:off x="1907629" y="9114981"/>
              <a:ext cx="3405719" cy="504000"/>
              <a:chOff x="1907629" y="2828565"/>
              <a:chExt cx="3405719" cy="504000"/>
            </a:xfrm>
          </p:grpSpPr>
          <p:sp>
            <p:nvSpPr>
              <p:cNvPr id="295" name="Rectangle 294">
                <a:extLst>
                  <a:ext uri="{FF2B5EF4-FFF2-40B4-BE49-F238E27FC236}">
                    <a16:creationId xmlns:a16="http://schemas.microsoft.com/office/drawing/2014/main" id="{36E4CDC1-352D-4AC4-ACE1-36F02052256E}"/>
                  </a:ext>
                </a:extLst>
              </p:cNvPr>
              <p:cNvSpPr/>
              <p:nvPr/>
            </p:nvSpPr>
            <p:spPr>
              <a:xfrm>
                <a:off x="2052761" y="2828565"/>
                <a:ext cx="3260587" cy="504000"/>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p>
            </p:txBody>
          </p:sp>
          <p:grpSp>
            <p:nvGrpSpPr>
              <p:cNvPr id="296" name="Groupe 295">
                <a:extLst>
                  <a:ext uri="{FF2B5EF4-FFF2-40B4-BE49-F238E27FC236}">
                    <a16:creationId xmlns:a16="http://schemas.microsoft.com/office/drawing/2014/main" id="{DBAFB43F-1C1B-4127-8234-BA461B43408B}"/>
                  </a:ext>
                </a:extLst>
              </p:cNvPr>
              <p:cNvGrpSpPr/>
              <p:nvPr/>
            </p:nvGrpSpPr>
            <p:grpSpPr>
              <a:xfrm>
                <a:off x="1907629" y="2828565"/>
                <a:ext cx="271472" cy="504000"/>
                <a:chOff x="1903658" y="4061951"/>
                <a:chExt cx="265051" cy="504000"/>
              </a:xfrm>
            </p:grpSpPr>
            <p:cxnSp>
              <p:nvCxnSpPr>
                <p:cNvPr id="297" name="Connecteur droit 296">
                  <a:extLst>
                    <a:ext uri="{FF2B5EF4-FFF2-40B4-BE49-F238E27FC236}">
                      <a16:creationId xmlns:a16="http://schemas.microsoft.com/office/drawing/2014/main" id="{50F872D9-BAB1-4722-8CF2-809269432D53}"/>
                    </a:ext>
                  </a:extLst>
                </p:cNvPr>
                <p:cNvCxnSpPr>
                  <a:cxnSpLocks/>
                </p:cNvCxnSpPr>
                <p:nvPr/>
              </p:nvCxnSpPr>
              <p:spPr>
                <a:xfrm>
                  <a:off x="2036183" y="4061951"/>
                  <a:ext cx="0" cy="504000"/>
                </a:xfrm>
                <a:prstGeom prst="line">
                  <a:avLst/>
                </a:prstGeom>
                <a:solidFill>
                  <a:schemeClr val="accent1">
                    <a:lumMod val="75000"/>
                  </a:schemeClr>
                </a:solidFill>
                <a:ln w="28575">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
              <p:nvSpPr>
                <p:cNvPr id="298" name="Ellipse 297">
                  <a:extLst>
                    <a:ext uri="{FF2B5EF4-FFF2-40B4-BE49-F238E27FC236}">
                      <a16:creationId xmlns:a16="http://schemas.microsoft.com/office/drawing/2014/main" id="{FCAC2CB0-F6EE-41CB-8E03-3270E504169D}"/>
                    </a:ext>
                  </a:extLst>
                </p:cNvPr>
                <p:cNvSpPr/>
                <p:nvPr/>
              </p:nvSpPr>
              <p:spPr>
                <a:xfrm>
                  <a:off x="1903658" y="4195499"/>
                  <a:ext cx="265051" cy="236904"/>
                </a:xfrm>
                <a:prstGeom prst="ellipse">
                  <a:avLst/>
                </a:prstGeom>
                <a:solidFill>
                  <a:schemeClr val="accent1">
                    <a:lumMod val="75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1100" b="1" dirty="0"/>
                    <a:t>4</a:t>
                  </a:r>
                </a:p>
              </p:txBody>
            </p:sp>
          </p:grpSp>
        </p:grpSp>
        <p:sp>
          <p:nvSpPr>
            <p:cNvPr id="313" name="Rectangle 312">
              <a:extLst>
                <a:ext uri="{FF2B5EF4-FFF2-40B4-BE49-F238E27FC236}">
                  <a16:creationId xmlns:a16="http://schemas.microsoft.com/office/drawing/2014/main" id="{E69A4BE1-A336-40CC-9A0D-FF97DC6C52D9}"/>
                </a:ext>
              </a:extLst>
            </p:cNvPr>
            <p:cNvSpPr/>
            <p:nvPr/>
          </p:nvSpPr>
          <p:spPr>
            <a:xfrm>
              <a:off x="2123652" y="9089982"/>
              <a:ext cx="3240000" cy="553998"/>
            </a:xfrm>
            <a:prstGeom prst="rect">
              <a:avLst/>
            </a:prstGeom>
            <a:noFill/>
          </p:spPr>
          <p:txBody>
            <a:bodyPr wrap="square">
              <a:spAutoFit/>
            </a:bodyPr>
            <a:lstStyle/>
            <a:p>
              <a:r>
                <a:rPr lang="fr-FR" sz="1000" b="1" dirty="0">
                  <a:solidFill>
                    <a:schemeClr val="accent1"/>
                  </a:solidFill>
                  <a:latin typeface="Univers Light" panose="020B0403020202020204" pitchFamily="34" charset="0"/>
                </a:rPr>
                <a:t>Identifier les forces et axes d'amélioration de l'équipe, anticiper et gérer les problématiques collectives</a:t>
              </a:r>
            </a:p>
          </p:txBody>
        </p:sp>
      </p:grpSp>
      <p:grpSp>
        <p:nvGrpSpPr>
          <p:cNvPr id="20" name="Groupe 19">
            <a:extLst>
              <a:ext uri="{FF2B5EF4-FFF2-40B4-BE49-F238E27FC236}">
                <a16:creationId xmlns:a16="http://schemas.microsoft.com/office/drawing/2014/main" id="{0812D4E0-34C6-4B8B-8FD2-A2FC546F28A5}"/>
              </a:ext>
            </a:extLst>
          </p:cNvPr>
          <p:cNvGrpSpPr/>
          <p:nvPr/>
        </p:nvGrpSpPr>
        <p:grpSpPr>
          <a:xfrm>
            <a:off x="205409" y="8971064"/>
            <a:ext cx="7197748" cy="504000"/>
            <a:chOff x="149688" y="8956058"/>
            <a:chExt cx="7197748" cy="504000"/>
          </a:xfrm>
        </p:grpSpPr>
        <p:sp>
          <p:nvSpPr>
            <p:cNvPr id="199" name="ZoneTexte 198">
              <a:extLst>
                <a:ext uri="{FF2B5EF4-FFF2-40B4-BE49-F238E27FC236}">
                  <a16:creationId xmlns:a16="http://schemas.microsoft.com/office/drawing/2014/main" id="{63888419-8F27-4E06-BAF9-93A666E44B68}"/>
                </a:ext>
              </a:extLst>
            </p:cNvPr>
            <p:cNvSpPr txBox="1"/>
            <p:nvPr/>
          </p:nvSpPr>
          <p:spPr>
            <a:xfrm>
              <a:off x="149688" y="9008003"/>
              <a:ext cx="1970641" cy="400110"/>
            </a:xfrm>
            <a:prstGeom prst="rect">
              <a:avLst/>
            </a:prstGeom>
            <a:noFill/>
          </p:spPr>
          <p:txBody>
            <a:bodyPr wrap="square">
              <a:spAutoFit/>
            </a:bodyPr>
            <a:lstStyle>
              <a:defPPr>
                <a:defRPr lang="fr-FR"/>
              </a:defPPr>
              <a:lvl1pPr algn="ctr">
                <a:defRPr sz="1000" b="1">
                  <a:solidFill>
                    <a:schemeClr val="tx2"/>
                  </a:solidFill>
                  <a:latin typeface="Univers Light" panose="020B0403020202020204" pitchFamily="34" charset="0"/>
                </a:defRPr>
              </a:lvl1pPr>
            </a:lstStyle>
            <a:p>
              <a:pPr algn="l"/>
              <a:r>
                <a:rPr lang="fr-FR" b="0" dirty="0"/>
                <a:t>Pilotage de la performance d'une organisation</a:t>
              </a:r>
            </a:p>
          </p:txBody>
        </p:sp>
        <p:sp>
          <p:nvSpPr>
            <p:cNvPr id="204" name="Rectangle 203">
              <a:extLst>
                <a:ext uri="{FF2B5EF4-FFF2-40B4-BE49-F238E27FC236}">
                  <a16:creationId xmlns:a16="http://schemas.microsoft.com/office/drawing/2014/main" id="{A554381F-87AE-4F2C-9E94-EF419FDA560C}"/>
                </a:ext>
              </a:extLst>
            </p:cNvPr>
            <p:cNvSpPr/>
            <p:nvPr/>
          </p:nvSpPr>
          <p:spPr>
            <a:xfrm>
              <a:off x="5270838" y="9023392"/>
              <a:ext cx="2076598" cy="369332"/>
            </a:xfrm>
            <a:prstGeom prst="rect">
              <a:avLst/>
            </a:prstGeom>
            <a:noFill/>
          </p:spPr>
          <p:txBody>
            <a:bodyPr wrap="square">
              <a:spAutoFit/>
            </a:bodyPr>
            <a:lstStyle/>
            <a:p>
              <a:r>
                <a:rPr lang="fr-FR" sz="900" i="1" dirty="0">
                  <a:solidFill>
                    <a:schemeClr val="tx2"/>
                  </a:solidFill>
                  <a:latin typeface="Univers Light" panose="020B0403020202020204" pitchFamily="34" charset="0"/>
                </a:rPr>
                <a:t>Définir les axes de développement de la DAF </a:t>
              </a:r>
            </a:p>
          </p:txBody>
        </p:sp>
        <p:sp>
          <p:nvSpPr>
            <p:cNvPr id="300" name="Rectangle 299">
              <a:extLst>
                <a:ext uri="{FF2B5EF4-FFF2-40B4-BE49-F238E27FC236}">
                  <a16:creationId xmlns:a16="http://schemas.microsoft.com/office/drawing/2014/main" id="{70EE1117-E30E-4928-B4E6-5072D91CA748}"/>
                </a:ext>
              </a:extLst>
            </p:cNvPr>
            <p:cNvSpPr/>
            <p:nvPr/>
          </p:nvSpPr>
          <p:spPr>
            <a:xfrm>
              <a:off x="2031599" y="8956058"/>
              <a:ext cx="3260587" cy="504000"/>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p>
          </p:txBody>
        </p:sp>
        <p:grpSp>
          <p:nvGrpSpPr>
            <p:cNvPr id="301" name="Groupe 300">
              <a:extLst>
                <a:ext uri="{FF2B5EF4-FFF2-40B4-BE49-F238E27FC236}">
                  <a16:creationId xmlns:a16="http://schemas.microsoft.com/office/drawing/2014/main" id="{E177271E-CE78-49E7-802F-C69D626B0CE0}"/>
                </a:ext>
              </a:extLst>
            </p:cNvPr>
            <p:cNvGrpSpPr/>
            <p:nvPr/>
          </p:nvGrpSpPr>
          <p:grpSpPr>
            <a:xfrm>
              <a:off x="1886467" y="8956058"/>
              <a:ext cx="271472" cy="504000"/>
              <a:chOff x="1903658" y="4026368"/>
              <a:chExt cx="265051" cy="504000"/>
            </a:xfrm>
          </p:grpSpPr>
          <p:cxnSp>
            <p:nvCxnSpPr>
              <p:cNvPr id="302" name="Connecteur droit 301">
                <a:extLst>
                  <a:ext uri="{FF2B5EF4-FFF2-40B4-BE49-F238E27FC236}">
                    <a16:creationId xmlns:a16="http://schemas.microsoft.com/office/drawing/2014/main" id="{BC9853AB-814E-498D-B0FD-FCE302B9B639}"/>
                  </a:ext>
                </a:extLst>
              </p:cNvPr>
              <p:cNvCxnSpPr>
                <a:cxnSpLocks/>
              </p:cNvCxnSpPr>
              <p:nvPr/>
            </p:nvCxnSpPr>
            <p:spPr>
              <a:xfrm>
                <a:off x="2036183" y="4026368"/>
                <a:ext cx="0" cy="504000"/>
              </a:xfrm>
              <a:prstGeom prst="line">
                <a:avLst/>
              </a:prstGeom>
              <a:solidFill>
                <a:schemeClr val="accent1"/>
              </a:solidFill>
              <a:ln w="28575">
                <a:solidFill>
                  <a:schemeClr val="accent1"/>
                </a:solidFill>
              </a:ln>
            </p:spPr>
            <p:style>
              <a:lnRef idx="1">
                <a:schemeClr val="accent1"/>
              </a:lnRef>
              <a:fillRef idx="0">
                <a:schemeClr val="accent1"/>
              </a:fillRef>
              <a:effectRef idx="0">
                <a:schemeClr val="accent1"/>
              </a:effectRef>
              <a:fontRef idx="minor">
                <a:schemeClr val="tx1"/>
              </a:fontRef>
            </p:style>
          </p:cxnSp>
          <p:sp>
            <p:nvSpPr>
              <p:cNvPr id="303" name="Ellipse 302">
                <a:extLst>
                  <a:ext uri="{FF2B5EF4-FFF2-40B4-BE49-F238E27FC236}">
                    <a16:creationId xmlns:a16="http://schemas.microsoft.com/office/drawing/2014/main" id="{91DC32A8-9F7A-4372-BAD3-F03BB01C8E65}"/>
                  </a:ext>
                </a:extLst>
              </p:cNvPr>
              <p:cNvSpPr/>
              <p:nvPr/>
            </p:nvSpPr>
            <p:spPr>
              <a:xfrm>
                <a:off x="1903658" y="4159916"/>
                <a:ext cx="265051" cy="236904"/>
              </a:xfrm>
              <a:prstGeom prst="ellipse">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1100" b="1" dirty="0"/>
                  <a:t>3</a:t>
                </a:r>
              </a:p>
            </p:txBody>
          </p:sp>
        </p:grpSp>
        <p:sp>
          <p:nvSpPr>
            <p:cNvPr id="314" name="Rectangle 313">
              <a:extLst>
                <a:ext uri="{FF2B5EF4-FFF2-40B4-BE49-F238E27FC236}">
                  <a16:creationId xmlns:a16="http://schemas.microsoft.com/office/drawing/2014/main" id="{BC3DFF81-E5D2-46E9-BEA1-66DD508C5F06}"/>
                </a:ext>
              </a:extLst>
            </p:cNvPr>
            <p:cNvSpPr/>
            <p:nvPr/>
          </p:nvSpPr>
          <p:spPr>
            <a:xfrm>
              <a:off x="2102490" y="9008003"/>
              <a:ext cx="3240000" cy="400110"/>
            </a:xfrm>
            <a:prstGeom prst="rect">
              <a:avLst/>
            </a:prstGeom>
            <a:noFill/>
          </p:spPr>
          <p:txBody>
            <a:bodyPr wrap="square">
              <a:spAutoFit/>
            </a:bodyPr>
            <a:lstStyle/>
            <a:p>
              <a:r>
                <a:rPr lang="fr-FR" sz="1000" b="1" dirty="0">
                  <a:solidFill>
                    <a:schemeClr val="accent1"/>
                  </a:solidFill>
                  <a:latin typeface="Univers Light" panose="020B0403020202020204" pitchFamily="34" charset="0"/>
                </a:rPr>
                <a:t>Définir la stratégie de son pôle d'activité selon les orientations générales de l'entreprise </a:t>
              </a:r>
            </a:p>
          </p:txBody>
        </p:sp>
      </p:grpSp>
      <p:grpSp>
        <p:nvGrpSpPr>
          <p:cNvPr id="25" name="Groupe 24">
            <a:extLst>
              <a:ext uri="{FF2B5EF4-FFF2-40B4-BE49-F238E27FC236}">
                <a16:creationId xmlns:a16="http://schemas.microsoft.com/office/drawing/2014/main" id="{9F3CBDF6-B1A3-49E2-A666-CB5C4511FFD6}"/>
              </a:ext>
            </a:extLst>
          </p:cNvPr>
          <p:cNvGrpSpPr/>
          <p:nvPr/>
        </p:nvGrpSpPr>
        <p:grpSpPr>
          <a:xfrm>
            <a:off x="205409" y="9501260"/>
            <a:ext cx="7218909" cy="553998"/>
            <a:chOff x="149689" y="9509924"/>
            <a:chExt cx="7218909" cy="553998"/>
          </a:xfrm>
        </p:grpSpPr>
        <p:sp>
          <p:nvSpPr>
            <p:cNvPr id="206" name="ZoneTexte 205">
              <a:extLst>
                <a:ext uri="{FF2B5EF4-FFF2-40B4-BE49-F238E27FC236}">
                  <a16:creationId xmlns:a16="http://schemas.microsoft.com/office/drawing/2014/main" id="{2F0F39F0-3617-45CA-A410-E130D4762BB0}"/>
                </a:ext>
              </a:extLst>
            </p:cNvPr>
            <p:cNvSpPr txBox="1"/>
            <p:nvPr/>
          </p:nvSpPr>
          <p:spPr>
            <a:xfrm>
              <a:off x="149689" y="9586868"/>
              <a:ext cx="1694922" cy="400110"/>
            </a:xfrm>
            <a:prstGeom prst="rect">
              <a:avLst/>
            </a:prstGeom>
            <a:noFill/>
          </p:spPr>
          <p:txBody>
            <a:bodyPr wrap="square">
              <a:spAutoFit/>
            </a:bodyPr>
            <a:lstStyle>
              <a:defPPr>
                <a:defRPr lang="fr-FR"/>
              </a:defPPr>
              <a:lvl1pPr algn="ctr">
                <a:defRPr sz="1000" b="1">
                  <a:solidFill>
                    <a:schemeClr val="tx2"/>
                  </a:solidFill>
                  <a:latin typeface="Univers Light" panose="020B0403020202020204" pitchFamily="34" charset="0"/>
                </a:defRPr>
              </a:lvl1pPr>
            </a:lstStyle>
            <a:p>
              <a:pPr algn="l"/>
              <a:r>
                <a:rPr lang="fr-FR" b="0" dirty="0"/>
                <a:t>Confidentialité et déontologie</a:t>
              </a:r>
            </a:p>
          </p:txBody>
        </p:sp>
        <p:sp>
          <p:nvSpPr>
            <p:cNvPr id="215" name="Rectangle 214">
              <a:extLst>
                <a:ext uri="{FF2B5EF4-FFF2-40B4-BE49-F238E27FC236}">
                  <a16:creationId xmlns:a16="http://schemas.microsoft.com/office/drawing/2014/main" id="{6981F2A9-4C9B-4727-8E9A-837C8D9BB937}"/>
                </a:ext>
              </a:extLst>
            </p:cNvPr>
            <p:cNvSpPr/>
            <p:nvPr/>
          </p:nvSpPr>
          <p:spPr>
            <a:xfrm>
              <a:off x="5292000" y="9602257"/>
              <a:ext cx="2076598" cy="369332"/>
            </a:xfrm>
            <a:prstGeom prst="rect">
              <a:avLst/>
            </a:prstGeom>
            <a:noFill/>
          </p:spPr>
          <p:txBody>
            <a:bodyPr wrap="square">
              <a:spAutoFit/>
            </a:bodyPr>
            <a:lstStyle/>
            <a:p>
              <a:r>
                <a:rPr lang="fr-FR" sz="900" i="1" dirty="0">
                  <a:solidFill>
                    <a:schemeClr val="tx2"/>
                  </a:solidFill>
                  <a:latin typeface="Univers Light" panose="020B0403020202020204" pitchFamily="34" charset="0"/>
                </a:rPr>
                <a:t>Établir les règles de confidentialité au sein de la DAF</a:t>
              </a:r>
            </a:p>
          </p:txBody>
        </p:sp>
        <p:grpSp>
          <p:nvGrpSpPr>
            <p:cNvPr id="22" name="Groupe 21">
              <a:extLst>
                <a:ext uri="{FF2B5EF4-FFF2-40B4-BE49-F238E27FC236}">
                  <a16:creationId xmlns:a16="http://schemas.microsoft.com/office/drawing/2014/main" id="{17504158-D92B-4A1F-B247-1E7E93AA3638}"/>
                </a:ext>
              </a:extLst>
            </p:cNvPr>
            <p:cNvGrpSpPr/>
            <p:nvPr/>
          </p:nvGrpSpPr>
          <p:grpSpPr>
            <a:xfrm>
              <a:off x="1886467" y="9509924"/>
              <a:ext cx="3456023" cy="553998"/>
              <a:chOff x="1886467" y="9509924"/>
              <a:chExt cx="3456023" cy="553998"/>
            </a:xfrm>
          </p:grpSpPr>
          <p:sp>
            <p:nvSpPr>
              <p:cNvPr id="305" name="Rectangle 304">
                <a:extLst>
                  <a:ext uri="{FF2B5EF4-FFF2-40B4-BE49-F238E27FC236}">
                    <a16:creationId xmlns:a16="http://schemas.microsoft.com/office/drawing/2014/main" id="{03A9F112-8D7D-470B-8216-8E8121980673}"/>
                  </a:ext>
                </a:extLst>
              </p:cNvPr>
              <p:cNvSpPr/>
              <p:nvPr/>
            </p:nvSpPr>
            <p:spPr>
              <a:xfrm>
                <a:off x="2031599" y="9534923"/>
                <a:ext cx="3260587" cy="504000"/>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p>
            </p:txBody>
          </p:sp>
          <p:grpSp>
            <p:nvGrpSpPr>
              <p:cNvPr id="306" name="Groupe 305">
                <a:extLst>
                  <a:ext uri="{FF2B5EF4-FFF2-40B4-BE49-F238E27FC236}">
                    <a16:creationId xmlns:a16="http://schemas.microsoft.com/office/drawing/2014/main" id="{8DDB2C01-0F02-401E-9BA2-9C9559BBCA82}"/>
                  </a:ext>
                </a:extLst>
              </p:cNvPr>
              <p:cNvGrpSpPr/>
              <p:nvPr/>
            </p:nvGrpSpPr>
            <p:grpSpPr>
              <a:xfrm>
                <a:off x="1886467" y="9534923"/>
                <a:ext cx="271472" cy="504000"/>
                <a:chOff x="1903658" y="4058648"/>
                <a:chExt cx="265051" cy="504000"/>
              </a:xfrm>
            </p:grpSpPr>
            <p:cxnSp>
              <p:nvCxnSpPr>
                <p:cNvPr id="307" name="Connecteur droit 306">
                  <a:extLst>
                    <a:ext uri="{FF2B5EF4-FFF2-40B4-BE49-F238E27FC236}">
                      <a16:creationId xmlns:a16="http://schemas.microsoft.com/office/drawing/2014/main" id="{00DB3F7E-5295-4B24-AB05-0B5D1A3E72A0}"/>
                    </a:ext>
                  </a:extLst>
                </p:cNvPr>
                <p:cNvCxnSpPr>
                  <a:cxnSpLocks/>
                </p:cNvCxnSpPr>
                <p:nvPr/>
              </p:nvCxnSpPr>
              <p:spPr>
                <a:xfrm>
                  <a:off x="2036183" y="4058648"/>
                  <a:ext cx="0" cy="504000"/>
                </a:xfrm>
                <a:prstGeom prst="line">
                  <a:avLst/>
                </a:prstGeom>
                <a:solidFill>
                  <a:schemeClr val="accent1">
                    <a:lumMod val="75000"/>
                  </a:schemeClr>
                </a:solidFill>
                <a:ln w="28575">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
              <p:nvSpPr>
                <p:cNvPr id="308" name="Ellipse 307">
                  <a:extLst>
                    <a:ext uri="{FF2B5EF4-FFF2-40B4-BE49-F238E27FC236}">
                      <a16:creationId xmlns:a16="http://schemas.microsoft.com/office/drawing/2014/main" id="{7AE117B9-5083-4E4A-8F0C-245D41700E36}"/>
                    </a:ext>
                  </a:extLst>
                </p:cNvPr>
                <p:cNvSpPr/>
                <p:nvPr/>
              </p:nvSpPr>
              <p:spPr>
                <a:xfrm>
                  <a:off x="1903658" y="4192196"/>
                  <a:ext cx="265051" cy="236904"/>
                </a:xfrm>
                <a:prstGeom prst="ellipse">
                  <a:avLst/>
                </a:prstGeom>
                <a:solidFill>
                  <a:schemeClr val="accent1">
                    <a:lumMod val="75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1100" b="1" dirty="0"/>
                    <a:t>4</a:t>
                  </a:r>
                </a:p>
              </p:txBody>
            </p:sp>
          </p:grpSp>
          <p:sp>
            <p:nvSpPr>
              <p:cNvPr id="315" name="Rectangle 314">
                <a:extLst>
                  <a:ext uri="{FF2B5EF4-FFF2-40B4-BE49-F238E27FC236}">
                    <a16:creationId xmlns:a16="http://schemas.microsoft.com/office/drawing/2014/main" id="{5822B215-FA1A-45A4-BB6E-06DBB40EF555}"/>
                  </a:ext>
                </a:extLst>
              </p:cNvPr>
              <p:cNvSpPr/>
              <p:nvPr/>
            </p:nvSpPr>
            <p:spPr>
              <a:xfrm>
                <a:off x="2102490" y="9509924"/>
                <a:ext cx="3240000" cy="553998"/>
              </a:xfrm>
              <a:prstGeom prst="rect">
                <a:avLst/>
              </a:prstGeom>
              <a:noFill/>
            </p:spPr>
            <p:txBody>
              <a:bodyPr wrap="square">
                <a:spAutoFit/>
              </a:bodyPr>
              <a:lstStyle/>
              <a:p>
                <a:r>
                  <a:rPr lang="fr-FR" sz="1000" b="1" dirty="0">
                    <a:solidFill>
                      <a:schemeClr val="accent1"/>
                    </a:solidFill>
                    <a:latin typeface="Univers Light" panose="020B0403020202020204" pitchFamily="34" charset="0"/>
                  </a:rPr>
                  <a:t>Garantir une organisation du travail respectant la confidentialité et les règles déontologiques à l'échelle du cabinet</a:t>
                </a:r>
              </a:p>
            </p:txBody>
          </p:sp>
        </p:grpSp>
      </p:grpSp>
      <p:grpSp>
        <p:nvGrpSpPr>
          <p:cNvPr id="24" name="Groupe 23">
            <a:extLst>
              <a:ext uri="{FF2B5EF4-FFF2-40B4-BE49-F238E27FC236}">
                <a16:creationId xmlns:a16="http://schemas.microsoft.com/office/drawing/2014/main" id="{5E869F70-0588-4E9C-B96E-453CA2761C07}"/>
              </a:ext>
            </a:extLst>
          </p:cNvPr>
          <p:cNvGrpSpPr/>
          <p:nvPr/>
        </p:nvGrpSpPr>
        <p:grpSpPr>
          <a:xfrm>
            <a:off x="205409" y="10113188"/>
            <a:ext cx="7112952" cy="553998"/>
            <a:chOff x="149689" y="10113188"/>
            <a:chExt cx="7112952" cy="553998"/>
          </a:xfrm>
        </p:grpSpPr>
        <p:sp>
          <p:nvSpPr>
            <p:cNvPr id="151" name="ZoneTexte 150">
              <a:extLst>
                <a:ext uri="{FF2B5EF4-FFF2-40B4-BE49-F238E27FC236}">
                  <a16:creationId xmlns:a16="http://schemas.microsoft.com/office/drawing/2014/main" id="{8D34B878-9831-49FD-A388-14D41F3A593B}"/>
                </a:ext>
              </a:extLst>
            </p:cNvPr>
            <p:cNvSpPr txBox="1"/>
            <p:nvPr/>
          </p:nvSpPr>
          <p:spPr>
            <a:xfrm>
              <a:off x="149689" y="10113188"/>
              <a:ext cx="1694922" cy="553998"/>
            </a:xfrm>
            <a:prstGeom prst="rect">
              <a:avLst/>
            </a:prstGeom>
            <a:noFill/>
          </p:spPr>
          <p:txBody>
            <a:bodyPr wrap="square">
              <a:spAutoFit/>
            </a:bodyPr>
            <a:lstStyle>
              <a:defPPr>
                <a:defRPr lang="fr-FR"/>
              </a:defPPr>
              <a:lvl1pPr algn="ctr">
                <a:defRPr sz="1000" b="1">
                  <a:solidFill>
                    <a:schemeClr val="tx2"/>
                  </a:solidFill>
                  <a:latin typeface="Univers Light" panose="020B0403020202020204" pitchFamily="34" charset="0"/>
                </a:defRPr>
              </a:lvl1pPr>
            </a:lstStyle>
            <a:p>
              <a:pPr algn="l"/>
              <a:r>
                <a:rPr lang="fr-FR" b="0" dirty="0"/>
                <a:t>Recrutement et intégration des ressources humaines</a:t>
              </a:r>
            </a:p>
          </p:txBody>
        </p:sp>
        <p:sp>
          <p:nvSpPr>
            <p:cNvPr id="154" name="Rectangle 153">
              <a:extLst>
                <a:ext uri="{FF2B5EF4-FFF2-40B4-BE49-F238E27FC236}">
                  <a16:creationId xmlns:a16="http://schemas.microsoft.com/office/drawing/2014/main" id="{1CE0C129-E96F-4114-94C0-88CF022859CA}"/>
                </a:ext>
              </a:extLst>
            </p:cNvPr>
            <p:cNvSpPr/>
            <p:nvPr/>
          </p:nvSpPr>
          <p:spPr>
            <a:xfrm>
              <a:off x="5292000" y="10136272"/>
              <a:ext cx="1970641" cy="507831"/>
            </a:xfrm>
            <a:prstGeom prst="rect">
              <a:avLst/>
            </a:prstGeom>
            <a:noFill/>
          </p:spPr>
          <p:txBody>
            <a:bodyPr wrap="square">
              <a:spAutoFit/>
            </a:bodyPr>
            <a:lstStyle/>
            <a:p>
              <a:r>
                <a:rPr lang="fr-FR" sz="900" i="1" dirty="0">
                  <a:solidFill>
                    <a:schemeClr val="tx2"/>
                  </a:solidFill>
                  <a:latin typeface="Univers Light" panose="020B0403020202020204" pitchFamily="34" charset="0"/>
                </a:rPr>
                <a:t>Identifier les compétences clés de la DAF et en déduire les besoins de recrutement</a:t>
              </a:r>
            </a:p>
          </p:txBody>
        </p:sp>
        <p:grpSp>
          <p:nvGrpSpPr>
            <p:cNvPr id="23" name="Groupe 22">
              <a:extLst>
                <a:ext uri="{FF2B5EF4-FFF2-40B4-BE49-F238E27FC236}">
                  <a16:creationId xmlns:a16="http://schemas.microsoft.com/office/drawing/2014/main" id="{1DEA9D5A-EC9F-4D0C-8396-337F603D1F06}"/>
                </a:ext>
              </a:extLst>
            </p:cNvPr>
            <p:cNvGrpSpPr/>
            <p:nvPr/>
          </p:nvGrpSpPr>
          <p:grpSpPr>
            <a:xfrm>
              <a:off x="1886467" y="10113188"/>
              <a:ext cx="3456023" cy="553998"/>
              <a:chOff x="1907629" y="10055967"/>
              <a:chExt cx="3456023" cy="553998"/>
            </a:xfrm>
          </p:grpSpPr>
          <p:grpSp>
            <p:nvGrpSpPr>
              <p:cNvPr id="156" name="Groupe 155">
                <a:extLst>
                  <a:ext uri="{FF2B5EF4-FFF2-40B4-BE49-F238E27FC236}">
                    <a16:creationId xmlns:a16="http://schemas.microsoft.com/office/drawing/2014/main" id="{0C1D419C-68DB-4CC5-B514-3B63F633C447}"/>
                  </a:ext>
                </a:extLst>
              </p:cNvPr>
              <p:cNvGrpSpPr/>
              <p:nvPr/>
            </p:nvGrpSpPr>
            <p:grpSpPr>
              <a:xfrm>
                <a:off x="1907629" y="10080966"/>
                <a:ext cx="3405719" cy="504000"/>
                <a:chOff x="1907629" y="2837217"/>
                <a:chExt cx="3405719" cy="504000"/>
              </a:xfrm>
            </p:grpSpPr>
            <p:sp>
              <p:nvSpPr>
                <p:cNvPr id="158" name="Rectangle 157">
                  <a:extLst>
                    <a:ext uri="{FF2B5EF4-FFF2-40B4-BE49-F238E27FC236}">
                      <a16:creationId xmlns:a16="http://schemas.microsoft.com/office/drawing/2014/main" id="{51327A4D-4D79-41F5-912D-1997C7D96291}"/>
                    </a:ext>
                  </a:extLst>
                </p:cNvPr>
                <p:cNvSpPr/>
                <p:nvPr/>
              </p:nvSpPr>
              <p:spPr>
                <a:xfrm>
                  <a:off x="2052761" y="2837217"/>
                  <a:ext cx="3260587" cy="504000"/>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p>
              </p:txBody>
            </p:sp>
            <p:grpSp>
              <p:nvGrpSpPr>
                <p:cNvPr id="160" name="Groupe 159">
                  <a:extLst>
                    <a:ext uri="{FF2B5EF4-FFF2-40B4-BE49-F238E27FC236}">
                      <a16:creationId xmlns:a16="http://schemas.microsoft.com/office/drawing/2014/main" id="{E387F380-E39A-4F95-AAD5-EE006E3C3000}"/>
                    </a:ext>
                  </a:extLst>
                </p:cNvPr>
                <p:cNvGrpSpPr/>
                <p:nvPr/>
              </p:nvGrpSpPr>
              <p:grpSpPr>
                <a:xfrm>
                  <a:off x="1907629" y="2837217"/>
                  <a:ext cx="271472" cy="504000"/>
                  <a:chOff x="1903658" y="4070603"/>
                  <a:chExt cx="265051" cy="504000"/>
                </a:xfrm>
              </p:grpSpPr>
              <p:cxnSp>
                <p:nvCxnSpPr>
                  <p:cNvPr id="163" name="Connecteur droit 162">
                    <a:extLst>
                      <a:ext uri="{FF2B5EF4-FFF2-40B4-BE49-F238E27FC236}">
                        <a16:creationId xmlns:a16="http://schemas.microsoft.com/office/drawing/2014/main" id="{67DC8FA4-B34A-4E12-975A-63AC9791177A}"/>
                      </a:ext>
                    </a:extLst>
                  </p:cNvPr>
                  <p:cNvCxnSpPr>
                    <a:cxnSpLocks/>
                  </p:cNvCxnSpPr>
                  <p:nvPr/>
                </p:nvCxnSpPr>
                <p:spPr>
                  <a:xfrm>
                    <a:off x="2036183" y="4070603"/>
                    <a:ext cx="0" cy="504000"/>
                  </a:xfrm>
                  <a:prstGeom prst="line">
                    <a:avLst/>
                  </a:prstGeom>
                  <a:solidFill>
                    <a:schemeClr val="accent1"/>
                  </a:solidFill>
                  <a:ln w="28575">
                    <a:solidFill>
                      <a:schemeClr val="accent1"/>
                    </a:solidFill>
                  </a:ln>
                </p:spPr>
                <p:style>
                  <a:lnRef idx="1">
                    <a:schemeClr val="accent1"/>
                  </a:lnRef>
                  <a:fillRef idx="0">
                    <a:schemeClr val="accent1"/>
                  </a:fillRef>
                  <a:effectRef idx="0">
                    <a:schemeClr val="accent1"/>
                  </a:effectRef>
                  <a:fontRef idx="minor">
                    <a:schemeClr val="tx1"/>
                  </a:fontRef>
                </p:style>
              </p:cxnSp>
              <p:sp>
                <p:nvSpPr>
                  <p:cNvPr id="164" name="Ellipse 163">
                    <a:extLst>
                      <a:ext uri="{FF2B5EF4-FFF2-40B4-BE49-F238E27FC236}">
                        <a16:creationId xmlns:a16="http://schemas.microsoft.com/office/drawing/2014/main" id="{0A907733-81B6-4B2A-B0BB-70EDCF34AF41}"/>
                      </a:ext>
                    </a:extLst>
                  </p:cNvPr>
                  <p:cNvSpPr/>
                  <p:nvPr/>
                </p:nvSpPr>
                <p:spPr>
                  <a:xfrm>
                    <a:off x="1903658" y="4204151"/>
                    <a:ext cx="265051" cy="236904"/>
                  </a:xfrm>
                  <a:prstGeom prst="ellipse">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1100" b="1" dirty="0"/>
                      <a:t>3</a:t>
                    </a:r>
                  </a:p>
                </p:txBody>
              </p:sp>
            </p:grpSp>
          </p:grpSp>
          <p:sp>
            <p:nvSpPr>
              <p:cNvPr id="147" name="Rectangle 146">
                <a:extLst>
                  <a:ext uri="{FF2B5EF4-FFF2-40B4-BE49-F238E27FC236}">
                    <a16:creationId xmlns:a16="http://schemas.microsoft.com/office/drawing/2014/main" id="{5F32599E-92FE-48C1-97F9-37301664E608}"/>
                  </a:ext>
                </a:extLst>
              </p:cNvPr>
              <p:cNvSpPr/>
              <p:nvPr/>
            </p:nvSpPr>
            <p:spPr>
              <a:xfrm>
                <a:off x="2123652" y="10055967"/>
                <a:ext cx="3240000" cy="553998"/>
              </a:xfrm>
              <a:prstGeom prst="rect">
                <a:avLst/>
              </a:prstGeom>
              <a:noFill/>
            </p:spPr>
            <p:txBody>
              <a:bodyPr wrap="square">
                <a:spAutoFit/>
              </a:bodyPr>
              <a:lstStyle/>
              <a:p>
                <a:r>
                  <a:rPr lang="fr-FR" sz="1000" b="1" dirty="0">
                    <a:solidFill>
                      <a:schemeClr val="accent1"/>
                    </a:solidFill>
                    <a:latin typeface="Univers Light" panose="020B0403020202020204" pitchFamily="34" charset="0"/>
                  </a:rPr>
                  <a:t>Anticiper les besoins, élaborer une stratégie de recrutement et d'intégration des ressources humaines </a:t>
                </a:r>
              </a:p>
            </p:txBody>
          </p:sp>
        </p:grpSp>
      </p:grpSp>
      <p:grpSp>
        <p:nvGrpSpPr>
          <p:cNvPr id="142" name="Groupe 141">
            <a:extLst>
              <a:ext uri="{FF2B5EF4-FFF2-40B4-BE49-F238E27FC236}">
                <a16:creationId xmlns:a16="http://schemas.microsoft.com/office/drawing/2014/main" id="{5B2669BD-A698-45A3-B8EE-50028A361F60}"/>
              </a:ext>
            </a:extLst>
          </p:cNvPr>
          <p:cNvGrpSpPr/>
          <p:nvPr/>
        </p:nvGrpSpPr>
        <p:grpSpPr>
          <a:xfrm>
            <a:off x="3995753" y="1501255"/>
            <a:ext cx="3456384" cy="481018"/>
            <a:chOff x="3635821" y="1491960"/>
            <a:chExt cx="3456384" cy="481018"/>
          </a:xfrm>
        </p:grpSpPr>
        <p:grpSp>
          <p:nvGrpSpPr>
            <p:cNvPr id="143" name="Groupe 142">
              <a:extLst>
                <a:ext uri="{FF2B5EF4-FFF2-40B4-BE49-F238E27FC236}">
                  <a16:creationId xmlns:a16="http://schemas.microsoft.com/office/drawing/2014/main" id="{EB30E6B5-078A-43CE-B7BC-66EA8B2BEBE5}"/>
                </a:ext>
              </a:extLst>
            </p:cNvPr>
            <p:cNvGrpSpPr/>
            <p:nvPr/>
          </p:nvGrpSpPr>
          <p:grpSpPr>
            <a:xfrm>
              <a:off x="3747100" y="1491960"/>
              <a:ext cx="3129082" cy="451140"/>
              <a:chOff x="3747100" y="1491960"/>
              <a:chExt cx="3129082" cy="451140"/>
            </a:xfrm>
          </p:grpSpPr>
          <p:sp>
            <p:nvSpPr>
              <p:cNvPr id="178" name="Rectangle 177">
                <a:extLst>
                  <a:ext uri="{FF2B5EF4-FFF2-40B4-BE49-F238E27FC236}">
                    <a16:creationId xmlns:a16="http://schemas.microsoft.com/office/drawing/2014/main" id="{110665C6-4DF1-404C-8634-330780DEC4FC}"/>
                  </a:ext>
                </a:extLst>
              </p:cNvPr>
              <p:cNvSpPr/>
              <p:nvPr/>
            </p:nvSpPr>
            <p:spPr>
              <a:xfrm>
                <a:off x="3789012" y="1527277"/>
                <a:ext cx="3087170" cy="415823"/>
              </a:xfrm>
              <a:prstGeom prst="rect">
                <a:avLst/>
              </a:prstGeom>
              <a:solidFill>
                <a:srgbClr val="FFFFFF"/>
              </a:solidFill>
              <a:ln w="22225">
                <a:solidFill>
                  <a:schemeClr val="bg2"/>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p>
            </p:txBody>
          </p:sp>
          <p:sp>
            <p:nvSpPr>
              <p:cNvPr id="181" name="ZoneTexte 180">
                <a:extLst>
                  <a:ext uri="{FF2B5EF4-FFF2-40B4-BE49-F238E27FC236}">
                    <a16:creationId xmlns:a16="http://schemas.microsoft.com/office/drawing/2014/main" id="{9E7E277A-7E87-47D3-8349-2ECF27124CAE}"/>
                  </a:ext>
                </a:extLst>
              </p:cNvPr>
              <p:cNvSpPr txBox="1"/>
              <p:nvPr/>
            </p:nvSpPr>
            <p:spPr>
              <a:xfrm>
                <a:off x="3747100" y="1491960"/>
                <a:ext cx="845828" cy="215444"/>
              </a:xfrm>
              <a:prstGeom prst="rect">
                <a:avLst/>
              </a:prstGeom>
              <a:noFill/>
            </p:spPr>
            <p:txBody>
              <a:bodyPr wrap="square">
                <a:spAutoFit/>
              </a:bodyPr>
              <a:lstStyle>
                <a:defPPr>
                  <a:defRPr lang="fr-FR"/>
                </a:defPPr>
                <a:lvl1pPr marL="108000" indent="-108000" algn="just">
                  <a:buFont typeface="Wingdings" panose="05000000000000000000" pitchFamily="2" charset="2"/>
                  <a:buChar char="§"/>
                  <a:defRPr sz="1000">
                    <a:solidFill>
                      <a:schemeClr val="tx2"/>
                    </a:solidFill>
                    <a:latin typeface="Univers Light" panose="020B0403020202020204" pitchFamily="34" charset="0"/>
                  </a:defRPr>
                </a:lvl1pPr>
              </a:lstStyle>
              <a:p>
                <a:pPr marL="0" indent="0" algn="l">
                  <a:buNone/>
                </a:pPr>
                <a:r>
                  <a:rPr lang="fr-FR" sz="800" b="1" dirty="0"/>
                  <a:t>Légende</a:t>
                </a:r>
              </a:p>
            </p:txBody>
          </p:sp>
        </p:grpSp>
        <p:grpSp>
          <p:nvGrpSpPr>
            <p:cNvPr id="144" name="Groupe 143">
              <a:extLst>
                <a:ext uri="{FF2B5EF4-FFF2-40B4-BE49-F238E27FC236}">
                  <a16:creationId xmlns:a16="http://schemas.microsoft.com/office/drawing/2014/main" id="{7DD8564C-D640-41A4-A9AA-768DE0CACAF8}"/>
                </a:ext>
              </a:extLst>
            </p:cNvPr>
            <p:cNvGrpSpPr/>
            <p:nvPr/>
          </p:nvGrpSpPr>
          <p:grpSpPr>
            <a:xfrm>
              <a:off x="5145033" y="1669592"/>
              <a:ext cx="1192567" cy="303386"/>
              <a:chOff x="5501712" y="1669592"/>
              <a:chExt cx="1192567" cy="303386"/>
            </a:xfrm>
          </p:grpSpPr>
          <p:sp>
            <p:nvSpPr>
              <p:cNvPr id="176" name="ZoneTexte 175">
                <a:extLst>
                  <a:ext uri="{FF2B5EF4-FFF2-40B4-BE49-F238E27FC236}">
                    <a16:creationId xmlns:a16="http://schemas.microsoft.com/office/drawing/2014/main" id="{8D00A938-74A8-4F4D-9654-649F9954BB0E}"/>
                  </a:ext>
                </a:extLst>
              </p:cNvPr>
              <p:cNvSpPr txBox="1"/>
              <p:nvPr/>
            </p:nvSpPr>
            <p:spPr>
              <a:xfrm>
                <a:off x="5501712" y="1757534"/>
                <a:ext cx="1192567" cy="215444"/>
              </a:xfrm>
              <a:prstGeom prst="rect">
                <a:avLst/>
              </a:prstGeom>
              <a:noFill/>
            </p:spPr>
            <p:txBody>
              <a:bodyPr wrap="square">
                <a:spAutoFit/>
              </a:bodyPr>
              <a:lstStyle>
                <a:defPPr>
                  <a:defRPr lang="fr-FR"/>
                </a:defPPr>
                <a:lvl1pPr indent="0">
                  <a:buNone/>
                  <a:defRPr sz="1000">
                    <a:latin typeface="Univers Light" panose="020B0403020202020204" pitchFamily="34" charset="0"/>
                  </a:defRPr>
                </a:lvl1pPr>
              </a:lstStyle>
              <a:p>
                <a:pPr algn="ctr"/>
                <a:r>
                  <a:rPr lang="fr-FR" sz="800" dirty="0">
                    <a:solidFill>
                      <a:schemeClr val="tx2"/>
                    </a:solidFill>
                  </a:rPr>
                  <a:t>Niveau confirmé</a:t>
                </a:r>
              </a:p>
            </p:txBody>
          </p:sp>
          <p:sp>
            <p:nvSpPr>
              <p:cNvPr id="177" name="Ellipse 176">
                <a:extLst>
                  <a:ext uri="{FF2B5EF4-FFF2-40B4-BE49-F238E27FC236}">
                    <a16:creationId xmlns:a16="http://schemas.microsoft.com/office/drawing/2014/main" id="{AB39D70A-871F-466F-932B-55513BA03AAF}"/>
                  </a:ext>
                </a:extLst>
              </p:cNvPr>
              <p:cNvSpPr/>
              <p:nvPr/>
            </p:nvSpPr>
            <p:spPr>
              <a:xfrm>
                <a:off x="6016187" y="1669592"/>
                <a:ext cx="163617" cy="133002"/>
              </a:xfrm>
              <a:prstGeom prst="ellipse">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800" b="1" dirty="0"/>
                  <a:t>3</a:t>
                </a:r>
              </a:p>
            </p:txBody>
          </p:sp>
        </p:grpSp>
        <p:grpSp>
          <p:nvGrpSpPr>
            <p:cNvPr id="145" name="Groupe 144">
              <a:extLst>
                <a:ext uri="{FF2B5EF4-FFF2-40B4-BE49-F238E27FC236}">
                  <a16:creationId xmlns:a16="http://schemas.microsoft.com/office/drawing/2014/main" id="{8AC67B79-56FC-476D-ADBA-42A2FA3E60FC}"/>
                </a:ext>
              </a:extLst>
            </p:cNvPr>
            <p:cNvGrpSpPr/>
            <p:nvPr/>
          </p:nvGrpSpPr>
          <p:grpSpPr>
            <a:xfrm>
              <a:off x="5899638" y="1669592"/>
              <a:ext cx="1192567" cy="303386"/>
              <a:chOff x="6322879" y="1669592"/>
              <a:chExt cx="1192567" cy="303386"/>
            </a:xfrm>
          </p:grpSpPr>
          <p:sp>
            <p:nvSpPr>
              <p:cNvPr id="174" name="ZoneTexte 173">
                <a:extLst>
                  <a:ext uri="{FF2B5EF4-FFF2-40B4-BE49-F238E27FC236}">
                    <a16:creationId xmlns:a16="http://schemas.microsoft.com/office/drawing/2014/main" id="{7BD23E10-B55C-4139-B3A8-237AA75F55B3}"/>
                  </a:ext>
                </a:extLst>
              </p:cNvPr>
              <p:cNvSpPr txBox="1"/>
              <p:nvPr/>
            </p:nvSpPr>
            <p:spPr>
              <a:xfrm>
                <a:off x="6322879" y="1757534"/>
                <a:ext cx="1192567" cy="215444"/>
              </a:xfrm>
              <a:prstGeom prst="rect">
                <a:avLst/>
              </a:prstGeom>
              <a:noFill/>
            </p:spPr>
            <p:txBody>
              <a:bodyPr wrap="square">
                <a:spAutoFit/>
              </a:bodyPr>
              <a:lstStyle>
                <a:defPPr>
                  <a:defRPr lang="fr-FR"/>
                </a:defPPr>
                <a:lvl1pPr indent="0">
                  <a:buNone/>
                  <a:defRPr sz="1000">
                    <a:latin typeface="Univers Light" panose="020B0403020202020204" pitchFamily="34" charset="0"/>
                  </a:defRPr>
                </a:lvl1pPr>
              </a:lstStyle>
              <a:p>
                <a:pPr algn="ctr"/>
                <a:r>
                  <a:rPr lang="fr-FR" sz="800" dirty="0">
                    <a:solidFill>
                      <a:schemeClr val="tx2"/>
                    </a:solidFill>
                  </a:rPr>
                  <a:t>Niveau expert</a:t>
                </a:r>
              </a:p>
            </p:txBody>
          </p:sp>
          <p:sp>
            <p:nvSpPr>
              <p:cNvPr id="175" name="Ellipse 174">
                <a:extLst>
                  <a:ext uri="{FF2B5EF4-FFF2-40B4-BE49-F238E27FC236}">
                    <a16:creationId xmlns:a16="http://schemas.microsoft.com/office/drawing/2014/main" id="{B2BEFBAC-F38C-4A6A-B46C-A2CAFBEBF7F6}"/>
                  </a:ext>
                </a:extLst>
              </p:cNvPr>
              <p:cNvSpPr/>
              <p:nvPr/>
            </p:nvSpPr>
            <p:spPr>
              <a:xfrm>
                <a:off x="6837354" y="1669592"/>
                <a:ext cx="163617" cy="133002"/>
              </a:xfrm>
              <a:prstGeom prst="ellipse">
                <a:avLst/>
              </a:prstGeom>
              <a:solidFill>
                <a:schemeClr val="accent1">
                  <a:lumMod val="75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800" b="1" dirty="0"/>
                  <a:t>4</a:t>
                </a:r>
              </a:p>
            </p:txBody>
          </p:sp>
        </p:grpSp>
        <p:grpSp>
          <p:nvGrpSpPr>
            <p:cNvPr id="165" name="Groupe 164">
              <a:extLst>
                <a:ext uri="{FF2B5EF4-FFF2-40B4-BE49-F238E27FC236}">
                  <a16:creationId xmlns:a16="http://schemas.microsoft.com/office/drawing/2014/main" id="{610EA472-E47D-4B32-A415-E713500E91FE}"/>
                </a:ext>
              </a:extLst>
            </p:cNvPr>
            <p:cNvGrpSpPr/>
            <p:nvPr/>
          </p:nvGrpSpPr>
          <p:grpSpPr>
            <a:xfrm>
              <a:off x="4390427" y="1669592"/>
              <a:ext cx="1192567" cy="303386"/>
              <a:chOff x="4680545" y="1669592"/>
              <a:chExt cx="1192567" cy="303386"/>
            </a:xfrm>
          </p:grpSpPr>
          <p:sp>
            <p:nvSpPr>
              <p:cNvPr id="170" name="ZoneTexte 169">
                <a:extLst>
                  <a:ext uri="{FF2B5EF4-FFF2-40B4-BE49-F238E27FC236}">
                    <a16:creationId xmlns:a16="http://schemas.microsoft.com/office/drawing/2014/main" id="{90D70FD2-089D-4DB7-A2A9-F5FC38E2ED08}"/>
                  </a:ext>
                </a:extLst>
              </p:cNvPr>
              <p:cNvSpPr txBox="1"/>
              <p:nvPr/>
            </p:nvSpPr>
            <p:spPr>
              <a:xfrm>
                <a:off x="4680545" y="1757534"/>
                <a:ext cx="1192567" cy="215444"/>
              </a:xfrm>
              <a:prstGeom prst="rect">
                <a:avLst/>
              </a:prstGeom>
              <a:noFill/>
            </p:spPr>
            <p:txBody>
              <a:bodyPr wrap="square">
                <a:spAutoFit/>
              </a:bodyPr>
              <a:lstStyle>
                <a:defPPr>
                  <a:defRPr lang="fr-FR"/>
                </a:defPPr>
                <a:lvl1pPr indent="0">
                  <a:buNone/>
                  <a:defRPr sz="1000">
                    <a:latin typeface="Univers Light" panose="020B0403020202020204" pitchFamily="34" charset="0"/>
                  </a:defRPr>
                </a:lvl1pPr>
              </a:lstStyle>
              <a:p>
                <a:pPr algn="ctr"/>
                <a:r>
                  <a:rPr lang="fr-FR" sz="800" dirty="0">
                    <a:solidFill>
                      <a:schemeClr val="tx2"/>
                    </a:solidFill>
                  </a:rPr>
                  <a:t>Niveau avancé</a:t>
                </a:r>
              </a:p>
            </p:txBody>
          </p:sp>
          <p:sp>
            <p:nvSpPr>
              <p:cNvPr id="173" name="Ellipse 172">
                <a:extLst>
                  <a:ext uri="{FF2B5EF4-FFF2-40B4-BE49-F238E27FC236}">
                    <a16:creationId xmlns:a16="http://schemas.microsoft.com/office/drawing/2014/main" id="{42E2C352-B372-4A03-99C9-21F9A793897E}"/>
                  </a:ext>
                </a:extLst>
              </p:cNvPr>
              <p:cNvSpPr/>
              <p:nvPr/>
            </p:nvSpPr>
            <p:spPr>
              <a:xfrm>
                <a:off x="5195020" y="1669592"/>
                <a:ext cx="163617" cy="133002"/>
              </a:xfrm>
              <a:prstGeom prst="ellipse">
                <a:avLst/>
              </a:prstGeom>
              <a:solidFill>
                <a:schemeClr val="accent1">
                  <a:lumMod val="60000"/>
                  <a:lumOff val="40000"/>
                </a:schemeClr>
              </a:solid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800" b="1" dirty="0"/>
                  <a:t>2</a:t>
                </a:r>
              </a:p>
            </p:txBody>
          </p:sp>
        </p:grpSp>
        <p:grpSp>
          <p:nvGrpSpPr>
            <p:cNvPr id="167" name="Groupe 166">
              <a:extLst>
                <a:ext uri="{FF2B5EF4-FFF2-40B4-BE49-F238E27FC236}">
                  <a16:creationId xmlns:a16="http://schemas.microsoft.com/office/drawing/2014/main" id="{4C44A311-83C6-4EA9-BC91-E5D19F524614}"/>
                </a:ext>
              </a:extLst>
            </p:cNvPr>
            <p:cNvGrpSpPr/>
            <p:nvPr/>
          </p:nvGrpSpPr>
          <p:grpSpPr>
            <a:xfrm>
              <a:off x="3635821" y="1669592"/>
              <a:ext cx="1192567" cy="303386"/>
              <a:chOff x="3859378" y="1669592"/>
              <a:chExt cx="1192567" cy="303386"/>
            </a:xfrm>
          </p:grpSpPr>
          <p:sp>
            <p:nvSpPr>
              <p:cNvPr id="168" name="ZoneTexte 167">
                <a:extLst>
                  <a:ext uri="{FF2B5EF4-FFF2-40B4-BE49-F238E27FC236}">
                    <a16:creationId xmlns:a16="http://schemas.microsoft.com/office/drawing/2014/main" id="{A88215FB-AFB2-4EDA-9A5A-ABD63EC224F2}"/>
                  </a:ext>
                </a:extLst>
              </p:cNvPr>
              <p:cNvSpPr txBox="1"/>
              <p:nvPr/>
            </p:nvSpPr>
            <p:spPr>
              <a:xfrm>
                <a:off x="3859378" y="1757534"/>
                <a:ext cx="1192567" cy="215444"/>
              </a:xfrm>
              <a:prstGeom prst="rect">
                <a:avLst/>
              </a:prstGeom>
              <a:noFill/>
            </p:spPr>
            <p:txBody>
              <a:bodyPr wrap="square">
                <a:spAutoFit/>
              </a:bodyPr>
              <a:lstStyle>
                <a:defPPr>
                  <a:defRPr lang="fr-FR"/>
                </a:defPPr>
                <a:lvl1pPr indent="0">
                  <a:buNone/>
                  <a:defRPr sz="1000">
                    <a:latin typeface="Univers Light" panose="020B0403020202020204" pitchFamily="34" charset="0"/>
                  </a:defRPr>
                </a:lvl1pPr>
              </a:lstStyle>
              <a:p>
                <a:pPr algn="ctr"/>
                <a:r>
                  <a:rPr lang="fr-FR" sz="800" dirty="0">
                    <a:solidFill>
                      <a:schemeClr val="tx2"/>
                    </a:solidFill>
                  </a:rPr>
                  <a:t>Niveau de base</a:t>
                </a:r>
              </a:p>
            </p:txBody>
          </p:sp>
          <p:sp>
            <p:nvSpPr>
              <p:cNvPr id="169" name="Ellipse 168">
                <a:extLst>
                  <a:ext uri="{FF2B5EF4-FFF2-40B4-BE49-F238E27FC236}">
                    <a16:creationId xmlns:a16="http://schemas.microsoft.com/office/drawing/2014/main" id="{C4661437-F66D-45F6-B211-B714EF4A87BF}"/>
                  </a:ext>
                </a:extLst>
              </p:cNvPr>
              <p:cNvSpPr/>
              <p:nvPr/>
            </p:nvSpPr>
            <p:spPr>
              <a:xfrm>
                <a:off x="4373853" y="1669592"/>
                <a:ext cx="163617" cy="133002"/>
              </a:xfrm>
              <a:prstGeom prst="ellipse">
                <a:avLst/>
              </a:prstGeom>
              <a:solidFill>
                <a:schemeClr val="accent1">
                  <a:lumMod val="40000"/>
                  <a:lumOff val="60000"/>
                </a:schemeClr>
              </a:solidFill>
              <a:ln>
                <a:solidFill>
                  <a:schemeClr val="accent1">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800" b="1" dirty="0">
                    <a:solidFill>
                      <a:srgbClr val="FFFFFF"/>
                    </a:solidFill>
                  </a:rPr>
                  <a:t>1</a:t>
                </a:r>
              </a:p>
            </p:txBody>
          </p:sp>
        </p:grpSp>
      </p:grpSp>
      <p:sp>
        <p:nvSpPr>
          <p:cNvPr id="182" name="ZoneTexte 181">
            <a:extLst>
              <a:ext uri="{FF2B5EF4-FFF2-40B4-BE49-F238E27FC236}">
                <a16:creationId xmlns:a16="http://schemas.microsoft.com/office/drawing/2014/main" id="{B4C0AF07-5CA0-436A-ABEC-DEAC0EF8AB5C}"/>
              </a:ext>
            </a:extLst>
          </p:cNvPr>
          <p:cNvSpPr txBox="1"/>
          <p:nvPr/>
        </p:nvSpPr>
        <p:spPr>
          <a:xfrm>
            <a:off x="240923" y="1220429"/>
            <a:ext cx="4619033" cy="307777"/>
          </a:xfrm>
          <a:prstGeom prst="rect">
            <a:avLst/>
          </a:prstGeom>
          <a:solidFill>
            <a:srgbClr val="1C92DA"/>
          </a:solidFill>
          <a:effectLst>
            <a:outerShdw blurRad="50800" dist="38100" dir="2700000" algn="tl" rotWithShape="0">
              <a:prstClr val="black">
                <a:alpha val="40000"/>
              </a:prstClr>
            </a:outerShdw>
          </a:effectLst>
        </p:spPr>
        <p:txBody>
          <a:bodyPr wrap="square" lIns="36000" tIns="0" rIns="36000" bIns="0" rtlCol="0">
            <a:spAutoFit/>
          </a:bodyPr>
          <a:lstStyle/>
          <a:p>
            <a:pPr algn="ctr"/>
            <a:r>
              <a:rPr lang="fr-FR" sz="2000" b="1" dirty="0">
                <a:solidFill>
                  <a:schemeClr val="bg1"/>
                </a:solidFill>
                <a:latin typeface="Univers Light" panose="020B0403020202020204" pitchFamily="34" charset="0"/>
              </a:rPr>
              <a:t>Directeur Administratif et Financier</a:t>
            </a:r>
          </a:p>
        </p:txBody>
      </p:sp>
      <p:pic>
        <p:nvPicPr>
          <p:cNvPr id="15" name="Image 14" descr="Une image contenant texte, Police, logo, Graphique&#10;&#10;Description générée automatiquement">
            <a:extLst>
              <a:ext uri="{FF2B5EF4-FFF2-40B4-BE49-F238E27FC236}">
                <a16:creationId xmlns:a16="http://schemas.microsoft.com/office/drawing/2014/main" id="{F77090C1-EFDE-A4AF-DE66-A307D48F4105}"/>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77738" y="56907"/>
            <a:ext cx="1117053" cy="922337"/>
          </a:xfrm>
          <a:prstGeom prst="rect">
            <a:avLst/>
          </a:prstGeom>
        </p:spPr>
      </p:pic>
    </p:spTree>
    <p:extLst>
      <p:ext uri="{BB962C8B-B14F-4D97-AF65-F5344CB8AC3E}">
        <p14:creationId xmlns:p14="http://schemas.microsoft.com/office/powerpoint/2010/main" val="175369000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 name="ZoneTexte 103">
            <a:extLst>
              <a:ext uri="{FF2B5EF4-FFF2-40B4-BE49-F238E27FC236}">
                <a16:creationId xmlns:a16="http://schemas.microsoft.com/office/drawing/2014/main" id="{4A36D89B-A17D-4E79-AC81-666F9488D64F}"/>
              </a:ext>
            </a:extLst>
          </p:cNvPr>
          <p:cNvSpPr txBox="1"/>
          <p:nvPr/>
        </p:nvSpPr>
        <p:spPr>
          <a:xfrm>
            <a:off x="3996221" y="7692553"/>
            <a:ext cx="3240000" cy="1477328"/>
          </a:xfrm>
          <a:prstGeom prst="rect">
            <a:avLst/>
          </a:prstGeom>
          <a:noFill/>
        </p:spPr>
        <p:txBody>
          <a:bodyPr wrap="square">
            <a:spAutoFit/>
          </a:bodyPr>
          <a:lstStyle>
            <a:defPPr>
              <a:defRPr lang="fr-FR"/>
            </a:defPPr>
            <a:lvl1pPr algn="just">
              <a:defRPr sz="1000">
                <a:latin typeface="Univers Light" panose="020B0403020202020204" pitchFamily="34" charset="0"/>
              </a:defRPr>
            </a:lvl1pPr>
          </a:lstStyle>
          <a:p>
            <a:pPr marL="108000" indent="-108000" algn="l">
              <a:buFont typeface="Wingdings" panose="05000000000000000000" pitchFamily="2" charset="2"/>
              <a:buChar char="§"/>
            </a:pPr>
            <a:r>
              <a:rPr lang="fr-FR" dirty="0">
                <a:solidFill>
                  <a:schemeClr val="tx2"/>
                </a:solidFill>
              </a:rPr>
              <a:t>Métiers des cabinets d’expertise-comptable : Chef de mission, Expert-comptable (sous condition d’obtention du DEC), Consultant finance, Consultant transaction service…</a:t>
            </a:r>
          </a:p>
          <a:p>
            <a:pPr marL="108000" indent="-108000" algn="l">
              <a:buFont typeface="Wingdings" panose="05000000000000000000" pitchFamily="2" charset="2"/>
              <a:buChar char="§"/>
            </a:pPr>
            <a:r>
              <a:rPr lang="fr-FR" dirty="0">
                <a:solidFill>
                  <a:schemeClr val="tx2"/>
                </a:solidFill>
              </a:rPr>
              <a:t>Autres métiers des directions d’entreprise (direction des achats, des ressources humaines, direction générale, etc.) </a:t>
            </a:r>
          </a:p>
          <a:p>
            <a:pPr marL="108000" indent="-108000" algn="l">
              <a:buFont typeface="Wingdings" panose="05000000000000000000" pitchFamily="2" charset="2"/>
              <a:buChar char="§"/>
            </a:pPr>
            <a:r>
              <a:rPr lang="fr-FR" dirty="0">
                <a:solidFill>
                  <a:schemeClr val="tx2"/>
                </a:solidFill>
              </a:rPr>
              <a:t>Consultant en finance, stratégie, organisation ou systèmes d’information en cabinet de conseil</a:t>
            </a:r>
          </a:p>
        </p:txBody>
      </p:sp>
      <p:sp>
        <p:nvSpPr>
          <p:cNvPr id="66" name="ZoneTexte 65">
            <a:extLst>
              <a:ext uri="{FF2B5EF4-FFF2-40B4-BE49-F238E27FC236}">
                <a16:creationId xmlns:a16="http://schemas.microsoft.com/office/drawing/2014/main" id="{FD824262-D8A8-4118-9609-69D47F0AE7AD}"/>
              </a:ext>
            </a:extLst>
          </p:cNvPr>
          <p:cNvSpPr txBox="1"/>
          <p:nvPr/>
        </p:nvSpPr>
        <p:spPr>
          <a:xfrm>
            <a:off x="369971" y="2276058"/>
            <a:ext cx="3240000" cy="2400657"/>
          </a:xfrm>
          <a:prstGeom prst="rect">
            <a:avLst/>
          </a:prstGeom>
          <a:noFill/>
        </p:spPr>
        <p:txBody>
          <a:bodyPr wrap="square">
            <a:spAutoFit/>
          </a:bodyPr>
          <a:lstStyle>
            <a:defPPr>
              <a:defRPr lang="fr-FR"/>
            </a:defPPr>
            <a:lvl1pPr marL="108000" indent="-108000" algn="just">
              <a:buFont typeface="Wingdings" panose="05000000000000000000" pitchFamily="2" charset="2"/>
              <a:buChar char="§"/>
              <a:defRPr sz="1000">
                <a:solidFill>
                  <a:schemeClr val="tx2"/>
                </a:solidFill>
                <a:latin typeface="Univers Light" panose="020B0403020202020204" pitchFamily="34" charset="0"/>
              </a:defRPr>
            </a:lvl1pPr>
          </a:lstStyle>
          <a:p>
            <a:pPr algn="l"/>
            <a:r>
              <a:rPr lang="fr-FR" dirty="0"/>
              <a:t>Dans les cabinets de petite à moyenne taille, le DAF intervient davantage sur des missions de production comptable : contrôle de la conformité légale des procédures comptables, établissement des comptes annuels, gestion des achats, des recouvrements. Il peut également superviser d’autres fonctions support comme les Ressources Humaines</a:t>
            </a:r>
          </a:p>
          <a:p>
            <a:pPr algn="l"/>
            <a:r>
              <a:rPr lang="fr-FR" dirty="0"/>
              <a:t>Dans les grands cabinets, le DAF encadre plusieurs équipes structurées selon leur niveau d’intervention dans le processus comptable et financier : équipes comptables, contrôleurs de gestion, recouvrement, etc. Ses activités sont donc davantage dédiées aux missions de management, de gestion de projets et de coordination.</a:t>
            </a:r>
          </a:p>
        </p:txBody>
      </p:sp>
      <p:sp>
        <p:nvSpPr>
          <p:cNvPr id="82" name="ZoneTexte 81">
            <a:extLst>
              <a:ext uri="{FF2B5EF4-FFF2-40B4-BE49-F238E27FC236}">
                <a16:creationId xmlns:a16="http://schemas.microsoft.com/office/drawing/2014/main" id="{4790275F-7869-48AB-A01B-85061FA25347}"/>
              </a:ext>
            </a:extLst>
          </p:cNvPr>
          <p:cNvSpPr txBox="1"/>
          <p:nvPr/>
        </p:nvSpPr>
        <p:spPr>
          <a:xfrm>
            <a:off x="3935345" y="3257674"/>
            <a:ext cx="3249899" cy="430887"/>
          </a:xfrm>
          <a:prstGeom prst="rect">
            <a:avLst/>
          </a:prstGeom>
          <a:noFill/>
        </p:spPr>
        <p:txBody>
          <a:bodyPr wrap="square">
            <a:spAutoFit/>
          </a:bodyPr>
          <a:lstStyle>
            <a:defPPr>
              <a:defRPr lang="fr-FR"/>
            </a:defPPr>
            <a:lvl1pPr marL="108000" indent="-108000" algn="just">
              <a:buFont typeface="Wingdings" panose="05000000000000000000" pitchFamily="2" charset="2"/>
              <a:buChar char="§"/>
              <a:defRPr sz="1000">
                <a:solidFill>
                  <a:schemeClr val="tx2"/>
                </a:solidFill>
                <a:latin typeface="Univers Light" panose="020B0403020202020204" pitchFamily="34" charset="0"/>
              </a:defRPr>
            </a:lvl1pPr>
          </a:lstStyle>
          <a:p>
            <a:pPr marL="0" indent="0" algn="l">
              <a:buNone/>
            </a:pPr>
            <a:r>
              <a:rPr lang="fr-FR" sz="1100" dirty="0">
                <a:solidFill>
                  <a:schemeClr val="accent2"/>
                </a:solidFill>
              </a:rPr>
              <a:t>Profil recommandé pour le personnel expérimenté s’orientant vers ce métier </a:t>
            </a:r>
          </a:p>
        </p:txBody>
      </p:sp>
      <p:sp>
        <p:nvSpPr>
          <p:cNvPr id="69" name="ZoneTexte 68">
            <a:extLst>
              <a:ext uri="{FF2B5EF4-FFF2-40B4-BE49-F238E27FC236}">
                <a16:creationId xmlns:a16="http://schemas.microsoft.com/office/drawing/2014/main" id="{0B70E29C-F493-49E2-9712-AAE863D973CE}"/>
              </a:ext>
            </a:extLst>
          </p:cNvPr>
          <p:cNvSpPr txBox="1"/>
          <p:nvPr/>
        </p:nvSpPr>
        <p:spPr>
          <a:xfrm>
            <a:off x="3996221" y="3701916"/>
            <a:ext cx="3240000" cy="707886"/>
          </a:xfrm>
          <a:prstGeom prst="rect">
            <a:avLst/>
          </a:prstGeom>
          <a:noFill/>
        </p:spPr>
        <p:txBody>
          <a:bodyPr wrap="square">
            <a:spAutoFit/>
          </a:bodyPr>
          <a:lstStyle>
            <a:defPPr>
              <a:defRPr lang="fr-FR"/>
            </a:defPPr>
            <a:lvl1pPr marL="108000" indent="-108000">
              <a:buFont typeface="Wingdings" panose="05000000000000000000" pitchFamily="2" charset="2"/>
              <a:buChar char="§"/>
              <a:defRPr sz="1000">
                <a:latin typeface="Univers Light" panose="020B0403020202020204" pitchFamily="34" charset="0"/>
              </a:defRPr>
            </a:lvl1pPr>
          </a:lstStyle>
          <a:p>
            <a:r>
              <a:rPr lang="fr-FR" dirty="0">
                <a:solidFill>
                  <a:schemeClr val="tx2"/>
                </a:solidFill>
              </a:rPr>
              <a:t>Auditeur ou Chef de mission Comptable au sein d’un cabinet d’expert-comptable ou en entreprise</a:t>
            </a:r>
          </a:p>
          <a:p>
            <a:r>
              <a:rPr lang="fr-FR" dirty="0">
                <a:solidFill>
                  <a:schemeClr val="tx2"/>
                </a:solidFill>
              </a:rPr>
              <a:t>Contrôleur de gestion en entreprise</a:t>
            </a:r>
          </a:p>
          <a:p>
            <a:r>
              <a:rPr lang="fr-FR" dirty="0">
                <a:solidFill>
                  <a:schemeClr val="tx2"/>
                </a:solidFill>
              </a:rPr>
              <a:t>DAF au sein d’un autre cabinet d’expert-comptable</a:t>
            </a:r>
          </a:p>
        </p:txBody>
      </p:sp>
      <p:cxnSp>
        <p:nvCxnSpPr>
          <p:cNvPr id="74" name="Connecteur droit 73">
            <a:extLst>
              <a:ext uri="{FF2B5EF4-FFF2-40B4-BE49-F238E27FC236}">
                <a16:creationId xmlns:a16="http://schemas.microsoft.com/office/drawing/2014/main" id="{90469217-9DF8-4D26-8229-BF3ABDFAD4D5}"/>
              </a:ext>
            </a:extLst>
          </p:cNvPr>
          <p:cNvCxnSpPr>
            <a:cxnSpLocks/>
          </p:cNvCxnSpPr>
          <p:nvPr/>
        </p:nvCxnSpPr>
        <p:spPr>
          <a:xfrm flipV="1">
            <a:off x="3946588" y="3691256"/>
            <a:ext cx="3168000" cy="1504"/>
          </a:xfrm>
          <a:prstGeom prst="line">
            <a:avLst/>
          </a:prstGeom>
          <a:ln>
            <a:solidFill>
              <a:srgbClr val="1C92DA"/>
            </a:solidFill>
          </a:ln>
        </p:spPr>
        <p:style>
          <a:lnRef idx="1">
            <a:schemeClr val="accent1"/>
          </a:lnRef>
          <a:fillRef idx="0">
            <a:schemeClr val="accent1"/>
          </a:fillRef>
          <a:effectRef idx="0">
            <a:schemeClr val="accent1"/>
          </a:effectRef>
          <a:fontRef idx="minor">
            <a:schemeClr val="tx1"/>
          </a:fontRef>
        </p:style>
      </p:cxnSp>
      <p:sp>
        <p:nvSpPr>
          <p:cNvPr id="109" name="ZoneTexte 108">
            <a:extLst>
              <a:ext uri="{FF2B5EF4-FFF2-40B4-BE49-F238E27FC236}">
                <a16:creationId xmlns:a16="http://schemas.microsoft.com/office/drawing/2014/main" id="{AF3D5513-BF9B-4E23-A5CD-D9F5CE73A3B1}"/>
              </a:ext>
            </a:extLst>
          </p:cNvPr>
          <p:cNvSpPr txBox="1"/>
          <p:nvPr/>
        </p:nvSpPr>
        <p:spPr>
          <a:xfrm>
            <a:off x="369971" y="6776365"/>
            <a:ext cx="3240000" cy="1631216"/>
          </a:xfrm>
          <a:prstGeom prst="rect">
            <a:avLst/>
          </a:prstGeom>
          <a:noFill/>
        </p:spPr>
        <p:txBody>
          <a:bodyPr wrap="square">
            <a:spAutoFit/>
          </a:bodyPr>
          <a:lstStyle>
            <a:defPPr>
              <a:defRPr lang="fr-FR"/>
            </a:defPPr>
            <a:lvl1pPr marL="108000" indent="-108000" algn="just">
              <a:buFont typeface="Wingdings" panose="05000000000000000000" pitchFamily="2" charset="2"/>
              <a:buChar char="§"/>
              <a:defRPr sz="1000">
                <a:solidFill>
                  <a:schemeClr val="tx2"/>
                </a:solidFill>
                <a:latin typeface="Univers Light" panose="020B0403020202020204" pitchFamily="34" charset="0"/>
              </a:defRPr>
            </a:lvl1pPr>
          </a:lstStyle>
          <a:p>
            <a:pPr algn="l"/>
            <a:r>
              <a:rPr lang="fr-FR" dirty="0"/>
              <a:t>Avec l’expérience, possibilités d’encadrement d’une équipe plus étoffée ou de plusieurs équipes, et, par conséquent, augmentation des activités managériales et de pilotage</a:t>
            </a:r>
          </a:p>
          <a:p>
            <a:pPr algn="l"/>
            <a:r>
              <a:rPr lang="fr-FR" dirty="0"/>
              <a:t>A mesure que l’expérience s’accroît et selon son expérience, possibilité d’intervention directe sur le pilotage d’opérations financières complexes (restructuration, fusion-acquisition…) nécessitant de fortes compétences en matière de prévision financière et d’accompagnement au changement</a:t>
            </a:r>
          </a:p>
        </p:txBody>
      </p:sp>
      <p:sp>
        <p:nvSpPr>
          <p:cNvPr id="126" name="ZoneTexte 125">
            <a:extLst>
              <a:ext uri="{FF2B5EF4-FFF2-40B4-BE49-F238E27FC236}">
                <a16:creationId xmlns:a16="http://schemas.microsoft.com/office/drawing/2014/main" id="{B98F3625-1046-4D5F-ADD3-A4CAEFB445D3}"/>
              </a:ext>
            </a:extLst>
          </p:cNvPr>
          <p:cNvSpPr txBox="1"/>
          <p:nvPr/>
        </p:nvSpPr>
        <p:spPr>
          <a:xfrm>
            <a:off x="510584" y="1663087"/>
            <a:ext cx="3209469" cy="246221"/>
          </a:xfrm>
          <a:prstGeom prst="rect">
            <a:avLst/>
          </a:prstGeom>
          <a:noFill/>
        </p:spPr>
        <p:txBody>
          <a:bodyPr wrap="square" lIns="36000" tIns="0" rIns="36000" bIns="0" rtlCol="0">
            <a:spAutoFit/>
          </a:bodyPr>
          <a:lstStyle/>
          <a:p>
            <a:r>
              <a:rPr lang="fr-FR" sz="1600" b="1" dirty="0">
                <a:solidFill>
                  <a:schemeClr val="accent2"/>
                </a:solidFill>
                <a:latin typeface="Univers Light" panose="020B0403020202020204" pitchFamily="34" charset="0"/>
              </a:rPr>
              <a:t>Variabilité du métier</a:t>
            </a:r>
          </a:p>
        </p:txBody>
      </p:sp>
      <p:sp>
        <p:nvSpPr>
          <p:cNvPr id="127" name="Triangle isocèle 126">
            <a:extLst>
              <a:ext uri="{FF2B5EF4-FFF2-40B4-BE49-F238E27FC236}">
                <a16:creationId xmlns:a16="http://schemas.microsoft.com/office/drawing/2014/main" id="{ACBE601F-1288-475A-B512-BD910EF38035}"/>
              </a:ext>
            </a:extLst>
          </p:cNvPr>
          <p:cNvSpPr/>
          <p:nvPr/>
        </p:nvSpPr>
        <p:spPr>
          <a:xfrm rot="5400000">
            <a:off x="366673" y="1742402"/>
            <a:ext cx="163177" cy="95528"/>
          </a:xfrm>
          <a:prstGeom prst="triangle">
            <a:avLst/>
          </a:prstGeom>
          <a:solidFill>
            <a:schemeClr val="accent2"/>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100" dirty="0" err="1">
              <a:solidFill>
                <a:schemeClr val="accent2"/>
              </a:solidFill>
            </a:endParaRPr>
          </a:p>
        </p:txBody>
      </p:sp>
      <p:cxnSp>
        <p:nvCxnSpPr>
          <p:cNvPr id="139" name="Connecteur droit 138">
            <a:extLst>
              <a:ext uri="{FF2B5EF4-FFF2-40B4-BE49-F238E27FC236}">
                <a16:creationId xmlns:a16="http://schemas.microsoft.com/office/drawing/2014/main" id="{8A39C541-AE05-46FD-8BA0-E62BB599F9E4}"/>
              </a:ext>
            </a:extLst>
          </p:cNvPr>
          <p:cNvCxnSpPr>
            <a:cxnSpLocks/>
          </p:cNvCxnSpPr>
          <p:nvPr/>
        </p:nvCxnSpPr>
        <p:spPr>
          <a:xfrm>
            <a:off x="410396" y="1928364"/>
            <a:ext cx="3240000" cy="0"/>
          </a:xfrm>
          <a:prstGeom prst="line">
            <a:avLst/>
          </a:prstGeom>
          <a:ln w="25400">
            <a:solidFill>
              <a:srgbClr val="1C92DA"/>
            </a:solidFill>
            <a:prstDash val="sysDot"/>
          </a:ln>
        </p:spPr>
        <p:style>
          <a:lnRef idx="1">
            <a:schemeClr val="accent1"/>
          </a:lnRef>
          <a:fillRef idx="0">
            <a:schemeClr val="accent1"/>
          </a:fillRef>
          <a:effectRef idx="0">
            <a:schemeClr val="accent1"/>
          </a:effectRef>
          <a:fontRef idx="minor">
            <a:schemeClr val="tx1"/>
          </a:fontRef>
        </p:style>
      </p:cxnSp>
      <p:grpSp>
        <p:nvGrpSpPr>
          <p:cNvPr id="220" name="Groupe 219">
            <a:extLst>
              <a:ext uri="{FF2B5EF4-FFF2-40B4-BE49-F238E27FC236}">
                <a16:creationId xmlns:a16="http://schemas.microsoft.com/office/drawing/2014/main" id="{967EE6A5-262A-424E-9421-305DB32E965D}"/>
              </a:ext>
            </a:extLst>
          </p:cNvPr>
          <p:cNvGrpSpPr/>
          <p:nvPr/>
        </p:nvGrpSpPr>
        <p:grpSpPr>
          <a:xfrm>
            <a:off x="4093843" y="155684"/>
            <a:ext cx="3214638" cy="970644"/>
            <a:chOff x="4093843" y="155684"/>
            <a:chExt cx="3214638" cy="970644"/>
          </a:xfrm>
        </p:grpSpPr>
        <p:pic>
          <p:nvPicPr>
            <p:cNvPr id="221" name="Graphique 220" descr="Loupe avec un remplissage uni">
              <a:extLst>
                <a:ext uri="{FF2B5EF4-FFF2-40B4-BE49-F238E27FC236}">
                  <a16:creationId xmlns:a16="http://schemas.microsoft.com/office/drawing/2014/main" id="{9F29CA22-EA5B-4355-9375-3190160DBEDE}"/>
                </a:ext>
              </a:extLst>
            </p:cNvPr>
            <p:cNvPicPr>
              <a:picLocks noChangeAspect="1"/>
            </p:cNvPicPr>
            <p:nvPr/>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6314680" y="155684"/>
              <a:ext cx="991119" cy="970644"/>
            </a:xfrm>
            <a:prstGeom prst="rect">
              <a:avLst/>
            </a:prstGeom>
          </p:spPr>
        </p:pic>
        <p:sp>
          <p:nvSpPr>
            <p:cNvPr id="222" name="ZoneTexte 221">
              <a:extLst>
                <a:ext uri="{FF2B5EF4-FFF2-40B4-BE49-F238E27FC236}">
                  <a16:creationId xmlns:a16="http://schemas.microsoft.com/office/drawing/2014/main" id="{A4883841-3E8F-4367-A3FB-E52D4B8EDB9F}"/>
                </a:ext>
              </a:extLst>
            </p:cNvPr>
            <p:cNvSpPr txBox="1"/>
            <p:nvPr/>
          </p:nvSpPr>
          <p:spPr>
            <a:xfrm>
              <a:off x="4093843" y="445496"/>
              <a:ext cx="3214638" cy="184639"/>
            </a:xfrm>
            <a:prstGeom prst="rect">
              <a:avLst/>
            </a:prstGeom>
            <a:noFill/>
          </p:spPr>
          <p:txBody>
            <a:bodyPr wrap="square" lIns="36000" tIns="0" rIns="36000" bIns="0" rtlCol="0">
              <a:spAutoFit/>
            </a:bodyPr>
            <a:lstStyle/>
            <a:p>
              <a:r>
                <a:rPr lang="fr-FR" sz="1200" dirty="0">
                  <a:solidFill>
                    <a:schemeClr val="bg1">
                      <a:lumMod val="50000"/>
                    </a:schemeClr>
                  </a:solidFill>
                  <a:latin typeface="Univers Light" panose="020B0403020202020204" pitchFamily="34" charset="0"/>
                </a:rPr>
                <a:t>LES FICHES MÉTIERS DE L’OBSERVATOIRE</a:t>
              </a:r>
            </a:p>
          </p:txBody>
        </p:sp>
      </p:grpSp>
      <p:sp>
        <p:nvSpPr>
          <p:cNvPr id="54" name="ZoneTexte 53">
            <a:extLst>
              <a:ext uri="{FF2B5EF4-FFF2-40B4-BE49-F238E27FC236}">
                <a16:creationId xmlns:a16="http://schemas.microsoft.com/office/drawing/2014/main" id="{D0B3E300-8CF5-42E1-BE4A-BDD2E0D57766}"/>
              </a:ext>
            </a:extLst>
          </p:cNvPr>
          <p:cNvSpPr txBox="1"/>
          <p:nvPr/>
        </p:nvSpPr>
        <p:spPr>
          <a:xfrm>
            <a:off x="369971" y="4653293"/>
            <a:ext cx="3325269" cy="261610"/>
          </a:xfrm>
          <a:prstGeom prst="rect">
            <a:avLst/>
          </a:prstGeom>
          <a:noFill/>
        </p:spPr>
        <p:txBody>
          <a:bodyPr wrap="square">
            <a:spAutoFit/>
          </a:bodyPr>
          <a:lstStyle>
            <a:defPPr>
              <a:defRPr lang="fr-FR"/>
            </a:defPPr>
            <a:lvl1pPr indent="0">
              <a:spcBef>
                <a:spcPts val="200"/>
              </a:spcBef>
              <a:spcAft>
                <a:spcPts val="200"/>
              </a:spcAft>
              <a:buFont typeface="Arial" panose="020B0604020202020204" pitchFamily="34" charset="0"/>
              <a:buNone/>
              <a:defRPr sz="1200">
                <a:solidFill>
                  <a:schemeClr val="accent3">
                    <a:lumMod val="75000"/>
                  </a:schemeClr>
                </a:solidFill>
                <a:latin typeface="Univers Light" panose="020B0403020202020204" pitchFamily="34" charset="0"/>
              </a:defRPr>
            </a:lvl1pPr>
          </a:lstStyle>
          <a:p>
            <a:r>
              <a:rPr lang="fr-FR" sz="1100" dirty="0">
                <a:solidFill>
                  <a:schemeClr val="accent2"/>
                </a:solidFill>
              </a:rPr>
              <a:t>Selon les spécialités du cabinet</a:t>
            </a:r>
          </a:p>
        </p:txBody>
      </p:sp>
      <p:sp>
        <p:nvSpPr>
          <p:cNvPr id="63" name="ZoneTexte 62">
            <a:extLst>
              <a:ext uri="{FF2B5EF4-FFF2-40B4-BE49-F238E27FC236}">
                <a16:creationId xmlns:a16="http://schemas.microsoft.com/office/drawing/2014/main" id="{16D938E2-4346-48F5-897B-5F680C1ED040}"/>
              </a:ext>
            </a:extLst>
          </p:cNvPr>
          <p:cNvSpPr txBox="1"/>
          <p:nvPr/>
        </p:nvSpPr>
        <p:spPr>
          <a:xfrm>
            <a:off x="369971" y="4931800"/>
            <a:ext cx="3240000" cy="1631216"/>
          </a:xfrm>
          <a:prstGeom prst="rect">
            <a:avLst/>
          </a:prstGeom>
          <a:noFill/>
        </p:spPr>
        <p:txBody>
          <a:bodyPr wrap="square">
            <a:spAutoFit/>
          </a:bodyPr>
          <a:lstStyle>
            <a:defPPr>
              <a:defRPr lang="fr-FR"/>
            </a:defPPr>
            <a:lvl1pPr marL="108000" indent="-108000" algn="just">
              <a:buFont typeface="Wingdings" panose="05000000000000000000" pitchFamily="2" charset="2"/>
              <a:buChar char="§"/>
              <a:defRPr sz="1000">
                <a:solidFill>
                  <a:schemeClr val="tx2"/>
                </a:solidFill>
                <a:latin typeface="Univers Light" panose="020B0403020202020204" pitchFamily="34" charset="0"/>
              </a:defRPr>
            </a:lvl1pPr>
          </a:lstStyle>
          <a:p>
            <a:pPr marL="0" indent="0" algn="l">
              <a:buNone/>
            </a:pPr>
            <a:r>
              <a:rPr lang="fr-FR" dirty="0"/>
              <a:t>Selon l’organisation et la spécialité du cabinet (activités d’expertise-comptable, d’audit, de conseil, etc.), le DAF peut : </a:t>
            </a:r>
          </a:p>
          <a:p>
            <a:pPr algn="l"/>
            <a:r>
              <a:rPr lang="fr-FR" dirty="0"/>
              <a:t>Devoir gérer plus ou moins de dossiers avec une dimension internationale. Si une maîtrise élémentaire de l’anglais est toujours exigée, il peut être demandé au DAF, dans les cabinets gérant majoritairement des dossiers avec une forte dimension internationale, de parler couramment anglais.</a:t>
            </a:r>
          </a:p>
        </p:txBody>
      </p:sp>
      <p:sp>
        <p:nvSpPr>
          <p:cNvPr id="64" name="ZoneTexte 63">
            <a:extLst>
              <a:ext uri="{FF2B5EF4-FFF2-40B4-BE49-F238E27FC236}">
                <a16:creationId xmlns:a16="http://schemas.microsoft.com/office/drawing/2014/main" id="{2E310E27-268E-470D-83D4-450F7DE133F1}"/>
              </a:ext>
            </a:extLst>
          </p:cNvPr>
          <p:cNvSpPr txBox="1"/>
          <p:nvPr/>
        </p:nvSpPr>
        <p:spPr>
          <a:xfrm>
            <a:off x="369971" y="2000379"/>
            <a:ext cx="3325269" cy="261610"/>
          </a:xfrm>
          <a:prstGeom prst="rect">
            <a:avLst/>
          </a:prstGeom>
          <a:noFill/>
        </p:spPr>
        <p:txBody>
          <a:bodyPr wrap="square">
            <a:spAutoFit/>
          </a:bodyPr>
          <a:lstStyle>
            <a:defPPr>
              <a:defRPr lang="fr-FR"/>
            </a:defPPr>
            <a:lvl1pPr indent="0">
              <a:spcBef>
                <a:spcPts val="200"/>
              </a:spcBef>
              <a:spcAft>
                <a:spcPts val="200"/>
              </a:spcAft>
              <a:buFont typeface="Arial" panose="020B0604020202020204" pitchFamily="34" charset="0"/>
              <a:buNone/>
              <a:defRPr sz="1200">
                <a:solidFill>
                  <a:schemeClr val="accent3">
                    <a:lumMod val="75000"/>
                  </a:schemeClr>
                </a:solidFill>
                <a:latin typeface="Univers Light" panose="020B0403020202020204" pitchFamily="34" charset="0"/>
              </a:defRPr>
            </a:lvl1pPr>
          </a:lstStyle>
          <a:p>
            <a:r>
              <a:rPr lang="fr-FR" sz="1100" dirty="0">
                <a:solidFill>
                  <a:schemeClr val="accent2"/>
                </a:solidFill>
              </a:rPr>
              <a:t>Selon la taille du cabinet</a:t>
            </a:r>
          </a:p>
        </p:txBody>
      </p:sp>
      <p:sp>
        <p:nvSpPr>
          <p:cNvPr id="89" name="ZoneTexte 88">
            <a:extLst>
              <a:ext uri="{FF2B5EF4-FFF2-40B4-BE49-F238E27FC236}">
                <a16:creationId xmlns:a16="http://schemas.microsoft.com/office/drawing/2014/main" id="{9C680D0D-EADB-41EF-9406-79332806A869}"/>
              </a:ext>
            </a:extLst>
          </p:cNvPr>
          <p:cNvSpPr txBox="1"/>
          <p:nvPr/>
        </p:nvSpPr>
        <p:spPr>
          <a:xfrm>
            <a:off x="3996221" y="6197808"/>
            <a:ext cx="3240000" cy="1169551"/>
          </a:xfrm>
          <a:prstGeom prst="rect">
            <a:avLst/>
          </a:prstGeom>
          <a:noFill/>
        </p:spPr>
        <p:txBody>
          <a:bodyPr wrap="square">
            <a:spAutoFit/>
          </a:bodyPr>
          <a:lstStyle>
            <a:defPPr>
              <a:defRPr lang="fr-FR"/>
            </a:defPPr>
            <a:lvl1pPr marL="108000" indent="-108000">
              <a:buFont typeface="Wingdings" panose="05000000000000000000" pitchFamily="2" charset="2"/>
              <a:buChar char="§"/>
              <a:defRPr sz="1000">
                <a:latin typeface="Univers Light" panose="020B0403020202020204" pitchFamily="34" charset="0"/>
              </a:defRPr>
            </a:lvl1pPr>
          </a:lstStyle>
          <a:p>
            <a:r>
              <a:rPr lang="fr-FR" dirty="0">
                <a:solidFill>
                  <a:schemeClr val="tx2"/>
                </a:solidFill>
              </a:rPr>
              <a:t>Approfondissement du niveau d’expertise exigé sur les évolutions des réglementations encadrant les normes comptables et financières (normes européennes et internationales)</a:t>
            </a:r>
          </a:p>
          <a:p>
            <a:r>
              <a:rPr lang="fr-FR" dirty="0">
                <a:solidFill>
                  <a:schemeClr val="tx2"/>
                </a:solidFill>
              </a:rPr>
              <a:t>Renforcement des compétences en gestion de projets et en gestion stratégique</a:t>
            </a:r>
          </a:p>
          <a:p>
            <a:r>
              <a:rPr lang="fr-FR" dirty="0">
                <a:solidFill>
                  <a:schemeClr val="tx2"/>
                </a:solidFill>
              </a:rPr>
              <a:t>Maîtrise de l’anglais de plus en plus exigée </a:t>
            </a:r>
          </a:p>
        </p:txBody>
      </p:sp>
      <p:cxnSp>
        <p:nvCxnSpPr>
          <p:cNvPr id="99" name="Connecteur droit 98">
            <a:extLst>
              <a:ext uri="{FF2B5EF4-FFF2-40B4-BE49-F238E27FC236}">
                <a16:creationId xmlns:a16="http://schemas.microsoft.com/office/drawing/2014/main" id="{42A1732C-E8B1-46EE-84B8-D24418F63238}"/>
              </a:ext>
            </a:extLst>
          </p:cNvPr>
          <p:cNvCxnSpPr>
            <a:cxnSpLocks/>
          </p:cNvCxnSpPr>
          <p:nvPr/>
        </p:nvCxnSpPr>
        <p:spPr>
          <a:xfrm>
            <a:off x="3983344" y="6180385"/>
            <a:ext cx="3240000" cy="0"/>
          </a:xfrm>
          <a:prstGeom prst="line">
            <a:avLst/>
          </a:prstGeom>
          <a:ln w="25400">
            <a:solidFill>
              <a:srgbClr val="1C92DA"/>
            </a:solidFill>
            <a:prstDash val="sysDot"/>
          </a:ln>
        </p:spPr>
        <p:style>
          <a:lnRef idx="1">
            <a:schemeClr val="accent1"/>
          </a:lnRef>
          <a:fillRef idx="0">
            <a:schemeClr val="accent1"/>
          </a:fillRef>
          <a:effectRef idx="0">
            <a:schemeClr val="accent1"/>
          </a:effectRef>
          <a:fontRef idx="minor">
            <a:schemeClr val="tx1"/>
          </a:fontRef>
        </p:style>
      </p:cxnSp>
      <p:sp>
        <p:nvSpPr>
          <p:cNvPr id="100" name="ZoneTexte 99">
            <a:extLst>
              <a:ext uri="{FF2B5EF4-FFF2-40B4-BE49-F238E27FC236}">
                <a16:creationId xmlns:a16="http://schemas.microsoft.com/office/drawing/2014/main" id="{801D9D51-E8B0-4BA3-BA13-6383DD7D2674}"/>
              </a:ext>
            </a:extLst>
          </p:cNvPr>
          <p:cNvSpPr txBox="1"/>
          <p:nvPr/>
        </p:nvSpPr>
        <p:spPr>
          <a:xfrm>
            <a:off x="4083532" y="5921970"/>
            <a:ext cx="3325269" cy="246221"/>
          </a:xfrm>
          <a:prstGeom prst="rect">
            <a:avLst/>
          </a:prstGeom>
          <a:noFill/>
        </p:spPr>
        <p:txBody>
          <a:bodyPr wrap="square" lIns="36000" tIns="0" rIns="36000" bIns="0" rtlCol="0">
            <a:spAutoFit/>
          </a:bodyPr>
          <a:lstStyle/>
          <a:p>
            <a:r>
              <a:rPr lang="fr-FR" sz="1600" b="1" dirty="0">
                <a:solidFill>
                  <a:schemeClr val="accent2"/>
                </a:solidFill>
                <a:latin typeface="Univers Light" panose="020B0403020202020204" pitchFamily="34" charset="0"/>
              </a:rPr>
              <a:t>Tendances d’évolution du métier</a:t>
            </a:r>
          </a:p>
        </p:txBody>
      </p:sp>
      <p:sp>
        <p:nvSpPr>
          <p:cNvPr id="101" name="Triangle isocèle 100">
            <a:extLst>
              <a:ext uri="{FF2B5EF4-FFF2-40B4-BE49-F238E27FC236}">
                <a16:creationId xmlns:a16="http://schemas.microsoft.com/office/drawing/2014/main" id="{53422097-A604-4AE0-94DA-52D194D24D93}"/>
              </a:ext>
            </a:extLst>
          </p:cNvPr>
          <p:cNvSpPr/>
          <p:nvPr/>
        </p:nvSpPr>
        <p:spPr>
          <a:xfrm rot="5400000">
            <a:off x="3939621" y="6008641"/>
            <a:ext cx="163177" cy="95528"/>
          </a:xfrm>
          <a:prstGeom prst="triangle">
            <a:avLst/>
          </a:prstGeom>
          <a:solidFill>
            <a:schemeClr val="accent2"/>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100" dirty="0" err="1">
              <a:solidFill>
                <a:schemeClr val="accent2"/>
              </a:solidFill>
            </a:endParaRPr>
          </a:p>
        </p:txBody>
      </p:sp>
      <p:sp>
        <p:nvSpPr>
          <p:cNvPr id="107" name="ZoneTexte 106">
            <a:extLst>
              <a:ext uri="{FF2B5EF4-FFF2-40B4-BE49-F238E27FC236}">
                <a16:creationId xmlns:a16="http://schemas.microsoft.com/office/drawing/2014/main" id="{5DC10516-9D5D-42DB-A0AB-164208BC1CCC}"/>
              </a:ext>
            </a:extLst>
          </p:cNvPr>
          <p:cNvSpPr txBox="1"/>
          <p:nvPr/>
        </p:nvSpPr>
        <p:spPr>
          <a:xfrm>
            <a:off x="4088970" y="7397115"/>
            <a:ext cx="3239999" cy="246221"/>
          </a:xfrm>
          <a:prstGeom prst="rect">
            <a:avLst/>
          </a:prstGeom>
          <a:noFill/>
        </p:spPr>
        <p:txBody>
          <a:bodyPr wrap="square" lIns="36000" tIns="0" rIns="36000" bIns="0" rtlCol="0">
            <a:spAutoFit/>
          </a:bodyPr>
          <a:lstStyle/>
          <a:p>
            <a:r>
              <a:rPr lang="fr-FR" sz="1600" b="1" dirty="0">
                <a:solidFill>
                  <a:schemeClr val="accent2"/>
                </a:solidFill>
                <a:latin typeface="Univers Light" panose="020B0403020202020204" pitchFamily="34" charset="0"/>
              </a:rPr>
              <a:t>Perspectives professionnelles</a:t>
            </a:r>
          </a:p>
        </p:txBody>
      </p:sp>
      <p:sp>
        <p:nvSpPr>
          <p:cNvPr id="108" name="Triangle isocèle 107">
            <a:extLst>
              <a:ext uri="{FF2B5EF4-FFF2-40B4-BE49-F238E27FC236}">
                <a16:creationId xmlns:a16="http://schemas.microsoft.com/office/drawing/2014/main" id="{35F108E7-129E-404C-B23B-97038DB5B3B3}"/>
              </a:ext>
            </a:extLst>
          </p:cNvPr>
          <p:cNvSpPr/>
          <p:nvPr/>
        </p:nvSpPr>
        <p:spPr>
          <a:xfrm rot="5400000">
            <a:off x="3945057" y="7467963"/>
            <a:ext cx="163177" cy="95528"/>
          </a:xfrm>
          <a:prstGeom prst="triangle">
            <a:avLst/>
          </a:prstGeom>
          <a:solidFill>
            <a:schemeClr val="accent2"/>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100" dirty="0" err="1">
              <a:solidFill>
                <a:schemeClr val="accent2"/>
              </a:solidFill>
            </a:endParaRPr>
          </a:p>
        </p:txBody>
      </p:sp>
      <p:cxnSp>
        <p:nvCxnSpPr>
          <p:cNvPr id="106" name="Connecteur droit 105">
            <a:extLst>
              <a:ext uri="{FF2B5EF4-FFF2-40B4-BE49-F238E27FC236}">
                <a16:creationId xmlns:a16="http://schemas.microsoft.com/office/drawing/2014/main" id="{1965D122-FF8E-405B-97EC-78B335C97737}"/>
              </a:ext>
            </a:extLst>
          </p:cNvPr>
          <p:cNvCxnSpPr>
            <a:cxnSpLocks/>
          </p:cNvCxnSpPr>
          <p:nvPr/>
        </p:nvCxnSpPr>
        <p:spPr>
          <a:xfrm>
            <a:off x="3988780" y="7662391"/>
            <a:ext cx="3240000" cy="0"/>
          </a:xfrm>
          <a:prstGeom prst="line">
            <a:avLst/>
          </a:prstGeom>
          <a:ln w="25400">
            <a:solidFill>
              <a:srgbClr val="1C92DA"/>
            </a:solidFill>
            <a:prstDash val="sysDot"/>
          </a:ln>
        </p:spPr>
        <p:style>
          <a:lnRef idx="1">
            <a:schemeClr val="accent1"/>
          </a:lnRef>
          <a:fillRef idx="0">
            <a:schemeClr val="accent1"/>
          </a:fillRef>
          <a:effectRef idx="0">
            <a:schemeClr val="accent1"/>
          </a:effectRef>
          <a:fontRef idx="minor">
            <a:schemeClr val="tx1"/>
          </a:fontRef>
        </p:style>
      </p:cxnSp>
      <p:cxnSp>
        <p:nvCxnSpPr>
          <p:cNvPr id="112" name="Connecteur droit 111">
            <a:extLst>
              <a:ext uri="{FF2B5EF4-FFF2-40B4-BE49-F238E27FC236}">
                <a16:creationId xmlns:a16="http://schemas.microsoft.com/office/drawing/2014/main" id="{691E2A3C-D7AE-4457-9E1B-B8454B4A5E76}"/>
              </a:ext>
            </a:extLst>
          </p:cNvPr>
          <p:cNvCxnSpPr>
            <a:cxnSpLocks/>
          </p:cNvCxnSpPr>
          <p:nvPr/>
        </p:nvCxnSpPr>
        <p:spPr>
          <a:xfrm flipV="1">
            <a:off x="410395" y="4922672"/>
            <a:ext cx="3168000" cy="1504"/>
          </a:xfrm>
          <a:prstGeom prst="line">
            <a:avLst/>
          </a:prstGeom>
          <a:ln>
            <a:solidFill>
              <a:srgbClr val="1C92DA"/>
            </a:solidFill>
          </a:ln>
        </p:spPr>
        <p:style>
          <a:lnRef idx="1">
            <a:schemeClr val="accent1"/>
          </a:lnRef>
          <a:fillRef idx="0">
            <a:schemeClr val="accent1"/>
          </a:fillRef>
          <a:effectRef idx="0">
            <a:schemeClr val="accent1"/>
          </a:effectRef>
          <a:fontRef idx="minor">
            <a:schemeClr val="tx1"/>
          </a:fontRef>
        </p:style>
      </p:cxnSp>
      <p:cxnSp>
        <p:nvCxnSpPr>
          <p:cNvPr id="113" name="Connecteur droit 112">
            <a:extLst>
              <a:ext uri="{FF2B5EF4-FFF2-40B4-BE49-F238E27FC236}">
                <a16:creationId xmlns:a16="http://schemas.microsoft.com/office/drawing/2014/main" id="{1B49E769-3BD3-4A3B-8280-CC8D2F964010}"/>
              </a:ext>
            </a:extLst>
          </p:cNvPr>
          <p:cNvCxnSpPr>
            <a:cxnSpLocks/>
          </p:cNvCxnSpPr>
          <p:nvPr/>
        </p:nvCxnSpPr>
        <p:spPr>
          <a:xfrm flipV="1">
            <a:off x="410395" y="2261181"/>
            <a:ext cx="3168000" cy="1504"/>
          </a:xfrm>
          <a:prstGeom prst="line">
            <a:avLst/>
          </a:prstGeom>
          <a:ln>
            <a:solidFill>
              <a:srgbClr val="1C92DA"/>
            </a:solidFill>
          </a:ln>
        </p:spPr>
        <p:style>
          <a:lnRef idx="1">
            <a:schemeClr val="accent1"/>
          </a:lnRef>
          <a:fillRef idx="0">
            <a:schemeClr val="accent1"/>
          </a:fillRef>
          <a:effectRef idx="0">
            <a:schemeClr val="accent1"/>
          </a:effectRef>
          <a:fontRef idx="minor">
            <a:schemeClr val="tx1"/>
          </a:fontRef>
        </p:style>
      </p:cxnSp>
      <p:sp>
        <p:nvSpPr>
          <p:cNvPr id="72" name="ZoneTexte 71">
            <a:extLst>
              <a:ext uri="{FF2B5EF4-FFF2-40B4-BE49-F238E27FC236}">
                <a16:creationId xmlns:a16="http://schemas.microsoft.com/office/drawing/2014/main" id="{51ACCE7B-DD40-4144-93E6-9E286C1BAE9D}"/>
              </a:ext>
            </a:extLst>
          </p:cNvPr>
          <p:cNvSpPr txBox="1"/>
          <p:nvPr/>
        </p:nvSpPr>
        <p:spPr>
          <a:xfrm>
            <a:off x="369971" y="6514610"/>
            <a:ext cx="3325269" cy="261610"/>
          </a:xfrm>
          <a:prstGeom prst="rect">
            <a:avLst/>
          </a:prstGeom>
          <a:noFill/>
        </p:spPr>
        <p:txBody>
          <a:bodyPr wrap="square">
            <a:spAutoFit/>
          </a:bodyPr>
          <a:lstStyle>
            <a:defPPr>
              <a:defRPr lang="fr-FR"/>
            </a:defPPr>
            <a:lvl1pPr indent="0">
              <a:spcBef>
                <a:spcPts val="200"/>
              </a:spcBef>
              <a:spcAft>
                <a:spcPts val="200"/>
              </a:spcAft>
              <a:buFont typeface="Arial" panose="020B0604020202020204" pitchFamily="34" charset="0"/>
              <a:buNone/>
              <a:defRPr sz="1200">
                <a:solidFill>
                  <a:schemeClr val="accent3">
                    <a:lumMod val="75000"/>
                  </a:schemeClr>
                </a:solidFill>
                <a:latin typeface="Univers Light" panose="020B0403020202020204" pitchFamily="34" charset="0"/>
              </a:defRPr>
            </a:lvl1pPr>
          </a:lstStyle>
          <a:p>
            <a:r>
              <a:rPr lang="fr-FR" sz="1100" dirty="0">
                <a:solidFill>
                  <a:schemeClr val="accent2"/>
                </a:solidFill>
              </a:rPr>
              <a:t>Selon l’expérience du professionnel</a:t>
            </a:r>
          </a:p>
        </p:txBody>
      </p:sp>
      <p:cxnSp>
        <p:nvCxnSpPr>
          <p:cNvPr id="73" name="Connecteur droit 72">
            <a:extLst>
              <a:ext uri="{FF2B5EF4-FFF2-40B4-BE49-F238E27FC236}">
                <a16:creationId xmlns:a16="http://schemas.microsoft.com/office/drawing/2014/main" id="{A7CB8984-0AC8-41E1-B06F-EB8622F5613A}"/>
              </a:ext>
            </a:extLst>
          </p:cNvPr>
          <p:cNvCxnSpPr>
            <a:cxnSpLocks/>
          </p:cNvCxnSpPr>
          <p:nvPr/>
        </p:nvCxnSpPr>
        <p:spPr>
          <a:xfrm flipV="1">
            <a:off x="410395" y="6775412"/>
            <a:ext cx="3168000" cy="1504"/>
          </a:xfrm>
          <a:prstGeom prst="line">
            <a:avLst/>
          </a:prstGeom>
          <a:ln>
            <a:solidFill>
              <a:srgbClr val="1C92DA"/>
            </a:solidFill>
          </a:ln>
        </p:spPr>
        <p:style>
          <a:lnRef idx="1">
            <a:schemeClr val="accent1"/>
          </a:lnRef>
          <a:fillRef idx="0">
            <a:schemeClr val="accent1"/>
          </a:fillRef>
          <a:effectRef idx="0">
            <a:schemeClr val="accent1"/>
          </a:effectRef>
          <a:fontRef idx="minor">
            <a:schemeClr val="tx1"/>
          </a:fontRef>
        </p:style>
      </p:cxnSp>
      <p:cxnSp>
        <p:nvCxnSpPr>
          <p:cNvPr id="111" name="Connecteur droit 110">
            <a:extLst>
              <a:ext uri="{FF2B5EF4-FFF2-40B4-BE49-F238E27FC236}">
                <a16:creationId xmlns:a16="http://schemas.microsoft.com/office/drawing/2014/main" id="{7B57D5A4-2037-4B75-9966-0F169393D5E6}"/>
              </a:ext>
            </a:extLst>
          </p:cNvPr>
          <p:cNvCxnSpPr>
            <a:cxnSpLocks/>
          </p:cNvCxnSpPr>
          <p:nvPr/>
        </p:nvCxnSpPr>
        <p:spPr>
          <a:xfrm>
            <a:off x="464474" y="8734960"/>
            <a:ext cx="3240000" cy="0"/>
          </a:xfrm>
          <a:prstGeom prst="line">
            <a:avLst/>
          </a:prstGeom>
          <a:ln w="25400">
            <a:solidFill>
              <a:srgbClr val="1C92DA"/>
            </a:solidFill>
            <a:prstDash val="sysDot"/>
          </a:ln>
        </p:spPr>
        <p:style>
          <a:lnRef idx="1">
            <a:schemeClr val="accent1"/>
          </a:lnRef>
          <a:fillRef idx="0">
            <a:schemeClr val="accent1"/>
          </a:fillRef>
          <a:effectRef idx="0">
            <a:schemeClr val="accent1"/>
          </a:effectRef>
          <a:fontRef idx="minor">
            <a:schemeClr val="tx1"/>
          </a:fontRef>
        </p:style>
      </p:cxnSp>
      <p:sp>
        <p:nvSpPr>
          <p:cNvPr id="114" name="ZoneTexte 113">
            <a:extLst>
              <a:ext uri="{FF2B5EF4-FFF2-40B4-BE49-F238E27FC236}">
                <a16:creationId xmlns:a16="http://schemas.microsoft.com/office/drawing/2014/main" id="{4526E48D-722A-43F7-BFC7-BD8607EB35A5}"/>
              </a:ext>
            </a:extLst>
          </p:cNvPr>
          <p:cNvSpPr txBox="1"/>
          <p:nvPr/>
        </p:nvSpPr>
        <p:spPr>
          <a:xfrm>
            <a:off x="564664" y="8469684"/>
            <a:ext cx="3085735" cy="246221"/>
          </a:xfrm>
          <a:prstGeom prst="rect">
            <a:avLst/>
          </a:prstGeom>
          <a:noFill/>
        </p:spPr>
        <p:txBody>
          <a:bodyPr wrap="square" lIns="36000" tIns="0" rIns="36000" bIns="0" rtlCol="0">
            <a:spAutoFit/>
          </a:bodyPr>
          <a:lstStyle/>
          <a:p>
            <a:r>
              <a:rPr lang="fr-FR" sz="1600" b="1" dirty="0">
                <a:solidFill>
                  <a:schemeClr val="accent2"/>
                </a:solidFill>
                <a:latin typeface="Univers Light" panose="020B0403020202020204" pitchFamily="34" charset="0"/>
              </a:rPr>
              <a:t>Conditions d’exercice</a:t>
            </a:r>
          </a:p>
        </p:txBody>
      </p:sp>
      <p:sp>
        <p:nvSpPr>
          <p:cNvPr id="115" name="Triangle isocèle 114">
            <a:extLst>
              <a:ext uri="{FF2B5EF4-FFF2-40B4-BE49-F238E27FC236}">
                <a16:creationId xmlns:a16="http://schemas.microsoft.com/office/drawing/2014/main" id="{999B85B7-ADAC-4ADE-AFF6-E2A5E175B0C2}"/>
              </a:ext>
            </a:extLst>
          </p:cNvPr>
          <p:cNvSpPr/>
          <p:nvPr/>
        </p:nvSpPr>
        <p:spPr>
          <a:xfrm rot="5400000">
            <a:off x="420751" y="8528921"/>
            <a:ext cx="163177" cy="95528"/>
          </a:xfrm>
          <a:prstGeom prst="triangle">
            <a:avLst/>
          </a:prstGeom>
          <a:solidFill>
            <a:schemeClr val="accent2"/>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100" dirty="0" err="1">
              <a:solidFill>
                <a:schemeClr val="accent2"/>
              </a:solidFill>
            </a:endParaRPr>
          </a:p>
        </p:txBody>
      </p:sp>
      <p:sp>
        <p:nvSpPr>
          <p:cNvPr id="116" name="ZoneTexte 115">
            <a:extLst>
              <a:ext uri="{FF2B5EF4-FFF2-40B4-BE49-F238E27FC236}">
                <a16:creationId xmlns:a16="http://schemas.microsoft.com/office/drawing/2014/main" id="{12FA9338-88D2-4D5C-AA5C-39F8C3581043}"/>
              </a:ext>
            </a:extLst>
          </p:cNvPr>
          <p:cNvSpPr txBox="1"/>
          <p:nvPr/>
        </p:nvSpPr>
        <p:spPr>
          <a:xfrm>
            <a:off x="369971" y="8765122"/>
            <a:ext cx="3271793" cy="1477328"/>
          </a:xfrm>
          <a:prstGeom prst="rect">
            <a:avLst/>
          </a:prstGeom>
          <a:noFill/>
        </p:spPr>
        <p:txBody>
          <a:bodyPr wrap="square">
            <a:spAutoFit/>
          </a:bodyPr>
          <a:lstStyle>
            <a:defPPr>
              <a:defRPr lang="fr-FR"/>
            </a:defPPr>
            <a:lvl1pPr marL="108000" indent="-108000" algn="just">
              <a:buFont typeface="Wingdings" panose="05000000000000000000" pitchFamily="2" charset="2"/>
              <a:buChar char="§"/>
              <a:defRPr sz="1000">
                <a:solidFill>
                  <a:schemeClr val="tx2"/>
                </a:solidFill>
                <a:latin typeface="Univers Light" panose="020B0403020202020204" pitchFamily="34" charset="0"/>
              </a:defRPr>
            </a:lvl1pPr>
          </a:lstStyle>
          <a:p>
            <a:pPr algn="l"/>
            <a:r>
              <a:rPr lang="fr-FR" i="1" dirty="0"/>
              <a:t>Relations professionnelles internes </a:t>
            </a:r>
            <a:r>
              <a:rPr lang="fr-FR" dirty="0"/>
              <a:t>: EC dirigeants, directeurs des pôles d’activité, Comptable, Juriste, Contrôleur de gestion, Assistant de direction</a:t>
            </a:r>
          </a:p>
          <a:p>
            <a:pPr algn="l"/>
            <a:r>
              <a:rPr lang="fr-FR" i="1" dirty="0"/>
              <a:t>Relations professionnelles externes </a:t>
            </a:r>
            <a:r>
              <a:rPr lang="fr-FR" dirty="0"/>
              <a:t>: prestataires informatiques, Consultants, Banquiers</a:t>
            </a:r>
          </a:p>
          <a:p>
            <a:pPr algn="l"/>
            <a:r>
              <a:rPr lang="fr-FR" i="1" dirty="0"/>
              <a:t>Télétravail :</a:t>
            </a:r>
            <a:r>
              <a:rPr lang="fr-FR" dirty="0"/>
              <a:t> possible pour une partie significative des activités mais la nécessité d’un contact physique régulier avec les collaborateurs pour assurer un lien managérial peut limiter le recours au télétravail </a:t>
            </a:r>
          </a:p>
        </p:txBody>
      </p:sp>
      <p:sp>
        <p:nvSpPr>
          <p:cNvPr id="80" name="ZoneTexte 79">
            <a:extLst>
              <a:ext uri="{FF2B5EF4-FFF2-40B4-BE49-F238E27FC236}">
                <a16:creationId xmlns:a16="http://schemas.microsoft.com/office/drawing/2014/main" id="{420D5275-41C2-49B9-920C-4D4B8D52F85B}"/>
              </a:ext>
            </a:extLst>
          </p:cNvPr>
          <p:cNvSpPr txBox="1"/>
          <p:nvPr/>
        </p:nvSpPr>
        <p:spPr>
          <a:xfrm>
            <a:off x="4046776" y="1663291"/>
            <a:ext cx="3405469" cy="246221"/>
          </a:xfrm>
          <a:prstGeom prst="rect">
            <a:avLst/>
          </a:prstGeom>
          <a:noFill/>
        </p:spPr>
        <p:txBody>
          <a:bodyPr wrap="square" lIns="36000" tIns="0" rIns="36000" bIns="0" rtlCol="0">
            <a:spAutoFit/>
          </a:bodyPr>
          <a:lstStyle/>
          <a:p>
            <a:r>
              <a:rPr lang="fr-FR" sz="1600" b="1" dirty="0">
                <a:solidFill>
                  <a:schemeClr val="accent2"/>
                </a:solidFill>
                <a:latin typeface="Univers Light" panose="020B0403020202020204" pitchFamily="34" charset="0"/>
              </a:rPr>
              <a:t>Prérequis pour l’exercice du métier</a:t>
            </a:r>
          </a:p>
        </p:txBody>
      </p:sp>
      <p:sp>
        <p:nvSpPr>
          <p:cNvPr id="81" name="Triangle isocèle 80">
            <a:extLst>
              <a:ext uri="{FF2B5EF4-FFF2-40B4-BE49-F238E27FC236}">
                <a16:creationId xmlns:a16="http://schemas.microsoft.com/office/drawing/2014/main" id="{9B3F64B3-C0B0-495D-B9E3-9E4A30F9458B}"/>
              </a:ext>
            </a:extLst>
          </p:cNvPr>
          <p:cNvSpPr/>
          <p:nvPr/>
        </p:nvSpPr>
        <p:spPr>
          <a:xfrm rot="5400000">
            <a:off x="3902865" y="1742606"/>
            <a:ext cx="163177" cy="95528"/>
          </a:xfrm>
          <a:prstGeom prst="triangle">
            <a:avLst/>
          </a:prstGeom>
          <a:solidFill>
            <a:schemeClr val="accent2"/>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100" dirty="0" err="1">
              <a:solidFill>
                <a:schemeClr val="accent2"/>
              </a:solidFill>
            </a:endParaRPr>
          </a:p>
        </p:txBody>
      </p:sp>
      <p:cxnSp>
        <p:nvCxnSpPr>
          <p:cNvPr id="79" name="Connecteur droit 78">
            <a:extLst>
              <a:ext uri="{FF2B5EF4-FFF2-40B4-BE49-F238E27FC236}">
                <a16:creationId xmlns:a16="http://schemas.microsoft.com/office/drawing/2014/main" id="{AC739428-2067-4460-9248-BD2A32B90E64}"/>
              </a:ext>
            </a:extLst>
          </p:cNvPr>
          <p:cNvCxnSpPr>
            <a:cxnSpLocks/>
          </p:cNvCxnSpPr>
          <p:nvPr/>
        </p:nvCxnSpPr>
        <p:spPr>
          <a:xfrm>
            <a:off x="3946588" y="1936188"/>
            <a:ext cx="3240000" cy="0"/>
          </a:xfrm>
          <a:prstGeom prst="line">
            <a:avLst/>
          </a:prstGeom>
          <a:ln w="25400">
            <a:solidFill>
              <a:srgbClr val="1C92DA"/>
            </a:solidFill>
            <a:prstDash val="sysDot"/>
          </a:ln>
        </p:spPr>
        <p:style>
          <a:lnRef idx="1">
            <a:schemeClr val="accent1"/>
          </a:lnRef>
          <a:fillRef idx="0">
            <a:schemeClr val="accent1"/>
          </a:fillRef>
          <a:effectRef idx="0">
            <a:schemeClr val="accent1"/>
          </a:effectRef>
          <a:fontRef idx="minor">
            <a:schemeClr val="tx1"/>
          </a:fontRef>
        </p:style>
      </p:cxnSp>
      <p:sp>
        <p:nvSpPr>
          <p:cNvPr id="68" name="ZoneTexte 67">
            <a:extLst>
              <a:ext uri="{FF2B5EF4-FFF2-40B4-BE49-F238E27FC236}">
                <a16:creationId xmlns:a16="http://schemas.microsoft.com/office/drawing/2014/main" id="{67A1A514-CA7F-49BE-8B7E-C9358E60BC8B}"/>
              </a:ext>
            </a:extLst>
          </p:cNvPr>
          <p:cNvSpPr txBox="1"/>
          <p:nvPr/>
        </p:nvSpPr>
        <p:spPr>
          <a:xfrm>
            <a:off x="3996221" y="2278168"/>
            <a:ext cx="2868828" cy="1015663"/>
          </a:xfrm>
          <a:prstGeom prst="rect">
            <a:avLst/>
          </a:prstGeom>
          <a:noFill/>
        </p:spPr>
        <p:txBody>
          <a:bodyPr wrap="square">
            <a:spAutoFit/>
          </a:bodyPr>
          <a:lstStyle>
            <a:defPPr>
              <a:defRPr lang="fr-FR"/>
            </a:defPPr>
            <a:lvl1pPr indent="0" algn="just">
              <a:buFont typeface="Wingdings" panose="05000000000000000000" pitchFamily="2" charset="2"/>
              <a:buNone/>
              <a:defRPr sz="1000">
                <a:solidFill>
                  <a:schemeClr val="tx2"/>
                </a:solidFill>
                <a:latin typeface="Univers Light" panose="020B0403020202020204" pitchFamily="34" charset="0"/>
              </a:defRPr>
            </a:lvl1pPr>
          </a:lstStyle>
          <a:p>
            <a:pPr algn="l"/>
            <a:r>
              <a:rPr lang="fr-FR" dirty="0"/>
              <a:t>Formations de niveau Bac+5, par exemple :</a:t>
            </a:r>
            <a:r>
              <a:rPr lang="fr-FR" dirty="0">
                <a:solidFill>
                  <a:schemeClr val="tx2"/>
                </a:solidFill>
              </a:rPr>
              <a:t> </a:t>
            </a:r>
          </a:p>
          <a:p>
            <a:pPr marL="108000" indent="-108000" algn="l">
              <a:buFont typeface="Wingdings" panose="05000000000000000000" pitchFamily="2" charset="2"/>
              <a:buChar char="§"/>
            </a:pPr>
            <a:r>
              <a:rPr lang="fr-FR" dirty="0">
                <a:solidFill>
                  <a:schemeClr val="tx2"/>
                </a:solidFill>
              </a:rPr>
              <a:t>DSCG (Diplôme Supérieur de Comptabilité et Gestion) </a:t>
            </a:r>
          </a:p>
          <a:p>
            <a:pPr marL="108000" indent="-108000" algn="l">
              <a:buFont typeface="Wingdings" panose="05000000000000000000" pitchFamily="2" charset="2"/>
              <a:buChar char="§"/>
            </a:pPr>
            <a:r>
              <a:rPr lang="fr-FR" dirty="0">
                <a:solidFill>
                  <a:schemeClr val="tx2"/>
                </a:solidFill>
              </a:rPr>
              <a:t>Master CCA (Comptabilité Contrôle Audit)</a:t>
            </a:r>
            <a:endParaRPr lang="fr-FR" dirty="0"/>
          </a:p>
          <a:p>
            <a:pPr marL="108000" indent="-108000" algn="l">
              <a:buFont typeface="Wingdings" panose="05000000000000000000" pitchFamily="2" charset="2"/>
              <a:buChar char="§"/>
            </a:pPr>
            <a:r>
              <a:rPr lang="fr-FR" dirty="0"/>
              <a:t>Master 2 en gestion, économie, droit des affaires, finance</a:t>
            </a:r>
          </a:p>
        </p:txBody>
      </p:sp>
      <p:sp>
        <p:nvSpPr>
          <p:cNvPr id="76" name="ZoneTexte 75">
            <a:extLst>
              <a:ext uri="{FF2B5EF4-FFF2-40B4-BE49-F238E27FC236}">
                <a16:creationId xmlns:a16="http://schemas.microsoft.com/office/drawing/2014/main" id="{3D850C6B-355F-4322-B402-7B64B857B006}"/>
              </a:ext>
            </a:extLst>
          </p:cNvPr>
          <p:cNvSpPr txBox="1"/>
          <p:nvPr/>
        </p:nvSpPr>
        <p:spPr>
          <a:xfrm>
            <a:off x="3937185" y="2001919"/>
            <a:ext cx="1853928" cy="261610"/>
          </a:xfrm>
          <a:prstGeom prst="rect">
            <a:avLst/>
          </a:prstGeom>
          <a:noFill/>
        </p:spPr>
        <p:txBody>
          <a:bodyPr wrap="square">
            <a:spAutoFit/>
          </a:bodyPr>
          <a:lstStyle>
            <a:defPPr>
              <a:defRPr lang="fr-FR"/>
            </a:defPPr>
            <a:lvl1pPr marL="108000" indent="-108000" algn="just">
              <a:buFont typeface="Wingdings" panose="05000000000000000000" pitchFamily="2" charset="2"/>
              <a:buChar char="§"/>
              <a:defRPr sz="1000">
                <a:solidFill>
                  <a:schemeClr val="tx2"/>
                </a:solidFill>
                <a:latin typeface="Univers Light" panose="020B0403020202020204" pitchFamily="34" charset="0"/>
              </a:defRPr>
            </a:lvl1pPr>
          </a:lstStyle>
          <a:p>
            <a:pPr marL="0" indent="0" algn="l">
              <a:buNone/>
            </a:pPr>
            <a:r>
              <a:rPr lang="fr-FR" sz="1100" dirty="0">
                <a:solidFill>
                  <a:schemeClr val="accent2"/>
                </a:solidFill>
              </a:rPr>
              <a:t>Formation initiale</a:t>
            </a:r>
          </a:p>
        </p:txBody>
      </p:sp>
      <p:cxnSp>
        <p:nvCxnSpPr>
          <p:cNvPr id="83" name="Connecteur droit 82">
            <a:extLst>
              <a:ext uri="{FF2B5EF4-FFF2-40B4-BE49-F238E27FC236}">
                <a16:creationId xmlns:a16="http://schemas.microsoft.com/office/drawing/2014/main" id="{D4876B99-ADFC-4EE8-9BAB-FDAFBFBCC712}"/>
              </a:ext>
            </a:extLst>
          </p:cNvPr>
          <p:cNvCxnSpPr>
            <a:cxnSpLocks/>
          </p:cNvCxnSpPr>
          <p:nvPr/>
        </p:nvCxnSpPr>
        <p:spPr>
          <a:xfrm flipV="1">
            <a:off x="3946588" y="2264168"/>
            <a:ext cx="3168000" cy="1504"/>
          </a:xfrm>
          <a:prstGeom prst="line">
            <a:avLst/>
          </a:prstGeom>
          <a:ln>
            <a:solidFill>
              <a:srgbClr val="1C92DA"/>
            </a:solidFill>
          </a:ln>
        </p:spPr>
        <p:style>
          <a:lnRef idx="1">
            <a:schemeClr val="accent1"/>
          </a:lnRef>
          <a:fillRef idx="0">
            <a:schemeClr val="accent1"/>
          </a:fillRef>
          <a:effectRef idx="0">
            <a:schemeClr val="accent1"/>
          </a:effectRef>
          <a:fontRef idx="minor">
            <a:schemeClr val="tx1"/>
          </a:fontRef>
        </p:style>
      </p:cxnSp>
      <p:sp>
        <p:nvSpPr>
          <p:cNvPr id="85" name="ZoneTexte 84">
            <a:extLst>
              <a:ext uri="{FF2B5EF4-FFF2-40B4-BE49-F238E27FC236}">
                <a16:creationId xmlns:a16="http://schemas.microsoft.com/office/drawing/2014/main" id="{A3DAED3C-D004-4A7C-9EC9-D69C4C89C860}"/>
              </a:ext>
            </a:extLst>
          </p:cNvPr>
          <p:cNvSpPr txBox="1"/>
          <p:nvPr/>
        </p:nvSpPr>
        <p:spPr>
          <a:xfrm>
            <a:off x="3996221" y="4680411"/>
            <a:ext cx="3240000" cy="1169551"/>
          </a:xfrm>
          <a:prstGeom prst="rect">
            <a:avLst/>
          </a:prstGeom>
          <a:noFill/>
        </p:spPr>
        <p:txBody>
          <a:bodyPr wrap="square">
            <a:spAutoFit/>
          </a:bodyPr>
          <a:lstStyle>
            <a:defPPr>
              <a:defRPr lang="fr-FR"/>
            </a:defPPr>
            <a:lvl1pPr marL="108000" indent="-108000">
              <a:buFont typeface="Wingdings" panose="05000000000000000000" pitchFamily="2" charset="2"/>
              <a:buChar char="§"/>
              <a:defRPr sz="1000">
                <a:latin typeface="Univers Light" panose="020B0403020202020204" pitchFamily="34" charset="0"/>
              </a:defRPr>
            </a:lvl1pPr>
          </a:lstStyle>
          <a:p>
            <a:r>
              <a:rPr lang="fr-FR" dirty="0">
                <a:solidFill>
                  <a:schemeClr val="tx2"/>
                </a:solidFill>
              </a:rPr>
              <a:t>Actualisation des connaissances en matière de normes comptables et financières </a:t>
            </a:r>
          </a:p>
          <a:p>
            <a:r>
              <a:rPr lang="fr-FR" dirty="0">
                <a:solidFill>
                  <a:schemeClr val="tx2"/>
                </a:solidFill>
              </a:rPr>
              <a:t>Actualités économiques et financières (nouvelles modalités d’investissement, rentabilité des investissements, etc.)  </a:t>
            </a:r>
          </a:p>
          <a:p>
            <a:r>
              <a:rPr lang="fr-FR" dirty="0">
                <a:solidFill>
                  <a:schemeClr val="tx2"/>
                </a:solidFill>
              </a:rPr>
              <a:t>Formations à la gestion de projet et à la gestion stratégique</a:t>
            </a:r>
          </a:p>
        </p:txBody>
      </p:sp>
      <p:sp>
        <p:nvSpPr>
          <p:cNvPr id="60" name="ZoneTexte 59">
            <a:extLst>
              <a:ext uri="{FF2B5EF4-FFF2-40B4-BE49-F238E27FC236}">
                <a16:creationId xmlns:a16="http://schemas.microsoft.com/office/drawing/2014/main" id="{08B6C823-A496-4C1D-94DF-B5130DDEF72A}"/>
              </a:ext>
            </a:extLst>
          </p:cNvPr>
          <p:cNvSpPr txBox="1"/>
          <p:nvPr/>
        </p:nvSpPr>
        <p:spPr>
          <a:xfrm>
            <a:off x="3923853" y="4409802"/>
            <a:ext cx="3325269" cy="261610"/>
          </a:xfrm>
          <a:prstGeom prst="rect">
            <a:avLst/>
          </a:prstGeom>
          <a:noFill/>
        </p:spPr>
        <p:txBody>
          <a:bodyPr wrap="square">
            <a:spAutoFit/>
          </a:bodyPr>
          <a:lstStyle>
            <a:defPPr>
              <a:defRPr lang="fr-FR"/>
            </a:defPPr>
            <a:lvl1pPr indent="0">
              <a:spcBef>
                <a:spcPts val="200"/>
              </a:spcBef>
              <a:spcAft>
                <a:spcPts val="200"/>
              </a:spcAft>
              <a:buFont typeface="Arial" panose="020B0604020202020204" pitchFamily="34" charset="0"/>
              <a:buNone/>
              <a:defRPr sz="1200">
                <a:solidFill>
                  <a:schemeClr val="accent3">
                    <a:lumMod val="75000"/>
                  </a:schemeClr>
                </a:solidFill>
                <a:latin typeface="Univers Light" panose="020B0403020202020204" pitchFamily="34" charset="0"/>
              </a:defRPr>
            </a:lvl1pPr>
          </a:lstStyle>
          <a:p>
            <a:r>
              <a:rPr lang="fr-FR" sz="1100" dirty="0">
                <a:solidFill>
                  <a:schemeClr val="accent2"/>
                </a:solidFill>
              </a:rPr>
              <a:t>Formations prioritaires en cours de carrière</a:t>
            </a:r>
          </a:p>
        </p:txBody>
      </p:sp>
      <p:cxnSp>
        <p:nvCxnSpPr>
          <p:cNvPr id="61" name="Connecteur droit 60">
            <a:extLst>
              <a:ext uri="{FF2B5EF4-FFF2-40B4-BE49-F238E27FC236}">
                <a16:creationId xmlns:a16="http://schemas.microsoft.com/office/drawing/2014/main" id="{A375435E-0AFC-4372-835D-4C0AA1C8AFB0}"/>
              </a:ext>
            </a:extLst>
          </p:cNvPr>
          <p:cNvCxnSpPr>
            <a:cxnSpLocks/>
          </p:cNvCxnSpPr>
          <p:nvPr/>
        </p:nvCxnSpPr>
        <p:spPr>
          <a:xfrm flipV="1">
            <a:off x="3964277" y="4670604"/>
            <a:ext cx="3168000" cy="1504"/>
          </a:xfrm>
          <a:prstGeom prst="line">
            <a:avLst/>
          </a:prstGeom>
          <a:ln>
            <a:solidFill>
              <a:srgbClr val="1C92DA"/>
            </a:solidFill>
          </a:ln>
        </p:spPr>
        <p:style>
          <a:lnRef idx="1">
            <a:schemeClr val="accent1"/>
          </a:lnRef>
          <a:fillRef idx="0">
            <a:schemeClr val="accent1"/>
          </a:fillRef>
          <a:effectRef idx="0">
            <a:schemeClr val="accent1"/>
          </a:effectRef>
          <a:fontRef idx="minor">
            <a:schemeClr val="tx1"/>
          </a:fontRef>
        </p:style>
      </p:cxnSp>
      <p:sp>
        <p:nvSpPr>
          <p:cNvPr id="50" name="ZoneTexte 49">
            <a:extLst>
              <a:ext uri="{FF2B5EF4-FFF2-40B4-BE49-F238E27FC236}">
                <a16:creationId xmlns:a16="http://schemas.microsoft.com/office/drawing/2014/main" id="{94CFA11A-9C60-42D5-BFAE-56C7A102C7C5}"/>
              </a:ext>
            </a:extLst>
          </p:cNvPr>
          <p:cNvSpPr txBox="1"/>
          <p:nvPr/>
        </p:nvSpPr>
        <p:spPr>
          <a:xfrm>
            <a:off x="240923" y="1220429"/>
            <a:ext cx="4619033" cy="307777"/>
          </a:xfrm>
          <a:prstGeom prst="rect">
            <a:avLst/>
          </a:prstGeom>
          <a:solidFill>
            <a:srgbClr val="1C92DA"/>
          </a:solidFill>
          <a:effectLst>
            <a:outerShdw blurRad="50800" dist="38100" dir="2700000" algn="tl" rotWithShape="0">
              <a:prstClr val="black">
                <a:alpha val="40000"/>
              </a:prstClr>
            </a:outerShdw>
          </a:effectLst>
        </p:spPr>
        <p:txBody>
          <a:bodyPr wrap="square" lIns="36000" tIns="0" rIns="36000" bIns="0" rtlCol="0">
            <a:spAutoFit/>
          </a:bodyPr>
          <a:lstStyle/>
          <a:p>
            <a:pPr algn="ctr"/>
            <a:r>
              <a:rPr lang="fr-FR" sz="2000" b="1" dirty="0">
                <a:solidFill>
                  <a:schemeClr val="bg1"/>
                </a:solidFill>
                <a:latin typeface="Univers Light" panose="020B0403020202020204" pitchFamily="34" charset="0"/>
              </a:rPr>
              <a:t>Directeur Administratif et Financier</a:t>
            </a:r>
          </a:p>
        </p:txBody>
      </p:sp>
      <p:cxnSp>
        <p:nvCxnSpPr>
          <p:cNvPr id="51" name="Connecteur droit 50">
            <a:extLst>
              <a:ext uri="{FF2B5EF4-FFF2-40B4-BE49-F238E27FC236}">
                <a16:creationId xmlns:a16="http://schemas.microsoft.com/office/drawing/2014/main" id="{CBFE5F63-7124-4ED8-B0C5-E675DB6C25B2}"/>
              </a:ext>
            </a:extLst>
          </p:cNvPr>
          <p:cNvCxnSpPr>
            <a:cxnSpLocks/>
          </p:cNvCxnSpPr>
          <p:nvPr/>
        </p:nvCxnSpPr>
        <p:spPr>
          <a:xfrm flipV="1">
            <a:off x="0" y="1152394"/>
            <a:ext cx="7559675" cy="0"/>
          </a:xfrm>
          <a:prstGeom prst="line">
            <a:avLst/>
          </a:prstGeom>
          <a:ln w="57150">
            <a:solidFill>
              <a:schemeClr val="bg2"/>
            </a:solidFill>
          </a:ln>
        </p:spPr>
        <p:style>
          <a:lnRef idx="1">
            <a:schemeClr val="accent1"/>
          </a:lnRef>
          <a:fillRef idx="0">
            <a:schemeClr val="accent1"/>
          </a:fillRef>
          <a:effectRef idx="0">
            <a:schemeClr val="accent1"/>
          </a:effectRef>
          <a:fontRef idx="minor">
            <a:schemeClr val="tx1"/>
          </a:fontRef>
        </p:style>
      </p:cxnSp>
      <p:pic>
        <p:nvPicPr>
          <p:cNvPr id="2" name="Image 1" descr="Une image contenant texte, Police, logo, Graphique&#10;&#10;Description générée automatiquement">
            <a:extLst>
              <a:ext uri="{FF2B5EF4-FFF2-40B4-BE49-F238E27FC236}">
                <a16:creationId xmlns:a16="http://schemas.microsoft.com/office/drawing/2014/main" id="{61CD5CA7-D752-B056-4AF1-5D262120969A}"/>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77738" y="56907"/>
            <a:ext cx="1117053" cy="922337"/>
          </a:xfrm>
          <a:prstGeom prst="rect">
            <a:avLst/>
          </a:prstGeom>
        </p:spPr>
      </p:pic>
    </p:spTree>
    <p:extLst>
      <p:ext uri="{BB962C8B-B14F-4D97-AF65-F5344CB8AC3E}">
        <p14:creationId xmlns:p14="http://schemas.microsoft.com/office/powerpoint/2010/main" val="3255823222"/>
      </p:ext>
    </p:extLst>
  </p:cSld>
  <p:clrMapOvr>
    <a:masterClrMapping/>
  </p:clrMapOvr>
</p:sld>
</file>

<file path=ppt/theme/theme1.xml><?xml version="1.0" encoding="utf-8"?>
<a:theme xmlns:a="http://schemas.openxmlformats.org/drawingml/2006/main" name="Omeca v1">
  <a:themeElements>
    <a:clrScheme name="Omeca_Couleurs">
      <a:dk1>
        <a:sysClr val="windowText" lastClr="000000"/>
      </a:dk1>
      <a:lt1>
        <a:sysClr val="window" lastClr="FFFFFF"/>
      </a:lt1>
      <a:dk2>
        <a:srgbClr val="5F5B5D"/>
      </a:dk2>
      <a:lt2>
        <a:srgbClr val="DBDDDC"/>
      </a:lt2>
      <a:accent1>
        <a:srgbClr val="E5446C"/>
      </a:accent1>
      <a:accent2>
        <a:srgbClr val="009CD7"/>
      </a:accent2>
      <a:accent3>
        <a:srgbClr val="B5CB2C"/>
      </a:accent3>
      <a:accent4>
        <a:srgbClr val="5F5B5D"/>
      </a:accent4>
      <a:accent5>
        <a:srgbClr val="7A7B7D"/>
      </a:accent5>
      <a:accent6>
        <a:srgbClr val="BEC0C1"/>
      </a:accent6>
      <a:hlink>
        <a:srgbClr val="000000"/>
      </a:hlink>
      <a:folHlink>
        <a:srgbClr val="BEC0C1"/>
      </a:folHlink>
    </a:clrScheme>
    <a:fontScheme name="Office Classique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ln>
          <a:solidFill>
            <a:schemeClr val="accent1"/>
          </a:solidFill>
        </a:ln>
      </a:spPr>
      <a:bodyPr lIns="36000" tIns="36000" rIns="36000" bIns="36000" rtlCol="0" anchor="ctr"/>
      <a:lstStyle>
        <a:defPPr algn="ctr">
          <a:defRPr sz="1400" dirty="0" err="1" smtClean="0"/>
        </a:defPPr>
      </a:lstStyle>
      <a:style>
        <a:lnRef idx="2">
          <a:schemeClr val="accent1">
            <a:shade val="50000"/>
          </a:schemeClr>
        </a:lnRef>
        <a:fillRef idx="1">
          <a:schemeClr val="accent1"/>
        </a:fillRef>
        <a:effectRef idx="0">
          <a:schemeClr val="accent1"/>
        </a:effectRef>
        <a:fontRef idx="minor">
          <a:schemeClr val="lt1"/>
        </a:fontRef>
      </a:style>
    </a:spDef>
    <a:txDef>
      <a:spPr>
        <a:noFill/>
      </a:spPr>
      <a:bodyPr wrap="none" lIns="36000" tIns="0" rIns="36000" bIns="0" rtlCol="0">
        <a:spAutoFit/>
      </a:bodyPr>
      <a:lstStyle>
        <a:defPPr>
          <a:defRPr sz="1400" dirty="0" err="1" smtClean="0">
            <a:solidFill>
              <a:schemeClr val="tx2"/>
            </a:solidFill>
          </a:defRPr>
        </a:defPPr>
      </a:lstStyle>
    </a:txDef>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Omeca v1</Template>
  <TotalTime>7189</TotalTime>
  <Words>1635</Words>
  <Application>Microsoft Office PowerPoint</Application>
  <PresentationFormat>Personnalisé</PresentationFormat>
  <Paragraphs>139</Paragraphs>
  <Slides>3</Slides>
  <Notes>0</Notes>
  <HiddenSlides>0</HiddenSlides>
  <MMClips>0</MMClips>
  <ScaleCrop>false</ScaleCrop>
  <HeadingPairs>
    <vt:vector size="6" baseType="variant">
      <vt:variant>
        <vt:lpstr>Polices utilisées</vt:lpstr>
      </vt:variant>
      <vt:variant>
        <vt:i4>5</vt:i4>
      </vt:variant>
      <vt:variant>
        <vt:lpstr>Thème</vt:lpstr>
      </vt:variant>
      <vt:variant>
        <vt:i4>1</vt:i4>
      </vt:variant>
      <vt:variant>
        <vt:lpstr>Titres des diapositives</vt:lpstr>
      </vt:variant>
      <vt:variant>
        <vt:i4>3</vt:i4>
      </vt:variant>
    </vt:vector>
  </HeadingPairs>
  <TitlesOfParts>
    <vt:vector size="9" baseType="lpstr">
      <vt:lpstr>Arial</vt:lpstr>
      <vt:lpstr>Arial Narrow</vt:lpstr>
      <vt:lpstr>Calibri</vt:lpstr>
      <vt:lpstr>Univers Light</vt:lpstr>
      <vt:lpstr>Wingdings</vt:lpstr>
      <vt:lpstr>Omeca v1</vt:lpstr>
      <vt:lpstr>Présentation PowerPoint</vt:lpstr>
      <vt:lpstr>Présentation PowerPoint</vt:lpstr>
      <vt:lpstr>Présentation PowerPoint</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Titre de la présentation</dc:title>
  <dc:creator>Dalila TAHER</dc:creator>
  <cp:lastModifiedBy>CATINAT Alexandra</cp:lastModifiedBy>
  <cp:revision>1139</cp:revision>
  <dcterms:created xsi:type="dcterms:W3CDTF">2014-07-30T08:09:35Z</dcterms:created>
  <dcterms:modified xsi:type="dcterms:W3CDTF">2024-01-18T15:46:45Z</dcterms:modified>
</cp:coreProperties>
</file>