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7"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3"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038" autoAdjust="0"/>
    <p:restoredTop sz="95887" autoAdjust="0"/>
  </p:normalViewPr>
  <p:slideViewPr>
    <p:cSldViewPr showGuides="1">
      <p:cViewPr varScale="1">
        <p:scale>
          <a:sx n="71" d="100"/>
          <a:sy n="71" d="100"/>
        </p:scale>
        <p:origin x="3522"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AUDITEUR</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sp>
        <p:nvSpPr>
          <p:cNvPr id="26" name="ZoneTexte 25">
            <a:extLst>
              <a:ext uri="{FF2B5EF4-FFF2-40B4-BE49-F238E27FC236}">
                <a16:creationId xmlns:a16="http://schemas.microsoft.com/office/drawing/2014/main" id="{D44D9155-530C-4A16-BA78-51AAB9EBDDD3}"/>
              </a:ext>
            </a:extLst>
          </p:cNvPr>
          <p:cNvSpPr txBox="1"/>
          <p:nvPr/>
        </p:nvSpPr>
        <p:spPr>
          <a:xfrm>
            <a:off x="4972537" y="2122449"/>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Auditeur financier</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de l’audit </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Audit financier </a:t>
            </a:r>
          </a:p>
        </p:txBody>
      </p:sp>
      <p:grpSp>
        <p:nvGrpSpPr>
          <p:cNvPr id="6" name="Groupe 5">
            <a:extLst>
              <a:ext uri="{FF2B5EF4-FFF2-40B4-BE49-F238E27FC236}">
                <a16:creationId xmlns:a16="http://schemas.microsoft.com/office/drawing/2014/main" id="{3A42BAA9-6CCE-4D1B-90E0-227A80CD16DF}"/>
              </a:ext>
            </a:extLst>
          </p:cNvPr>
          <p:cNvGrpSpPr/>
          <p:nvPr/>
        </p:nvGrpSpPr>
        <p:grpSpPr>
          <a:xfrm>
            <a:off x="342234" y="3185666"/>
            <a:ext cx="6801477" cy="1776733"/>
            <a:chOff x="342234" y="2605299"/>
            <a:chExt cx="6801477" cy="1776733"/>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774677" cy="132856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100" dirty="0">
                  <a:solidFill>
                    <a:schemeClr val="accent2"/>
                  </a:solidFill>
                  <a:latin typeface="Univers Light" panose="020B0403020202020204" pitchFamily="34" charset="0"/>
                </a:rPr>
                <a:t>L’Auditeur contrôle la qualité des opérations et informations comptables, financières et juridiques d’une entreprise dans le cadre d’une certification légale des comptes annuels. Pour ce faire, il recherche les incohérences éventuelles par rapport aux réglementations en vigueur selon les méthodologies et les normes d’audit établies. Le travail de l’auditeur est rythmé par les phases du cycle d’audit : planification de la mission, phase de contrôle interne, audit des comptes et émission des rapports. </a:t>
              </a:r>
            </a:p>
            <a:p>
              <a:pPr marL="0" indent="0">
                <a:spcBef>
                  <a:spcPts val="200"/>
                </a:spcBef>
                <a:spcAft>
                  <a:spcPts val="200"/>
                </a:spcAft>
                <a:buFont typeface="Arial" panose="020B0604020202020204" pitchFamily="34" charset="0"/>
                <a:buNone/>
              </a:pPr>
              <a:r>
                <a:rPr lang="fr-FR" sz="1100" dirty="0">
                  <a:solidFill>
                    <a:schemeClr val="accent2"/>
                  </a:solidFill>
                  <a:latin typeface="Univers Light" panose="020B0403020202020204" pitchFamily="34" charset="0"/>
                </a:rPr>
                <a:t>L’Auditeur peut également intervenir de manière ponctuelle sur des missions d’audit contractuel, y-compris sur des aspects extra-financiers (audit RSE, audit des systèmes d’information…). </a:t>
              </a:r>
              <a:endParaRPr lang="fr-FR" sz="1200" dirty="0">
                <a:solidFill>
                  <a:schemeClr val="accent2"/>
                </a:solidFill>
                <a:latin typeface="Univers Light" panose="020B0403020202020204" pitchFamily="34" charset="0"/>
              </a:endParaRP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5311245"/>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306785" y="7471617"/>
            <a:ext cx="3420000" cy="8617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Contrôle les procédures internes relatives à la gestion des différents cycles comptables </a:t>
            </a:r>
          </a:p>
          <a:p>
            <a:pPr algn="l"/>
            <a:r>
              <a:rPr lang="fr-FR" dirty="0"/>
              <a:t>Vérifie l’application des procédures dans le système d’information client en appliquant les méthodologies de contrôle adaptées sur la base de tests et d’entretiens</a:t>
            </a:r>
          </a:p>
        </p:txBody>
      </p:sp>
      <p:sp>
        <p:nvSpPr>
          <p:cNvPr id="48" name="ZoneTexte 47">
            <a:extLst>
              <a:ext uri="{FF2B5EF4-FFF2-40B4-BE49-F238E27FC236}">
                <a16:creationId xmlns:a16="http://schemas.microsoft.com/office/drawing/2014/main" id="{BB29561A-BC65-4591-B614-AAEFCF332453}"/>
              </a:ext>
            </a:extLst>
          </p:cNvPr>
          <p:cNvSpPr txBox="1"/>
          <p:nvPr/>
        </p:nvSpPr>
        <p:spPr>
          <a:xfrm>
            <a:off x="292508" y="7257754"/>
            <a:ext cx="304272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Évaluation du contrôle interne</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324652" y="4916148"/>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39357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613169"/>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372b - Cadres de l'organisation ou du contrôle des services administratifs et financiers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39357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613168"/>
            <a:ext cx="2160001"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11408 - Auditeur comptable et financier / Auditrice comptable et financière</a:t>
            </a:r>
          </a:p>
        </p:txBody>
      </p:sp>
      <p:sp>
        <p:nvSpPr>
          <p:cNvPr id="54" name="ZoneTexte 53">
            <a:extLst>
              <a:ext uri="{FF2B5EF4-FFF2-40B4-BE49-F238E27FC236}">
                <a16:creationId xmlns:a16="http://schemas.microsoft.com/office/drawing/2014/main" id="{71B86F55-344E-4158-892F-89103147B6EE}"/>
              </a:ext>
            </a:extLst>
          </p:cNvPr>
          <p:cNvSpPr txBox="1"/>
          <p:nvPr/>
        </p:nvSpPr>
        <p:spPr>
          <a:xfrm>
            <a:off x="292507" y="5649923"/>
            <a:ext cx="6995076"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Analyse l’organisation du client (activités, spécificités sectorielles, systèmes d’information), évalue les risques d’anomalies significatives dans les comptes, définit la stratégie d’audit</a:t>
            </a:r>
          </a:p>
          <a:p>
            <a:pPr algn="l"/>
            <a:r>
              <a:rPr lang="fr-FR" dirty="0"/>
              <a:t>Identifie et conduit des entretiens avec les interlocuteurs clés de l’organisation sur les enjeux comptables et financiers</a:t>
            </a:r>
          </a:p>
          <a:p>
            <a:pPr algn="l"/>
            <a:r>
              <a:rPr lang="fr-FR" dirty="0"/>
              <a:t>Étudie les différents cycles comptables (revenus, coûts, clients, fournisseurs, capitaux propres, trésorerie, stocks, immobilisations…) en :</a:t>
            </a:r>
          </a:p>
          <a:p>
            <a:pPr marL="266700" indent="-85725" algn="l">
              <a:buFontTx/>
              <a:buChar char="-"/>
            </a:pPr>
            <a:r>
              <a:rPr lang="fr-FR" dirty="0"/>
              <a:t>Pilotant le recueil, le classement et l’analyse des documents comptables et financiers de l’entreprise</a:t>
            </a:r>
          </a:p>
          <a:p>
            <a:pPr marL="266700" indent="-85725" algn="l">
              <a:buFontTx/>
              <a:buChar char="-"/>
            </a:pPr>
            <a:r>
              <a:rPr lang="fr-FR" dirty="0"/>
              <a:t>Appliquant la méthodologie d’audit adaptée à chaque cycle : inventaires physiques, contrôle de cohérence entre les documents comptables (grand livre, bilan…), vérification du respect des normes légales…</a:t>
            </a:r>
          </a:p>
          <a:p>
            <a:pPr marL="266700" indent="-85725" algn="l">
              <a:buFontTx/>
              <a:buChar char="-"/>
            </a:pPr>
            <a:r>
              <a:rPr lang="fr-FR" dirty="0"/>
              <a:t>S’appuyant sur le logiciel adapté pour identifier les incohérences et cibler les zones d’investigation </a:t>
            </a:r>
          </a:p>
          <a:p>
            <a:pPr algn="l"/>
            <a:r>
              <a:rPr lang="fr-FR" dirty="0"/>
              <a:t>Rédige une note de synthèse détaillant les zones de risques</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265722" y="5382104"/>
            <a:ext cx="3516455"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Réalisation de l’audit des comptes </a:t>
            </a:r>
          </a:p>
        </p:txBody>
      </p:sp>
      <p:grpSp>
        <p:nvGrpSpPr>
          <p:cNvPr id="9" name="Groupe 8">
            <a:extLst>
              <a:ext uri="{FF2B5EF4-FFF2-40B4-BE49-F238E27FC236}">
                <a16:creationId xmlns:a16="http://schemas.microsoft.com/office/drawing/2014/main" id="{2BF914A7-3849-46AF-B133-44A3061ECB43}"/>
              </a:ext>
            </a:extLst>
          </p:cNvPr>
          <p:cNvGrpSpPr/>
          <p:nvPr/>
        </p:nvGrpSpPr>
        <p:grpSpPr>
          <a:xfrm>
            <a:off x="258764" y="9717797"/>
            <a:ext cx="3712832" cy="946315"/>
            <a:chOff x="3710168" y="7262641"/>
            <a:chExt cx="3712832" cy="946315"/>
          </a:xfrm>
        </p:grpSpPr>
        <p:sp>
          <p:nvSpPr>
            <p:cNvPr id="44" name="ZoneTexte 43">
              <a:extLst>
                <a:ext uri="{FF2B5EF4-FFF2-40B4-BE49-F238E27FC236}">
                  <a16:creationId xmlns:a16="http://schemas.microsoft.com/office/drawing/2014/main" id="{AE51EBA2-7BC2-45DE-BCE1-94D178B53518}"/>
                </a:ext>
              </a:extLst>
            </p:cNvPr>
            <p:cNvSpPr txBox="1"/>
            <p:nvPr/>
          </p:nvSpPr>
          <p:spPr>
            <a:xfrm>
              <a:off x="3736954" y="7501070"/>
              <a:ext cx="3420000" cy="70788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Anime les points d’étapes et réunions de synthèse avec le Commissaire aux comptes</a:t>
              </a:r>
            </a:p>
            <a:p>
              <a:pPr algn="l"/>
              <a:r>
                <a:rPr lang="fr-FR" dirty="0"/>
                <a:t>Présente les incohérences, identifie et formules des actions correctives</a:t>
              </a:r>
            </a:p>
          </p:txBody>
        </p:sp>
        <p:sp>
          <p:nvSpPr>
            <p:cNvPr id="52" name="ZoneTexte 51">
              <a:extLst>
                <a:ext uri="{FF2B5EF4-FFF2-40B4-BE49-F238E27FC236}">
                  <a16:creationId xmlns:a16="http://schemas.microsoft.com/office/drawing/2014/main" id="{5300A270-CBE6-4A5C-9A1F-8B0F48BF6DCA}"/>
                </a:ext>
              </a:extLst>
            </p:cNvPr>
            <p:cNvSpPr txBox="1"/>
            <p:nvPr/>
          </p:nvSpPr>
          <p:spPr>
            <a:xfrm>
              <a:off x="3710168" y="7262641"/>
              <a:ext cx="3712832"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Pilotage de la mission d’audit légal</a:t>
              </a:r>
            </a:p>
          </p:txBody>
        </p:sp>
      </p:grpSp>
      <p:cxnSp>
        <p:nvCxnSpPr>
          <p:cNvPr id="56" name="Connecteur droit 55">
            <a:extLst>
              <a:ext uri="{FF2B5EF4-FFF2-40B4-BE49-F238E27FC236}">
                <a16:creationId xmlns:a16="http://schemas.microsoft.com/office/drawing/2014/main" id="{3BA48E9E-35A3-4681-ABAB-07F0B961DE27}"/>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61DB8B2F-ED08-4AF2-B4EA-E55C3E735AE1}"/>
              </a:ext>
            </a:extLst>
          </p:cNvPr>
          <p:cNvSpPr txBox="1"/>
          <p:nvPr/>
        </p:nvSpPr>
        <p:spPr>
          <a:xfrm>
            <a:off x="3889689" y="9248771"/>
            <a:ext cx="3557273"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à la rédaction de propositions d’intervention : cadrage de la mission, recherches documentaires, traitement de données, soutenance…</a:t>
            </a:r>
          </a:p>
          <a:p>
            <a:pPr algn="l"/>
            <a:r>
              <a:rPr lang="fr-FR" dirty="0"/>
              <a:t>Participe aux projets de développement internes du cabinet : développement d’outils digitaux, participation à des séminaires et évènements internes, formation interne, construction d’offres de services…</a:t>
            </a:r>
          </a:p>
        </p:txBody>
      </p:sp>
      <p:sp>
        <p:nvSpPr>
          <p:cNvPr id="73" name="ZoneTexte 72">
            <a:extLst>
              <a:ext uri="{FF2B5EF4-FFF2-40B4-BE49-F238E27FC236}">
                <a16:creationId xmlns:a16="http://schemas.microsoft.com/office/drawing/2014/main" id="{D092F18D-EB93-4F8A-8689-6CA244F47636}"/>
              </a:ext>
            </a:extLst>
          </p:cNvPr>
          <p:cNvSpPr txBox="1"/>
          <p:nvPr/>
        </p:nvSpPr>
        <p:spPr>
          <a:xfrm>
            <a:off x="3867583" y="9017507"/>
            <a:ext cx="304272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Projets transverses et commerciaux </a:t>
            </a:r>
          </a:p>
        </p:txBody>
      </p:sp>
      <p:sp>
        <p:nvSpPr>
          <p:cNvPr id="75" name="ZoneTexte 74">
            <a:extLst>
              <a:ext uri="{FF2B5EF4-FFF2-40B4-BE49-F238E27FC236}">
                <a16:creationId xmlns:a16="http://schemas.microsoft.com/office/drawing/2014/main" id="{CC324C42-D224-430F-B08B-98669D9A015F}"/>
              </a:ext>
            </a:extLst>
          </p:cNvPr>
          <p:cNvSpPr txBox="1"/>
          <p:nvPr/>
        </p:nvSpPr>
        <p:spPr>
          <a:xfrm>
            <a:off x="3894368" y="7509699"/>
            <a:ext cx="342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Peut participer aux missions autorisées ne rentrant pas dans le cadre de la certification des comptes : audit de cession / acquisition, commissariat aux apports, missions de diagnostic, recommandation ou attestation (évaluation des processus financier, de la santé financière, des systèmes d’information, audit RSE…) </a:t>
            </a:r>
          </a:p>
          <a:p>
            <a:pPr algn="l"/>
            <a:r>
              <a:rPr lang="fr-FR" dirty="0"/>
              <a:t>Peut participer à des missions d’audit légal des petites entreprises (missions ALPE) centrées sur l’identification des risques comptables et financiers</a:t>
            </a:r>
          </a:p>
        </p:txBody>
      </p:sp>
      <p:sp>
        <p:nvSpPr>
          <p:cNvPr id="76" name="ZoneTexte 75">
            <a:extLst>
              <a:ext uri="{FF2B5EF4-FFF2-40B4-BE49-F238E27FC236}">
                <a16:creationId xmlns:a16="http://schemas.microsoft.com/office/drawing/2014/main" id="{1DBE7E4B-A95D-47D1-92E7-AA13B908E519}"/>
              </a:ext>
            </a:extLst>
          </p:cNvPr>
          <p:cNvSpPr txBox="1"/>
          <p:nvPr/>
        </p:nvSpPr>
        <p:spPr>
          <a:xfrm>
            <a:off x="3867583" y="7279326"/>
            <a:ext cx="3420000"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Participation à des missions d’audit contractuel</a:t>
            </a:r>
          </a:p>
        </p:txBody>
      </p:sp>
      <p:grpSp>
        <p:nvGrpSpPr>
          <p:cNvPr id="47" name="Groupe 46">
            <a:extLst>
              <a:ext uri="{FF2B5EF4-FFF2-40B4-BE49-F238E27FC236}">
                <a16:creationId xmlns:a16="http://schemas.microsoft.com/office/drawing/2014/main" id="{0D43655D-4CDE-4F97-89EA-6C3DB442BAE5}"/>
              </a:ext>
            </a:extLst>
          </p:cNvPr>
          <p:cNvGrpSpPr/>
          <p:nvPr/>
        </p:nvGrpSpPr>
        <p:grpSpPr>
          <a:xfrm>
            <a:off x="277738" y="8327427"/>
            <a:ext cx="3712832" cy="1555063"/>
            <a:chOff x="3710168" y="7262641"/>
            <a:chExt cx="3712832" cy="1555063"/>
          </a:xfrm>
        </p:grpSpPr>
        <p:sp>
          <p:nvSpPr>
            <p:cNvPr id="49" name="ZoneTexte 48">
              <a:extLst>
                <a:ext uri="{FF2B5EF4-FFF2-40B4-BE49-F238E27FC236}">
                  <a16:creationId xmlns:a16="http://schemas.microsoft.com/office/drawing/2014/main" id="{67593D2E-9669-4450-AF94-7425F2A2649D}"/>
                </a:ext>
              </a:extLst>
            </p:cNvPr>
            <p:cNvSpPr txBox="1"/>
            <p:nvPr/>
          </p:nvSpPr>
          <p:spPr>
            <a:xfrm>
              <a:off x="3736954" y="7494265"/>
              <a:ext cx="342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Rassemble et met en forme les éléments du rapport sur les comptes annuels (état financier, annexe comptable, rapport de gestion…) selon ses différentes sections</a:t>
              </a:r>
            </a:p>
            <a:p>
              <a:pPr algn="l"/>
              <a:r>
                <a:rPr lang="fr-FR" dirty="0"/>
                <a:t>Assiste, si nécessaire, au Conseil d’administration et aux assemblées générales des entreprises auditées, et participe à la présentation des rapports</a:t>
              </a:r>
            </a:p>
            <a:p>
              <a:pPr algn="l"/>
              <a:endParaRPr lang="fr-FR" dirty="0"/>
            </a:p>
          </p:txBody>
        </p:sp>
        <p:sp>
          <p:nvSpPr>
            <p:cNvPr id="53" name="ZoneTexte 52">
              <a:extLst>
                <a:ext uri="{FF2B5EF4-FFF2-40B4-BE49-F238E27FC236}">
                  <a16:creationId xmlns:a16="http://schemas.microsoft.com/office/drawing/2014/main" id="{7CCE4799-5B58-440B-AE1C-6D982E1121A0}"/>
                </a:ext>
              </a:extLst>
            </p:cNvPr>
            <p:cNvSpPr txBox="1"/>
            <p:nvPr/>
          </p:nvSpPr>
          <p:spPr>
            <a:xfrm>
              <a:off x="3710168" y="7262641"/>
              <a:ext cx="3712832" cy="276999"/>
            </a:xfrm>
            <a:prstGeom prst="rect">
              <a:avLst/>
            </a:prstGeom>
            <a:noFill/>
          </p:spPr>
          <p:txBody>
            <a:bodyPr wrap="square">
              <a:spAutoFit/>
            </a:bodyPr>
            <a:lstStyle/>
            <a:p>
              <a:pPr marL="0" indent="0">
                <a:spcBef>
                  <a:spcPts val="200"/>
                </a:spcBef>
                <a:spcAft>
                  <a:spcPts val="200"/>
                </a:spcAft>
                <a:buFont typeface="Arial" panose="020B0604020202020204" pitchFamily="34" charset="0"/>
                <a:buNone/>
              </a:pPr>
              <a:r>
                <a:rPr lang="fr-FR" sz="1200" dirty="0">
                  <a:solidFill>
                    <a:schemeClr val="accent3">
                      <a:lumMod val="75000"/>
                    </a:schemeClr>
                  </a:solidFill>
                  <a:latin typeface="Univers Light" panose="020B0403020202020204" pitchFamily="34" charset="0"/>
                </a:rPr>
                <a:t>Émission et présentation des rapports</a:t>
              </a:r>
            </a:p>
          </p:txBody>
        </p:sp>
      </p:grpSp>
      <p:pic>
        <p:nvPicPr>
          <p:cNvPr id="7" name="Image 6"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2507" y="205239"/>
            <a:ext cx="1115541" cy="921089"/>
          </a:xfrm>
          <a:prstGeom prst="rect">
            <a:avLst/>
          </a:prstGeom>
        </p:spPr>
      </p:pic>
    </p:spTree>
    <p:extLst>
      <p:ext uri="{BB962C8B-B14F-4D97-AF65-F5344CB8AC3E}">
        <p14:creationId xmlns:p14="http://schemas.microsoft.com/office/powerpoint/2010/main" val="3243637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99756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30" name="Groupe 29">
            <a:extLst>
              <a:ext uri="{FF2B5EF4-FFF2-40B4-BE49-F238E27FC236}">
                <a16:creationId xmlns:a16="http://schemas.microsoft.com/office/drawing/2014/main" id="{D311B23A-8E55-49E2-8605-027961FC2575}"/>
              </a:ext>
            </a:extLst>
          </p:cNvPr>
          <p:cNvGrpSpPr/>
          <p:nvPr/>
        </p:nvGrpSpPr>
        <p:grpSpPr>
          <a:xfrm>
            <a:off x="177348" y="2638687"/>
            <a:ext cx="6947353" cy="553998"/>
            <a:chOff x="205409" y="2638687"/>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8" y="2663686"/>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les réglementations spécifiques, en décrypter les enjeux au client</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38687"/>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61771"/>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Décrypter les réglementations spécifiques à la gestion de certains flux</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1" name="Groupe 30">
            <a:extLst>
              <a:ext uri="{FF2B5EF4-FFF2-40B4-BE49-F238E27FC236}">
                <a16:creationId xmlns:a16="http://schemas.microsoft.com/office/drawing/2014/main" id="{68073F95-B684-41BC-8633-ABCE26941570}"/>
              </a:ext>
            </a:extLst>
          </p:cNvPr>
          <p:cNvGrpSpPr/>
          <p:nvPr/>
        </p:nvGrpSpPr>
        <p:grpSpPr>
          <a:xfrm>
            <a:off x="177348" y="3284670"/>
            <a:ext cx="7091791" cy="553998"/>
            <a:chOff x="205409" y="3324057"/>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24057"/>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47141"/>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Organiser la collecte des pièces comptables selon les spécificités du client </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8" y="3349056"/>
              <a:ext cx="3466824" cy="504000"/>
              <a:chOff x="1907629" y="3346741"/>
              <a:chExt cx="3466824" cy="504000"/>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46741"/>
                <a:ext cx="3405719" cy="504000"/>
                <a:chOff x="1907629" y="2782399"/>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82399"/>
                  <a:ext cx="271472" cy="504000"/>
                  <a:chOff x="1903658" y="4015785"/>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grpSp>
        <p:nvGrpSpPr>
          <p:cNvPr id="29" name="Groupe 28">
            <a:extLst>
              <a:ext uri="{FF2B5EF4-FFF2-40B4-BE49-F238E27FC236}">
                <a16:creationId xmlns:a16="http://schemas.microsoft.com/office/drawing/2014/main" id="{19C6D838-0EA0-4947-A8D1-1C0793B57DA0}"/>
              </a:ext>
            </a:extLst>
          </p:cNvPr>
          <p:cNvGrpSpPr/>
          <p:nvPr/>
        </p:nvGrpSpPr>
        <p:grpSpPr>
          <a:xfrm>
            <a:off x="177348" y="5822435"/>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zones de risques d’une organisation comptable à partir d’une analyse de données </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17" name="Groupe 16">
            <a:extLst>
              <a:ext uri="{FF2B5EF4-FFF2-40B4-BE49-F238E27FC236}">
                <a16:creationId xmlns:a16="http://schemas.microsoft.com/office/drawing/2014/main" id="{993E20E4-8629-4177-850A-E7AF52CC3F46}"/>
              </a:ext>
            </a:extLst>
          </p:cNvPr>
          <p:cNvGrpSpPr/>
          <p:nvPr/>
        </p:nvGrpSpPr>
        <p:grpSpPr>
          <a:xfrm>
            <a:off x="177348" y="5176452"/>
            <a:ext cx="7069791" cy="553998"/>
            <a:chOff x="205409" y="5137575"/>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137575"/>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6065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risques sur la base d’informations d’ordre financier, technologique et stratégique</a:t>
              </a: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942188" y="5162574"/>
              <a:ext cx="3405719" cy="504000"/>
              <a:chOff x="1907629" y="2805482"/>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05482"/>
                <a:ext cx="271472" cy="504000"/>
                <a:chOff x="1903658" y="4038868"/>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3886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7241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13757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nvGrpSpPr>
          <p:cNvPr id="5" name="Groupe 4">
            <a:extLst>
              <a:ext uri="{FF2B5EF4-FFF2-40B4-BE49-F238E27FC236}">
                <a16:creationId xmlns:a16="http://schemas.microsoft.com/office/drawing/2014/main" id="{2D0D86F7-46F1-48BC-A3DB-75EB036B616D}"/>
              </a:ext>
            </a:extLst>
          </p:cNvPr>
          <p:cNvGrpSpPr/>
          <p:nvPr/>
        </p:nvGrpSpPr>
        <p:grpSpPr>
          <a:xfrm>
            <a:off x="177348" y="3930653"/>
            <a:ext cx="7142579" cy="507831"/>
            <a:chOff x="205409" y="3986344"/>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0204"/>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86344"/>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Procéder à des tests sur le traitement des pièces comptables, établir des modes de résolution</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398825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88259"/>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020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avancées et former à l'utilisation du logiciel</a:t>
              </a:r>
            </a:p>
          </p:txBody>
        </p:sp>
      </p:grpSp>
      <p:grpSp>
        <p:nvGrpSpPr>
          <p:cNvPr id="3" name="Groupe 2">
            <a:extLst>
              <a:ext uri="{FF2B5EF4-FFF2-40B4-BE49-F238E27FC236}">
                <a16:creationId xmlns:a16="http://schemas.microsoft.com/office/drawing/2014/main" id="{20C09D42-0FB4-4F97-8015-7F93A70BE429}"/>
              </a:ext>
            </a:extLst>
          </p:cNvPr>
          <p:cNvGrpSpPr/>
          <p:nvPr/>
        </p:nvGrpSpPr>
        <p:grpSpPr>
          <a:xfrm>
            <a:off x="177348" y="4530469"/>
            <a:ext cx="7208162" cy="553998"/>
            <a:chOff x="205409" y="4523980"/>
            <a:chExt cx="720816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4548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58" name="ZoneTexte 257">
              <a:extLst>
                <a:ext uri="{FF2B5EF4-FFF2-40B4-BE49-F238E27FC236}">
                  <a16:creationId xmlns:a16="http://schemas.microsoft.com/office/drawing/2014/main" id="{850CAB72-FA7C-431B-8774-E5F68B7CBF1D}"/>
                </a:ext>
              </a:extLst>
            </p:cNvPr>
            <p:cNvSpPr txBox="1"/>
            <p:nvPr/>
          </p:nvSpPr>
          <p:spPr>
            <a:xfrm>
              <a:off x="205409" y="4523980"/>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4547064"/>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Appliquer l’approche d’audit pertinente et anticiper les zones de risques</a:t>
              </a:r>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8" y="4548979"/>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2" y="460092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a:t>
              </a:r>
            </a:p>
          </p:txBody>
        </p:sp>
      </p:grpSp>
      <p:grpSp>
        <p:nvGrpSpPr>
          <p:cNvPr id="9" name="Groupe 8">
            <a:extLst>
              <a:ext uri="{FF2B5EF4-FFF2-40B4-BE49-F238E27FC236}">
                <a16:creationId xmlns:a16="http://schemas.microsoft.com/office/drawing/2014/main" id="{6CA7F3E2-6C2B-41D3-B0AE-9AA5F821C622}"/>
              </a:ext>
            </a:extLst>
          </p:cNvPr>
          <p:cNvGrpSpPr/>
          <p:nvPr/>
        </p:nvGrpSpPr>
        <p:grpSpPr>
          <a:xfrm>
            <a:off x="177348" y="7298845"/>
            <a:ext cx="7011712" cy="507831"/>
            <a:chOff x="170850" y="6779939"/>
            <a:chExt cx="7011712" cy="507831"/>
          </a:xfrm>
        </p:grpSpPr>
        <p:sp>
          <p:nvSpPr>
            <p:cNvPr id="146" name="ZoneTexte 145">
              <a:extLst>
                <a:ext uri="{FF2B5EF4-FFF2-40B4-BE49-F238E27FC236}">
                  <a16:creationId xmlns:a16="http://schemas.microsoft.com/office/drawing/2014/main" id="{A1936F32-410F-41A3-9409-6D501D1618F3}"/>
                </a:ext>
              </a:extLst>
            </p:cNvPr>
            <p:cNvSpPr txBox="1"/>
            <p:nvPr/>
          </p:nvSpPr>
          <p:spPr>
            <a:xfrm>
              <a:off x="170850" y="6910744"/>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292000" y="6779939"/>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le besoin en ressource humaine selon le niveau de charge de travail d’une mission</a:t>
              </a:r>
            </a:p>
          </p:txBody>
        </p:sp>
        <p:grpSp>
          <p:nvGrpSpPr>
            <p:cNvPr id="274" name="Groupe 273">
              <a:extLst>
                <a:ext uri="{FF2B5EF4-FFF2-40B4-BE49-F238E27FC236}">
                  <a16:creationId xmlns:a16="http://schemas.microsoft.com/office/drawing/2014/main" id="{454A4A30-BCFA-466B-8945-23AAA4F86401}"/>
                </a:ext>
              </a:extLst>
            </p:cNvPr>
            <p:cNvGrpSpPr/>
            <p:nvPr/>
          </p:nvGrpSpPr>
          <p:grpSpPr>
            <a:xfrm>
              <a:off x="1907629" y="6781854"/>
              <a:ext cx="3405719" cy="504000"/>
              <a:chOff x="1907629" y="2804523"/>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8045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804523"/>
                <a:ext cx="271472" cy="504000"/>
                <a:chOff x="1903658" y="4037909"/>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37909"/>
                  <a:ext cx="0" cy="504000"/>
                </a:xfrm>
                <a:prstGeom prst="line">
                  <a:avLst/>
                </a:prstGeom>
                <a:solidFill>
                  <a:schemeClr val="accent1"/>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71457"/>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09" name="Rectangle 308">
              <a:extLst>
                <a:ext uri="{FF2B5EF4-FFF2-40B4-BE49-F238E27FC236}">
                  <a16:creationId xmlns:a16="http://schemas.microsoft.com/office/drawing/2014/main" id="{CDDC9E39-B3CE-4563-AFE2-535D68E9F78B}"/>
                </a:ext>
              </a:extLst>
            </p:cNvPr>
            <p:cNvSpPr/>
            <p:nvPr/>
          </p:nvSpPr>
          <p:spPr>
            <a:xfrm>
              <a:off x="2123652" y="683379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et optimiser les caractéristiques d'un projet selon les évolutions d'objectifs et de contexte</a:t>
              </a:r>
            </a:p>
          </p:txBody>
        </p:sp>
      </p:grpSp>
      <p:grpSp>
        <p:nvGrpSpPr>
          <p:cNvPr id="6" name="Groupe 5">
            <a:extLst>
              <a:ext uri="{FF2B5EF4-FFF2-40B4-BE49-F238E27FC236}">
                <a16:creationId xmlns:a16="http://schemas.microsoft.com/office/drawing/2014/main" id="{614F0B23-B208-444D-8822-447A2E3A4E97}"/>
              </a:ext>
            </a:extLst>
          </p:cNvPr>
          <p:cNvGrpSpPr/>
          <p:nvPr/>
        </p:nvGrpSpPr>
        <p:grpSpPr>
          <a:xfrm>
            <a:off x="177348" y="7841062"/>
            <a:ext cx="7208161" cy="553998"/>
            <a:chOff x="170850" y="7936107"/>
            <a:chExt cx="7208161" cy="553998"/>
          </a:xfrm>
        </p:grpSpPr>
        <p:sp>
          <p:nvSpPr>
            <p:cNvPr id="159" name="ZoneTexte 158">
              <a:extLst>
                <a:ext uri="{FF2B5EF4-FFF2-40B4-BE49-F238E27FC236}">
                  <a16:creationId xmlns:a16="http://schemas.microsoft.com/office/drawing/2014/main" id="{AED06FB0-3919-4DF9-92EE-D25405EBDFFE}"/>
                </a:ext>
              </a:extLst>
            </p:cNvPr>
            <p:cNvSpPr txBox="1"/>
            <p:nvPr/>
          </p:nvSpPr>
          <p:spPr>
            <a:xfrm>
              <a:off x="170850" y="8089996"/>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280606" y="8028440"/>
              <a:ext cx="2098405"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Mener une analyse de marché dans le cadre d’un appel d’offre </a:t>
              </a:r>
            </a:p>
          </p:txBody>
        </p:sp>
        <p:grpSp>
          <p:nvGrpSpPr>
            <p:cNvPr id="284" name="Groupe 283">
              <a:extLst>
                <a:ext uri="{FF2B5EF4-FFF2-40B4-BE49-F238E27FC236}">
                  <a16:creationId xmlns:a16="http://schemas.microsoft.com/office/drawing/2014/main" id="{F746DAAB-D927-45BB-9FCB-576354257FFD}"/>
                </a:ext>
              </a:extLst>
            </p:cNvPr>
            <p:cNvGrpSpPr/>
            <p:nvPr/>
          </p:nvGrpSpPr>
          <p:grpSpPr>
            <a:xfrm>
              <a:off x="1907629" y="7961106"/>
              <a:ext cx="3405719" cy="504000"/>
              <a:chOff x="1907629" y="2840107"/>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40107"/>
                <a:ext cx="271472" cy="504000"/>
                <a:chOff x="1903658" y="4073493"/>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7349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20704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23652" y="793610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construction d'offres commerciales, entretenir un réseau de partenaires et apporteurs d'affaires </a:t>
              </a:r>
            </a:p>
          </p:txBody>
        </p:sp>
      </p:grpSp>
      <p:grpSp>
        <p:nvGrpSpPr>
          <p:cNvPr id="25" name="Groupe 24">
            <a:extLst>
              <a:ext uri="{FF2B5EF4-FFF2-40B4-BE49-F238E27FC236}">
                <a16:creationId xmlns:a16="http://schemas.microsoft.com/office/drawing/2014/main" id="{9F3CBDF6-B1A3-49E2-A666-CB5C4511FFD6}"/>
              </a:ext>
            </a:extLst>
          </p:cNvPr>
          <p:cNvGrpSpPr/>
          <p:nvPr/>
        </p:nvGrpSpPr>
        <p:grpSpPr>
          <a:xfrm>
            <a:off x="177348" y="10098434"/>
            <a:ext cx="7218909" cy="507831"/>
            <a:chOff x="149689" y="9520508"/>
            <a:chExt cx="7218909" cy="507831"/>
          </a:xfrm>
        </p:grpSpPr>
        <p:sp>
          <p:nvSpPr>
            <p:cNvPr id="206" name="ZoneTexte 205">
              <a:extLst>
                <a:ext uri="{FF2B5EF4-FFF2-40B4-BE49-F238E27FC236}">
                  <a16:creationId xmlns:a16="http://schemas.microsoft.com/office/drawing/2014/main" id="{2F0F39F0-3617-45CA-A410-E130D4762BB0}"/>
                </a:ext>
              </a:extLst>
            </p:cNvPr>
            <p:cNvSpPr txBox="1"/>
            <p:nvPr/>
          </p:nvSpPr>
          <p:spPr>
            <a:xfrm>
              <a:off x="149689" y="9574368"/>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15" name="Rectangle 214">
              <a:extLst>
                <a:ext uri="{FF2B5EF4-FFF2-40B4-BE49-F238E27FC236}">
                  <a16:creationId xmlns:a16="http://schemas.microsoft.com/office/drawing/2014/main" id="{6981F2A9-4C9B-4727-8E9A-837C8D9BB937}"/>
                </a:ext>
              </a:extLst>
            </p:cNvPr>
            <p:cNvSpPr/>
            <p:nvPr/>
          </p:nvSpPr>
          <p:spPr>
            <a:xfrm>
              <a:off x="5292000" y="9520508"/>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En début de projet, établir avec le client le cadre déontologique de la mission</a:t>
              </a:r>
            </a:p>
          </p:txBody>
        </p:sp>
        <p:grpSp>
          <p:nvGrpSpPr>
            <p:cNvPr id="22" name="Groupe 21">
              <a:extLst>
                <a:ext uri="{FF2B5EF4-FFF2-40B4-BE49-F238E27FC236}">
                  <a16:creationId xmlns:a16="http://schemas.microsoft.com/office/drawing/2014/main" id="{17504158-D92B-4A1F-B247-1E7E93AA3638}"/>
                </a:ext>
              </a:extLst>
            </p:cNvPr>
            <p:cNvGrpSpPr/>
            <p:nvPr/>
          </p:nvGrpSpPr>
          <p:grpSpPr>
            <a:xfrm>
              <a:off x="1886467" y="9522423"/>
              <a:ext cx="3456023" cy="504000"/>
              <a:chOff x="1886467" y="9522423"/>
              <a:chExt cx="3456023" cy="504000"/>
            </a:xfrm>
          </p:grpSpPr>
          <p:sp>
            <p:nvSpPr>
              <p:cNvPr id="305" name="Rectangle 304">
                <a:extLst>
                  <a:ext uri="{FF2B5EF4-FFF2-40B4-BE49-F238E27FC236}">
                    <a16:creationId xmlns:a16="http://schemas.microsoft.com/office/drawing/2014/main" id="{03A9F112-8D7D-470B-8216-8E8121980673}"/>
                  </a:ext>
                </a:extLst>
              </p:cNvPr>
              <p:cNvSpPr/>
              <p:nvPr/>
            </p:nvSpPr>
            <p:spPr>
              <a:xfrm>
                <a:off x="2031599" y="95224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886467" y="9522423"/>
                <a:ext cx="271472" cy="504000"/>
                <a:chOff x="1903658" y="4046148"/>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4614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17969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15" name="Rectangle 314">
                <a:extLst>
                  <a:ext uri="{FF2B5EF4-FFF2-40B4-BE49-F238E27FC236}">
                    <a16:creationId xmlns:a16="http://schemas.microsoft.com/office/drawing/2014/main" id="{5822B215-FA1A-45A4-BB6E-06DBB40EF555}"/>
                  </a:ext>
                </a:extLst>
              </p:cNvPr>
              <p:cNvSpPr/>
              <p:nvPr/>
            </p:nvSpPr>
            <p:spPr>
              <a:xfrm>
                <a:off x="2102490" y="9574368"/>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respecter les règles de confidentialité et de déontologie, prévenir les situations à risque</a:t>
                </a:r>
              </a:p>
            </p:txBody>
          </p:sp>
        </p:grpSp>
      </p:grpSp>
      <p:grpSp>
        <p:nvGrpSpPr>
          <p:cNvPr id="143" name="Groupe 142">
            <a:extLst>
              <a:ext uri="{FF2B5EF4-FFF2-40B4-BE49-F238E27FC236}">
                <a16:creationId xmlns:a16="http://schemas.microsoft.com/office/drawing/2014/main" id="{8F588FB6-2EAC-4CFE-9D8F-A504A81C42D1}"/>
              </a:ext>
            </a:extLst>
          </p:cNvPr>
          <p:cNvGrpSpPr/>
          <p:nvPr/>
        </p:nvGrpSpPr>
        <p:grpSpPr>
          <a:xfrm>
            <a:off x="177348" y="8967832"/>
            <a:ext cx="7197747" cy="507831"/>
            <a:chOff x="149689" y="8932077"/>
            <a:chExt cx="7197747" cy="507831"/>
          </a:xfrm>
        </p:grpSpPr>
        <p:sp>
          <p:nvSpPr>
            <p:cNvPr id="144" name="ZoneTexte 143">
              <a:extLst>
                <a:ext uri="{FF2B5EF4-FFF2-40B4-BE49-F238E27FC236}">
                  <a16:creationId xmlns:a16="http://schemas.microsoft.com/office/drawing/2014/main" id="{4A8685FF-9F67-4D91-B426-30D48E8F5F72}"/>
                </a:ext>
              </a:extLst>
            </p:cNvPr>
            <p:cNvSpPr txBox="1"/>
            <p:nvPr/>
          </p:nvSpPr>
          <p:spPr>
            <a:xfrm>
              <a:off x="149689" y="8985937"/>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45" name="Rectangle 144">
              <a:extLst>
                <a:ext uri="{FF2B5EF4-FFF2-40B4-BE49-F238E27FC236}">
                  <a16:creationId xmlns:a16="http://schemas.microsoft.com/office/drawing/2014/main" id="{7D0843A5-9A21-4579-8310-3F578A888F59}"/>
                </a:ext>
              </a:extLst>
            </p:cNvPr>
            <p:cNvSpPr/>
            <p:nvPr/>
          </p:nvSpPr>
          <p:spPr>
            <a:xfrm>
              <a:off x="5270838" y="8932077"/>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Prioriser ses activités pour mener des activités de développement commercial </a:t>
              </a:r>
            </a:p>
          </p:txBody>
        </p:sp>
        <p:sp>
          <p:nvSpPr>
            <p:cNvPr id="165" name="Rectangle 164">
              <a:extLst>
                <a:ext uri="{FF2B5EF4-FFF2-40B4-BE49-F238E27FC236}">
                  <a16:creationId xmlns:a16="http://schemas.microsoft.com/office/drawing/2014/main" id="{8AD33E40-ABB4-4CC0-BC12-3A068841BFE7}"/>
                </a:ext>
              </a:extLst>
            </p:cNvPr>
            <p:cNvSpPr/>
            <p:nvPr/>
          </p:nvSpPr>
          <p:spPr>
            <a:xfrm>
              <a:off x="2031599" y="893399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7" name="Groupe 166">
              <a:extLst>
                <a:ext uri="{FF2B5EF4-FFF2-40B4-BE49-F238E27FC236}">
                  <a16:creationId xmlns:a16="http://schemas.microsoft.com/office/drawing/2014/main" id="{7E8F80D3-1A58-4E8D-ADD4-7AE215A26611}"/>
                </a:ext>
              </a:extLst>
            </p:cNvPr>
            <p:cNvGrpSpPr/>
            <p:nvPr/>
          </p:nvGrpSpPr>
          <p:grpSpPr>
            <a:xfrm>
              <a:off x="1886467" y="8933992"/>
              <a:ext cx="271472" cy="504000"/>
              <a:chOff x="1903658" y="4004302"/>
              <a:chExt cx="265051" cy="504000"/>
            </a:xfrm>
          </p:grpSpPr>
          <p:cxnSp>
            <p:nvCxnSpPr>
              <p:cNvPr id="169" name="Connecteur droit 168">
                <a:extLst>
                  <a:ext uri="{FF2B5EF4-FFF2-40B4-BE49-F238E27FC236}">
                    <a16:creationId xmlns:a16="http://schemas.microsoft.com/office/drawing/2014/main" id="{269CA0C2-1DC1-4983-A90F-66B7C79BD638}"/>
                  </a:ext>
                </a:extLst>
              </p:cNvPr>
              <p:cNvCxnSpPr>
                <a:cxnSpLocks/>
              </p:cNvCxnSpPr>
              <p:nvPr/>
            </p:nvCxnSpPr>
            <p:spPr>
              <a:xfrm>
                <a:off x="2036183" y="40043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0" name="Ellipse 169">
                <a:extLst>
                  <a:ext uri="{FF2B5EF4-FFF2-40B4-BE49-F238E27FC236}">
                    <a16:creationId xmlns:a16="http://schemas.microsoft.com/office/drawing/2014/main" id="{560871EC-A486-4241-ABAF-2DF55DF195CF}"/>
                  </a:ext>
                </a:extLst>
              </p:cNvPr>
              <p:cNvSpPr/>
              <p:nvPr/>
            </p:nvSpPr>
            <p:spPr>
              <a:xfrm>
                <a:off x="1903658" y="41378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68" name="Rectangle 167">
              <a:extLst>
                <a:ext uri="{FF2B5EF4-FFF2-40B4-BE49-F238E27FC236}">
                  <a16:creationId xmlns:a16="http://schemas.microsoft.com/office/drawing/2014/main" id="{4081DA94-4149-4005-8C8E-EB20EF9AF157}"/>
                </a:ext>
              </a:extLst>
            </p:cNvPr>
            <p:cNvSpPr/>
            <p:nvPr/>
          </p:nvSpPr>
          <p:spPr>
            <a:xfrm>
              <a:off x="2102490" y="898593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sa charge de travail sur le long cours afin de s'impliquer sur des projets transverses</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01255"/>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77" name="Groupe 176">
            <a:extLst>
              <a:ext uri="{FF2B5EF4-FFF2-40B4-BE49-F238E27FC236}">
                <a16:creationId xmlns:a16="http://schemas.microsoft.com/office/drawing/2014/main" id="{ABBA0DE2-F683-4D06-AA00-FE809C6C5806}"/>
              </a:ext>
            </a:extLst>
          </p:cNvPr>
          <p:cNvGrpSpPr/>
          <p:nvPr/>
        </p:nvGrpSpPr>
        <p:grpSpPr>
          <a:xfrm>
            <a:off x="177348" y="6422251"/>
            <a:ext cx="7193991" cy="507831"/>
            <a:chOff x="98900" y="5811621"/>
            <a:chExt cx="7193991" cy="507831"/>
          </a:xfrm>
        </p:grpSpPr>
        <p:sp>
          <p:nvSpPr>
            <p:cNvPr id="178" name="ZoneTexte 177">
              <a:extLst>
                <a:ext uri="{FF2B5EF4-FFF2-40B4-BE49-F238E27FC236}">
                  <a16:creationId xmlns:a16="http://schemas.microsoft.com/office/drawing/2014/main" id="{CEB9C752-1756-4191-9BDB-05A9FF46358A}"/>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d'une architecture fonctionnelle SI</a:t>
              </a:r>
            </a:p>
          </p:txBody>
        </p:sp>
        <p:sp>
          <p:nvSpPr>
            <p:cNvPr id="181" name="Rectangle 180">
              <a:extLst>
                <a:ext uri="{FF2B5EF4-FFF2-40B4-BE49-F238E27FC236}">
                  <a16:creationId xmlns:a16="http://schemas.microsoft.com/office/drawing/2014/main" id="{4555BF37-BD8A-4A79-9DBB-D582DAF00115}"/>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Établir la cartographie du système d’information comptable lors d’une mission d’audit</a:t>
              </a:r>
            </a:p>
          </p:txBody>
        </p:sp>
        <p:grpSp>
          <p:nvGrpSpPr>
            <p:cNvPr id="182" name="Groupe 181">
              <a:extLst>
                <a:ext uri="{FF2B5EF4-FFF2-40B4-BE49-F238E27FC236}">
                  <a16:creationId xmlns:a16="http://schemas.microsoft.com/office/drawing/2014/main" id="{9FE4CC5E-B07E-42FA-9A44-FF58445A1C97}"/>
                </a:ext>
              </a:extLst>
            </p:cNvPr>
            <p:cNvGrpSpPr/>
            <p:nvPr/>
          </p:nvGrpSpPr>
          <p:grpSpPr>
            <a:xfrm>
              <a:off x="1835679" y="5813536"/>
              <a:ext cx="3466824" cy="504000"/>
              <a:chOff x="1835679" y="5813536"/>
              <a:chExt cx="3466824" cy="504000"/>
            </a:xfrm>
          </p:grpSpPr>
          <p:grpSp>
            <p:nvGrpSpPr>
              <p:cNvPr id="183" name="Groupe 182">
                <a:extLst>
                  <a:ext uri="{FF2B5EF4-FFF2-40B4-BE49-F238E27FC236}">
                    <a16:creationId xmlns:a16="http://schemas.microsoft.com/office/drawing/2014/main" id="{E191F63A-496B-469A-A813-251E6026C18D}"/>
                  </a:ext>
                </a:extLst>
              </p:cNvPr>
              <p:cNvGrpSpPr/>
              <p:nvPr/>
            </p:nvGrpSpPr>
            <p:grpSpPr>
              <a:xfrm>
                <a:off x="1835679" y="5813536"/>
                <a:ext cx="3405719" cy="504000"/>
                <a:chOff x="1907629" y="2769899"/>
                <a:chExt cx="3405719" cy="504000"/>
              </a:xfrm>
            </p:grpSpPr>
            <p:sp>
              <p:nvSpPr>
                <p:cNvPr id="188" name="Rectangle 187">
                  <a:extLst>
                    <a:ext uri="{FF2B5EF4-FFF2-40B4-BE49-F238E27FC236}">
                      <a16:creationId xmlns:a16="http://schemas.microsoft.com/office/drawing/2014/main" id="{1C0FD631-9809-4D2E-85E8-A453857152D7}"/>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9" name="Groupe 188">
                  <a:extLst>
                    <a:ext uri="{FF2B5EF4-FFF2-40B4-BE49-F238E27FC236}">
                      <a16:creationId xmlns:a16="http://schemas.microsoft.com/office/drawing/2014/main" id="{31A21021-0FE7-4A15-AC9A-CEF07A5B89D9}"/>
                    </a:ext>
                  </a:extLst>
                </p:cNvPr>
                <p:cNvGrpSpPr/>
                <p:nvPr/>
              </p:nvGrpSpPr>
              <p:grpSpPr>
                <a:xfrm>
                  <a:off x="1907629" y="2769899"/>
                  <a:ext cx="271472" cy="504000"/>
                  <a:chOff x="1903658" y="4003285"/>
                  <a:chExt cx="265051" cy="504000"/>
                </a:xfrm>
              </p:grpSpPr>
              <p:cxnSp>
                <p:nvCxnSpPr>
                  <p:cNvPr id="190" name="Connecteur droit 189">
                    <a:extLst>
                      <a:ext uri="{FF2B5EF4-FFF2-40B4-BE49-F238E27FC236}">
                        <a16:creationId xmlns:a16="http://schemas.microsoft.com/office/drawing/2014/main" id="{22124087-B519-43ED-9F61-9FC53A1219CE}"/>
                      </a:ext>
                    </a:extLst>
                  </p:cNvPr>
                  <p:cNvCxnSpPr>
                    <a:cxnSpLocks/>
                  </p:cNvCxnSpPr>
                  <p:nvPr/>
                </p:nvCxnSpPr>
                <p:spPr>
                  <a:xfrm>
                    <a:off x="2036183" y="4003285"/>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91" name="Ellipse 190">
                    <a:extLst>
                      <a:ext uri="{FF2B5EF4-FFF2-40B4-BE49-F238E27FC236}">
                        <a16:creationId xmlns:a16="http://schemas.microsoft.com/office/drawing/2014/main" id="{152A361A-62BC-40C5-81FA-8911C5F01710}"/>
                      </a:ext>
                    </a:extLst>
                  </p:cNvPr>
                  <p:cNvSpPr/>
                  <p:nvPr/>
                </p:nvSpPr>
                <p:spPr>
                  <a:xfrm>
                    <a:off x="1903658" y="413683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187" name="Rectangle 186">
                <a:extLst>
                  <a:ext uri="{FF2B5EF4-FFF2-40B4-BE49-F238E27FC236}">
                    <a16:creationId xmlns:a16="http://schemas.microsoft.com/office/drawing/2014/main" id="{8E0EF778-9DC2-45DD-8F55-402C878DBC46}"/>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Concevoir la cartographie fonctionnelle du SI et identifier les points de vulnérabilités du SI</a:t>
                </a:r>
              </a:p>
            </p:txBody>
          </p:sp>
        </p:grpSp>
      </p:grpSp>
      <p:grpSp>
        <p:nvGrpSpPr>
          <p:cNvPr id="193" name="Groupe 192">
            <a:extLst>
              <a:ext uri="{FF2B5EF4-FFF2-40B4-BE49-F238E27FC236}">
                <a16:creationId xmlns:a16="http://schemas.microsoft.com/office/drawing/2014/main" id="{2102D67B-12EE-49DD-A03C-62A876FF88E4}"/>
              </a:ext>
            </a:extLst>
          </p:cNvPr>
          <p:cNvGrpSpPr/>
          <p:nvPr/>
        </p:nvGrpSpPr>
        <p:grpSpPr>
          <a:xfrm>
            <a:off x="177348" y="9510049"/>
            <a:ext cx="7197747" cy="553998"/>
            <a:chOff x="149689" y="8959007"/>
            <a:chExt cx="7197747" cy="553998"/>
          </a:xfrm>
        </p:grpSpPr>
        <p:sp>
          <p:nvSpPr>
            <p:cNvPr id="194" name="ZoneTexte 193">
              <a:extLst>
                <a:ext uri="{FF2B5EF4-FFF2-40B4-BE49-F238E27FC236}">
                  <a16:creationId xmlns:a16="http://schemas.microsoft.com/office/drawing/2014/main" id="{838D738F-C210-4BD2-BD97-A5F8CC24217D}"/>
                </a:ext>
              </a:extLst>
            </p:cNvPr>
            <p:cNvSpPr txBox="1"/>
            <p:nvPr/>
          </p:nvSpPr>
          <p:spPr>
            <a:xfrm>
              <a:off x="149689" y="8959007"/>
              <a:ext cx="157994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195" name="Rectangle 194">
              <a:extLst>
                <a:ext uri="{FF2B5EF4-FFF2-40B4-BE49-F238E27FC236}">
                  <a16:creationId xmlns:a16="http://schemas.microsoft.com/office/drawing/2014/main" id="{A68CF852-E931-4B89-8B9F-FEF672B97B7B}"/>
                </a:ext>
              </a:extLst>
            </p:cNvPr>
            <p:cNvSpPr/>
            <p:nvPr/>
          </p:nvSpPr>
          <p:spPr>
            <a:xfrm>
              <a:off x="5270838" y="898209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sa charge de travail sur les différentes étapes de la mission d’audit</a:t>
              </a:r>
            </a:p>
          </p:txBody>
        </p:sp>
        <p:sp>
          <p:nvSpPr>
            <p:cNvPr id="196" name="Rectangle 195">
              <a:extLst>
                <a:ext uri="{FF2B5EF4-FFF2-40B4-BE49-F238E27FC236}">
                  <a16:creationId xmlns:a16="http://schemas.microsoft.com/office/drawing/2014/main" id="{98277F0C-162C-4D58-8867-5A6B67FE7D00}"/>
                </a:ext>
              </a:extLst>
            </p:cNvPr>
            <p:cNvSpPr/>
            <p:nvPr/>
          </p:nvSpPr>
          <p:spPr>
            <a:xfrm>
              <a:off x="2031599" y="898400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98" name="Groupe 197">
              <a:extLst>
                <a:ext uri="{FF2B5EF4-FFF2-40B4-BE49-F238E27FC236}">
                  <a16:creationId xmlns:a16="http://schemas.microsoft.com/office/drawing/2014/main" id="{9F7A0840-5844-49F8-A1CD-16CDC581D36D}"/>
                </a:ext>
              </a:extLst>
            </p:cNvPr>
            <p:cNvGrpSpPr/>
            <p:nvPr/>
          </p:nvGrpSpPr>
          <p:grpSpPr>
            <a:xfrm>
              <a:off x="1886467" y="8984006"/>
              <a:ext cx="271472" cy="504000"/>
              <a:chOff x="1903658" y="4054316"/>
              <a:chExt cx="265051" cy="504000"/>
            </a:xfrm>
          </p:grpSpPr>
          <p:cxnSp>
            <p:nvCxnSpPr>
              <p:cNvPr id="201" name="Connecteur droit 200">
                <a:extLst>
                  <a:ext uri="{FF2B5EF4-FFF2-40B4-BE49-F238E27FC236}">
                    <a16:creationId xmlns:a16="http://schemas.microsoft.com/office/drawing/2014/main" id="{85703970-239C-4B24-AB77-8A23A67A3AC5}"/>
                  </a:ext>
                </a:extLst>
              </p:cNvPr>
              <p:cNvCxnSpPr>
                <a:cxnSpLocks/>
              </p:cNvCxnSpPr>
              <p:nvPr/>
            </p:nvCxnSpPr>
            <p:spPr>
              <a:xfrm>
                <a:off x="2036183" y="405431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2" name="Ellipse 201">
                <a:extLst>
                  <a:ext uri="{FF2B5EF4-FFF2-40B4-BE49-F238E27FC236}">
                    <a16:creationId xmlns:a16="http://schemas.microsoft.com/office/drawing/2014/main" id="{F8E95DB2-6B18-443A-BEB1-AFAB82F47927}"/>
                  </a:ext>
                </a:extLst>
              </p:cNvPr>
              <p:cNvSpPr/>
              <p:nvPr/>
            </p:nvSpPr>
            <p:spPr>
              <a:xfrm>
                <a:off x="1903658" y="418786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200" name="Rectangle 199">
              <a:extLst>
                <a:ext uri="{FF2B5EF4-FFF2-40B4-BE49-F238E27FC236}">
                  <a16:creationId xmlns:a16="http://schemas.microsoft.com/office/drawing/2014/main" id="{C8777E79-6954-4B9F-ADFB-E7CDBEF36FD2}"/>
                </a:ext>
              </a:extLst>
            </p:cNvPr>
            <p:cNvSpPr/>
            <p:nvPr/>
          </p:nvSpPr>
          <p:spPr>
            <a:xfrm>
              <a:off x="2102490" y="903595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nvGrpSpPr>
          <p:cNvPr id="203" name="Groupe 202">
            <a:extLst>
              <a:ext uri="{FF2B5EF4-FFF2-40B4-BE49-F238E27FC236}">
                <a16:creationId xmlns:a16="http://schemas.microsoft.com/office/drawing/2014/main" id="{EEE91ECF-8CC8-49C2-A129-27C86F56EE63}"/>
              </a:ext>
            </a:extLst>
          </p:cNvPr>
          <p:cNvGrpSpPr/>
          <p:nvPr/>
        </p:nvGrpSpPr>
        <p:grpSpPr>
          <a:xfrm>
            <a:off x="177348" y="8429446"/>
            <a:ext cx="7197747" cy="504000"/>
            <a:chOff x="149689" y="8933034"/>
            <a:chExt cx="7197747" cy="504000"/>
          </a:xfrm>
        </p:grpSpPr>
        <p:sp>
          <p:nvSpPr>
            <p:cNvPr id="205" name="ZoneTexte 204">
              <a:extLst>
                <a:ext uri="{FF2B5EF4-FFF2-40B4-BE49-F238E27FC236}">
                  <a16:creationId xmlns:a16="http://schemas.microsoft.com/office/drawing/2014/main" id="{D3C70B6D-6FD8-4238-80DE-44853F2169C2}"/>
                </a:ext>
              </a:extLst>
            </p:cNvPr>
            <p:cNvSpPr txBox="1"/>
            <p:nvPr/>
          </p:nvSpPr>
          <p:spPr>
            <a:xfrm>
              <a:off x="149689" y="8984979"/>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07" name="Rectangle 206">
              <a:extLst>
                <a:ext uri="{FF2B5EF4-FFF2-40B4-BE49-F238E27FC236}">
                  <a16:creationId xmlns:a16="http://schemas.microsoft.com/office/drawing/2014/main" id="{DD25A419-7BA8-46A8-8DDE-D78B83531738}"/>
                </a:ext>
              </a:extLst>
            </p:cNvPr>
            <p:cNvSpPr/>
            <p:nvPr/>
          </p:nvSpPr>
          <p:spPr>
            <a:xfrm>
              <a:off x="5270838" y="9000368"/>
              <a:ext cx="2076598"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Schématiser l’organisation des flux financiers d’une entreprise</a:t>
              </a:r>
            </a:p>
          </p:txBody>
        </p:sp>
        <p:sp>
          <p:nvSpPr>
            <p:cNvPr id="209" name="Rectangle 208">
              <a:extLst>
                <a:ext uri="{FF2B5EF4-FFF2-40B4-BE49-F238E27FC236}">
                  <a16:creationId xmlns:a16="http://schemas.microsoft.com/office/drawing/2014/main" id="{3EA432F2-F210-4053-8C94-74717E1996AA}"/>
                </a:ext>
              </a:extLst>
            </p:cNvPr>
            <p:cNvSpPr/>
            <p:nvPr/>
          </p:nvSpPr>
          <p:spPr>
            <a:xfrm>
              <a:off x="2031599" y="893303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0" name="Groupe 209">
              <a:extLst>
                <a:ext uri="{FF2B5EF4-FFF2-40B4-BE49-F238E27FC236}">
                  <a16:creationId xmlns:a16="http://schemas.microsoft.com/office/drawing/2014/main" id="{79CA5C01-1B0A-47C2-8457-93CB59A01E4A}"/>
                </a:ext>
              </a:extLst>
            </p:cNvPr>
            <p:cNvGrpSpPr/>
            <p:nvPr/>
          </p:nvGrpSpPr>
          <p:grpSpPr>
            <a:xfrm>
              <a:off x="1886467" y="8933034"/>
              <a:ext cx="271472" cy="504000"/>
              <a:chOff x="1903658" y="4003344"/>
              <a:chExt cx="265051" cy="504000"/>
            </a:xfrm>
          </p:grpSpPr>
          <p:cxnSp>
            <p:nvCxnSpPr>
              <p:cNvPr id="212" name="Connecteur droit 211">
                <a:extLst>
                  <a:ext uri="{FF2B5EF4-FFF2-40B4-BE49-F238E27FC236}">
                    <a16:creationId xmlns:a16="http://schemas.microsoft.com/office/drawing/2014/main" id="{EBBF2E4C-25DC-4F2A-918C-52A8633D411D}"/>
                  </a:ext>
                </a:extLst>
              </p:cNvPr>
              <p:cNvCxnSpPr>
                <a:cxnSpLocks/>
              </p:cNvCxnSpPr>
              <p:nvPr/>
            </p:nvCxnSpPr>
            <p:spPr>
              <a:xfrm>
                <a:off x="2036183" y="4003344"/>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13" name="Ellipse 212">
                <a:extLst>
                  <a:ext uri="{FF2B5EF4-FFF2-40B4-BE49-F238E27FC236}">
                    <a16:creationId xmlns:a16="http://schemas.microsoft.com/office/drawing/2014/main" id="{A1EEDEFD-6A12-4DC2-86B1-763CCA6296F6}"/>
                  </a:ext>
                </a:extLst>
              </p:cNvPr>
              <p:cNvSpPr/>
              <p:nvPr/>
            </p:nvSpPr>
            <p:spPr>
              <a:xfrm>
                <a:off x="1903658" y="4136892"/>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211" name="Rectangle 210">
              <a:extLst>
                <a:ext uri="{FF2B5EF4-FFF2-40B4-BE49-F238E27FC236}">
                  <a16:creationId xmlns:a16="http://schemas.microsoft.com/office/drawing/2014/main" id="{6E73CB95-CBA8-4BD8-95F2-CC1337BE69F5}"/>
                </a:ext>
              </a:extLst>
            </p:cNvPr>
            <p:cNvSpPr/>
            <p:nvPr/>
          </p:nvSpPr>
          <p:spPr>
            <a:xfrm>
              <a:off x="2102490" y="898497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Développer des mises en forme écrites élaborées, schématiser des idées complexes</a:t>
              </a:r>
            </a:p>
          </p:txBody>
        </p:sp>
      </p:grpSp>
      <p:sp>
        <p:nvSpPr>
          <p:cNvPr id="157" name="ZoneTexte 156">
            <a:extLst>
              <a:ext uri="{FF2B5EF4-FFF2-40B4-BE49-F238E27FC236}">
                <a16:creationId xmlns:a16="http://schemas.microsoft.com/office/drawing/2014/main" id="{DD173861-6528-4E59-913C-2A2FC50CA1B6}"/>
              </a:ext>
            </a:extLst>
          </p:cNvPr>
          <p:cNvSpPr txBox="1"/>
          <p:nvPr/>
        </p:nvSpPr>
        <p:spPr>
          <a:xfrm>
            <a:off x="240924" y="1220429"/>
            <a:ext cx="134185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Auditeur</a:t>
            </a:r>
          </a:p>
        </p:txBody>
      </p:sp>
      <p:pic>
        <p:nvPicPr>
          <p:cNvPr id="4" name="Image 3"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48" y="98608"/>
            <a:ext cx="1115541" cy="921089"/>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e 2">
            <a:extLst>
              <a:ext uri="{FF2B5EF4-FFF2-40B4-BE49-F238E27FC236}">
                <a16:creationId xmlns:a16="http://schemas.microsoft.com/office/drawing/2014/main" id="{7622B2F9-500A-48C5-B94A-D79C3830D1FD}"/>
              </a:ext>
            </a:extLst>
          </p:cNvPr>
          <p:cNvGrpSpPr/>
          <p:nvPr/>
        </p:nvGrpSpPr>
        <p:grpSpPr>
          <a:xfrm>
            <a:off x="3935345" y="3438063"/>
            <a:ext cx="3300876" cy="990531"/>
            <a:chOff x="3935345" y="3329682"/>
            <a:chExt cx="3300876" cy="990531"/>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3329682"/>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3766215"/>
              <a:ext cx="3240000" cy="55399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Métiers de l’expertise comptable en cabinet</a:t>
              </a:r>
            </a:p>
            <a:p>
              <a:r>
                <a:rPr lang="fr-FR" dirty="0">
                  <a:solidFill>
                    <a:schemeClr val="tx2"/>
                  </a:solidFill>
                </a:rPr>
                <a:t>Parcours en direction financière d’entreprise : contrôle interne, contrôle de gestion, comptabilité</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75555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109" name="ZoneTexte 108">
            <a:extLst>
              <a:ext uri="{FF2B5EF4-FFF2-40B4-BE49-F238E27FC236}">
                <a16:creationId xmlns:a16="http://schemas.microsoft.com/office/drawing/2014/main" id="{AF3D5513-BF9B-4E23-A5CD-D9F5CE73A3B1}"/>
              </a:ext>
            </a:extLst>
          </p:cNvPr>
          <p:cNvSpPr txBox="1"/>
          <p:nvPr/>
        </p:nvSpPr>
        <p:spPr>
          <a:xfrm>
            <a:off x="420574" y="7306162"/>
            <a:ext cx="324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Encadrement d’Assistants audit ou d’Auditeurs juniors après quelques années d’expérience</a:t>
            </a:r>
          </a:p>
          <a:p>
            <a:pPr algn="l"/>
            <a:r>
              <a:rPr lang="fr-FR" dirty="0"/>
              <a:t>Hausse progressive avec l’expérience des activités de pilotage de la mission d’audit, d’interactions avec le client sur un spectre variable de domaines (cadrage de la mission, travaux d’analyses complexes, restitutions…) et des activités de développement commercial</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89" name="ZoneTexte 88">
            <a:extLst>
              <a:ext uri="{FF2B5EF4-FFF2-40B4-BE49-F238E27FC236}">
                <a16:creationId xmlns:a16="http://schemas.microsoft.com/office/drawing/2014/main" id="{9C680D0D-EADB-41EF-9406-79332806A869}"/>
              </a:ext>
            </a:extLst>
          </p:cNvPr>
          <p:cNvSpPr txBox="1"/>
          <p:nvPr/>
        </p:nvSpPr>
        <p:spPr>
          <a:xfrm>
            <a:off x="3996221" y="7051679"/>
            <a:ext cx="324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d’analyse de données (intégration d’outils issus de la data science pour cibler les anomalies…)</a:t>
            </a:r>
          </a:p>
          <a:p>
            <a:r>
              <a:rPr lang="fr-FR" dirty="0">
                <a:solidFill>
                  <a:schemeClr val="tx2"/>
                </a:solidFill>
              </a:rPr>
              <a:t>Renforcement des techniques d’audit pour intégrer les spécificités sectorielles des entreprises auditées</a:t>
            </a:r>
          </a:p>
          <a:p>
            <a:r>
              <a:rPr lang="fr-FR" dirty="0">
                <a:solidFill>
                  <a:schemeClr val="tx2"/>
                </a:solidFill>
              </a:rPr>
              <a:t>Porosité croissante entre l’audit financier et l’audit SI : capacité à identifier les axes d’amélioration des process comptables et financiers en tenant compte des spécificités du SI… </a:t>
            </a:r>
          </a:p>
          <a:p>
            <a:r>
              <a:rPr lang="fr-FR" dirty="0">
                <a:solidFill>
                  <a:schemeClr val="tx2"/>
                </a:solidFill>
              </a:rPr>
              <a:t>Développement des compétences en audit RSE </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705167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6786066"/>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86538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8675836"/>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8971274"/>
            <a:ext cx="3309578" cy="1631216"/>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Autres métiers des cabinets comptables : Directeur Audit, métiers de l’expertise comptable, de l’audit SI, du conseil financier et « Transaction service », Juriste fiscaliste et en droit des sociétés (moyennant un renforcement des compétences juridiques)</a:t>
            </a:r>
          </a:p>
          <a:p>
            <a:pPr marL="108000" indent="-108000" algn="l">
              <a:buFont typeface="Wingdings" panose="05000000000000000000" pitchFamily="2" charset="2"/>
              <a:buChar char="§"/>
            </a:pPr>
            <a:r>
              <a:rPr lang="fr-FR" dirty="0">
                <a:solidFill>
                  <a:schemeClr val="tx2"/>
                </a:solidFill>
              </a:rPr>
              <a:t>Métiers des directions financières : direction comptable, contrôle de gestion, contrôle interne…</a:t>
            </a:r>
          </a:p>
          <a:p>
            <a:pPr marL="108000" indent="-108000" algn="l">
              <a:buFont typeface="Wingdings" panose="05000000000000000000" pitchFamily="2" charset="2"/>
              <a:buChar char="§"/>
            </a:pPr>
            <a:r>
              <a:rPr lang="fr-FR" dirty="0">
                <a:solidFill>
                  <a:schemeClr val="tx2"/>
                </a:solidFill>
              </a:rPr>
              <a:t>Métiers du conseil : conseil en finance, en management, en stratégie, en SI… </a:t>
            </a:r>
          </a:p>
          <a:p>
            <a:pPr marL="108000" indent="-108000" algn="l">
              <a:buFont typeface="Wingdings" panose="05000000000000000000" pitchFamily="2" charset="2"/>
              <a:buChar char="§"/>
            </a:pPr>
            <a:r>
              <a:rPr lang="fr-FR" dirty="0">
                <a:solidFill>
                  <a:schemeClr val="tx2"/>
                </a:solidFill>
              </a:rPr>
              <a:t>Métiers de l’analyse financière et gestion d’actifs</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7044407"/>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730520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88179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8613356"/>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8914252"/>
            <a:ext cx="3271793"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Commissaire aux comptes, Auditeur IT, Consultant en finance, Responsable méthode et veille… </a:t>
            </a:r>
          </a:p>
          <a:p>
            <a:pPr algn="l"/>
            <a:r>
              <a:rPr lang="fr-FR" i="1" dirty="0"/>
              <a:t>Relations professionnelles externes </a:t>
            </a:r>
            <a:r>
              <a:rPr lang="fr-FR" dirty="0"/>
              <a:t>: Dirigeant, Directeur Administratif et Financier, Responsable comptable, Comptable, Contrôleur de gestion, Responsable SI, Consultants SI… </a:t>
            </a:r>
          </a:p>
          <a:p>
            <a:pPr algn="l"/>
            <a:r>
              <a:rPr lang="fr-FR" i="1" dirty="0"/>
              <a:t>Télétravail</a:t>
            </a:r>
            <a:r>
              <a:rPr lang="fr-FR" dirty="0"/>
              <a:t> : possible sur une partie significative des activités mais certaines tâches d’audit (inventaires physiques, entretiens clés...) et réunions de travail peuvent demander de se rendre sur le site client.  </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4" name="Groupe 3">
            <a:extLst>
              <a:ext uri="{FF2B5EF4-FFF2-40B4-BE49-F238E27FC236}">
                <a16:creationId xmlns:a16="http://schemas.microsoft.com/office/drawing/2014/main" id="{E4C385E0-6EED-48EA-97E5-9A5EF6A8DB7F}"/>
              </a:ext>
            </a:extLst>
          </p:cNvPr>
          <p:cNvGrpSpPr/>
          <p:nvPr/>
        </p:nvGrpSpPr>
        <p:grpSpPr>
          <a:xfrm>
            <a:off x="3937185" y="2001919"/>
            <a:ext cx="3177403" cy="1291912"/>
            <a:chOff x="3937185" y="2001919"/>
            <a:chExt cx="3177403" cy="1291912"/>
          </a:xfrm>
        </p:grpSpPr>
        <p:sp>
          <p:nvSpPr>
            <p:cNvPr id="68" name="ZoneTexte 67">
              <a:extLst>
                <a:ext uri="{FF2B5EF4-FFF2-40B4-BE49-F238E27FC236}">
                  <a16:creationId xmlns:a16="http://schemas.microsoft.com/office/drawing/2014/main" id="{67A1A514-CA7F-49BE-8B7E-C9358E60BC8B}"/>
                </a:ext>
              </a:extLst>
            </p:cNvPr>
            <p:cNvSpPr txBox="1"/>
            <p:nvPr/>
          </p:nvSpPr>
          <p:spPr>
            <a:xfrm>
              <a:off x="3946588" y="2278168"/>
              <a:ext cx="3168000" cy="1015663"/>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Bac+5 en comptabilité, gestion, audit, finance</a:t>
              </a:r>
              <a:r>
                <a:rPr lang="fr-FR" dirty="0"/>
                <a:t> </a:t>
              </a:r>
              <a:r>
                <a:rPr lang="fr-FR" dirty="0">
                  <a:solidFill>
                    <a:schemeClr val="tx2"/>
                  </a:solidFill>
                </a:rPr>
                <a:t>: </a:t>
              </a:r>
            </a:p>
            <a:p>
              <a:pPr marL="108000" indent="-108000" algn="l">
                <a:buFont typeface="Wingdings" panose="05000000000000000000" pitchFamily="2" charset="2"/>
                <a:buChar char="§"/>
              </a:pPr>
              <a:r>
                <a:rPr lang="fr-FR" dirty="0">
                  <a:solidFill>
                    <a:schemeClr val="tx2"/>
                  </a:solidFill>
                </a:rPr>
                <a:t>DSCG (Diplôme Supérieur de Comptabilité et de Gestion)  </a:t>
              </a:r>
            </a:p>
            <a:p>
              <a:pPr marL="108000" indent="-108000" algn="l">
                <a:buFont typeface="Wingdings" panose="05000000000000000000" pitchFamily="2" charset="2"/>
                <a:buChar char="§"/>
              </a:pPr>
              <a:r>
                <a:rPr lang="fr-FR" dirty="0">
                  <a:solidFill>
                    <a:schemeClr val="tx2"/>
                  </a:solidFill>
                </a:rPr>
                <a:t>Master CCA (Comptabilité Contrôle Audit)</a:t>
              </a:r>
            </a:p>
            <a:p>
              <a:pPr marL="108000" indent="-108000" algn="l">
                <a:buFont typeface="Wingdings" panose="05000000000000000000" pitchFamily="2" charset="2"/>
                <a:buChar char="§"/>
              </a:pPr>
              <a:r>
                <a:rPr lang="fr-FR" dirty="0"/>
                <a:t>Master 2 avec spécialisation comptable et financière</a:t>
              </a:r>
              <a:endParaRPr lang="fr-FR" dirty="0">
                <a:solidFill>
                  <a:schemeClr val="tx2"/>
                </a:solidFill>
              </a:endParaRP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2" name="Groupe 1">
            <a:extLst>
              <a:ext uri="{FF2B5EF4-FFF2-40B4-BE49-F238E27FC236}">
                <a16:creationId xmlns:a16="http://schemas.microsoft.com/office/drawing/2014/main" id="{03B81C62-087B-43E1-9663-6B1D6F472913}"/>
              </a:ext>
            </a:extLst>
          </p:cNvPr>
          <p:cNvGrpSpPr/>
          <p:nvPr/>
        </p:nvGrpSpPr>
        <p:grpSpPr>
          <a:xfrm>
            <a:off x="3923853" y="4418937"/>
            <a:ext cx="3325269" cy="2361241"/>
            <a:chOff x="3923853" y="4337794"/>
            <a:chExt cx="3325269" cy="2361241"/>
          </a:xfrm>
        </p:grpSpPr>
        <p:sp>
          <p:nvSpPr>
            <p:cNvPr id="85" name="ZoneTexte 84">
              <a:extLst>
                <a:ext uri="{FF2B5EF4-FFF2-40B4-BE49-F238E27FC236}">
                  <a16:creationId xmlns:a16="http://schemas.microsoft.com/office/drawing/2014/main" id="{A3DAED3C-D004-4A7C-9EC9-D69C4C89C860}"/>
                </a:ext>
              </a:extLst>
            </p:cNvPr>
            <p:cNvSpPr txBox="1"/>
            <p:nvPr/>
          </p:nvSpPr>
          <p:spPr>
            <a:xfrm>
              <a:off x="3996221" y="4606154"/>
              <a:ext cx="3240000" cy="209288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outils et méthodes spécifiques d’audit (cartographie des risques, analyse stratégique…) </a:t>
              </a:r>
            </a:p>
            <a:p>
              <a:r>
                <a:rPr lang="fr-FR" dirty="0">
                  <a:solidFill>
                    <a:schemeClr val="tx2"/>
                  </a:solidFill>
                </a:rPr>
                <a:t>Formations aux évolutions réglementaires et des normes comptables (normes IFRS...)</a:t>
              </a:r>
            </a:p>
            <a:p>
              <a:r>
                <a:rPr lang="fr-FR" dirty="0">
                  <a:solidFill>
                    <a:schemeClr val="tx2"/>
                  </a:solidFill>
                </a:rPr>
                <a:t>Formation aux méthodes d’audit extra-financier : audit SI (fonctionnement d’un SI, articulation des process financiers et du SI), audit RSE…</a:t>
              </a:r>
            </a:p>
            <a:p>
              <a:r>
                <a:rPr lang="fr-FR" dirty="0">
                  <a:solidFill>
                    <a:schemeClr val="tx2"/>
                  </a:solidFill>
                </a:rPr>
                <a:t>Formation aux logiciels d’audit et d’analyse de données </a:t>
              </a:r>
            </a:p>
            <a:p>
              <a:r>
                <a:rPr lang="fr-FR" dirty="0">
                  <a:solidFill>
                    <a:schemeClr val="tx2"/>
                  </a:solidFill>
                </a:rPr>
                <a:t>Formations spécialisées sur les secteurs des entreprises auditées : spécificités réglementaires, fonctionnement du marché…</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33779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459859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62" name="ZoneTexte 61">
            <a:extLst>
              <a:ext uri="{FF2B5EF4-FFF2-40B4-BE49-F238E27FC236}">
                <a16:creationId xmlns:a16="http://schemas.microsoft.com/office/drawing/2014/main" id="{AEA6FA6B-D5F6-4CC8-B42E-DD7A2D646D08}"/>
              </a:ext>
            </a:extLst>
          </p:cNvPr>
          <p:cNvSpPr txBox="1"/>
          <p:nvPr/>
        </p:nvSpPr>
        <p:spPr>
          <a:xfrm>
            <a:off x="240924" y="1220429"/>
            <a:ext cx="134185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Auditeur</a:t>
            </a:r>
          </a:p>
        </p:txBody>
      </p:sp>
      <p:sp>
        <p:nvSpPr>
          <p:cNvPr id="50" name="ZoneTexte 49">
            <a:extLst>
              <a:ext uri="{FF2B5EF4-FFF2-40B4-BE49-F238E27FC236}">
                <a16:creationId xmlns:a16="http://schemas.microsoft.com/office/drawing/2014/main" id="{705D5814-48BA-4A6E-9544-2D0E2A4A009A}"/>
              </a:ext>
            </a:extLst>
          </p:cNvPr>
          <p:cNvSpPr txBox="1"/>
          <p:nvPr/>
        </p:nvSpPr>
        <p:spPr>
          <a:xfrm>
            <a:off x="369971" y="443939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51" name="ZoneTexte 50">
            <a:extLst>
              <a:ext uri="{FF2B5EF4-FFF2-40B4-BE49-F238E27FC236}">
                <a16:creationId xmlns:a16="http://schemas.microsoft.com/office/drawing/2014/main" id="{5713A2DC-3F6C-4EF3-9230-7A1210649858}"/>
              </a:ext>
            </a:extLst>
          </p:cNvPr>
          <p:cNvSpPr txBox="1"/>
          <p:nvPr/>
        </p:nvSpPr>
        <p:spPr>
          <a:xfrm>
            <a:off x="374395" y="4688304"/>
            <a:ext cx="3240000" cy="255454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Les cabinets développant une offre « audit légal » interviennent souvent auprès d’entreprises de secteurs spécifiques (réglementation sectorielle des processus financiers et comptables, par exemple des banques et assurances), ce qui engendre une spécialisation sectorielle des Auditeurs.</a:t>
            </a:r>
          </a:p>
          <a:p>
            <a:pPr algn="l"/>
            <a:r>
              <a:rPr lang="fr-FR" dirty="0"/>
              <a:t>Certains cabinets développent des missions d’audit dit « contractuel » qui nécessitent le développement de compétences associées chez les Auditeurs : audit d’acquisition ou de cession (</a:t>
            </a:r>
            <a:r>
              <a:rPr lang="fr-FR" i="1" dirty="0"/>
              <a:t>due diligence</a:t>
            </a:r>
            <a:r>
              <a:rPr lang="fr-FR" dirty="0"/>
              <a:t>), audit RSE, audit SI…</a:t>
            </a:r>
          </a:p>
          <a:p>
            <a:pPr algn="l"/>
            <a:r>
              <a:rPr lang="fr-FR" dirty="0"/>
              <a:t>Selon les modes d’organisation du cabinet (présence d’Assistants audit), les tâches de collecte et de classement des données et documents recueillis sont plus ou moins importantes.</a:t>
            </a:r>
          </a:p>
          <a:p>
            <a:pPr algn="l"/>
            <a:endParaRPr lang="fr-FR" dirty="0"/>
          </a:p>
        </p:txBody>
      </p:sp>
      <p:cxnSp>
        <p:nvCxnSpPr>
          <p:cNvPr id="52" name="Connecteur droit 51">
            <a:extLst>
              <a:ext uri="{FF2B5EF4-FFF2-40B4-BE49-F238E27FC236}">
                <a16:creationId xmlns:a16="http://schemas.microsoft.com/office/drawing/2014/main" id="{957431EB-07C6-456A-B4FD-7AEB46936692}"/>
              </a:ext>
            </a:extLst>
          </p:cNvPr>
          <p:cNvCxnSpPr>
            <a:cxnSpLocks/>
          </p:cNvCxnSpPr>
          <p:nvPr/>
        </p:nvCxnSpPr>
        <p:spPr>
          <a:xfrm flipV="1">
            <a:off x="410395" y="4708773"/>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54" name="Connecteur droit 53">
            <a:extLst>
              <a:ext uri="{FF2B5EF4-FFF2-40B4-BE49-F238E27FC236}">
                <a16:creationId xmlns:a16="http://schemas.microsoft.com/office/drawing/2014/main" id="{CFD93DFA-AE96-47A4-BE0F-C34E73D06324}"/>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83900"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les Auditeurs interviennent sur des missions d’audit légal principalement de PME et ETI, mais également des missions d’audit extra-financier, et fréquemment sur des missions d’expertise-comptable (production comptable, opérations complexes : consolidation…). </a:t>
            </a:r>
          </a:p>
          <a:p>
            <a:pPr algn="l"/>
            <a:r>
              <a:rPr lang="fr-FR" dirty="0"/>
              <a:t>Dans les grands cabinets, les responsabilités des Auditeurs  sont fortement segmentées selon le grade (travaux d’analyses confiés aux juniors, relation client à partir d’un grade senior…). Les Auditeurs interviennent généralement pour des entreprises de grande taille, au sein d’équipes projets plus conséquentes (plusieurs Auditeurs et Assistants audit impliqués…).</a:t>
            </a:r>
          </a:p>
        </p:txBody>
      </p:sp>
      <p:pic>
        <p:nvPicPr>
          <p:cNvPr id="5" name="Image 4"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924" y="113840"/>
            <a:ext cx="1115541" cy="921089"/>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6651</TotalTime>
  <Words>1687</Words>
  <Application>Microsoft Office PowerPoint</Application>
  <PresentationFormat>Personnalisé</PresentationFormat>
  <Paragraphs>150</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1017</cp:revision>
  <dcterms:created xsi:type="dcterms:W3CDTF">2014-07-30T08:09:35Z</dcterms:created>
  <dcterms:modified xsi:type="dcterms:W3CDTF">2024-01-18T11:15:39Z</dcterms:modified>
</cp:coreProperties>
</file>