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9"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4"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279" autoAdjust="0"/>
    <p:restoredTop sz="96357" autoAdjust="0"/>
  </p:normalViewPr>
  <p:slideViewPr>
    <p:cSldViewPr showGuides="1">
      <p:cViewPr varScale="1">
        <p:scale>
          <a:sx n="71" d="100"/>
          <a:sy n="71" d="100"/>
        </p:scale>
        <p:origin x="2814"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712A834-838F-44AA-8AB8-3A1A38E474C7}" type="slidenum">
              <a:rPr lang="fr-FR" smtClean="0"/>
              <a:t>3</a:t>
            </a:fld>
            <a:endParaRPr lang="fr-FR"/>
          </a:p>
        </p:txBody>
      </p:sp>
    </p:spTree>
    <p:extLst>
      <p:ext uri="{BB962C8B-B14F-4D97-AF65-F5344CB8AC3E}">
        <p14:creationId xmlns:p14="http://schemas.microsoft.com/office/powerpoint/2010/main" val="16236854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93746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260000"/>
            <a:ext cx="6898037" cy="493200"/>
            <a:chOff x="277738" y="1260000"/>
            <a:chExt cx="6898037" cy="493200"/>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493200"/>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ASSISTANT AUDIT</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1753200"/>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77738" y="1907926"/>
            <a:ext cx="6873596" cy="381173"/>
            <a:chOff x="277738" y="1907926"/>
            <a:chExt cx="6873596" cy="381173"/>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7" y="2122449"/>
              <a:ext cx="2178797"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Auditeur junior</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de l’audit </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127516"/>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Audit financier </a:t>
              </a:r>
            </a:p>
          </p:txBody>
        </p:sp>
      </p:grpSp>
      <p:grpSp>
        <p:nvGrpSpPr>
          <p:cNvPr id="6" name="Groupe 5">
            <a:extLst>
              <a:ext uri="{FF2B5EF4-FFF2-40B4-BE49-F238E27FC236}">
                <a16:creationId xmlns:a16="http://schemas.microsoft.com/office/drawing/2014/main" id="{3A42BAA9-6CCE-4D1B-90E0-227A80CD16DF}"/>
              </a:ext>
            </a:extLst>
          </p:cNvPr>
          <p:cNvGrpSpPr/>
          <p:nvPr/>
        </p:nvGrpSpPr>
        <p:grpSpPr>
          <a:xfrm>
            <a:off x="342234" y="3257674"/>
            <a:ext cx="6801477" cy="1186828"/>
            <a:chOff x="342234" y="2605299"/>
            <a:chExt cx="6801477" cy="1186828"/>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3053463"/>
              <a:ext cx="6774677" cy="73866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sz="1050" dirty="0">
                  <a:solidFill>
                    <a:schemeClr val="accent2"/>
                  </a:solidFill>
                </a:rPr>
                <a:t>L’assistant audit participe à la réalisation des missions d’audit financier visant à </a:t>
              </a:r>
              <a:r>
                <a:rPr lang="fr-FR" sz="1050" dirty="0">
                  <a:solidFill>
                    <a:schemeClr val="accent2"/>
                  </a:solidFill>
                  <a:latin typeface="Univers Light" panose="020B0403020202020204" pitchFamily="34" charset="0"/>
                </a:rPr>
                <a:t>contrôler la qualité des opérations et informations comptables et financières d’une entreprise. </a:t>
              </a:r>
              <a:r>
                <a:rPr lang="fr-FR" sz="1050" dirty="0">
                  <a:solidFill>
                    <a:schemeClr val="accent2"/>
                  </a:solidFill>
                </a:rPr>
                <a:t>Sous la responsabilité de l’Auditeur et du Directeur de mission d’audit, il contribue aux différentes phases du cycle d’audit en respectant les méthodologies et normes applicables, dans les délais impartis. </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24652" y="4957350"/>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18" name="Groupe 17">
            <a:extLst>
              <a:ext uri="{FF2B5EF4-FFF2-40B4-BE49-F238E27FC236}">
                <a16:creationId xmlns:a16="http://schemas.microsoft.com/office/drawing/2014/main" id="{C84B32A9-CA55-4D3C-9634-672EECEF9C56}"/>
              </a:ext>
            </a:extLst>
          </p:cNvPr>
          <p:cNvGrpSpPr/>
          <p:nvPr/>
        </p:nvGrpSpPr>
        <p:grpSpPr>
          <a:xfrm>
            <a:off x="277738" y="6282010"/>
            <a:ext cx="3434277" cy="3254203"/>
            <a:chOff x="251445" y="7578154"/>
            <a:chExt cx="3434277" cy="3254203"/>
          </a:xfrm>
        </p:grpSpPr>
        <p:sp>
          <p:nvSpPr>
            <p:cNvPr id="51" name="ZoneTexte 50">
              <a:extLst>
                <a:ext uri="{FF2B5EF4-FFF2-40B4-BE49-F238E27FC236}">
                  <a16:creationId xmlns:a16="http://schemas.microsoft.com/office/drawing/2014/main" id="{54F5D85B-86B0-44CC-B995-FA0589610172}"/>
                </a:ext>
              </a:extLst>
            </p:cNvPr>
            <p:cNvSpPr txBox="1"/>
            <p:nvPr/>
          </p:nvSpPr>
          <p:spPr>
            <a:xfrm>
              <a:off x="265722" y="7816147"/>
              <a:ext cx="3420000" cy="30162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Apporte son soutien aux différentes phases de la mission d’audit (analyse de l’organisation auditée, évaluation du contrôle interne, audit des comptes, émission des rapports)</a:t>
              </a:r>
            </a:p>
            <a:p>
              <a:pPr algn="l"/>
              <a:r>
                <a:rPr lang="fr-FR" dirty="0"/>
                <a:t>Participe aux travaux d’analyse de la société auditée en identifiant l’organisation des processus comptables, financiers et des systèmes d’information</a:t>
              </a:r>
            </a:p>
            <a:p>
              <a:pPr algn="l"/>
              <a:r>
                <a:rPr lang="fr-FR" dirty="0"/>
                <a:t>Réalise des travaux de collecte, classification et traitement des données, participe aux inventaires physiques</a:t>
              </a:r>
            </a:p>
            <a:p>
              <a:pPr algn="l"/>
              <a:r>
                <a:rPr lang="fr-FR" dirty="0"/>
                <a:t>Peut prendre en charge des segments simples du programme d’audit déterminés par son responsable (Auditeur, Directeur de mission d’audit) tels que les vérifications de rapprochements bancaires, l’analyse du rapport de gestion, les confirmations des comptes de tiers…</a:t>
              </a:r>
            </a:p>
            <a:p>
              <a:pPr algn="l"/>
              <a:r>
                <a:rPr lang="fr-FR" dirty="0"/>
                <a:t>Recourt au logiciel d’audit dans ses différents domaines d’intervention à travers des tâches de contrôle et de test </a:t>
              </a:r>
            </a:p>
          </p:txBody>
        </p:sp>
        <p:sp>
          <p:nvSpPr>
            <p:cNvPr id="48" name="ZoneTexte 47">
              <a:extLst>
                <a:ext uri="{FF2B5EF4-FFF2-40B4-BE49-F238E27FC236}">
                  <a16:creationId xmlns:a16="http://schemas.microsoft.com/office/drawing/2014/main" id="{BB29561A-BC65-4591-B614-AAEFCF332453}"/>
                </a:ext>
              </a:extLst>
            </p:cNvPr>
            <p:cNvSpPr txBox="1"/>
            <p:nvPr/>
          </p:nvSpPr>
          <p:spPr>
            <a:xfrm>
              <a:off x="251445" y="7578154"/>
              <a:ext cx="304272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Soutien aux travaux d’audit </a:t>
              </a:r>
            </a:p>
          </p:txBody>
        </p:sp>
      </p:grpSp>
      <p:grpSp>
        <p:nvGrpSpPr>
          <p:cNvPr id="64" name="Groupe 63">
            <a:extLst>
              <a:ext uri="{FF2B5EF4-FFF2-40B4-BE49-F238E27FC236}">
                <a16:creationId xmlns:a16="http://schemas.microsoft.com/office/drawing/2014/main" id="{65172FAD-C807-4855-9B49-F962647810C2}"/>
              </a:ext>
            </a:extLst>
          </p:cNvPr>
          <p:cNvGrpSpPr/>
          <p:nvPr/>
        </p:nvGrpSpPr>
        <p:grpSpPr>
          <a:xfrm>
            <a:off x="324652" y="4562253"/>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393578"/>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2613169"/>
            <a:ext cx="2160000"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543e - Employés qualifiés des services du personnel et des services juridiques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393578"/>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2613168"/>
            <a:ext cx="2160001" cy="507831"/>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100" dirty="0"/>
              <a:t>11408 - Auditeur comptable et financier / Auditrice comptable et financière</a:t>
            </a:r>
          </a:p>
        </p:txBody>
      </p:sp>
      <p:grpSp>
        <p:nvGrpSpPr>
          <p:cNvPr id="15" name="Groupe 14">
            <a:extLst>
              <a:ext uri="{FF2B5EF4-FFF2-40B4-BE49-F238E27FC236}">
                <a16:creationId xmlns:a16="http://schemas.microsoft.com/office/drawing/2014/main" id="{ED0BCE46-78FC-4388-9E40-AB46D4A0D238}"/>
              </a:ext>
            </a:extLst>
          </p:cNvPr>
          <p:cNvGrpSpPr/>
          <p:nvPr/>
        </p:nvGrpSpPr>
        <p:grpSpPr>
          <a:xfrm>
            <a:off x="258764" y="5129690"/>
            <a:ext cx="3446785" cy="996110"/>
            <a:chOff x="3710169" y="5263200"/>
            <a:chExt cx="3446785" cy="996110"/>
          </a:xfrm>
        </p:grpSpPr>
        <p:sp>
          <p:nvSpPr>
            <p:cNvPr id="54" name="ZoneTexte 53">
              <a:extLst>
                <a:ext uri="{FF2B5EF4-FFF2-40B4-BE49-F238E27FC236}">
                  <a16:creationId xmlns:a16="http://schemas.microsoft.com/office/drawing/2014/main" id="{71B86F55-344E-4158-892F-89103147B6EE}"/>
                </a:ext>
              </a:extLst>
            </p:cNvPr>
            <p:cNvSpPr txBox="1"/>
            <p:nvPr/>
          </p:nvSpPr>
          <p:spPr>
            <a:xfrm>
              <a:off x="3736954" y="5551424"/>
              <a:ext cx="3420000" cy="70788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Intervient sur la collecte des données client : factures, grand livre, état des stocks…</a:t>
              </a:r>
            </a:p>
            <a:p>
              <a:pPr algn="l"/>
              <a:r>
                <a:rPr lang="fr-FR" dirty="0"/>
                <a:t>Participe aux prises de contact avec l’organisation cliente dans la préparation des entretiens </a:t>
              </a:r>
            </a:p>
          </p:txBody>
        </p:sp>
        <p:sp>
          <p:nvSpPr>
            <p:cNvPr id="50" name="ZoneTexte 49">
              <a:extLst>
                <a:ext uri="{FF2B5EF4-FFF2-40B4-BE49-F238E27FC236}">
                  <a16:creationId xmlns:a16="http://schemas.microsoft.com/office/drawing/2014/main" id="{8DB97F60-4AFA-42E9-8999-97919359C4A1}"/>
                </a:ext>
              </a:extLst>
            </p:cNvPr>
            <p:cNvSpPr txBox="1"/>
            <p:nvPr/>
          </p:nvSpPr>
          <p:spPr>
            <a:xfrm>
              <a:off x="3710169" y="5263200"/>
              <a:ext cx="3420000"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Préparation des dossiers de travail</a:t>
              </a:r>
            </a:p>
          </p:txBody>
        </p:sp>
      </p:grpSp>
      <p:grpSp>
        <p:nvGrpSpPr>
          <p:cNvPr id="9" name="Groupe 8">
            <a:extLst>
              <a:ext uri="{FF2B5EF4-FFF2-40B4-BE49-F238E27FC236}">
                <a16:creationId xmlns:a16="http://schemas.microsoft.com/office/drawing/2014/main" id="{2BF914A7-3849-46AF-B133-44A3061ECB43}"/>
              </a:ext>
            </a:extLst>
          </p:cNvPr>
          <p:cNvGrpSpPr/>
          <p:nvPr/>
        </p:nvGrpSpPr>
        <p:grpSpPr>
          <a:xfrm>
            <a:off x="3719766" y="5129690"/>
            <a:ext cx="3516455" cy="1121973"/>
            <a:chOff x="3710168" y="7262641"/>
            <a:chExt cx="3516455" cy="1121973"/>
          </a:xfrm>
        </p:grpSpPr>
        <p:sp>
          <p:nvSpPr>
            <p:cNvPr id="44" name="ZoneTexte 43">
              <a:extLst>
                <a:ext uri="{FF2B5EF4-FFF2-40B4-BE49-F238E27FC236}">
                  <a16:creationId xmlns:a16="http://schemas.microsoft.com/office/drawing/2014/main" id="{AE51EBA2-7BC2-45DE-BCE1-94D178B53518}"/>
                </a:ext>
              </a:extLst>
            </p:cNvPr>
            <p:cNvSpPr txBox="1"/>
            <p:nvPr/>
          </p:nvSpPr>
          <p:spPr>
            <a:xfrm>
              <a:off x="3736954" y="7522840"/>
              <a:ext cx="3420000" cy="86177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Épaule l’Auditeur et/ou le Directeur de mission d’audit dans la mise en forme des différentes sections du rapport d’audit </a:t>
              </a:r>
            </a:p>
            <a:p>
              <a:pPr algn="l"/>
              <a:r>
                <a:rPr lang="fr-FR" dirty="0"/>
                <a:t>Met en forme des résultats de tests, des analyses et des préconisations de gestion</a:t>
              </a:r>
            </a:p>
          </p:txBody>
        </p:sp>
        <p:sp>
          <p:nvSpPr>
            <p:cNvPr id="52" name="ZoneTexte 51">
              <a:extLst>
                <a:ext uri="{FF2B5EF4-FFF2-40B4-BE49-F238E27FC236}">
                  <a16:creationId xmlns:a16="http://schemas.microsoft.com/office/drawing/2014/main" id="{5300A270-CBE6-4A5C-9A1F-8B0F48BF6DCA}"/>
                </a:ext>
              </a:extLst>
            </p:cNvPr>
            <p:cNvSpPr txBox="1"/>
            <p:nvPr/>
          </p:nvSpPr>
          <p:spPr>
            <a:xfrm>
              <a:off x="3710168" y="7262641"/>
              <a:ext cx="3516455" cy="276999"/>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Contributions aux rapport d’audit </a:t>
              </a:r>
            </a:p>
          </p:txBody>
        </p:sp>
      </p:grpSp>
      <p:cxnSp>
        <p:nvCxnSpPr>
          <p:cNvPr id="47" name="Connecteur droit 46">
            <a:extLst>
              <a:ext uri="{FF2B5EF4-FFF2-40B4-BE49-F238E27FC236}">
                <a16:creationId xmlns:a16="http://schemas.microsoft.com/office/drawing/2014/main" id="{5953AA45-4CE3-41CB-989C-37AE55E7CF25}"/>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59" name="Groupe 58">
            <a:extLst>
              <a:ext uri="{FF2B5EF4-FFF2-40B4-BE49-F238E27FC236}">
                <a16:creationId xmlns:a16="http://schemas.microsoft.com/office/drawing/2014/main" id="{7EF068C7-BF0D-4E7A-84E0-977874EE0CB5}"/>
              </a:ext>
            </a:extLst>
          </p:cNvPr>
          <p:cNvGrpSpPr/>
          <p:nvPr/>
        </p:nvGrpSpPr>
        <p:grpSpPr>
          <a:xfrm>
            <a:off x="3719766" y="8154218"/>
            <a:ext cx="3434277" cy="1385575"/>
            <a:chOff x="251445" y="7578154"/>
            <a:chExt cx="3434277" cy="1385575"/>
          </a:xfrm>
        </p:grpSpPr>
        <p:sp>
          <p:nvSpPr>
            <p:cNvPr id="60" name="ZoneTexte 59">
              <a:extLst>
                <a:ext uri="{FF2B5EF4-FFF2-40B4-BE49-F238E27FC236}">
                  <a16:creationId xmlns:a16="http://schemas.microsoft.com/office/drawing/2014/main" id="{48463B4E-84BC-4E33-8457-D00ECB716E8B}"/>
                </a:ext>
              </a:extLst>
            </p:cNvPr>
            <p:cNvSpPr txBox="1"/>
            <p:nvPr/>
          </p:nvSpPr>
          <p:spPr>
            <a:xfrm>
              <a:off x="265722" y="7794178"/>
              <a:ext cx="342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Apporte son soutien dans la rédaction de propositions d’intervention : recherches documentaires, traitement de données de premier niveau, rédaction de CV… </a:t>
              </a:r>
            </a:p>
            <a:p>
              <a:pPr algn="l"/>
              <a:r>
                <a:rPr lang="fr-FR" dirty="0"/>
                <a:t>Participe aux projets de développement interne du cabinet : développement d’outils digitaux, séminaires et évènements internes, construction d’offres de services…</a:t>
              </a:r>
            </a:p>
          </p:txBody>
        </p:sp>
        <p:sp>
          <p:nvSpPr>
            <p:cNvPr id="62" name="ZoneTexte 61">
              <a:extLst>
                <a:ext uri="{FF2B5EF4-FFF2-40B4-BE49-F238E27FC236}">
                  <a16:creationId xmlns:a16="http://schemas.microsoft.com/office/drawing/2014/main" id="{5C67CA29-224A-4AA6-BC03-082D44B26CBF}"/>
                </a:ext>
              </a:extLst>
            </p:cNvPr>
            <p:cNvSpPr txBox="1"/>
            <p:nvPr/>
          </p:nvSpPr>
          <p:spPr>
            <a:xfrm>
              <a:off x="251445" y="7578154"/>
              <a:ext cx="304272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Projets transverses et commerciaux </a:t>
              </a:r>
            </a:p>
          </p:txBody>
        </p:sp>
      </p:grpSp>
      <p:grpSp>
        <p:nvGrpSpPr>
          <p:cNvPr id="67" name="Groupe 66">
            <a:extLst>
              <a:ext uri="{FF2B5EF4-FFF2-40B4-BE49-F238E27FC236}">
                <a16:creationId xmlns:a16="http://schemas.microsoft.com/office/drawing/2014/main" id="{799B3776-8A28-43CC-AAA9-B3742748DDCC}"/>
              </a:ext>
            </a:extLst>
          </p:cNvPr>
          <p:cNvGrpSpPr/>
          <p:nvPr/>
        </p:nvGrpSpPr>
        <p:grpSpPr>
          <a:xfrm>
            <a:off x="3719766" y="6313093"/>
            <a:ext cx="3446785" cy="1765552"/>
            <a:chOff x="3710169" y="5263200"/>
            <a:chExt cx="3446785" cy="1765552"/>
          </a:xfrm>
        </p:grpSpPr>
        <p:sp>
          <p:nvSpPr>
            <p:cNvPr id="68" name="ZoneTexte 67">
              <a:extLst>
                <a:ext uri="{FF2B5EF4-FFF2-40B4-BE49-F238E27FC236}">
                  <a16:creationId xmlns:a16="http://schemas.microsoft.com/office/drawing/2014/main" id="{F707567A-7EC1-4CBC-8F23-765DD6655605}"/>
                </a:ext>
              </a:extLst>
            </p:cNvPr>
            <p:cNvSpPr txBox="1"/>
            <p:nvPr/>
          </p:nvSpPr>
          <p:spPr>
            <a:xfrm>
              <a:off x="3736954" y="5551424"/>
              <a:ext cx="3420000"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Peut participer aux missions autorisées ne rentrant pas dans le cadre de la certification des comptes : audit de cession / acquisition, commissariat aux apports, missions de diagnostic, recommandation ou attestation (évaluation des processus, de la santé financière, des systèmes d’information, conformité sociale…) </a:t>
              </a:r>
            </a:p>
            <a:p>
              <a:pPr algn="l"/>
              <a:r>
                <a:rPr lang="fr-FR" dirty="0"/>
                <a:t>Peut conduire des missions d’audit légal des petites entreprises (missions ALPE) centrées sur l’identification des risques comptables et financiers</a:t>
              </a:r>
            </a:p>
          </p:txBody>
        </p:sp>
        <p:sp>
          <p:nvSpPr>
            <p:cNvPr id="69" name="ZoneTexte 68">
              <a:extLst>
                <a:ext uri="{FF2B5EF4-FFF2-40B4-BE49-F238E27FC236}">
                  <a16:creationId xmlns:a16="http://schemas.microsoft.com/office/drawing/2014/main" id="{D94D2F4B-424C-48D0-96B8-F6E958F8A76F}"/>
                </a:ext>
              </a:extLst>
            </p:cNvPr>
            <p:cNvSpPr txBox="1"/>
            <p:nvPr/>
          </p:nvSpPr>
          <p:spPr>
            <a:xfrm>
              <a:off x="3710169" y="5263200"/>
              <a:ext cx="3420000"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Participation à des missions d’audit contractuel</a:t>
              </a:r>
            </a:p>
          </p:txBody>
        </p:sp>
      </p:grpSp>
      <p:pic>
        <p:nvPicPr>
          <p:cNvPr id="7" name="Image 6"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7738" y="95743"/>
            <a:ext cx="1115541" cy="921089"/>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99756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30" name="Groupe 29">
            <a:extLst>
              <a:ext uri="{FF2B5EF4-FFF2-40B4-BE49-F238E27FC236}">
                <a16:creationId xmlns:a16="http://schemas.microsoft.com/office/drawing/2014/main" id="{D311B23A-8E55-49E2-8605-027961FC2575}"/>
              </a:ext>
            </a:extLst>
          </p:cNvPr>
          <p:cNvGrpSpPr/>
          <p:nvPr/>
        </p:nvGrpSpPr>
        <p:grpSpPr>
          <a:xfrm>
            <a:off x="233336" y="2677159"/>
            <a:ext cx="6947353" cy="553998"/>
            <a:chOff x="205409" y="2677159"/>
            <a:chExt cx="6947353" cy="553998"/>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42188" y="2677159"/>
              <a:ext cx="3466824" cy="553998"/>
              <a:chOff x="1907629" y="2724578"/>
              <a:chExt cx="3466824" cy="553998"/>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49577"/>
                <a:ext cx="3405719" cy="504000"/>
                <a:chOff x="1907629" y="2814869"/>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81486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814869"/>
                  <a:ext cx="271472" cy="504000"/>
                  <a:chOff x="1903658" y="4048255"/>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48255"/>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81803"/>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72457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Connaître les principes réglementaires nécessaires à la réalisation de tâches de 1er niveau dans son domaine</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205409" y="2677159"/>
              <a:ext cx="1694922"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Réglementations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326559" y="2700243"/>
              <a:ext cx="182620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Procéder à des contrôles de cohérences simples sur les pièces comptables</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31" name="Groupe 30">
            <a:extLst>
              <a:ext uri="{FF2B5EF4-FFF2-40B4-BE49-F238E27FC236}">
                <a16:creationId xmlns:a16="http://schemas.microsoft.com/office/drawing/2014/main" id="{68073F95-B684-41BC-8633-ABCE26941570}"/>
              </a:ext>
            </a:extLst>
          </p:cNvPr>
          <p:cNvGrpSpPr/>
          <p:nvPr/>
        </p:nvGrpSpPr>
        <p:grpSpPr>
          <a:xfrm>
            <a:off x="233336" y="3316730"/>
            <a:ext cx="7091791" cy="553998"/>
            <a:chOff x="205409" y="3362529"/>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62529"/>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85613"/>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Prendre en charge la collecte des documents d’un segment du cycle d’audit</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8" y="3362529"/>
              <a:ext cx="3466824" cy="553998"/>
              <a:chOff x="1907629" y="3360214"/>
              <a:chExt cx="3466824" cy="553998"/>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85213"/>
                <a:ext cx="3405719" cy="504000"/>
                <a:chOff x="1907629" y="2820871"/>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82087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820871"/>
                  <a:ext cx="271472" cy="504000"/>
                  <a:chOff x="1903658" y="4054257"/>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54257"/>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87805"/>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6021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Être autonome dans la collecte et l’organisation des documents clients et promouvoir les modes de collecte dématérialisés</a:t>
                </a:r>
              </a:p>
            </p:txBody>
          </p:sp>
        </p:grpSp>
      </p:grpSp>
      <p:grpSp>
        <p:nvGrpSpPr>
          <p:cNvPr id="29" name="Groupe 28">
            <a:extLst>
              <a:ext uri="{FF2B5EF4-FFF2-40B4-BE49-F238E27FC236}">
                <a16:creationId xmlns:a16="http://schemas.microsoft.com/office/drawing/2014/main" id="{19C6D838-0EA0-4947-A8D1-1C0793B57DA0}"/>
              </a:ext>
            </a:extLst>
          </p:cNvPr>
          <p:cNvGrpSpPr/>
          <p:nvPr/>
        </p:nvGrpSpPr>
        <p:grpSpPr>
          <a:xfrm>
            <a:off x="233336" y="6422251"/>
            <a:ext cx="7193991" cy="507831"/>
            <a:chOff x="9890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d'une architecture fonctionnelle SI</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éléments constitutifs du système d’information d’une fonction comptable</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942426"/>
                <a:ext cx="3240000" cy="246221"/>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Comprendre l'organisation générale d'un SI</a:t>
                </a:r>
              </a:p>
            </p:txBody>
          </p:sp>
        </p:grpSp>
      </p:grpSp>
      <p:grpSp>
        <p:nvGrpSpPr>
          <p:cNvPr id="17" name="Groupe 16">
            <a:extLst>
              <a:ext uri="{FF2B5EF4-FFF2-40B4-BE49-F238E27FC236}">
                <a16:creationId xmlns:a16="http://schemas.microsoft.com/office/drawing/2014/main" id="{993E20E4-8629-4177-850A-E7AF52CC3F46}"/>
              </a:ext>
            </a:extLst>
          </p:cNvPr>
          <p:cNvGrpSpPr/>
          <p:nvPr/>
        </p:nvGrpSpPr>
        <p:grpSpPr>
          <a:xfrm>
            <a:off x="233336" y="5189276"/>
            <a:ext cx="7069791" cy="553998"/>
            <a:chOff x="205409" y="5137575"/>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137575"/>
              <a:ext cx="1845057"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160659"/>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Proposer une analyse d’un segment d’audit dans le cadre du rapport </a:t>
              </a:r>
              <a:r>
                <a:rPr lang="fr-FR" sz="900" i="1">
                  <a:solidFill>
                    <a:schemeClr val="tx2"/>
                  </a:solidFill>
                  <a:latin typeface="Univers Light" panose="020B0403020202020204" pitchFamily="34" charset="0"/>
                </a:rPr>
                <a:t>de mission</a:t>
              </a:r>
              <a:endParaRPr lang="fr-FR" sz="900" i="1" dirty="0">
                <a:solidFill>
                  <a:schemeClr val="tx2"/>
                </a:solidFill>
                <a:latin typeface="Univers Light" panose="020B0403020202020204" pitchFamily="34" charset="0"/>
              </a:endParaRPr>
            </a:p>
          </p:txBody>
        </p:sp>
        <p:grpSp>
          <p:nvGrpSpPr>
            <p:cNvPr id="331" name="Groupe 330">
              <a:extLst>
                <a:ext uri="{FF2B5EF4-FFF2-40B4-BE49-F238E27FC236}">
                  <a16:creationId xmlns:a16="http://schemas.microsoft.com/office/drawing/2014/main" id="{8DA7CB9C-FF53-4B24-86AB-53D119C6131B}"/>
                </a:ext>
              </a:extLst>
            </p:cNvPr>
            <p:cNvGrpSpPr/>
            <p:nvPr/>
          </p:nvGrpSpPr>
          <p:grpSpPr>
            <a:xfrm>
              <a:off x="1942188" y="5162574"/>
              <a:ext cx="3405719" cy="504000"/>
              <a:chOff x="1907629" y="2805482"/>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805482"/>
                <a:ext cx="271472" cy="504000"/>
                <a:chOff x="1903658" y="4038868"/>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38868"/>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72416"/>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137575"/>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Analyser des informations variées pour produire un livrable répondant à une problématique client spécifique</a:t>
              </a:r>
            </a:p>
          </p:txBody>
        </p:sp>
      </p:grpSp>
      <p:grpSp>
        <p:nvGrpSpPr>
          <p:cNvPr id="5" name="Groupe 4">
            <a:extLst>
              <a:ext uri="{FF2B5EF4-FFF2-40B4-BE49-F238E27FC236}">
                <a16:creationId xmlns:a16="http://schemas.microsoft.com/office/drawing/2014/main" id="{2D0D86F7-46F1-48BC-A3DB-75EB036B616D}"/>
              </a:ext>
            </a:extLst>
          </p:cNvPr>
          <p:cNvGrpSpPr/>
          <p:nvPr/>
        </p:nvGrpSpPr>
        <p:grpSpPr>
          <a:xfrm>
            <a:off x="233336" y="3956301"/>
            <a:ext cx="7142579" cy="507831"/>
            <a:chOff x="205409" y="3986344"/>
            <a:chExt cx="7142579"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40204"/>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3986344"/>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Paramétrer un logiciel d’audit à l’analyse de documents spécifiques</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398825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3988259"/>
              <a:ext cx="271472" cy="504000"/>
              <a:chOff x="1903658" y="4003285"/>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3285"/>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6833"/>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4020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de base d'un logiciel comptable, de paie, d'audit…</a:t>
              </a:r>
            </a:p>
          </p:txBody>
        </p:sp>
      </p:grpSp>
      <p:grpSp>
        <p:nvGrpSpPr>
          <p:cNvPr id="3" name="Groupe 2">
            <a:extLst>
              <a:ext uri="{FF2B5EF4-FFF2-40B4-BE49-F238E27FC236}">
                <a16:creationId xmlns:a16="http://schemas.microsoft.com/office/drawing/2014/main" id="{20C09D42-0FB4-4F97-8015-7F93A70BE429}"/>
              </a:ext>
            </a:extLst>
          </p:cNvPr>
          <p:cNvGrpSpPr/>
          <p:nvPr/>
        </p:nvGrpSpPr>
        <p:grpSpPr>
          <a:xfrm>
            <a:off x="233336" y="4549705"/>
            <a:ext cx="7208162" cy="553998"/>
            <a:chOff x="205409" y="4523980"/>
            <a:chExt cx="7208162" cy="553998"/>
          </a:xfrm>
        </p:grpSpPr>
        <p:sp>
          <p:nvSpPr>
            <p:cNvPr id="327" name="Rectangle 326">
              <a:extLst>
                <a:ext uri="{FF2B5EF4-FFF2-40B4-BE49-F238E27FC236}">
                  <a16:creationId xmlns:a16="http://schemas.microsoft.com/office/drawing/2014/main" id="{0D475A1B-461C-4A9A-A236-90831B4E7702}"/>
                </a:ext>
              </a:extLst>
            </p:cNvPr>
            <p:cNvSpPr/>
            <p:nvPr/>
          </p:nvSpPr>
          <p:spPr>
            <a:xfrm>
              <a:off x="2087320" y="4548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58" name="ZoneTexte 257">
              <a:extLst>
                <a:ext uri="{FF2B5EF4-FFF2-40B4-BE49-F238E27FC236}">
                  <a16:creationId xmlns:a16="http://schemas.microsoft.com/office/drawing/2014/main" id="{850CAB72-FA7C-431B-8774-E5F68B7CBF1D}"/>
                </a:ext>
              </a:extLst>
            </p:cNvPr>
            <p:cNvSpPr txBox="1"/>
            <p:nvPr/>
          </p:nvSpPr>
          <p:spPr>
            <a:xfrm>
              <a:off x="205409" y="4523980"/>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4547064"/>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Connaître et appliquer la méthodologie adaptée selon la phase de l’audit </a:t>
              </a:r>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8" y="4548979"/>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2" y="4600924"/>
              <a:ext cx="3146153"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Appliquer la méthodologie pertinente et proposer des améliorations méthodologiques</a:t>
              </a:r>
            </a:p>
          </p:txBody>
        </p:sp>
      </p:grpSp>
      <p:grpSp>
        <p:nvGrpSpPr>
          <p:cNvPr id="6" name="Groupe 5">
            <a:extLst>
              <a:ext uri="{FF2B5EF4-FFF2-40B4-BE49-F238E27FC236}">
                <a16:creationId xmlns:a16="http://schemas.microsoft.com/office/drawing/2014/main" id="{614F0B23-B208-444D-8822-447A2E3A4E97}"/>
              </a:ext>
            </a:extLst>
          </p:cNvPr>
          <p:cNvGrpSpPr/>
          <p:nvPr/>
        </p:nvGrpSpPr>
        <p:grpSpPr>
          <a:xfrm>
            <a:off x="233336" y="7290122"/>
            <a:ext cx="7208161" cy="553998"/>
            <a:chOff x="170850" y="7959190"/>
            <a:chExt cx="7208161" cy="553998"/>
          </a:xfrm>
        </p:grpSpPr>
        <p:sp>
          <p:nvSpPr>
            <p:cNvPr id="159" name="ZoneTexte 158">
              <a:extLst>
                <a:ext uri="{FF2B5EF4-FFF2-40B4-BE49-F238E27FC236}">
                  <a16:creationId xmlns:a16="http://schemas.microsoft.com/office/drawing/2014/main" id="{AED06FB0-3919-4DF9-92EE-D25405EBDFFE}"/>
                </a:ext>
              </a:extLst>
            </p:cNvPr>
            <p:cNvSpPr txBox="1"/>
            <p:nvPr/>
          </p:nvSpPr>
          <p:spPr>
            <a:xfrm>
              <a:off x="170850" y="8113079"/>
              <a:ext cx="1881125"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166" name="Rectangle 165">
              <a:extLst>
                <a:ext uri="{FF2B5EF4-FFF2-40B4-BE49-F238E27FC236}">
                  <a16:creationId xmlns:a16="http://schemas.microsoft.com/office/drawing/2014/main" id="{BD80CCF4-B9EB-41CD-8FD1-F9615466F506}"/>
                </a:ext>
              </a:extLst>
            </p:cNvPr>
            <p:cNvSpPr/>
            <p:nvPr/>
          </p:nvSpPr>
          <p:spPr>
            <a:xfrm>
              <a:off x="5280606" y="7982274"/>
              <a:ext cx="209840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Participer à la rédaction d’une proposition commerciale sous la responsabilité de l’Auditeur</a:t>
              </a:r>
            </a:p>
          </p:txBody>
        </p:sp>
        <p:grpSp>
          <p:nvGrpSpPr>
            <p:cNvPr id="284" name="Groupe 283">
              <a:extLst>
                <a:ext uri="{FF2B5EF4-FFF2-40B4-BE49-F238E27FC236}">
                  <a16:creationId xmlns:a16="http://schemas.microsoft.com/office/drawing/2014/main" id="{F746DAAB-D927-45BB-9FCB-576354257FFD}"/>
                </a:ext>
              </a:extLst>
            </p:cNvPr>
            <p:cNvGrpSpPr/>
            <p:nvPr/>
          </p:nvGrpSpPr>
          <p:grpSpPr>
            <a:xfrm>
              <a:off x="1907629" y="7984189"/>
              <a:ext cx="3405719" cy="504000"/>
              <a:chOff x="1907629" y="2863190"/>
              <a:chExt cx="3405719" cy="504000"/>
            </a:xfrm>
          </p:grpSpPr>
          <p:sp>
            <p:nvSpPr>
              <p:cNvPr id="285" name="Rectangle 284">
                <a:extLst>
                  <a:ext uri="{FF2B5EF4-FFF2-40B4-BE49-F238E27FC236}">
                    <a16:creationId xmlns:a16="http://schemas.microsoft.com/office/drawing/2014/main" id="{B5F23234-B91E-43DE-A72C-DAA77F8506DB}"/>
                  </a:ext>
                </a:extLst>
              </p:cNvPr>
              <p:cNvSpPr/>
              <p:nvPr/>
            </p:nvSpPr>
            <p:spPr>
              <a:xfrm>
                <a:off x="2052761" y="286319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6" name="Groupe 285">
                <a:extLst>
                  <a:ext uri="{FF2B5EF4-FFF2-40B4-BE49-F238E27FC236}">
                    <a16:creationId xmlns:a16="http://schemas.microsoft.com/office/drawing/2014/main" id="{82DC49F5-2079-436E-9F2E-A165D9E0F30C}"/>
                  </a:ext>
                </a:extLst>
              </p:cNvPr>
              <p:cNvGrpSpPr/>
              <p:nvPr/>
            </p:nvGrpSpPr>
            <p:grpSpPr>
              <a:xfrm>
                <a:off x="1907629" y="2863190"/>
                <a:ext cx="271472" cy="504000"/>
                <a:chOff x="1903658" y="4096576"/>
                <a:chExt cx="265051" cy="504000"/>
              </a:xfrm>
            </p:grpSpPr>
            <p:cxnSp>
              <p:nvCxnSpPr>
                <p:cNvPr id="287" name="Connecteur droit 286">
                  <a:extLst>
                    <a:ext uri="{FF2B5EF4-FFF2-40B4-BE49-F238E27FC236}">
                      <a16:creationId xmlns:a16="http://schemas.microsoft.com/office/drawing/2014/main" id="{89E7ECA1-A53A-4F40-90C5-52CCB294E248}"/>
                    </a:ext>
                  </a:extLst>
                </p:cNvPr>
                <p:cNvCxnSpPr>
                  <a:cxnSpLocks/>
                </p:cNvCxnSpPr>
                <p:nvPr/>
              </p:nvCxnSpPr>
              <p:spPr>
                <a:xfrm>
                  <a:off x="2036183" y="4096576"/>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88" name="Ellipse 287">
                  <a:extLst>
                    <a:ext uri="{FF2B5EF4-FFF2-40B4-BE49-F238E27FC236}">
                      <a16:creationId xmlns:a16="http://schemas.microsoft.com/office/drawing/2014/main" id="{57202339-D59D-4461-8116-F8D42BE8BF9A}"/>
                    </a:ext>
                  </a:extLst>
                </p:cNvPr>
                <p:cNvSpPr/>
                <p:nvPr/>
              </p:nvSpPr>
              <p:spPr>
                <a:xfrm>
                  <a:off x="1903658" y="4230124"/>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1" name="Rectangle 310">
              <a:extLst>
                <a:ext uri="{FF2B5EF4-FFF2-40B4-BE49-F238E27FC236}">
                  <a16:creationId xmlns:a16="http://schemas.microsoft.com/office/drawing/2014/main" id="{078D288C-AF4C-4578-9D15-856B26BBC17A}"/>
                </a:ext>
              </a:extLst>
            </p:cNvPr>
            <p:cNvSpPr/>
            <p:nvPr/>
          </p:nvSpPr>
          <p:spPr>
            <a:xfrm>
              <a:off x="2123652" y="795919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Répondre directement au besoin du client, promouvoir l’offre du cabinet et intervenir sur des propositions commerciales</a:t>
              </a:r>
            </a:p>
          </p:txBody>
        </p:sp>
      </p:grpSp>
      <p:grpSp>
        <p:nvGrpSpPr>
          <p:cNvPr id="25" name="Groupe 24">
            <a:extLst>
              <a:ext uri="{FF2B5EF4-FFF2-40B4-BE49-F238E27FC236}">
                <a16:creationId xmlns:a16="http://schemas.microsoft.com/office/drawing/2014/main" id="{9F3CBDF6-B1A3-49E2-A666-CB5C4511FFD6}"/>
              </a:ext>
            </a:extLst>
          </p:cNvPr>
          <p:cNvGrpSpPr/>
          <p:nvPr/>
        </p:nvGrpSpPr>
        <p:grpSpPr>
          <a:xfrm>
            <a:off x="233336" y="10166667"/>
            <a:ext cx="7218909" cy="507831"/>
            <a:chOff x="149689" y="9558980"/>
            <a:chExt cx="7218909" cy="507831"/>
          </a:xfrm>
        </p:grpSpPr>
        <p:sp>
          <p:nvSpPr>
            <p:cNvPr id="206" name="ZoneTexte 205">
              <a:extLst>
                <a:ext uri="{FF2B5EF4-FFF2-40B4-BE49-F238E27FC236}">
                  <a16:creationId xmlns:a16="http://schemas.microsoft.com/office/drawing/2014/main" id="{2F0F39F0-3617-45CA-A410-E130D4762BB0}"/>
                </a:ext>
              </a:extLst>
            </p:cNvPr>
            <p:cNvSpPr txBox="1"/>
            <p:nvPr/>
          </p:nvSpPr>
          <p:spPr>
            <a:xfrm>
              <a:off x="149689" y="9612840"/>
              <a:ext cx="169492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Confidentialité et déontologie</a:t>
              </a:r>
            </a:p>
          </p:txBody>
        </p:sp>
        <p:sp>
          <p:nvSpPr>
            <p:cNvPr id="215" name="Rectangle 214">
              <a:extLst>
                <a:ext uri="{FF2B5EF4-FFF2-40B4-BE49-F238E27FC236}">
                  <a16:creationId xmlns:a16="http://schemas.microsoft.com/office/drawing/2014/main" id="{6981F2A9-4C9B-4727-8E9A-837C8D9BB937}"/>
                </a:ext>
              </a:extLst>
            </p:cNvPr>
            <p:cNvSpPr/>
            <p:nvPr/>
          </p:nvSpPr>
          <p:spPr>
            <a:xfrm>
              <a:off x="5292000" y="9558980"/>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Respecter les mesures de confidentialité dans le traitement des données clients</a:t>
              </a:r>
            </a:p>
          </p:txBody>
        </p:sp>
        <p:grpSp>
          <p:nvGrpSpPr>
            <p:cNvPr id="22" name="Groupe 21">
              <a:extLst>
                <a:ext uri="{FF2B5EF4-FFF2-40B4-BE49-F238E27FC236}">
                  <a16:creationId xmlns:a16="http://schemas.microsoft.com/office/drawing/2014/main" id="{17504158-D92B-4A1F-B247-1E7E93AA3638}"/>
                </a:ext>
              </a:extLst>
            </p:cNvPr>
            <p:cNvGrpSpPr/>
            <p:nvPr/>
          </p:nvGrpSpPr>
          <p:grpSpPr>
            <a:xfrm>
              <a:off x="1886467" y="9560895"/>
              <a:ext cx="3456023" cy="504000"/>
              <a:chOff x="1886467" y="9560895"/>
              <a:chExt cx="3456023" cy="504000"/>
            </a:xfrm>
          </p:grpSpPr>
          <p:sp>
            <p:nvSpPr>
              <p:cNvPr id="305" name="Rectangle 304">
                <a:extLst>
                  <a:ext uri="{FF2B5EF4-FFF2-40B4-BE49-F238E27FC236}">
                    <a16:creationId xmlns:a16="http://schemas.microsoft.com/office/drawing/2014/main" id="{03A9F112-8D7D-470B-8216-8E8121980673}"/>
                  </a:ext>
                </a:extLst>
              </p:cNvPr>
              <p:cNvSpPr/>
              <p:nvPr/>
            </p:nvSpPr>
            <p:spPr>
              <a:xfrm>
                <a:off x="2031599" y="956089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6" name="Groupe 305">
                <a:extLst>
                  <a:ext uri="{FF2B5EF4-FFF2-40B4-BE49-F238E27FC236}">
                    <a16:creationId xmlns:a16="http://schemas.microsoft.com/office/drawing/2014/main" id="{8DDB2C01-0F02-401E-9BA2-9C9559BBCA82}"/>
                  </a:ext>
                </a:extLst>
              </p:cNvPr>
              <p:cNvGrpSpPr/>
              <p:nvPr/>
            </p:nvGrpSpPr>
            <p:grpSpPr>
              <a:xfrm>
                <a:off x="1886467" y="9560895"/>
                <a:ext cx="271472" cy="504000"/>
                <a:chOff x="1903658" y="4084620"/>
                <a:chExt cx="265051" cy="504000"/>
              </a:xfrm>
            </p:grpSpPr>
            <p:cxnSp>
              <p:nvCxnSpPr>
                <p:cNvPr id="307" name="Connecteur droit 306">
                  <a:extLst>
                    <a:ext uri="{FF2B5EF4-FFF2-40B4-BE49-F238E27FC236}">
                      <a16:creationId xmlns:a16="http://schemas.microsoft.com/office/drawing/2014/main" id="{00DB3F7E-5295-4B24-AB05-0B5D1A3E72A0}"/>
                    </a:ext>
                  </a:extLst>
                </p:cNvPr>
                <p:cNvCxnSpPr>
                  <a:cxnSpLocks/>
                </p:cNvCxnSpPr>
                <p:nvPr/>
              </p:nvCxnSpPr>
              <p:spPr>
                <a:xfrm>
                  <a:off x="2036183" y="4084620"/>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08" name="Ellipse 307">
                  <a:extLst>
                    <a:ext uri="{FF2B5EF4-FFF2-40B4-BE49-F238E27FC236}">
                      <a16:creationId xmlns:a16="http://schemas.microsoft.com/office/drawing/2014/main" id="{7AE117B9-5083-4E4A-8F0C-245D41700E36}"/>
                    </a:ext>
                  </a:extLst>
                </p:cNvPr>
                <p:cNvSpPr/>
                <p:nvPr/>
              </p:nvSpPr>
              <p:spPr>
                <a:xfrm>
                  <a:off x="1903658" y="4218168"/>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315" name="Rectangle 314">
                <a:extLst>
                  <a:ext uri="{FF2B5EF4-FFF2-40B4-BE49-F238E27FC236}">
                    <a16:creationId xmlns:a16="http://schemas.microsoft.com/office/drawing/2014/main" id="{5822B215-FA1A-45A4-BB6E-06DBB40EF555}"/>
                  </a:ext>
                </a:extLst>
              </p:cNvPr>
              <p:cNvSpPr/>
              <p:nvPr/>
            </p:nvSpPr>
            <p:spPr>
              <a:xfrm>
                <a:off x="2102490" y="961284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Connaître et respecter les règles de confidentialité et de déontologie</a:t>
                </a:r>
              </a:p>
            </p:txBody>
          </p:sp>
        </p:grpSp>
      </p:grpSp>
      <p:grpSp>
        <p:nvGrpSpPr>
          <p:cNvPr id="143" name="Groupe 142">
            <a:extLst>
              <a:ext uri="{FF2B5EF4-FFF2-40B4-BE49-F238E27FC236}">
                <a16:creationId xmlns:a16="http://schemas.microsoft.com/office/drawing/2014/main" id="{8F588FB6-2EAC-4CFE-9D8F-A504A81C42D1}"/>
              </a:ext>
            </a:extLst>
          </p:cNvPr>
          <p:cNvGrpSpPr/>
          <p:nvPr/>
        </p:nvGrpSpPr>
        <p:grpSpPr>
          <a:xfrm>
            <a:off x="233336" y="8477674"/>
            <a:ext cx="7197747" cy="507831"/>
            <a:chOff x="149689" y="8932077"/>
            <a:chExt cx="7197747" cy="507831"/>
          </a:xfrm>
        </p:grpSpPr>
        <p:sp>
          <p:nvSpPr>
            <p:cNvPr id="144" name="ZoneTexte 143">
              <a:extLst>
                <a:ext uri="{FF2B5EF4-FFF2-40B4-BE49-F238E27FC236}">
                  <a16:creationId xmlns:a16="http://schemas.microsoft.com/office/drawing/2014/main" id="{4A8685FF-9F67-4D91-B426-30D48E8F5F72}"/>
                </a:ext>
              </a:extLst>
            </p:cNvPr>
            <p:cNvSpPr txBox="1"/>
            <p:nvPr/>
          </p:nvSpPr>
          <p:spPr>
            <a:xfrm>
              <a:off x="149689" y="8985937"/>
              <a:ext cx="157994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145" name="Rectangle 144">
              <a:extLst>
                <a:ext uri="{FF2B5EF4-FFF2-40B4-BE49-F238E27FC236}">
                  <a16:creationId xmlns:a16="http://schemas.microsoft.com/office/drawing/2014/main" id="{7D0843A5-9A21-4579-8310-3F578A888F59}"/>
                </a:ext>
              </a:extLst>
            </p:cNvPr>
            <p:cNvSpPr/>
            <p:nvPr/>
          </p:nvSpPr>
          <p:spPr>
            <a:xfrm>
              <a:off x="5270838" y="8932077"/>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sa charge de travail selon les étapes prioritaires d’une mission d’audit</a:t>
              </a:r>
            </a:p>
          </p:txBody>
        </p:sp>
        <p:sp>
          <p:nvSpPr>
            <p:cNvPr id="165" name="Rectangle 164">
              <a:extLst>
                <a:ext uri="{FF2B5EF4-FFF2-40B4-BE49-F238E27FC236}">
                  <a16:creationId xmlns:a16="http://schemas.microsoft.com/office/drawing/2014/main" id="{8AD33E40-ABB4-4CC0-BC12-3A068841BFE7}"/>
                </a:ext>
              </a:extLst>
            </p:cNvPr>
            <p:cNvSpPr/>
            <p:nvPr/>
          </p:nvSpPr>
          <p:spPr>
            <a:xfrm>
              <a:off x="2031599" y="893399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7" name="Groupe 166">
              <a:extLst>
                <a:ext uri="{FF2B5EF4-FFF2-40B4-BE49-F238E27FC236}">
                  <a16:creationId xmlns:a16="http://schemas.microsoft.com/office/drawing/2014/main" id="{7E8F80D3-1A58-4E8D-ADD4-7AE215A26611}"/>
                </a:ext>
              </a:extLst>
            </p:cNvPr>
            <p:cNvGrpSpPr/>
            <p:nvPr/>
          </p:nvGrpSpPr>
          <p:grpSpPr>
            <a:xfrm>
              <a:off x="1886467" y="8933992"/>
              <a:ext cx="271472" cy="504000"/>
              <a:chOff x="1903658" y="4004302"/>
              <a:chExt cx="265051" cy="504000"/>
            </a:xfrm>
          </p:grpSpPr>
          <p:cxnSp>
            <p:nvCxnSpPr>
              <p:cNvPr id="169" name="Connecteur droit 168">
                <a:extLst>
                  <a:ext uri="{FF2B5EF4-FFF2-40B4-BE49-F238E27FC236}">
                    <a16:creationId xmlns:a16="http://schemas.microsoft.com/office/drawing/2014/main" id="{269CA0C2-1DC1-4983-A90F-66B7C79BD638}"/>
                  </a:ext>
                </a:extLst>
              </p:cNvPr>
              <p:cNvCxnSpPr>
                <a:cxnSpLocks/>
              </p:cNvCxnSpPr>
              <p:nvPr/>
            </p:nvCxnSpPr>
            <p:spPr>
              <a:xfrm>
                <a:off x="2036183" y="4004302"/>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70" name="Ellipse 169">
                <a:extLst>
                  <a:ext uri="{FF2B5EF4-FFF2-40B4-BE49-F238E27FC236}">
                    <a16:creationId xmlns:a16="http://schemas.microsoft.com/office/drawing/2014/main" id="{560871EC-A486-4241-ABAF-2DF55DF195CF}"/>
                  </a:ext>
                </a:extLst>
              </p:cNvPr>
              <p:cNvSpPr/>
              <p:nvPr/>
            </p:nvSpPr>
            <p:spPr>
              <a:xfrm>
                <a:off x="1903658" y="4137850"/>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168" name="Rectangle 167">
              <a:extLst>
                <a:ext uri="{FF2B5EF4-FFF2-40B4-BE49-F238E27FC236}">
                  <a16:creationId xmlns:a16="http://schemas.microsoft.com/office/drawing/2014/main" id="{4081DA94-4149-4005-8C8E-EB20EF9AF157}"/>
                </a:ext>
              </a:extLst>
            </p:cNvPr>
            <p:cNvSpPr/>
            <p:nvPr/>
          </p:nvSpPr>
          <p:spPr>
            <a:xfrm>
              <a:off x="2102490" y="898593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Organiser sa charge de travail selon les priorités d'un projet</a:t>
              </a:r>
            </a:p>
          </p:txBody>
        </p:sp>
      </p:grpSp>
      <p:grpSp>
        <p:nvGrpSpPr>
          <p:cNvPr id="138" name="Groupe 137">
            <a:extLst>
              <a:ext uri="{FF2B5EF4-FFF2-40B4-BE49-F238E27FC236}">
                <a16:creationId xmlns:a16="http://schemas.microsoft.com/office/drawing/2014/main" id="{74717295-218C-4C08-9CE7-F17047296710}"/>
              </a:ext>
            </a:extLst>
          </p:cNvPr>
          <p:cNvGrpSpPr/>
          <p:nvPr/>
        </p:nvGrpSpPr>
        <p:grpSpPr>
          <a:xfrm>
            <a:off x="3995753" y="1501255"/>
            <a:ext cx="3456384" cy="481018"/>
            <a:chOff x="3635821" y="1491960"/>
            <a:chExt cx="3456384" cy="481018"/>
          </a:xfrm>
        </p:grpSpPr>
        <p:grpSp>
          <p:nvGrpSpPr>
            <p:cNvPr id="139" name="Groupe 138">
              <a:extLst>
                <a:ext uri="{FF2B5EF4-FFF2-40B4-BE49-F238E27FC236}">
                  <a16:creationId xmlns:a16="http://schemas.microsoft.com/office/drawing/2014/main" id="{26B70494-C0F3-4BB8-A16C-743E92AB026C}"/>
                </a:ext>
              </a:extLst>
            </p:cNvPr>
            <p:cNvGrpSpPr/>
            <p:nvPr/>
          </p:nvGrpSpPr>
          <p:grpSpPr>
            <a:xfrm>
              <a:off x="3747100" y="1491960"/>
              <a:ext cx="3129082" cy="451140"/>
              <a:chOff x="3747100" y="1491960"/>
              <a:chExt cx="3129082" cy="451140"/>
            </a:xfrm>
          </p:grpSpPr>
          <p:sp>
            <p:nvSpPr>
              <p:cNvPr id="175" name="Rectangle 174">
                <a:extLst>
                  <a:ext uri="{FF2B5EF4-FFF2-40B4-BE49-F238E27FC236}">
                    <a16:creationId xmlns:a16="http://schemas.microsoft.com/office/drawing/2014/main" id="{318BAB1A-E695-48F7-BA25-87F99DE8B68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6" name="ZoneTexte 175">
                <a:extLst>
                  <a:ext uri="{FF2B5EF4-FFF2-40B4-BE49-F238E27FC236}">
                    <a16:creationId xmlns:a16="http://schemas.microsoft.com/office/drawing/2014/main" id="{D4D0B925-FFBE-4DE7-A6AC-B4B7E0B86F66}"/>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0" name="Groupe 139">
              <a:extLst>
                <a:ext uri="{FF2B5EF4-FFF2-40B4-BE49-F238E27FC236}">
                  <a16:creationId xmlns:a16="http://schemas.microsoft.com/office/drawing/2014/main" id="{76265C3D-CC2C-4137-9CAD-1B973BC9CB0A}"/>
                </a:ext>
              </a:extLst>
            </p:cNvPr>
            <p:cNvGrpSpPr/>
            <p:nvPr/>
          </p:nvGrpSpPr>
          <p:grpSpPr>
            <a:xfrm>
              <a:off x="5145033" y="1669592"/>
              <a:ext cx="1192567" cy="303386"/>
              <a:chOff x="5501712" y="1669592"/>
              <a:chExt cx="1192567" cy="303386"/>
            </a:xfrm>
          </p:grpSpPr>
          <p:sp>
            <p:nvSpPr>
              <p:cNvPr id="173" name="ZoneTexte 172">
                <a:extLst>
                  <a:ext uri="{FF2B5EF4-FFF2-40B4-BE49-F238E27FC236}">
                    <a16:creationId xmlns:a16="http://schemas.microsoft.com/office/drawing/2014/main" id="{4204D8CB-8682-4A16-A638-D7B729B8B9C0}"/>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4" name="Ellipse 173">
                <a:extLst>
                  <a:ext uri="{FF2B5EF4-FFF2-40B4-BE49-F238E27FC236}">
                    <a16:creationId xmlns:a16="http://schemas.microsoft.com/office/drawing/2014/main" id="{5A6BBC2B-9F94-4E7C-A9B0-86841B690A39}"/>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1" name="Groupe 140">
              <a:extLst>
                <a:ext uri="{FF2B5EF4-FFF2-40B4-BE49-F238E27FC236}">
                  <a16:creationId xmlns:a16="http://schemas.microsoft.com/office/drawing/2014/main" id="{4C2E0B89-7242-417C-A4C6-E6F12F046B42}"/>
                </a:ext>
              </a:extLst>
            </p:cNvPr>
            <p:cNvGrpSpPr/>
            <p:nvPr/>
          </p:nvGrpSpPr>
          <p:grpSpPr>
            <a:xfrm>
              <a:off x="5899638" y="1669592"/>
              <a:ext cx="1192567" cy="303386"/>
              <a:chOff x="6322879" y="1669592"/>
              <a:chExt cx="1192567" cy="303386"/>
            </a:xfrm>
          </p:grpSpPr>
          <p:sp>
            <p:nvSpPr>
              <p:cNvPr id="163" name="ZoneTexte 162">
                <a:extLst>
                  <a:ext uri="{FF2B5EF4-FFF2-40B4-BE49-F238E27FC236}">
                    <a16:creationId xmlns:a16="http://schemas.microsoft.com/office/drawing/2014/main" id="{DDFD42BC-288D-45F4-8FA9-EF4DC3E98AA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64" name="Ellipse 163">
                <a:extLst>
                  <a:ext uri="{FF2B5EF4-FFF2-40B4-BE49-F238E27FC236}">
                    <a16:creationId xmlns:a16="http://schemas.microsoft.com/office/drawing/2014/main" id="{7F14CCB4-6157-4FB7-91EF-2ADDE8233595}"/>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47" name="Groupe 146">
              <a:extLst>
                <a:ext uri="{FF2B5EF4-FFF2-40B4-BE49-F238E27FC236}">
                  <a16:creationId xmlns:a16="http://schemas.microsoft.com/office/drawing/2014/main" id="{CE27C225-9343-4264-A24F-8749F947027A}"/>
                </a:ext>
              </a:extLst>
            </p:cNvPr>
            <p:cNvGrpSpPr/>
            <p:nvPr/>
          </p:nvGrpSpPr>
          <p:grpSpPr>
            <a:xfrm>
              <a:off x="4390427" y="1669592"/>
              <a:ext cx="1192567" cy="303386"/>
              <a:chOff x="4680545" y="1669592"/>
              <a:chExt cx="1192567" cy="303386"/>
            </a:xfrm>
          </p:grpSpPr>
          <p:sp>
            <p:nvSpPr>
              <p:cNvPr id="158" name="ZoneTexte 157">
                <a:extLst>
                  <a:ext uri="{FF2B5EF4-FFF2-40B4-BE49-F238E27FC236}">
                    <a16:creationId xmlns:a16="http://schemas.microsoft.com/office/drawing/2014/main" id="{431ED733-EE22-4EA7-9232-541624998C9E}"/>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60" name="Ellipse 159">
                <a:extLst>
                  <a:ext uri="{FF2B5EF4-FFF2-40B4-BE49-F238E27FC236}">
                    <a16:creationId xmlns:a16="http://schemas.microsoft.com/office/drawing/2014/main" id="{222FB295-8E7E-4B6C-BB6F-5779B279B758}"/>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51" name="Groupe 150">
              <a:extLst>
                <a:ext uri="{FF2B5EF4-FFF2-40B4-BE49-F238E27FC236}">
                  <a16:creationId xmlns:a16="http://schemas.microsoft.com/office/drawing/2014/main" id="{8DEF2E79-B30A-4A55-AE61-7DFC7570A0D3}"/>
                </a:ext>
              </a:extLst>
            </p:cNvPr>
            <p:cNvGrpSpPr/>
            <p:nvPr/>
          </p:nvGrpSpPr>
          <p:grpSpPr>
            <a:xfrm>
              <a:off x="3635821" y="1669592"/>
              <a:ext cx="1192567" cy="303386"/>
              <a:chOff x="3859378" y="1669592"/>
              <a:chExt cx="1192567" cy="303386"/>
            </a:xfrm>
          </p:grpSpPr>
          <p:sp>
            <p:nvSpPr>
              <p:cNvPr id="154" name="ZoneTexte 153">
                <a:extLst>
                  <a:ext uri="{FF2B5EF4-FFF2-40B4-BE49-F238E27FC236}">
                    <a16:creationId xmlns:a16="http://schemas.microsoft.com/office/drawing/2014/main" id="{22805817-392C-454E-8F73-586483F5EC8F}"/>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56" name="Ellipse 155">
                <a:extLst>
                  <a:ext uri="{FF2B5EF4-FFF2-40B4-BE49-F238E27FC236}">
                    <a16:creationId xmlns:a16="http://schemas.microsoft.com/office/drawing/2014/main" id="{0EF3A145-8E59-4D8C-9FDA-1DE9703E6A8C}"/>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193" name="Groupe 192">
            <a:extLst>
              <a:ext uri="{FF2B5EF4-FFF2-40B4-BE49-F238E27FC236}">
                <a16:creationId xmlns:a16="http://schemas.microsoft.com/office/drawing/2014/main" id="{2102D67B-12EE-49DD-A03C-62A876FF88E4}"/>
              </a:ext>
            </a:extLst>
          </p:cNvPr>
          <p:cNvGrpSpPr/>
          <p:nvPr/>
        </p:nvGrpSpPr>
        <p:grpSpPr>
          <a:xfrm>
            <a:off x="233336" y="9025283"/>
            <a:ext cx="7197747" cy="553998"/>
            <a:chOff x="149689" y="8959007"/>
            <a:chExt cx="7197747" cy="553998"/>
          </a:xfrm>
        </p:grpSpPr>
        <p:sp>
          <p:nvSpPr>
            <p:cNvPr id="194" name="ZoneTexte 193">
              <a:extLst>
                <a:ext uri="{FF2B5EF4-FFF2-40B4-BE49-F238E27FC236}">
                  <a16:creationId xmlns:a16="http://schemas.microsoft.com/office/drawing/2014/main" id="{838D738F-C210-4BD2-BD97-A5F8CC24217D}"/>
                </a:ext>
              </a:extLst>
            </p:cNvPr>
            <p:cNvSpPr txBox="1"/>
            <p:nvPr/>
          </p:nvSpPr>
          <p:spPr>
            <a:xfrm>
              <a:off x="149689" y="8959007"/>
              <a:ext cx="157994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195" name="Rectangle 194">
              <a:extLst>
                <a:ext uri="{FF2B5EF4-FFF2-40B4-BE49-F238E27FC236}">
                  <a16:creationId xmlns:a16="http://schemas.microsoft.com/office/drawing/2014/main" id="{A68CF852-E931-4B89-8B9F-FEF672B97B7B}"/>
                </a:ext>
              </a:extLst>
            </p:cNvPr>
            <p:cNvSpPr/>
            <p:nvPr/>
          </p:nvSpPr>
          <p:spPr>
            <a:xfrm>
              <a:off x="5270838" y="8982091"/>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Adopter le ton oral et écrit adéquat selon l’interlocuteur et le support d’expression : mails, entretiens… </a:t>
              </a:r>
            </a:p>
          </p:txBody>
        </p:sp>
        <p:sp>
          <p:nvSpPr>
            <p:cNvPr id="196" name="Rectangle 195">
              <a:extLst>
                <a:ext uri="{FF2B5EF4-FFF2-40B4-BE49-F238E27FC236}">
                  <a16:creationId xmlns:a16="http://schemas.microsoft.com/office/drawing/2014/main" id="{98277F0C-162C-4D58-8867-5A6B67FE7D00}"/>
                </a:ext>
              </a:extLst>
            </p:cNvPr>
            <p:cNvSpPr/>
            <p:nvPr/>
          </p:nvSpPr>
          <p:spPr>
            <a:xfrm>
              <a:off x="2031599" y="898400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98" name="Groupe 197">
              <a:extLst>
                <a:ext uri="{FF2B5EF4-FFF2-40B4-BE49-F238E27FC236}">
                  <a16:creationId xmlns:a16="http://schemas.microsoft.com/office/drawing/2014/main" id="{9F7A0840-5844-49F8-A1CD-16CDC581D36D}"/>
                </a:ext>
              </a:extLst>
            </p:cNvPr>
            <p:cNvGrpSpPr/>
            <p:nvPr/>
          </p:nvGrpSpPr>
          <p:grpSpPr>
            <a:xfrm>
              <a:off x="1886467" y="8984006"/>
              <a:ext cx="271472" cy="504000"/>
              <a:chOff x="1903658" y="4054316"/>
              <a:chExt cx="265051" cy="504000"/>
            </a:xfrm>
          </p:grpSpPr>
          <p:cxnSp>
            <p:nvCxnSpPr>
              <p:cNvPr id="201" name="Connecteur droit 200">
                <a:extLst>
                  <a:ext uri="{FF2B5EF4-FFF2-40B4-BE49-F238E27FC236}">
                    <a16:creationId xmlns:a16="http://schemas.microsoft.com/office/drawing/2014/main" id="{85703970-239C-4B24-AB77-8A23A67A3AC5}"/>
                  </a:ext>
                </a:extLst>
              </p:cNvPr>
              <p:cNvCxnSpPr>
                <a:cxnSpLocks/>
              </p:cNvCxnSpPr>
              <p:nvPr/>
            </p:nvCxnSpPr>
            <p:spPr>
              <a:xfrm>
                <a:off x="2036183" y="4054316"/>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02" name="Ellipse 201">
                <a:extLst>
                  <a:ext uri="{FF2B5EF4-FFF2-40B4-BE49-F238E27FC236}">
                    <a16:creationId xmlns:a16="http://schemas.microsoft.com/office/drawing/2014/main" id="{F8E95DB2-6B18-443A-BEB1-AFAB82F47927}"/>
                  </a:ext>
                </a:extLst>
              </p:cNvPr>
              <p:cNvSpPr/>
              <p:nvPr/>
            </p:nvSpPr>
            <p:spPr>
              <a:xfrm>
                <a:off x="1903658" y="4187864"/>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200" name="Rectangle 199">
              <a:extLst>
                <a:ext uri="{FF2B5EF4-FFF2-40B4-BE49-F238E27FC236}">
                  <a16:creationId xmlns:a16="http://schemas.microsoft.com/office/drawing/2014/main" id="{C8777E79-6954-4B9F-ADFB-E7CDBEF36FD2}"/>
                </a:ext>
              </a:extLst>
            </p:cNvPr>
            <p:cNvSpPr/>
            <p:nvPr/>
          </p:nvSpPr>
          <p:spPr>
            <a:xfrm>
              <a:off x="2102490" y="903595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sa communication écrite et orale aux spécificités de ses principaux interlocuteurs</a:t>
              </a:r>
            </a:p>
          </p:txBody>
        </p:sp>
      </p:grpSp>
      <p:grpSp>
        <p:nvGrpSpPr>
          <p:cNvPr id="203" name="Groupe 202">
            <a:extLst>
              <a:ext uri="{FF2B5EF4-FFF2-40B4-BE49-F238E27FC236}">
                <a16:creationId xmlns:a16="http://schemas.microsoft.com/office/drawing/2014/main" id="{EEE91ECF-8CC8-49C2-A129-27C86F56EE63}"/>
              </a:ext>
            </a:extLst>
          </p:cNvPr>
          <p:cNvGrpSpPr/>
          <p:nvPr/>
        </p:nvGrpSpPr>
        <p:grpSpPr>
          <a:xfrm>
            <a:off x="233336" y="7883898"/>
            <a:ext cx="7197747" cy="553998"/>
            <a:chOff x="149689" y="8959006"/>
            <a:chExt cx="7197747" cy="553998"/>
          </a:xfrm>
        </p:grpSpPr>
        <p:sp>
          <p:nvSpPr>
            <p:cNvPr id="205" name="ZoneTexte 204">
              <a:extLst>
                <a:ext uri="{FF2B5EF4-FFF2-40B4-BE49-F238E27FC236}">
                  <a16:creationId xmlns:a16="http://schemas.microsoft.com/office/drawing/2014/main" id="{D3C70B6D-6FD8-4238-80DE-44853F2169C2}"/>
                </a:ext>
              </a:extLst>
            </p:cNvPr>
            <p:cNvSpPr txBox="1"/>
            <p:nvPr/>
          </p:nvSpPr>
          <p:spPr>
            <a:xfrm>
              <a:off x="149689" y="9035950"/>
              <a:ext cx="157994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207" name="Rectangle 206">
              <a:extLst>
                <a:ext uri="{FF2B5EF4-FFF2-40B4-BE49-F238E27FC236}">
                  <a16:creationId xmlns:a16="http://schemas.microsoft.com/office/drawing/2014/main" id="{DD25A419-7BA8-46A8-8DDE-D78B83531738}"/>
                </a:ext>
              </a:extLst>
            </p:cNvPr>
            <p:cNvSpPr/>
            <p:nvPr/>
          </p:nvSpPr>
          <p:spPr>
            <a:xfrm>
              <a:off x="5270838" y="8982090"/>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Dans la rédaction du rapport d’audit, schématiser un processus comptable </a:t>
              </a:r>
            </a:p>
          </p:txBody>
        </p:sp>
        <p:sp>
          <p:nvSpPr>
            <p:cNvPr id="209" name="Rectangle 208">
              <a:extLst>
                <a:ext uri="{FF2B5EF4-FFF2-40B4-BE49-F238E27FC236}">
                  <a16:creationId xmlns:a16="http://schemas.microsoft.com/office/drawing/2014/main" id="{3EA432F2-F210-4053-8C94-74717E1996AA}"/>
                </a:ext>
              </a:extLst>
            </p:cNvPr>
            <p:cNvSpPr/>
            <p:nvPr/>
          </p:nvSpPr>
          <p:spPr>
            <a:xfrm>
              <a:off x="2031599" y="898400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10" name="Groupe 209">
              <a:extLst>
                <a:ext uri="{FF2B5EF4-FFF2-40B4-BE49-F238E27FC236}">
                  <a16:creationId xmlns:a16="http://schemas.microsoft.com/office/drawing/2014/main" id="{79CA5C01-1B0A-47C2-8457-93CB59A01E4A}"/>
                </a:ext>
              </a:extLst>
            </p:cNvPr>
            <p:cNvGrpSpPr/>
            <p:nvPr/>
          </p:nvGrpSpPr>
          <p:grpSpPr>
            <a:xfrm>
              <a:off x="1886467" y="8984005"/>
              <a:ext cx="271472" cy="504000"/>
              <a:chOff x="1903658" y="4054315"/>
              <a:chExt cx="265051" cy="504000"/>
            </a:xfrm>
          </p:grpSpPr>
          <p:cxnSp>
            <p:nvCxnSpPr>
              <p:cNvPr id="212" name="Connecteur droit 211">
                <a:extLst>
                  <a:ext uri="{FF2B5EF4-FFF2-40B4-BE49-F238E27FC236}">
                    <a16:creationId xmlns:a16="http://schemas.microsoft.com/office/drawing/2014/main" id="{EBBF2E4C-25DC-4F2A-918C-52A8633D411D}"/>
                  </a:ext>
                </a:extLst>
              </p:cNvPr>
              <p:cNvCxnSpPr>
                <a:cxnSpLocks/>
              </p:cNvCxnSpPr>
              <p:nvPr/>
            </p:nvCxnSpPr>
            <p:spPr>
              <a:xfrm>
                <a:off x="2036183" y="4054315"/>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13" name="Ellipse 212">
                <a:extLst>
                  <a:ext uri="{FF2B5EF4-FFF2-40B4-BE49-F238E27FC236}">
                    <a16:creationId xmlns:a16="http://schemas.microsoft.com/office/drawing/2014/main" id="{A1EEDEFD-6A12-4DC2-86B1-763CCA6296F6}"/>
                  </a:ext>
                </a:extLst>
              </p:cNvPr>
              <p:cNvSpPr/>
              <p:nvPr/>
            </p:nvSpPr>
            <p:spPr>
              <a:xfrm>
                <a:off x="1903658" y="4187863"/>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211" name="Rectangle 210">
              <a:extLst>
                <a:ext uri="{FF2B5EF4-FFF2-40B4-BE49-F238E27FC236}">
                  <a16:creationId xmlns:a16="http://schemas.microsoft.com/office/drawing/2014/main" id="{6E73CB95-CBA8-4BD8-95F2-CC1337BE69F5}"/>
                </a:ext>
              </a:extLst>
            </p:cNvPr>
            <p:cNvSpPr/>
            <p:nvPr/>
          </p:nvSpPr>
          <p:spPr>
            <a:xfrm>
              <a:off x="2102490" y="8959006"/>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Transmettre des idées complexes à son interlocuteur, adopter des mises en forme écrites professionnelles</a:t>
              </a:r>
            </a:p>
          </p:txBody>
        </p:sp>
      </p:grpSp>
      <p:sp>
        <p:nvSpPr>
          <p:cNvPr id="192" name="ZoneTexte 191">
            <a:extLst>
              <a:ext uri="{FF2B5EF4-FFF2-40B4-BE49-F238E27FC236}">
                <a16:creationId xmlns:a16="http://schemas.microsoft.com/office/drawing/2014/main" id="{43A9952A-0EA8-4742-9DF7-9EB441C994B8}"/>
              </a:ext>
            </a:extLst>
          </p:cNvPr>
          <p:cNvSpPr txBox="1"/>
          <p:nvPr/>
        </p:nvSpPr>
        <p:spPr>
          <a:xfrm>
            <a:off x="240924" y="1220429"/>
            <a:ext cx="1869264"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Assistant audit</a:t>
            </a:r>
          </a:p>
        </p:txBody>
      </p:sp>
      <p:grpSp>
        <p:nvGrpSpPr>
          <p:cNvPr id="197" name="Groupe 196">
            <a:extLst>
              <a:ext uri="{FF2B5EF4-FFF2-40B4-BE49-F238E27FC236}">
                <a16:creationId xmlns:a16="http://schemas.microsoft.com/office/drawing/2014/main" id="{14813C90-41BE-4439-9879-078AA8F3A56F}"/>
              </a:ext>
            </a:extLst>
          </p:cNvPr>
          <p:cNvGrpSpPr/>
          <p:nvPr/>
        </p:nvGrpSpPr>
        <p:grpSpPr>
          <a:xfrm>
            <a:off x="233336" y="5828847"/>
            <a:ext cx="7193991" cy="507831"/>
            <a:chOff x="98900" y="5811621"/>
            <a:chExt cx="7193991" cy="507831"/>
          </a:xfrm>
        </p:grpSpPr>
        <p:sp>
          <p:nvSpPr>
            <p:cNvPr id="199" name="ZoneTexte 198">
              <a:extLst>
                <a:ext uri="{FF2B5EF4-FFF2-40B4-BE49-F238E27FC236}">
                  <a16:creationId xmlns:a16="http://schemas.microsoft.com/office/drawing/2014/main" id="{8978845D-A0DD-4882-8CF7-D5971C4C79DB}"/>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204" name="Rectangle 203">
              <a:extLst>
                <a:ext uri="{FF2B5EF4-FFF2-40B4-BE49-F238E27FC236}">
                  <a16:creationId xmlns:a16="http://schemas.microsoft.com/office/drawing/2014/main" id="{FF66463C-B9E3-4787-8B24-199D11490F7E}"/>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anomalies d’opérations comptables dans une base de données comptables et financières </a:t>
              </a:r>
            </a:p>
          </p:txBody>
        </p:sp>
        <p:grpSp>
          <p:nvGrpSpPr>
            <p:cNvPr id="214" name="Groupe 213">
              <a:extLst>
                <a:ext uri="{FF2B5EF4-FFF2-40B4-BE49-F238E27FC236}">
                  <a16:creationId xmlns:a16="http://schemas.microsoft.com/office/drawing/2014/main" id="{B006563B-D217-4824-8B8F-4D58675F6FBE}"/>
                </a:ext>
              </a:extLst>
            </p:cNvPr>
            <p:cNvGrpSpPr/>
            <p:nvPr/>
          </p:nvGrpSpPr>
          <p:grpSpPr>
            <a:xfrm>
              <a:off x="1835679" y="5813536"/>
              <a:ext cx="3466824" cy="504000"/>
              <a:chOff x="1835679" y="5813536"/>
              <a:chExt cx="3466824" cy="504000"/>
            </a:xfrm>
          </p:grpSpPr>
          <p:grpSp>
            <p:nvGrpSpPr>
              <p:cNvPr id="216" name="Groupe 215">
                <a:extLst>
                  <a:ext uri="{FF2B5EF4-FFF2-40B4-BE49-F238E27FC236}">
                    <a16:creationId xmlns:a16="http://schemas.microsoft.com/office/drawing/2014/main" id="{B2F7B169-078E-4865-853A-10E457CFE29F}"/>
                  </a:ext>
                </a:extLst>
              </p:cNvPr>
              <p:cNvGrpSpPr/>
              <p:nvPr/>
            </p:nvGrpSpPr>
            <p:grpSpPr>
              <a:xfrm>
                <a:off x="1835679" y="5813536"/>
                <a:ext cx="3405719" cy="504000"/>
                <a:chOff x="1907629" y="2769899"/>
                <a:chExt cx="3405719" cy="504000"/>
              </a:xfrm>
            </p:grpSpPr>
            <p:sp>
              <p:nvSpPr>
                <p:cNvPr id="218" name="Rectangle 217">
                  <a:extLst>
                    <a:ext uri="{FF2B5EF4-FFF2-40B4-BE49-F238E27FC236}">
                      <a16:creationId xmlns:a16="http://schemas.microsoft.com/office/drawing/2014/main" id="{6DF4E9E2-52C4-4584-8915-54486210823B}"/>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19" name="Groupe 218">
                  <a:extLst>
                    <a:ext uri="{FF2B5EF4-FFF2-40B4-BE49-F238E27FC236}">
                      <a16:creationId xmlns:a16="http://schemas.microsoft.com/office/drawing/2014/main" id="{776D1DA2-B6BE-47E0-BFCD-E793C179C112}"/>
                    </a:ext>
                  </a:extLst>
                </p:cNvPr>
                <p:cNvGrpSpPr/>
                <p:nvPr/>
              </p:nvGrpSpPr>
              <p:grpSpPr>
                <a:xfrm>
                  <a:off x="1907629" y="2769899"/>
                  <a:ext cx="271472" cy="504000"/>
                  <a:chOff x="1903658" y="4003285"/>
                  <a:chExt cx="265051" cy="504000"/>
                </a:xfrm>
              </p:grpSpPr>
              <p:cxnSp>
                <p:nvCxnSpPr>
                  <p:cNvPr id="223" name="Connecteur droit 222">
                    <a:extLst>
                      <a:ext uri="{FF2B5EF4-FFF2-40B4-BE49-F238E27FC236}">
                        <a16:creationId xmlns:a16="http://schemas.microsoft.com/office/drawing/2014/main" id="{C7ED7990-CA0E-4AD8-A2AB-D4522B22EEA0}"/>
                      </a:ext>
                    </a:extLst>
                  </p:cNvPr>
                  <p:cNvCxnSpPr>
                    <a:cxnSpLocks/>
                  </p:cNvCxnSpPr>
                  <p:nvPr/>
                </p:nvCxnSpPr>
                <p:spPr>
                  <a:xfrm>
                    <a:off x="2036183" y="4003285"/>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24" name="Ellipse 223">
                    <a:extLst>
                      <a:ext uri="{FF2B5EF4-FFF2-40B4-BE49-F238E27FC236}">
                        <a16:creationId xmlns:a16="http://schemas.microsoft.com/office/drawing/2014/main" id="{65CB1FAB-DEE1-47AF-B6DA-E1215B647C11}"/>
                      </a:ext>
                    </a:extLst>
                  </p:cNvPr>
                  <p:cNvSpPr/>
                  <p:nvPr/>
                </p:nvSpPr>
                <p:spPr>
                  <a:xfrm>
                    <a:off x="1903658" y="4136833"/>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grpSp>
          <p:sp>
            <p:nvSpPr>
              <p:cNvPr id="217" name="Rectangle 216">
                <a:extLst>
                  <a:ext uri="{FF2B5EF4-FFF2-40B4-BE49-F238E27FC236}">
                    <a16:creationId xmlns:a16="http://schemas.microsoft.com/office/drawing/2014/main" id="{F5F5A2E8-5450-4B07-9ACA-8698F75979B8}"/>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simples sur une base de données</a:t>
                </a:r>
              </a:p>
            </p:txBody>
          </p:sp>
        </p:grpSp>
      </p:grpSp>
      <p:grpSp>
        <p:nvGrpSpPr>
          <p:cNvPr id="225" name="Groupe 224">
            <a:extLst>
              <a:ext uri="{FF2B5EF4-FFF2-40B4-BE49-F238E27FC236}">
                <a16:creationId xmlns:a16="http://schemas.microsoft.com/office/drawing/2014/main" id="{2C7A226D-FEC8-4AB7-9179-A6EFAE54214E}"/>
              </a:ext>
            </a:extLst>
          </p:cNvPr>
          <p:cNvGrpSpPr/>
          <p:nvPr/>
        </p:nvGrpSpPr>
        <p:grpSpPr>
          <a:xfrm>
            <a:off x="233336" y="9619059"/>
            <a:ext cx="7218909" cy="507831"/>
            <a:chOff x="149689" y="9520508"/>
            <a:chExt cx="7218909" cy="507831"/>
          </a:xfrm>
        </p:grpSpPr>
        <p:sp>
          <p:nvSpPr>
            <p:cNvPr id="226" name="ZoneTexte 225">
              <a:extLst>
                <a:ext uri="{FF2B5EF4-FFF2-40B4-BE49-F238E27FC236}">
                  <a16:creationId xmlns:a16="http://schemas.microsoft.com/office/drawing/2014/main" id="{7966B028-FAF2-4A0B-A98C-28C06D98B06B}"/>
                </a:ext>
              </a:extLst>
            </p:cNvPr>
            <p:cNvSpPr txBox="1"/>
            <p:nvPr/>
          </p:nvSpPr>
          <p:spPr>
            <a:xfrm>
              <a:off x="149689" y="9651313"/>
              <a:ext cx="169492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Anglais professionnel</a:t>
              </a:r>
            </a:p>
          </p:txBody>
        </p:sp>
        <p:sp>
          <p:nvSpPr>
            <p:cNvPr id="227" name="Rectangle 226">
              <a:extLst>
                <a:ext uri="{FF2B5EF4-FFF2-40B4-BE49-F238E27FC236}">
                  <a16:creationId xmlns:a16="http://schemas.microsoft.com/office/drawing/2014/main" id="{3E76BA40-0218-4CD2-8812-20F20E17E82A}"/>
                </a:ext>
              </a:extLst>
            </p:cNvPr>
            <p:cNvSpPr/>
            <p:nvPr/>
          </p:nvSpPr>
          <p:spPr>
            <a:xfrm>
              <a:off x="5292000" y="9520508"/>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Échanger en anglais avec des interlocuteurs clients sur des questions techniques </a:t>
              </a:r>
            </a:p>
          </p:txBody>
        </p:sp>
        <p:grpSp>
          <p:nvGrpSpPr>
            <p:cNvPr id="228" name="Groupe 227">
              <a:extLst>
                <a:ext uri="{FF2B5EF4-FFF2-40B4-BE49-F238E27FC236}">
                  <a16:creationId xmlns:a16="http://schemas.microsoft.com/office/drawing/2014/main" id="{545EB056-13CB-4A63-A3E5-648C3ED065EE}"/>
                </a:ext>
              </a:extLst>
            </p:cNvPr>
            <p:cNvGrpSpPr/>
            <p:nvPr/>
          </p:nvGrpSpPr>
          <p:grpSpPr>
            <a:xfrm>
              <a:off x="1886467" y="9522423"/>
              <a:ext cx="3456023" cy="504000"/>
              <a:chOff x="1886467" y="9522423"/>
              <a:chExt cx="3456023" cy="504000"/>
            </a:xfrm>
          </p:grpSpPr>
          <p:sp>
            <p:nvSpPr>
              <p:cNvPr id="229" name="Rectangle 228">
                <a:extLst>
                  <a:ext uri="{FF2B5EF4-FFF2-40B4-BE49-F238E27FC236}">
                    <a16:creationId xmlns:a16="http://schemas.microsoft.com/office/drawing/2014/main" id="{CF534762-B9DB-4217-AFEF-956BE422501F}"/>
                  </a:ext>
                </a:extLst>
              </p:cNvPr>
              <p:cNvSpPr/>
              <p:nvPr/>
            </p:nvSpPr>
            <p:spPr>
              <a:xfrm>
                <a:off x="2031599" y="952242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30" name="Groupe 229">
                <a:extLst>
                  <a:ext uri="{FF2B5EF4-FFF2-40B4-BE49-F238E27FC236}">
                    <a16:creationId xmlns:a16="http://schemas.microsoft.com/office/drawing/2014/main" id="{72C3DADF-9F56-43AA-A9F2-64E71646AB7E}"/>
                  </a:ext>
                </a:extLst>
              </p:cNvPr>
              <p:cNvGrpSpPr/>
              <p:nvPr/>
            </p:nvGrpSpPr>
            <p:grpSpPr>
              <a:xfrm>
                <a:off x="1886467" y="9522423"/>
                <a:ext cx="271472" cy="504000"/>
                <a:chOff x="1903658" y="4046148"/>
                <a:chExt cx="265051" cy="504000"/>
              </a:xfrm>
            </p:grpSpPr>
            <p:cxnSp>
              <p:nvCxnSpPr>
                <p:cNvPr id="232" name="Connecteur droit 231">
                  <a:extLst>
                    <a:ext uri="{FF2B5EF4-FFF2-40B4-BE49-F238E27FC236}">
                      <a16:creationId xmlns:a16="http://schemas.microsoft.com/office/drawing/2014/main" id="{EA63B62B-A451-4034-8887-4DA1BDE0234B}"/>
                    </a:ext>
                  </a:extLst>
                </p:cNvPr>
                <p:cNvCxnSpPr>
                  <a:cxnSpLocks/>
                </p:cNvCxnSpPr>
                <p:nvPr/>
              </p:nvCxnSpPr>
              <p:spPr>
                <a:xfrm>
                  <a:off x="2036183" y="4046148"/>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33" name="Ellipse 232">
                  <a:extLst>
                    <a:ext uri="{FF2B5EF4-FFF2-40B4-BE49-F238E27FC236}">
                      <a16:creationId xmlns:a16="http://schemas.microsoft.com/office/drawing/2014/main" id="{CDA88112-3E93-4F39-B23C-65871CDDC1A8}"/>
                    </a:ext>
                  </a:extLst>
                </p:cNvPr>
                <p:cNvSpPr/>
                <p:nvPr/>
              </p:nvSpPr>
              <p:spPr>
                <a:xfrm>
                  <a:off x="1903658" y="4179696"/>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231" name="Rectangle 230">
                <a:extLst>
                  <a:ext uri="{FF2B5EF4-FFF2-40B4-BE49-F238E27FC236}">
                    <a16:creationId xmlns:a16="http://schemas.microsoft.com/office/drawing/2014/main" id="{2D5F9E77-3629-49ED-9053-EEA7C3DC4B9B}"/>
                  </a:ext>
                </a:extLst>
              </p:cNvPr>
              <p:cNvSpPr/>
              <p:nvPr/>
            </p:nvSpPr>
            <p:spPr>
              <a:xfrm>
                <a:off x="2102490" y="9651313"/>
                <a:ext cx="3240000" cy="246221"/>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de la documentation technique en anglais</a:t>
                </a:r>
              </a:p>
            </p:txBody>
          </p:sp>
        </p:grpSp>
      </p:grpSp>
      <p:pic>
        <p:nvPicPr>
          <p:cNvPr id="4" name="Image 3"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348" y="96000"/>
            <a:ext cx="1115541" cy="921089"/>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3428584"/>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96221" y="3865117"/>
            <a:ext cx="3240000" cy="86177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Métiers des cabinets : Assistants ou Collaborateurs comptables</a:t>
            </a:r>
          </a:p>
          <a:p>
            <a:r>
              <a:rPr lang="fr-FR" dirty="0">
                <a:solidFill>
                  <a:schemeClr val="tx2"/>
                </a:solidFill>
              </a:rPr>
              <a:t>Première expérience en direction financière d’entreprise (contrôle interne, contrôle de gestion, comptabilité…)</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83344" y="385342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109" name="ZoneTexte 108">
            <a:extLst>
              <a:ext uri="{FF2B5EF4-FFF2-40B4-BE49-F238E27FC236}">
                <a16:creationId xmlns:a16="http://schemas.microsoft.com/office/drawing/2014/main" id="{AF3D5513-BF9B-4E23-A5CD-D9F5CE73A3B1}"/>
              </a:ext>
            </a:extLst>
          </p:cNvPr>
          <p:cNvSpPr txBox="1"/>
          <p:nvPr/>
        </p:nvSpPr>
        <p:spPr>
          <a:xfrm>
            <a:off x="420574" y="7257743"/>
            <a:ext cx="3240000" cy="1015663"/>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Hausse du niveau de complexité des travaux d’analyse avec l’expérience et élargissement du périmètre de contrôle</a:t>
            </a:r>
          </a:p>
          <a:p>
            <a:pPr algn="l"/>
            <a:r>
              <a:rPr lang="fr-FR" dirty="0"/>
              <a:t>Gain progressif d’un plus grand niveau d’autonomie dans la collecte et l’organisation des données clients</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270843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les Assistants audit interviennent sur des dossiers variés au sein d’équipes resserrées, sur des missions d’audit légal et parfois d’audit extra-financier (audit RSE, audit SI), principalement pour des PME et ETI. Ils peuvent également intervenir en appui à des missions d’expertise-comptable (tenue comptable…).  </a:t>
            </a:r>
          </a:p>
          <a:p>
            <a:pPr algn="l"/>
            <a:r>
              <a:rPr lang="fr-FR" dirty="0"/>
              <a:t>Dans les grands cabinets, les Assistants audit sont dédiés à l’appui des Auditeurs sur des missions d’audit légal et ponctuellement d’audit extra-financier (collecte et analyse de documents financiers et de données). Les missions d’audit concernent généralement des entreprises de grande taille au sein d’équipes projets conséquentes (plusieurs Auditeurs et Assistants audits impliqués…).</a:t>
            </a:r>
          </a:p>
          <a:p>
            <a:pPr algn="l"/>
            <a:endParaRPr lang="fr-FR" dirty="0"/>
          </a:p>
        </p:txBody>
      </p:sp>
      <p:sp>
        <p:nvSpPr>
          <p:cNvPr id="89" name="ZoneTexte 88">
            <a:extLst>
              <a:ext uri="{FF2B5EF4-FFF2-40B4-BE49-F238E27FC236}">
                <a16:creationId xmlns:a16="http://schemas.microsoft.com/office/drawing/2014/main" id="{9C680D0D-EADB-41EF-9406-79332806A869}"/>
              </a:ext>
            </a:extLst>
          </p:cNvPr>
          <p:cNvSpPr txBox="1"/>
          <p:nvPr/>
        </p:nvSpPr>
        <p:spPr>
          <a:xfrm>
            <a:off x="3996221" y="7288061"/>
            <a:ext cx="3240000"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d’analyse de données des Assistants audit grâce à l’intégration d’outils issus de la data science </a:t>
            </a:r>
          </a:p>
          <a:p>
            <a:r>
              <a:rPr lang="fr-FR" dirty="0">
                <a:solidFill>
                  <a:schemeClr val="tx2"/>
                </a:solidFill>
              </a:rPr>
              <a:t>Renforcement des techniques d’audit pour intégrer les spécificités sectorielles </a:t>
            </a:r>
          </a:p>
          <a:p>
            <a:r>
              <a:rPr lang="fr-FR" dirty="0">
                <a:solidFill>
                  <a:schemeClr val="tx2"/>
                </a:solidFill>
              </a:rPr>
              <a:t>Développement des compétences en matière d’audit extra-financier : audit SI, audit RSE… </a:t>
            </a:r>
          </a:p>
          <a:p>
            <a:endParaRPr lang="fr-FR" dirty="0">
              <a:solidFill>
                <a:schemeClr val="tx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7288061"/>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7022448"/>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7104123"/>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nvGrpSpPr>
          <p:cNvPr id="103" name="Groupe 102">
            <a:extLst>
              <a:ext uri="{FF2B5EF4-FFF2-40B4-BE49-F238E27FC236}">
                <a16:creationId xmlns:a16="http://schemas.microsoft.com/office/drawing/2014/main" id="{77846408-1680-4BA6-957B-B4FD5CB99A56}"/>
              </a:ext>
            </a:extLst>
          </p:cNvPr>
          <p:cNvGrpSpPr/>
          <p:nvPr/>
        </p:nvGrpSpPr>
        <p:grpSpPr>
          <a:xfrm>
            <a:off x="3978882" y="8559372"/>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96221" y="8852676"/>
            <a:ext cx="3240000" cy="1785104"/>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Autres métiers des cabinets comptables selon le niveau d’expérience : Auditeurs, Auditeur spécialisé en SI, Collaborateur ou Chef de mission comptable, Consultant en finance, en « Transaction service »…</a:t>
            </a:r>
          </a:p>
          <a:p>
            <a:pPr marL="108000" indent="-108000" algn="l">
              <a:buFont typeface="Wingdings" panose="05000000000000000000" pitchFamily="2" charset="2"/>
              <a:buChar char="§"/>
            </a:pPr>
            <a:r>
              <a:rPr lang="fr-FR" dirty="0">
                <a:solidFill>
                  <a:schemeClr val="tx2"/>
                </a:solidFill>
              </a:rPr>
              <a:t>Métiers des directions financières : direction comptable, contrôle de gestion, contrôle interne…</a:t>
            </a:r>
          </a:p>
          <a:p>
            <a:pPr marL="108000" indent="-108000" algn="l">
              <a:buFont typeface="Wingdings" panose="05000000000000000000" pitchFamily="2" charset="2"/>
              <a:buChar char="§"/>
            </a:pPr>
            <a:r>
              <a:rPr lang="fr-FR" dirty="0">
                <a:solidFill>
                  <a:schemeClr val="tx2"/>
                </a:solidFill>
              </a:rPr>
              <a:t>Métiers du conseil : conseil en finance, conseil en management, conseil en stratégie, conseil en SI… </a:t>
            </a:r>
          </a:p>
          <a:p>
            <a:pPr marL="108000" indent="-108000" algn="l">
              <a:buFont typeface="Wingdings" panose="05000000000000000000" pitchFamily="2" charset="2"/>
              <a:buChar char="§"/>
            </a:pPr>
            <a:r>
              <a:rPr lang="fr-FR" dirty="0">
                <a:solidFill>
                  <a:schemeClr val="tx2"/>
                </a:solidFill>
              </a:rPr>
              <a:t>Métiers de l’analyse financière et gestion d’actifs des banques, sociétés d’assurance, fonds d’investissement… </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6995988"/>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725679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863551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8370242"/>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8667971"/>
            <a:ext cx="3271793"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Directeur de mission d’audit, Auditeur financier, Auditeur SI, Consultants, Responsable méthode et veille… </a:t>
            </a:r>
          </a:p>
          <a:p>
            <a:pPr algn="l"/>
            <a:r>
              <a:rPr lang="fr-FR" i="1" dirty="0"/>
              <a:t>Relations professionnelles externes </a:t>
            </a:r>
            <a:r>
              <a:rPr lang="fr-FR" dirty="0"/>
              <a:t>: Directeur Administratif et Financier, Responsable comptable, comptables, contrôleurs de gestion, Responsable SI… </a:t>
            </a:r>
          </a:p>
          <a:p>
            <a:pPr algn="l"/>
            <a:r>
              <a:rPr lang="fr-FR" i="1" dirty="0"/>
              <a:t>Télétravail</a:t>
            </a:r>
            <a:r>
              <a:rPr lang="fr-FR" dirty="0"/>
              <a:t> : possible sur une partie significative des activités mais certaines tâches d’audit (inventaires...) peuvent demander de se rendre sur le site client  </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96220" y="2278168"/>
            <a:ext cx="3118367" cy="1015663"/>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solidFill>
                  <a:schemeClr val="tx2"/>
                </a:solidFill>
              </a:rPr>
              <a:t>Bac +3 à +5 en comptabilité gestion, audit, finance</a:t>
            </a:r>
            <a:r>
              <a:rPr lang="fr-FR" dirty="0"/>
              <a:t> </a:t>
            </a:r>
            <a:r>
              <a:rPr lang="fr-FR" dirty="0">
                <a:solidFill>
                  <a:schemeClr val="tx2"/>
                </a:solidFill>
              </a:rPr>
              <a:t>: </a:t>
            </a:r>
          </a:p>
          <a:p>
            <a:pPr marL="108000" indent="-108000" algn="l">
              <a:buFont typeface="Wingdings" panose="05000000000000000000" pitchFamily="2" charset="2"/>
              <a:buChar char="§"/>
            </a:pPr>
            <a:r>
              <a:rPr lang="fr-FR" dirty="0">
                <a:solidFill>
                  <a:schemeClr val="tx2"/>
                </a:solidFill>
              </a:rPr>
              <a:t>DCG (Dipl</a:t>
            </a:r>
            <a:r>
              <a:rPr lang="fr-FR" dirty="0"/>
              <a:t>ôme de Comptabilité et de Gestion)</a:t>
            </a:r>
            <a:endParaRPr lang="fr-FR" dirty="0">
              <a:solidFill>
                <a:schemeClr val="tx2"/>
              </a:solidFill>
            </a:endParaRPr>
          </a:p>
          <a:p>
            <a:pPr marL="108000" indent="-108000" algn="l">
              <a:buFont typeface="Wingdings" panose="05000000000000000000" pitchFamily="2" charset="2"/>
              <a:buChar char="§"/>
            </a:pPr>
            <a:r>
              <a:rPr lang="fr-FR" dirty="0">
                <a:solidFill>
                  <a:schemeClr val="tx2"/>
                </a:solidFill>
              </a:rPr>
              <a:t>DSCG (Diplôme Supérieur de Comptabilité et de Gestion)  </a:t>
            </a:r>
          </a:p>
          <a:p>
            <a:pPr marL="108000" indent="-108000" algn="l">
              <a:buFont typeface="Wingdings" panose="05000000000000000000" pitchFamily="2" charset="2"/>
              <a:buChar char="§"/>
            </a:pPr>
            <a:r>
              <a:rPr lang="fr-FR" dirty="0">
                <a:solidFill>
                  <a:schemeClr val="tx2"/>
                </a:solidFill>
              </a:rPr>
              <a:t>Master CCA (Comptabilité Contrôle Audit)</a:t>
            </a:r>
          </a:p>
          <a:p>
            <a:pPr marL="108000" indent="-108000" algn="l">
              <a:buFont typeface="Wingdings" panose="05000000000000000000" pitchFamily="2" charset="2"/>
              <a:buChar char="§"/>
            </a:pPr>
            <a:r>
              <a:rPr lang="fr-FR" dirty="0">
                <a:solidFill>
                  <a:schemeClr val="tx2"/>
                </a:solidFill>
              </a:rPr>
              <a:t>Master 2 avec spécialisation financière</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5" name="ZoneTexte 84">
            <a:extLst>
              <a:ext uri="{FF2B5EF4-FFF2-40B4-BE49-F238E27FC236}">
                <a16:creationId xmlns:a16="http://schemas.microsoft.com/office/drawing/2014/main" id="{A3DAED3C-D004-4A7C-9EC9-D69C4C89C860}"/>
              </a:ext>
            </a:extLst>
          </p:cNvPr>
          <p:cNvSpPr txBox="1"/>
          <p:nvPr/>
        </p:nvSpPr>
        <p:spPr>
          <a:xfrm>
            <a:off x="3996221" y="4991090"/>
            <a:ext cx="3309578" cy="1938992"/>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aux principales étapes des missions d’audit</a:t>
            </a:r>
            <a:endParaRPr lang="fr-FR" dirty="0">
              <a:solidFill>
                <a:schemeClr val="tx2"/>
              </a:solidFill>
              <a:highlight>
                <a:srgbClr val="FFFF00"/>
              </a:highlight>
            </a:endParaRPr>
          </a:p>
          <a:p>
            <a:r>
              <a:rPr lang="fr-FR" dirty="0">
                <a:solidFill>
                  <a:schemeClr val="tx2"/>
                </a:solidFill>
              </a:rPr>
              <a:t>Formations aux évolutions réglementaires et des normes comptables</a:t>
            </a:r>
          </a:p>
          <a:p>
            <a:r>
              <a:rPr lang="fr-FR" dirty="0">
                <a:solidFill>
                  <a:schemeClr val="tx2"/>
                </a:solidFill>
              </a:rPr>
              <a:t>Formations aux outils et méthodes spécifiques (cartographie des risques, analyse stratégique…) </a:t>
            </a:r>
          </a:p>
          <a:p>
            <a:r>
              <a:rPr lang="fr-FR" dirty="0">
                <a:solidFill>
                  <a:schemeClr val="tx2"/>
                </a:solidFill>
              </a:rPr>
              <a:t>Formation à l’audit des systèmes d’information, au respect des normes RSE… </a:t>
            </a:r>
          </a:p>
          <a:p>
            <a:r>
              <a:rPr lang="fr-FR" dirty="0">
                <a:solidFill>
                  <a:schemeClr val="tx2"/>
                </a:solidFill>
              </a:rPr>
              <a:t>Formation aux logiciels d’audit et d’analyse de données</a:t>
            </a:r>
          </a:p>
          <a:p>
            <a:r>
              <a:rPr lang="fr-FR" dirty="0">
                <a:solidFill>
                  <a:schemeClr val="tx2"/>
                </a:solidFill>
              </a:rPr>
              <a:t>Formations spécialisées selon les secteurs des entreprises auditées</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472273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498353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50" name="ZoneTexte 49">
            <a:extLst>
              <a:ext uri="{FF2B5EF4-FFF2-40B4-BE49-F238E27FC236}">
                <a16:creationId xmlns:a16="http://schemas.microsoft.com/office/drawing/2014/main" id="{45E2722E-4C78-4BBB-8D05-1367DB3849E4}"/>
              </a:ext>
            </a:extLst>
          </p:cNvPr>
          <p:cNvSpPr txBox="1"/>
          <p:nvPr/>
        </p:nvSpPr>
        <p:spPr>
          <a:xfrm>
            <a:off x="240924" y="1220429"/>
            <a:ext cx="1869264"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Assistant audit</a:t>
            </a:r>
          </a:p>
        </p:txBody>
      </p:sp>
      <p:sp>
        <p:nvSpPr>
          <p:cNvPr id="51" name="ZoneTexte 50">
            <a:extLst>
              <a:ext uri="{FF2B5EF4-FFF2-40B4-BE49-F238E27FC236}">
                <a16:creationId xmlns:a16="http://schemas.microsoft.com/office/drawing/2014/main" id="{4836702D-652B-49BB-A68E-3E5793821CD3}"/>
              </a:ext>
            </a:extLst>
          </p:cNvPr>
          <p:cNvSpPr txBox="1"/>
          <p:nvPr/>
        </p:nvSpPr>
        <p:spPr>
          <a:xfrm>
            <a:off x="369971" y="4835748"/>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52" name="ZoneTexte 51">
            <a:extLst>
              <a:ext uri="{FF2B5EF4-FFF2-40B4-BE49-F238E27FC236}">
                <a16:creationId xmlns:a16="http://schemas.microsoft.com/office/drawing/2014/main" id="{3F1D8C9A-F904-4815-9D2D-F5569B90042B}"/>
              </a:ext>
            </a:extLst>
          </p:cNvPr>
          <p:cNvSpPr txBox="1"/>
          <p:nvPr/>
        </p:nvSpPr>
        <p:spPr>
          <a:xfrm>
            <a:off x="420574" y="5121921"/>
            <a:ext cx="3240000"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Les cabinets développant une offre « audit légal » interviennent souvent auprès d’entreprises de secteurs spécifiques (réglementation sectorielle des processus financiers et comptables, par exemple des banques et assurances), ce qui engendre une spécialisation sectorielle des Assistants audit. </a:t>
            </a:r>
          </a:p>
          <a:p>
            <a:pPr algn="l"/>
            <a:r>
              <a:rPr lang="fr-FR" dirty="0"/>
              <a:t>Certains cabinets développent des missions d’audit dit « contractuel » qui nécessitent le développement de compétences associées chez les Assistants audit : audit d’acquisition ou de cession (</a:t>
            </a:r>
            <a:r>
              <a:rPr lang="fr-FR" i="1" dirty="0"/>
              <a:t>due diligence</a:t>
            </a:r>
            <a:r>
              <a:rPr lang="fr-FR" dirty="0"/>
              <a:t>), audit RSE, audit SI…</a:t>
            </a:r>
          </a:p>
        </p:txBody>
      </p:sp>
      <p:cxnSp>
        <p:nvCxnSpPr>
          <p:cNvPr id="53" name="Connecteur droit 52">
            <a:extLst>
              <a:ext uri="{FF2B5EF4-FFF2-40B4-BE49-F238E27FC236}">
                <a16:creationId xmlns:a16="http://schemas.microsoft.com/office/drawing/2014/main" id="{DB89966E-AE8C-41AE-8F68-73CF5C1976D4}"/>
              </a:ext>
            </a:extLst>
          </p:cNvPr>
          <p:cNvCxnSpPr>
            <a:cxnSpLocks/>
          </p:cNvCxnSpPr>
          <p:nvPr/>
        </p:nvCxnSpPr>
        <p:spPr>
          <a:xfrm flipV="1">
            <a:off x="410395" y="5105127"/>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54" name="Connecteur droit 53">
            <a:extLst>
              <a:ext uri="{FF2B5EF4-FFF2-40B4-BE49-F238E27FC236}">
                <a16:creationId xmlns:a16="http://schemas.microsoft.com/office/drawing/2014/main" id="{C888BDC3-9DAE-4C52-A9C4-3F139C35DFD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2" name="Image 1"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194" y="164459"/>
            <a:ext cx="1115541" cy="921089"/>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6529</TotalTime>
  <Words>1478</Words>
  <Application>Microsoft Office PowerPoint</Application>
  <PresentationFormat>Personnalisé</PresentationFormat>
  <Paragraphs>145</Paragraphs>
  <Slides>3</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1103</cp:revision>
  <dcterms:created xsi:type="dcterms:W3CDTF">2014-07-30T08:09:35Z</dcterms:created>
  <dcterms:modified xsi:type="dcterms:W3CDTF">2024-01-18T11:17:05Z</dcterms:modified>
</cp:coreProperties>
</file>