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61" r:id="rId2"/>
    <p:sldId id="269" r:id="rId3"/>
    <p:sldId id="266" r:id="rId4"/>
  </p:sldIdLst>
  <p:sldSz cx="7559675" cy="10691813"/>
  <p:notesSz cx="6858000" cy="9144000"/>
  <p:defaultTextStyle>
    <a:defPPr>
      <a:defRPr lang="fr-FR"/>
    </a:defPPr>
    <a:lvl1pPr marL="0" algn="l" defTabSz="1003381" rtl="0" eaLnBrk="1" latinLnBrk="0" hangingPunct="1">
      <a:defRPr sz="1936" kern="1200">
        <a:solidFill>
          <a:schemeClr val="tx1"/>
        </a:solidFill>
        <a:latin typeface="+mn-lt"/>
        <a:ea typeface="+mn-ea"/>
        <a:cs typeface="+mn-cs"/>
      </a:defRPr>
    </a:lvl1pPr>
    <a:lvl2pPr marL="501691" algn="l" defTabSz="1003381" rtl="0" eaLnBrk="1" latinLnBrk="0" hangingPunct="1">
      <a:defRPr sz="1936" kern="1200">
        <a:solidFill>
          <a:schemeClr val="tx1"/>
        </a:solidFill>
        <a:latin typeface="+mn-lt"/>
        <a:ea typeface="+mn-ea"/>
        <a:cs typeface="+mn-cs"/>
      </a:defRPr>
    </a:lvl2pPr>
    <a:lvl3pPr marL="1003381" algn="l" defTabSz="1003381" rtl="0" eaLnBrk="1" latinLnBrk="0" hangingPunct="1">
      <a:defRPr sz="1936" kern="1200">
        <a:solidFill>
          <a:schemeClr val="tx1"/>
        </a:solidFill>
        <a:latin typeface="+mn-lt"/>
        <a:ea typeface="+mn-ea"/>
        <a:cs typeface="+mn-cs"/>
      </a:defRPr>
    </a:lvl3pPr>
    <a:lvl4pPr marL="1505072" algn="l" defTabSz="1003381" rtl="0" eaLnBrk="1" latinLnBrk="0" hangingPunct="1">
      <a:defRPr sz="1936" kern="1200">
        <a:solidFill>
          <a:schemeClr val="tx1"/>
        </a:solidFill>
        <a:latin typeface="+mn-lt"/>
        <a:ea typeface="+mn-ea"/>
        <a:cs typeface="+mn-cs"/>
      </a:defRPr>
    </a:lvl4pPr>
    <a:lvl5pPr marL="2006762" algn="l" defTabSz="1003381" rtl="0" eaLnBrk="1" latinLnBrk="0" hangingPunct="1">
      <a:defRPr sz="1936" kern="1200">
        <a:solidFill>
          <a:schemeClr val="tx1"/>
        </a:solidFill>
        <a:latin typeface="+mn-lt"/>
        <a:ea typeface="+mn-ea"/>
        <a:cs typeface="+mn-cs"/>
      </a:defRPr>
    </a:lvl5pPr>
    <a:lvl6pPr marL="2508452" algn="l" defTabSz="1003381" rtl="0" eaLnBrk="1" latinLnBrk="0" hangingPunct="1">
      <a:defRPr sz="1936" kern="1200">
        <a:solidFill>
          <a:schemeClr val="tx1"/>
        </a:solidFill>
        <a:latin typeface="+mn-lt"/>
        <a:ea typeface="+mn-ea"/>
        <a:cs typeface="+mn-cs"/>
      </a:defRPr>
    </a:lvl6pPr>
    <a:lvl7pPr marL="3010143" algn="l" defTabSz="1003381" rtl="0" eaLnBrk="1" latinLnBrk="0" hangingPunct="1">
      <a:defRPr sz="1936" kern="1200">
        <a:solidFill>
          <a:schemeClr val="tx1"/>
        </a:solidFill>
        <a:latin typeface="+mn-lt"/>
        <a:ea typeface="+mn-ea"/>
        <a:cs typeface="+mn-cs"/>
      </a:defRPr>
    </a:lvl7pPr>
    <a:lvl8pPr marL="3511833" algn="l" defTabSz="1003381" rtl="0" eaLnBrk="1" latinLnBrk="0" hangingPunct="1">
      <a:defRPr sz="1936" kern="1200">
        <a:solidFill>
          <a:schemeClr val="tx1"/>
        </a:solidFill>
        <a:latin typeface="+mn-lt"/>
        <a:ea typeface="+mn-ea"/>
        <a:cs typeface="+mn-cs"/>
      </a:defRPr>
    </a:lvl8pPr>
    <a:lvl9pPr marL="4013524" algn="l" defTabSz="1003381" rtl="0" eaLnBrk="1" latinLnBrk="0" hangingPunct="1">
      <a:defRPr sz="193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53" userDrawn="1">
          <p15:clr>
            <a:srgbClr val="A4A3A4"/>
          </p15:clr>
        </p15:guide>
        <p15:guide id="2" pos="2381" userDrawn="1">
          <p15:clr>
            <a:srgbClr val="A4A3A4"/>
          </p15:clr>
        </p15:guide>
        <p15:guide id="3" userDrawn="1">
          <p15:clr>
            <a:srgbClr val="A4A3A4"/>
          </p15:clr>
        </p15:guide>
        <p15:guide id="4" pos="4593"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cas LEVERT" initials="LL" lastIdx="3" clrIdx="0">
    <p:extLst>
      <p:ext uri="{19B8F6BF-5375-455C-9EA6-DF929625EA0E}">
        <p15:presenceInfo xmlns:p15="http://schemas.microsoft.com/office/powerpoint/2012/main" userId="6f717a20c60fe37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1C92DA"/>
    <a:srgbClr val="146BA0"/>
    <a:srgbClr val="6F6F6F"/>
    <a:srgbClr val="717F1B"/>
    <a:srgbClr val="0E4B70"/>
    <a:srgbClr val="FDFDFD"/>
    <a:srgbClr val="E4F3FC"/>
    <a:srgbClr val="F2F2F3"/>
    <a:srgbClr val="1159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738" autoAdjust="0"/>
    <p:restoredTop sz="96173" autoAdjust="0"/>
  </p:normalViewPr>
  <p:slideViewPr>
    <p:cSldViewPr showGuides="1">
      <p:cViewPr varScale="1">
        <p:scale>
          <a:sx n="71" d="100"/>
          <a:sy n="71" d="100"/>
        </p:scale>
        <p:origin x="3366" y="90"/>
      </p:cViewPr>
      <p:guideLst>
        <p:guide orient="horz" pos="1953"/>
        <p:guide pos="2381"/>
        <p:guide/>
        <p:guide pos="4593"/>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862"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5433AA28-2258-425B-A8ED-AF8F62972EF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a:extLst>
              <a:ext uri="{FF2B5EF4-FFF2-40B4-BE49-F238E27FC236}">
                <a16:creationId xmlns:a16="http://schemas.microsoft.com/office/drawing/2014/main" id="{996C5241-BE5A-41CE-A622-2B375CAAE09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B9389FE-260E-40F4-96F9-A6ECF292D6C5}" type="datetimeFigureOut">
              <a:rPr lang="fr-FR" smtClean="0"/>
              <a:t>18/01/2024</a:t>
            </a:fld>
            <a:endParaRPr lang="fr-FR"/>
          </a:p>
        </p:txBody>
      </p:sp>
      <p:sp>
        <p:nvSpPr>
          <p:cNvPr id="4" name="Espace réservé du pied de page 3">
            <a:extLst>
              <a:ext uri="{FF2B5EF4-FFF2-40B4-BE49-F238E27FC236}">
                <a16:creationId xmlns:a16="http://schemas.microsoft.com/office/drawing/2014/main" id="{3ED76639-AA0C-4EAD-BD90-CE92B7F0567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12E7E219-A53C-4420-AF71-172BF067C40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EBD8EF-F367-4C88-8DA3-5C57DE93BCD1}" type="slidenum">
              <a:rPr lang="fr-FR" smtClean="0"/>
              <a:t>‹N°›</a:t>
            </a:fld>
            <a:endParaRPr lang="fr-FR"/>
          </a:p>
        </p:txBody>
      </p:sp>
    </p:spTree>
    <p:extLst>
      <p:ext uri="{BB962C8B-B14F-4D97-AF65-F5344CB8AC3E}">
        <p14:creationId xmlns:p14="http://schemas.microsoft.com/office/powerpoint/2010/main" val="1956369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FDEADC-A468-401D-8355-8F6456D25F9F}" type="datetimeFigureOut">
              <a:rPr lang="fr-FR" smtClean="0"/>
              <a:t>18/01/2024</a:t>
            </a:fld>
            <a:endParaRPr lang="fr-FR"/>
          </a:p>
        </p:txBody>
      </p:sp>
      <p:sp>
        <p:nvSpPr>
          <p:cNvPr id="4" name="Espace réservé de l'image des diapositives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12A834-838F-44AA-8AB8-3A1A38E474C7}" type="slidenum">
              <a:rPr lang="fr-FR" smtClean="0"/>
              <a:t>‹N°›</a:t>
            </a:fld>
            <a:endParaRPr lang="fr-FR"/>
          </a:p>
        </p:txBody>
      </p:sp>
    </p:spTree>
    <p:extLst>
      <p:ext uri="{BB962C8B-B14F-4D97-AF65-F5344CB8AC3E}">
        <p14:creationId xmlns:p14="http://schemas.microsoft.com/office/powerpoint/2010/main" val="319709284"/>
      </p:ext>
    </p:extLst>
  </p:cSld>
  <p:clrMap bg1="lt1" tx1="dk1" bg2="lt2" tx2="dk2" accent1="accent1" accent2="accent2" accent3="accent3" accent4="accent4" accent5="accent5" accent6="accent6" hlink="hlink" folHlink="folHlink"/>
  <p:notesStyle>
    <a:lvl1pPr marL="0" algn="l" defTabSz="1003381" rtl="0" eaLnBrk="1" latinLnBrk="0" hangingPunct="1">
      <a:defRPr sz="1291" kern="1200">
        <a:solidFill>
          <a:schemeClr val="tx1"/>
        </a:solidFill>
        <a:latin typeface="+mn-lt"/>
        <a:ea typeface="+mn-ea"/>
        <a:cs typeface="+mn-cs"/>
      </a:defRPr>
    </a:lvl1pPr>
    <a:lvl2pPr marL="501691" algn="l" defTabSz="1003381" rtl="0" eaLnBrk="1" latinLnBrk="0" hangingPunct="1">
      <a:defRPr sz="1291" kern="1200">
        <a:solidFill>
          <a:schemeClr val="tx1"/>
        </a:solidFill>
        <a:latin typeface="+mn-lt"/>
        <a:ea typeface="+mn-ea"/>
        <a:cs typeface="+mn-cs"/>
      </a:defRPr>
    </a:lvl2pPr>
    <a:lvl3pPr marL="1003381" algn="l" defTabSz="1003381" rtl="0" eaLnBrk="1" latinLnBrk="0" hangingPunct="1">
      <a:defRPr sz="1291" kern="1200">
        <a:solidFill>
          <a:schemeClr val="tx1"/>
        </a:solidFill>
        <a:latin typeface="+mn-lt"/>
        <a:ea typeface="+mn-ea"/>
        <a:cs typeface="+mn-cs"/>
      </a:defRPr>
    </a:lvl3pPr>
    <a:lvl4pPr marL="1505072" algn="l" defTabSz="1003381" rtl="0" eaLnBrk="1" latinLnBrk="0" hangingPunct="1">
      <a:defRPr sz="1291" kern="1200">
        <a:solidFill>
          <a:schemeClr val="tx1"/>
        </a:solidFill>
        <a:latin typeface="+mn-lt"/>
        <a:ea typeface="+mn-ea"/>
        <a:cs typeface="+mn-cs"/>
      </a:defRPr>
    </a:lvl4pPr>
    <a:lvl5pPr marL="2006762" algn="l" defTabSz="1003381" rtl="0" eaLnBrk="1" latinLnBrk="0" hangingPunct="1">
      <a:defRPr sz="1291" kern="1200">
        <a:solidFill>
          <a:schemeClr val="tx1"/>
        </a:solidFill>
        <a:latin typeface="+mn-lt"/>
        <a:ea typeface="+mn-ea"/>
        <a:cs typeface="+mn-cs"/>
      </a:defRPr>
    </a:lvl5pPr>
    <a:lvl6pPr marL="2508452" algn="l" defTabSz="1003381" rtl="0" eaLnBrk="1" latinLnBrk="0" hangingPunct="1">
      <a:defRPr sz="1291" kern="1200">
        <a:solidFill>
          <a:schemeClr val="tx1"/>
        </a:solidFill>
        <a:latin typeface="+mn-lt"/>
        <a:ea typeface="+mn-ea"/>
        <a:cs typeface="+mn-cs"/>
      </a:defRPr>
    </a:lvl6pPr>
    <a:lvl7pPr marL="3010143" algn="l" defTabSz="1003381" rtl="0" eaLnBrk="1" latinLnBrk="0" hangingPunct="1">
      <a:defRPr sz="1291" kern="1200">
        <a:solidFill>
          <a:schemeClr val="tx1"/>
        </a:solidFill>
        <a:latin typeface="+mn-lt"/>
        <a:ea typeface="+mn-ea"/>
        <a:cs typeface="+mn-cs"/>
      </a:defRPr>
    </a:lvl7pPr>
    <a:lvl8pPr marL="3511833" algn="l" defTabSz="1003381" rtl="0" eaLnBrk="1" latinLnBrk="0" hangingPunct="1">
      <a:defRPr sz="1291" kern="1200">
        <a:solidFill>
          <a:schemeClr val="tx1"/>
        </a:solidFill>
        <a:latin typeface="+mn-lt"/>
        <a:ea typeface="+mn-ea"/>
        <a:cs typeface="+mn-cs"/>
      </a:defRPr>
    </a:lvl8pPr>
    <a:lvl9pPr marL="4013524" algn="l" defTabSz="1003381" rtl="0" eaLnBrk="1" latinLnBrk="0" hangingPunct="1">
      <a:defRPr sz="1291"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uverture">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4979911" y="2838787"/>
            <a:ext cx="2574165" cy="112237"/>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3" name="Rectangle 2"/>
          <p:cNvSpPr/>
          <p:nvPr userDrawn="1"/>
        </p:nvSpPr>
        <p:spPr>
          <a:xfrm>
            <a:off x="5560418" y="2692722"/>
            <a:ext cx="1993657" cy="112237"/>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4" name="Rectangle 3"/>
          <p:cNvSpPr/>
          <p:nvPr userDrawn="1"/>
        </p:nvSpPr>
        <p:spPr>
          <a:xfrm>
            <a:off x="6251854" y="2539994"/>
            <a:ext cx="1302223" cy="112237"/>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6" name="Rectangle 5"/>
          <p:cNvSpPr/>
          <p:nvPr userDrawn="1"/>
        </p:nvSpPr>
        <p:spPr>
          <a:xfrm>
            <a:off x="-10698" y="2988557"/>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7" name="Rectangle 6"/>
          <p:cNvSpPr/>
          <p:nvPr userDrawn="1"/>
        </p:nvSpPr>
        <p:spPr>
          <a:xfrm>
            <a:off x="-15797" y="6400663"/>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9" name="Image 8"/>
          <p:cNvPicPr>
            <a:picLocks noChangeAspect="1"/>
          </p:cNvPicPr>
          <p:nvPr userDrawn="1"/>
        </p:nvPicPr>
        <p:blipFill rotWithShape="1">
          <a:blip r:embed="rId2">
            <a:extLst>
              <a:ext uri="{28A0092B-C50C-407E-A947-70E740481C1C}">
                <a14:useLocalDpi xmlns:a14="http://schemas.microsoft.com/office/drawing/2010/main" val="0"/>
              </a:ext>
            </a:extLst>
          </a:blip>
          <a:srcRect l="7373" t="20189" b="20189"/>
          <a:stretch/>
        </p:blipFill>
        <p:spPr>
          <a:xfrm>
            <a:off x="3247162" y="3100793"/>
            <a:ext cx="4315759" cy="3299870"/>
          </a:xfrm>
          <a:prstGeom prst="rect">
            <a:avLst/>
          </a:prstGeom>
        </p:spPr>
      </p:pic>
      <p:sp>
        <p:nvSpPr>
          <p:cNvPr id="8" name="Rectangle 7"/>
          <p:cNvSpPr/>
          <p:nvPr userDrawn="1"/>
        </p:nvSpPr>
        <p:spPr>
          <a:xfrm>
            <a:off x="2" y="3100793"/>
            <a:ext cx="4137073" cy="329987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10" name="Imag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668" y="631977"/>
            <a:ext cx="2362705" cy="1410399"/>
          </a:xfrm>
          <a:prstGeom prst="rect">
            <a:avLst/>
          </a:prstGeom>
        </p:spPr>
      </p:pic>
    </p:spTree>
    <p:extLst>
      <p:ext uri="{BB962C8B-B14F-4D97-AF65-F5344CB8AC3E}">
        <p14:creationId xmlns:p14="http://schemas.microsoft.com/office/powerpoint/2010/main" val="47671121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p:bg>
      <p:bgPr>
        <a:solidFill>
          <a:schemeClr val="bg1"/>
        </a:solidFill>
        <a:effectLst/>
      </p:bgPr>
    </p:bg>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pic>
        <p:nvPicPr>
          <p:cNvPr id="7" name="Imag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194" y="3075526"/>
            <a:ext cx="416675" cy="895158"/>
          </a:xfrm>
          <a:prstGeom prst="rect">
            <a:avLst/>
          </a:prstGeom>
        </p:spPr>
      </p:pic>
      <p:sp>
        <p:nvSpPr>
          <p:cNvPr id="6" name="Espace réservé du texte 5"/>
          <p:cNvSpPr>
            <a:spLocks noGrp="1"/>
          </p:cNvSpPr>
          <p:nvPr>
            <p:ph type="body" sz="quarter" idx="12"/>
          </p:nvPr>
        </p:nvSpPr>
        <p:spPr>
          <a:xfrm>
            <a:off x="1137052" y="3101178"/>
            <a:ext cx="6154849" cy="3142621"/>
          </a:xfrm>
          <a:prstGeom prst="rect">
            <a:avLst/>
          </a:prstGeom>
        </p:spPr>
        <p:txBody>
          <a:bodyPr/>
          <a:lstStyle>
            <a:lvl1pPr>
              <a:defRPr sz="2193"/>
            </a:lvl1pPr>
            <a:lvl2pPr marL="182009" indent="0">
              <a:tabLst/>
              <a:defRPr sz="1596"/>
            </a:lvl2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3215860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Page Intermédiaire">
    <p:spTree>
      <p:nvGrpSpPr>
        <p:cNvPr id="1" name=""/>
        <p:cNvGrpSpPr/>
        <p:nvPr/>
      </p:nvGrpSpPr>
      <p:grpSpPr>
        <a:xfrm>
          <a:off x="0" y="0"/>
          <a:ext cx="0" cy="0"/>
          <a:chOff x="0" y="0"/>
          <a:chExt cx="0" cy="0"/>
        </a:xfrm>
      </p:grpSpPr>
      <p:sp>
        <p:nvSpPr>
          <p:cNvPr id="2" name="Titre 1"/>
          <p:cNvSpPr>
            <a:spLocks noGrp="1"/>
          </p:cNvSpPr>
          <p:nvPr>
            <p:ph type="title"/>
          </p:nvPr>
        </p:nvSpPr>
        <p:spPr>
          <a:xfrm>
            <a:off x="590579" y="4789040"/>
            <a:ext cx="1004027" cy="2227476"/>
          </a:xfrm>
          <a:prstGeom prst="rect">
            <a:avLst/>
          </a:prstGeom>
          <a:solidFill>
            <a:srgbClr val="B9557B"/>
          </a:solidFill>
        </p:spPr>
        <p:txBody>
          <a:bodyPr anchor="ctr">
            <a:noAutofit/>
          </a:bodyPr>
          <a:lstStyle>
            <a:lvl1pPr algn="ctr">
              <a:defRPr sz="6530" b="1" cap="all">
                <a:solidFill>
                  <a:schemeClr val="bg1"/>
                </a:solidFill>
                <a:latin typeface="Arial" pitchFamily="34" charset="0"/>
                <a:cs typeface="Arial" pitchFamily="34" charset="0"/>
              </a:defRPr>
            </a:lvl1pPr>
          </a:lstStyle>
          <a:p>
            <a:r>
              <a:rPr lang="fr-FR" dirty="0"/>
              <a:t>Modifiez le style du titre</a:t>
            </a:r>
          </a:p>
        </p:txBody>
      </p:sp>
      <p:sp>
        <p:nvSpPr>
          <p:cNvPr id="3" name="Espace réservé du texte 2"/>
          <p:cNvSpPr>
            <a:spLocks noGrp="1"/>
          </p:cNvSpPr>
          <p:nvPr>
            <p:ph type="body" idx="1"/>
          </p:nvPr>
        </p:nvSpPr>
        <p:spPr>
          <a:xfrm>
            <a:off x="1712724" y="4789040"/>
            <a:ext cx="5374493" cy="2244123"/>
          </a:xfrm>
          <a:prstGeom prst="rect">
            <a:avLst/>
          </a:prstGeom>
        </p:spPr>
        <p:txBody>
          <a:bodyPr anchor="b">
            <a:noAutofit/>
          </a:bodyPr>
          <a:lstStyle>
            <a:lvl1pPr marL="0" indent="0">
              <a:buNone/>
              <a:defRPr sz="2841">
                <a:solidFill>
                  <a:schemeClr val="tx1"/>
                </a:solidFill>
                <a:latin typeface="Arial Narrow" pitchFamily="34" charset="0"/>
              </a:defRPr>
            </a:lvl1pPr>
            <a:lvl2pPr marL="271300" indent="0">
              <a:buNone/>
              <a:defRPr sz="1047">
                <a:solidFill>
                  <a:schemeClr val="tx1">
                    <a:tint val="75000"/>
                  </a:schemeClr>
                </a:solidFill>
              </a:defRPr>
            </a:lvl2pPr>
            <a:lvl3pPr marL="542600" indent="0">
              <a:buNone/>
              <a:defRPr sz="947">
                <a:solidFill>
                  <a:schemeClr val="tx1">
                    <a:tint val="75000"/>
                  </a:schemeClr>
                </a:solidFill>
              </a:defRPr>
            </a:lvl3pPr>
            <a:lvl4pPr marL="813899" indent="0">
              <a:buNone/>
              <a:defRPr sz="848">
                <a:solidFill>
                  <a:schemeClr val="tx1">
                    <a:tint val="75000"/>
                  </a:schemeClr>
                </a:solidFill>
              </a:defRPr>
            </a:lvl4pPr>
            <a:lvl5pPr marL="1085200" indent="0">
              <a:buNone/>
              <a:defRPr sz="848">
                <a:solidFill>
                  <a:schemeClr val="tx1">
                    <a:tint val="75000"/>
                  </a:schemeClr>
                </a:solidFill>
              </a:defRPr>
            </a:lvl5pPr>
            <a:lvl6pPr marL="1356499" indent="0">
              <a:buNone/>
              <a:defRPr sz="848">
                <a:solidFill>
                  <a:schemeClr val="tx1">
                    <a:tint val="75000"/>
                  </a:schemeClr>
                </a:solidFill>
              </a:defRPr>
            </a:lvl6pPr>
            <a:lvl7pPr marL="1627799" indent="0">
              <a:buNone/>
              <a:defRPr sz="848">
                <a:solidFill>
                  <a:schemeClr val="tx1">
                    <a:tint val="75000"/>
                  </a:schemeClr>
                </a:solidFill>
              </a:defRPr>
            </a:lvl7pPr>
            <a:lvl8pPr marL="1899099" indent="0">
              <a:buNone/>
              <a:defRPr sz="848">
                <a:solidFill>
                  <a:schemeClr val="tx1">
                    <a:tint val="75000"/>
                  </a:schemeClr>
                </a:solidFill>
              </a:defRPr>
            </a:lvl8pPr>
            <a:lvl9pPr marL="2170399" indent="0">
              <a:buNone/>
              <a:defRPr sz="848">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b="1"/>
            </a:lvl1pPr>
          </a:lstStyle>
          <a:p>
            <a:r>
              <a:rPr lang="fr-FR" dirty="0"/>
              <a:t>2021</a:t>
            </a:r>
          </a:p>
        </p:txBody>
      </p:sp>
      <p:sp>
        <p:nvSpPr>
          <p:cNvPr id="5" name="Espace réservé du pied de page 4"/>
          <p:cNvSpPr>
            <a:spLocks noGrp="1"/>
          </p:cNvSpPr>
          <p:nvPr>
            <p:ph type="ftr" sz="quarter" idx="11"/>
          </p:nvPr>
        </p:nvSpPr>
        <p:spPr>
          <a:xfrm>
            <a:off x="1417424" y="10134987"/>
            <a:ext cx="4902010" cy="334121"/>
          </a:xfrm>
          <a:prstGeom prst="rect">
            <a:avLst/>
          </a:prstGeom>
        </p:spPr>
        <p:txBody>
          <a:bodyPr/>
          <a:lstStyle>
            <a:lvl1pPr>
              <a:defRPr b="1"/>
            </a:lvl1p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55717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u contenu 2"/>
          <p:cNvSpPr>
            <a:spLocks noGrp="1"/>
          </p:cNvSpPr>
          <p:nvPr>
            <p:ph idx="1"/>
          </p:nvPr>
        </p:nvSpPr>
        <p:spPr>
          <a:xfrm>
            <a:off x="252131" y="2090299"/>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
        <p:nvSpPr>
          <p:cNvPr id="7" name="Espace réservé du contenu 2">
            <a:extLst>
              <a:ext uri="{FF2B5EF4-FFF2-40B4-BE49-F238E27FC236}">
                <a16:creationId xmlns:a16="http://schemas.microsoft.com/office/drawing/2014/main" id="{25C80989-4695-4A06-B28D-2DB07A2490F5}"/>
              </a:ext>
            </a:extLst>
          </p:cNvPr>
          <p:cNvSpPr>
            <a:spLocks noGrp="1"/>
          </p:cNvSpPr>
          <p:nvPr>
            <p:ph idx="12"/>
          </p:nvPr>
        </p:nvSpPr>
        <p:spPr>
          <a:xfrm>
            <a:off x="3958455" y="2090298"/>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449676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254865" y="3324"/>
            <a:ext cx="6304810" cy="1428209"/>
          </a:xfrm>
          <a:prstGeom prst="rect">
            <a:avLst/>
          </a:prstGeom>
        </p:spPr>
        <p:txBody>
          <a:bodyPr/>
          <a:lstStyle>
            <a:lvl1pPr>
              <a:defRPr/>
            </a:lvl1pPr>
          </a:lstStyle>
          <a:p>
            <a:r>
              <a:rPr lang="fr-FR" dirty="0"/>
              <a:t>SOMMAIRE</a:t>
            </a:r>
          </a:p>
        </p:txBody>
      </p:sp>
      <p:sp>
        <p:nvSpPr>
          <p:cNvPr id="3" name="Espace réservé du contenu 2"/>
          <p:cNvSpPr>
            <a:spLocks noGrp="1"/>
          </p:cNvSpPr>
          <p:nvPr>
            <p:ph idx="1"/>
          </p:nvPr>
        </p:nvSpPr>
        <p:spPr>
          <a:xfrm>
            <a:off x="1234530" y="2090299"/>
            <a:ext cx="6236267" cy="7858373"/>
          </a:xfrm>
          <a:prstGeom prst="rect">
            <a:avLst/>
          </a:prstGeom>
        </p:spPr>
        <p:txBody>
          <a:bodyPr/>
          <a:lstStyle>
            <a:lvl1pPr>
              <a:defRPr sz="1396"/>
            </a:lvl1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223335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e la date 2"/>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4" name="Espace réservé du pied de page 3"/>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99489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01129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4" r:id="rId3"/>
    <p:sldLayoutId id="2147483650" r:id="rId4"/>
    <p:sldLayoutId id="2147483653" r:id="rId5"/>
    <p:sldLayoutId id="2147483652" r:id="rId6"/>
  </p:sldLayoutIdLst>
  <p:hf sldNum="0" hdr="0"/>
  <p:txStyles>
    <p:titleStyle>
      <a:lvl1pPr algn="l" defTabSz="542600" rtl="0" eaLnBrk="1" latinLnBrk="0" hangingPunct="1">
        <a:spcBef>
          <a:spcPct val="0"/>
        </a:spcBef>
        <a:buNone/>
        <a:defRPr sz="1196" b="1" kern="1200">
          <a:solidFill>
            <a:schemeClr val="tx2"/>
          </a:solidFill>
          <a:latin typeface="+mj-lt"/>
          <a:ea typeface="+mj-ea"/>
          <a:cs typeface="+mj-cs"/>
        </a:defRPr>
      </a:lvl1pPr>
    </p:titleStyle>
    <p:bodyStyle>
      <a:lvl1pPr marL="0" indent="0" algn="l" defTabSz="542600" rtl="0" eaLnBrk="1" latinLnBrk="0" hangingPunct="1">
        <a:spcBef>
          <a:spcPct val="20000"/>
        </a:spcBef>
        <a:buFontTx/>
        <a:buNone/>
        <a:defRPr sz="997"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p:bodyStyle>
    <p:otherStyle>
      <a:defPPr>
        <a:defRPr lang="fr-FR"/>
      </a:defPPr>
      <a:lvl1pPr marL="0" algn="l" defTabSz="542600" rtl="0" eaLnBrk="1" latinLnBrk="0" hangingPunct="1">
        <a:defRPr sz="1047" kern="1200">
          <a:solidFill>
            <a:schemeClr val="tx1"/>
          </a:solidFill>
          <a:latin typeface="+mn-lt"/>
          <a:ea typeface="+mn-ea"/>
          <a:cs typeface="+mn-cs"/>
        </a:defRPr>
      </a:lvl1pPr>
      <a:lvl2pPr marL="271300" algn="l" defTabSz="542600" rtl="0" eaLnBrk="1" latinLnBrk="0" hangingPunct="1">
        <a:defRPr sz="1047" kern="1200">
          <a:solidFill>
            <a:schemeClr val="tx1"/>
          </a:solidFill>
          <a:latin typeface="+mn-lt"/>
          <a:ea typeface="+mn-ea"/>
          <a:cs typeface="+mn-cs"/>
        </a:defRPr>
      </a:lvl2pPr>
      <a:lvl3pPr marL="542600" algn="l" defTabSz="542600" rtl="0" eaLnBrk="1" latinLnBrk="0" hangingPunct="1">
        <a:defRPr sz="1047" kern="1200">
          <a:solidFill>
            <a:schemeClr val="tx1"/>
          </a:solidFill>
          <a:latin typeface="+mn-lt"/>
          <a:ea typeface="+mn-ea"/>
          <a:cs typeface="+mn-cs"/>
        </a:defRPr>
      </a:lvl3pPr>
      <a:lvl4pPr marL="813899" algn="l" defTabSz="542600" rtl="0" eaLnBrk="1" latinLnBrk="0" hangingPunct="1">
        <a:defRPr sz="1047" kern="1200">
          <a:solidFill>
            <a:schemeClr val="tx1"/>
          </a:solidFill>
          <a:latin typeface="+mn-lt"/>
          <a:ea typeface="+mn-ea"/>
          <a:cs typeface="+mn-cs"/>
        </a:defRPr>
      </a:lvl4pPr>
      <a:lvl5pPr marL="1085200" algn="l" defTabSz="542600" rtl="0" eaLnBrk="1" latinLnBrk="0" hangingPunct="1">
        <a:defRPr sz="1047" kern="1200">
          <a:solidFill>
            <a:schemeClr val="tx1"/>
          </a:solidFill>
          <a:latin typeface="+mn-lt"/>
          <a:ea typeface="+mn-ea"/>
          <a:cs typeface="+mn-cs"/>
        </a:defRPr>
      </a:lvl5pPr>
      <a:lvl6pPr marL="1356499" algn="l" defTabSz="542600" rtl="0" eaLnBrk="1" latinLnBrk="0" hangingPunct="1">
        <a:defRPr sz="1047" kern="1200">
          <a:solidFill>
            <a:schemeClr val="tx1"/>
          </a:solidFill>
          <a:latin typeface="+mn-lt"/>
          <a:ea typeface="+mn-ea"/>
          <a:cs typeface="+mn-cs"/>
        </a:defRPr>
      </a:lvl6pPr>
      <a:lvl7pPr marL="1627799" algn="l" defTabSz="542600" rtl="0" eaLnBrk="1" latinLnBrk="0" hangingPunct="1">
        <a:defRPr sz="1047" kern="1200">
          <a:solidFill>
            <a:schemeClr val="tx1"/>
          </a:solidFill>
          <a:latin typeface="+mn-lt"/>
          <a:ea typeface="+mn-ea"/>
          <a:cs typeface="+mn-cs"/>
        </a:defRPr>
      </a:lvl7pPr>
      <a:lvl8pPr marL="1899099" algn="l" defTabSz="542600" rtl="0" eaLnBrk="1" latinLnBrk="0" hangingPunct="1">
        <a:defRPr sz="1047" kern="1200">
          <a:solidFill>
            <a:schemeClr val="tx1"/>
          </a:solidFill>
          <a:latin typeface="+mn-lt"/>
          <a:ea typeface="+mn-ea"/>
          <a:cs typeface="+mn-cs"/>
        </a:defRPr>
      </a:lvl8pPr>
      <a:lvl9pPr marL="2170399" algn="l" defTabSz="542600" rtl="0" eaLnBrk="1" latinLnBrk="0" hangingPunct="1">
        <a:defRPr sz="104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Connecteur droit 13">
            <a:extLst>
              <a:ext uri="{FF2B5EF4-FFF2-40B4-BE49-F238E27FC236}">
                <a16:creationId xmlns:a16="http://schemas.microsoft.com/office/drawing/2014/main" id="{862D5F01-2D95-412E-91CA-358B5C7BE321}"/>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sp>
        <p:nvSpPr>
          <p:cNvPr id="16" name="Espace réservé du texte 2">
            <a:extLst>
              <a:ext uri="{FF2B5EF4-FFF2-40B4-BE49-F238E27FC236}">
                <a16:creationId xmlns:a16="http://schemas.microsoft.com/office/drawing/2014/main" id="{09119508-B25A-4516-9C78-2052A6D7427B}"/>
              </a:ext>
            </a:extLst>
          </p:cNvPr>
          <p:cNvSpPr txBox="1">
            <a:spLocks/>
          </p:cNvSpPr>
          <p:nvPr/>
        </p:nvSpPr>
        <p:spPr>
          <a:xfrm>
            <a:off x="314808" y="2332555"/>
            <a:ext cx="7261695" cy="815597"/>
          </a:xfrm>
          <a:prstGeom prst="rect">
            <a:avLst/>
          </a:prstGeom>
        </p:spPr>
        <p:txBody>
          <a:bodyPr vert="horz" lIns="42854" tIns="0" rIns="42854" bIns="0" rtlCol="0">
            <a:normAutofit/>
          </a:bodyPr>
          <a:lstStyle>
            <a:lvl1pPr marL="0" indent="0" algn="l" defTabSz="542600" rtl="0" eaLnBrk="1" latinLnBrk="0" hangingPunct="1">
              <a:spcBef>
                <a:spcPct val="20000"/>
              </a:spcBef>
              <a:buFontTx/>
              <a:buNone/>
              <a:defRPr sz="1396"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a:lstStyle>
          <a:p>
            <a:endParaRPr lang="fr-FR" dirty="0"/>
          </a:p>
        </p:txBody>
      </p:sp>
      <p:sp>
        <p:nvSpPr>
          <p:cNvPr id="21" name="ZoneTexte 20">
            <a:extLst>
              <a:ext uri="{FF2B5EF4-FFF2-40B4-BE49-F238E27FC236}">
                <a16:creationId xmlns:a16="http://schemas.microsoft.com/office/drawing/2014/main" id="{BE063AF8-784F-4C2B-BE77-966FBA10C306}"/>
              </a:ext>
            </a:extLst>
          </p:cNvPr>
          <p:cNvSpPr txBox="1"/>
          <p:nvPr/>
        </p:nvSpPr>
        <p:spPr>
          <a:xfrm>
            <a:off x="281100" y="1192669"/>
            <a:ext cx="6873596" cy="984885"/>
          </a:xfrm>
          <a:prstGeom prst="rect">
            <a:avLst/>
          </a:prstGeom>
          <a:noFill/>
        </p:spPr>
        <p:txBody>
          <a:bodyPr wrap="square" lIns="36000" tIns="0" rIns="36000" bIns="0" rtlCol="0">
            <a:spAutoFit/>
          </a:bodyPr>
          <a:lstStyle/>
          <a:p>
            <a:r>
              <a:rPr lang="fr-FR" sz="3200" b="1" dirty="0">
                <a:solidFill>
                  <a:schemeClr val="accent2"/>
                </a:solidFill>
                <a:latin typeface="Univers Light" panose="020B0403020202020204" pitchFamily="34" charset="0"/>
              </a:rPr>
              <a:t>DIRECTEUR DES SYSTÈMES D’INFORMATION</a:t>
            </a:r>
          </a:p>
        </p:txBody>
      </p:sp>
      <p:cxnSp>
        <p:nvCxnSpPr>
          <p:cNvPr id="23" name="Connecteur droit 22">
            <a:extLst>
              <a:ext uri="{FF2B5EF4-FFF2-40B4-BE49-F238E27FC236}">
                <a16:creationId xmlns:a16="http://schemas.microsoft.com/office/drawing/2014/main" id="{2D08BE87-0D57-41DE-8A1F-F94DB73A1B70}"/>
              </a:ext>
            </a:extLst>
          </p:cNvPr>
          <p:cNvCxnSpPr>
            <a:cxnSpLocks/>
          </p:cNvCxnSpPr>
          <p:nvPr/>
        </p:nvCxnSpPr>
        <p:spPr>
          <a:xfrm>
            <a:off x="281100" y="2177554"/>
            <a:ext cx="6841241"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sp>
        <p:nvSpPr>
          <p:cNvPr id="26" name="ZoneTexte 25">
            <a:extLst>
              <a:ext uri="{FF2B5EF4-FFF2-40B4-BE49-F238E27FC236}">
                <a16:creationId xmlns:a16="http://schemas.microsoft.com/office/drawing/2014/main" id="{D44D9155-530C-4A16-BA78-51AAB9EBDDD3}"/>
              </a:ext>
            </a:extLst>
          </p:cNvPr>
          <p:cNvSpPr txBox="1"/>
          <p:nvPr/>
        </p:nvSpPr>
        <p:spPr>
          <a:xfrm>
            <a:off x="4949585" y="2464085"/>
            <a:ext cx="2160000" cy="646331"/>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Directeur de l’organisation et des systèmes d’information / Directeur informatique et télécommunications</a:t>
            </a:r>
          </a:p>
        </p:txBody>
      </p:sp>
      <p:sp>
        <p:nvSpPr>
          <p:cNvPr id="28" name="ZoneTexte 27">
            <a:extLst>
              <a:ext uri="{FF2B5EF4-FFF2-40B4-BE49-F238E27FC236}">
                <a16:creationId xmlns:a16="http://schemas.microsoft.com/office/drawing/2014/main" id="{49E01F44-7C4C-402F-BA36-C3A11B9967A8}"/>
              </a:ext>
            </a:extLst>
          </p:cNvPr>
          <p:cNvSpPr txBox="1"/>
          <p:nvPr/>
        </p:nvSpPr>
        <p:spPr>
          <a:xfrm>
            <a:off x="2602185" y="2249562"/>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Famille de métiers</a:t>
            </a:r>
          </a:p>
        </p:txBody>
      </p:sp>
      <p:sp>
        <p:nvSpPr>
          <p:cNvPr id="29" name="ZoneTexte 28">
            <a:extLst>
              <a:ext uri="{FF2B5EF4-FFF2-40B4-BE49-F238E27FC236}">
                <a16:creationId xmlns:a16="http://schemas.microsoft.com/office/drawing/2014/main" id="{A5C23891-01DC-4864-BA15-5DBC24453121}"/>
              </a:ext>
            </a:extLst>
          </p:cNvPr>
          <p:cNvSpPr txBox="1"/>
          <p:nvPr/>
        </p:nvSpPr>
        <p:spPr>
          <a:xfrm>
            <a:off x="4949584" y="2249562"/>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Autres appellations du métier</a:t>
            </a:r>
          </a:p>
        </p:txBody>
      </p:sp>
      <p:sp>
        <p:nvSpPr>
          <p:cNvPr id="30" name="ZoneTexte 29">
            <a:extLst>
              <a:ext uri="{FF2B5EF4-FFF2-40B4-BE49-F238E27FC236}">
                <a16:creationId xmlns:a16="http://schemas.microsoft.com/office/drawing/2014/main" id="{7486B2F1-34BE-4AA8-B035-D675D4BBB386}"/>
              </a:ext>
            </a:extLst>
          </p:cNvPr>
          <p:cNvSpPr txBox="1"/>
          <p:nvPr/>
        </p:nvSpPr>
        <p:spPr>
          <a:xfrm>
            <a:off x="281100" y="2469152"/>
            <a:ext cx="3049635"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Fonctions support</a:t>
            </a:r>
          </a:p>
        </p:txBody>
      </p:sp>
      <p:sp>
        <p:nvSpPr>
          <p:cNvPr id="31" name="ZoneTexte 30">
            <a:extLst>
              <a:ext uri="{FF2B5EF4-FFF2-40B4-BE49-F238E27FC236}">
                <a16:creationId xmlns:a16="http://schemas.microsoft.com/office/drawing/2014/main" id="{9786F244-02DF-41F5-A756-09ABD1E7B70B}"/>
              </a:ext>
            </a:extLst>
          </p:cNvPr>
          <p:cNvSpPr txBox="1"/>
          <p:nvPr/>
        </p:nvSpPr>
        <p:spPr>
          <a:xfrm>
            <a:off x="281100" y="2249562"/>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Domaine d’activité</a:t>
            </a:r>
          </a:p>
        </p:txBody>
      </p:sp>
      <p:sp>
        <p:nvSpPr>
          <p:cNvPr id="36" name="ZoneTexte 35">
            <a:extLst>
              <a:ext uri="{FF2B5EF4-FFF2-40B4-BE49-F238E27FC236}">
                <a16:creationId xmlns:a16="http://schemas.microsoft.com/office/drawing/2014/main" id="{EDCCFDB8-D7F2-4BFD-8023-934C44939E0D}"/>
              </a:ext>
            </a:extLst>
          </p:cNvPr>
          <p:cNvSpPr txBox="1"/>
          <p:nvPr/>
        </p:nvSpPr>
        <p:spPr>
          <a:xfrm>
            <a:off x="2602185" y="2469152"/>
            <a:ext cx="2160000"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Informatique</a:t>
            </a:r>
          </a:p>
        </p:txBody>
      </p:sp>
      <p:cxnSp>
        <p:nvCxnSpPr>
          <p:cNvPr id="37" name="Connecteur droit 36">
            <a:extLst>
              <a:ext uri="{FF2B5EF4-FFF2-40B4-BE49-F238E27FC236}">
                <a16:creationId xmlns:a16="http://schemas.microsoft.com/office/drawing/2014/main" id="{DF5F2E8D-8F6A-49EA-9E92-F8DC8FB82426}"/>
              </a:ext>
            </a:extLst>
          </p:cNvPr>
          <p:cNvCxnSpPr>
            <a:cxnSpLocks/>
          </p:cNvCxnSpPr>
          <p:nvPr/>
        </p:nvCxnSpPr>
        <p:spPr>
          <a:xfrm>
            <a:off x="344710" y="3958704"/>
            <a:ext cx="3265587"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sp>
        <p:nvSpPr>
          <p:cNvPr id="45" name="ZoneTexte 44">
            <a:extLst>
              <a:ext uri="{FF2B5EF4-FFF2-40B4-BE49-F238E27FC236}">
                <a16:creationId xmlns:a16="http://schemas.microsoft.com/office/drawing/2014/main" id="{9DCB5E38-B67E-47DF-8256-2C2D80CD1806}"/>
              </a:ext>
            </a:extLst>
          </p:cNvPr>
          <p:cNvSpPr txBox="1"/>
          <p:nvPr/>
        </p:nvSpPr>
        <p:spPr>
          <a:xfrm>
            <a:off x="281100" y="3991803"/>
            <a:ext cx="6857589" cy="830997"/>
          </a:xfrm>
          <a:prstGeom prst="rect">
            <a:avLst/>
          </a:prstGeom>
          <a:noFill/>
        </p:spPr>
        <p:txBody>
          <a:bodyPr wrap="square">
            <a:spAutoFit/>
          </a:bodyPr>
          <a:lstStyle/>
          <a:p>
            <a:pPr marL="0" indent="0">
              <a:spcBef>
                <a:spcPts val="200"/>
              </a:spcBef>
              <a:spcAft>
                <a:spcPts val="200"/>
              </a:spcAft>
              <a:buFont typeface="Arial" panose="020B0604020202020204" pitchFamily="34" charset="0"/>
              <a:buNone/>
            </a:pPr>
            <a:r>
              <a:rPr lang="fr-FR" sz="1200" dirty="0">
                <a:solidFill>
                  <a:schemeClr val="accent2"/>
                </a:solidFill>
                <a:latin typeface="Univers Light" panose="020B0403020202020204" pitchFamily="34" charset="0"/>
              </a:rPr>
              <a:t>Le Directeur des systèmes d’information (Directeur SI) définit et met en œuvre la politique informatique en accord avec les orientations stratégiques générales du cabinet. Il est le garant de la performance et de la sécurité du service informatique en anticipant les changements des SI et leurs impacts sur les activités du cabinet.</a:t>
            </a:r>
          </a:p>
        </p:txBody>
      </p:sp>
      <p:sp>
        <p:nvSpPr>
          <p:cNvPr id="39" name="ZoneTexte 38">
            <a:extLst>
              <a:ext uri="{FF2B5EF4-FFF2-40B4-BE49-F238E27FC236}">
                <a16:creationId xmlns:a16="http://schemas.microsoft.com/office/drawing/2014/main" id="{4613F512-E58A-4070-9B99-DCEC12BDEEF6}"/>
              </a:ext>
            </a:extLst>
          </p:cNvPr>
          <p:cNvSpPr txBox="1"/>
          <p:nvPr/>
        </p:nvSpPr>
        <p:spPr>
          <a:xfrm>
            <a:off x="412476" y="3581681"/>
            <a:ext cx="2693765" cy="369332"/>
          </a:xfrm>
          <a:prstGeom prst="rect">
            <a:avLst/>
          </a:prstGeom>
          <a:noFill/>
        </p:spPr>
        <p:txBody>
          <a:bodyPr wrap="square" lIns="36000" tIns="0" rIns="36000" bIns="0" rtlCol="0">
            <a:spAutoFit/>
          </a:bodyPr>
          <a:lstStyle/>
          <a:p>
            <a:r>
              <a:rPr lang="fr-FR" sz="2400" b="1" dirty="0">
                <a:solidFill>
                  <a:schemeClr val="accent2"/>
                </a:solidFill>
                <a:latin typeface="Univers Light" panose="020B0403020202020204" pitchFamily="34" charset="0"/>
              </a:rPr>
              <a:t>Mission</a:t>
            </a:r>
          </a:p>
        </p:txBody>
      </p:sp>
      <p:sp>
        <p:nvSpPr>
          <p:cNvPr id="61" name="Triangle isocèle 60">
            <a:extLst>
              <a:ext uri="{FF2B5EF4-FFF2-40B4-BE49-F238E27FC236}">
                <a16:creationId xmlns:a16="http://schemas.microsoft.com/office/drawing/2014/main" id="{BDE5DB59-1510-4DA5-A08B-3698BD8C92E5}"/>
              </a:ext>
            </a:extLst>
          </p:cNvPr>
          <p:cNvSpPr/>
          <p:nvPr/>
        </p:nvSpPr>
        <p:spPr>
          <a:xfrm rot="5400000">
            <a:off x="238068" y="3697745"/>
            <a:ext cx="215384" cy="129320"/>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endParaRPr lang="fr-FR" sz="1400" dirty="0" err="1"/>
          </a:p>
        </p:txBody>
      </p:sp>
      <p:cxnSp>
        <p:nvCxnSpPr>
          <p:cNvPr id="46" name="Connecteur droit 45">
            <a:extLst>
              <a:ext uri="{FF2B5EF4-FFF2-40B4-BE49-F238E27FC236}">
                <a16:creationId xmlns:a16="http://schemas.microsoft.com/office/drawing/2014/main" id="{DBD66A00-7942-483B-AA52-942609A1487D}"/>
              </a:ext>
            </a:extLst>
          </p:cNvPr>
          <p:cNvCxnSpPr>
            <a:cxnSpLocks/>
          </p:cNvCxnSpPr>
          <p:nvPr/>
        </p:nvCxnSpPr>
        <p:spPr>
          <a:xfrm>
            <a:off x="344710" y="5201890"/>
            <a:ext cx="3265587" cy="0"/>
          </a:xfrm>
          <a:prstGeom prst="line">
            <a:avLst/>
          </a:prstGeom>
          <a:ln w="25400">
            <a:solidFill>
              <a:schemeClr val="accent3">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65" name="ZoneTexte 64">
            <a:extLst>
              <a:ext uri="{FF2B5EF4-FFF2-40B4-BE49-F238E27FC236}">
                <a16:creationId xmlns:a16="http://schemas.microsoft.com/office/drawing/2014/main" id="{5251234B-2DB0-44E7-A294-1C7F83CDF513}"/>
              </a:ext>
            </a:extLst>
          </p:cNvPr>
          <p:cNvSpPr txBox="1"/>
          <p:nvPr/>
        </p:nvSpPr>
        <p:spPr>
          <a:xfrm>
            <a:off x="412476" y="4832558"/>
            <a:ext cx="2693765" cy="369332"/>
          </a:xfrm>
          <a:prstGeom prst="rect">
            <a:avLst/>
          </a:prstGeom>
          <a:noFill/>
        </p:spPr>
        <p:txBody>
          <a:bodyPr wrap="square" lIns="36000" tIns="0" rIns="36000" bIns="0" rtlCol="0">
            <a:spAutoFit/>
          </a:bodyPr>
          <a:lstStyle/>
          <a:p>
            <a:r>
              <a:rPr lang="fr-FR" sz="2400" b="1" dirty="0">
                <a:solidFill>
                  <a:schemeClr val="accent3"/>
                </a:solidFill>
                <a:latin typeface="Univers Light" panose="020B0403020202020204" pitchFamily="34" charset="0"/>
              </a:rPr>
              <a:t>Activités</a:t>
            </a:r>
          </a:p>
        </p:txBody>
      </p:sp>
      <p:sp>
        <p:nvSpPr>
          <p:cNvPr id="66" name="Triangle isocèle 65">
            <a:extLst>
              <a:ext uri="{FF2B5EF4-FFF2-40B4-BE49-F238E27FC236}">
                <a16:creationId xmlns:a16="http://schemas.microsoft.com/office/drawing/2014/main" id="{BF01ACAA-5E59-4530-A12C-2C4345C65A0D}"/>
              </a:ext>
            </a:extLst>
          </p:cNvPr>
          <p:cNvSpPr/>
          <p:nvPr/>
        </p:nvSpPr>
        <p:spPr>
          <a:xfrm rot="5400000">
            <a:off x="238068" y="4948622"/>
            <a:ext cx="215384" cy="129320"/>
          </a:xfrm>
          <a:prstGeom prst="triangle">
            <a:avLst/>
          </a:pr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3"/>
              </a:solidFill>
            </a:endParaRPr>
          </a:p>
        </p:txBody>
      </p:sp>
      <p:grpSp>
        <p:nvGrpSpPr>
          <p:cNvPr id="2" name="Groupe 1">
            <a:extLst>
              <a:ext uri="{FF2B5EF4-FFF2-40B4-BE49-F238E27FC236}">
                <a16:creationId xmlns:a16="http://schemas.microsoft.com/office/drawing/2014/main" id="{B57FE634-8CE5-45F8-82CD-E34903F86355}"/>
              </a:ext>
            </a:extLst>
          </p:cNvPr>
          <p:cNvGrpSpPr/>
          <p:nvPr/>
        </p:nvGrpSpPr>
        <p:grpSpPr>
          <a:xfrm>
            <a:off x="4093843" y="155684"/>
            <a:ext cx="3214638" cy="970644"/>
            <a:chOff x="4093843" y="155684"/>
            <a:chExt cx="3214638" cy="970644"/>
          </a:xfrm>
        </p:grpSpPr>
        <p:pic>
          <p:nvPicPr>
            <p:cNvPr id="3" name="Graphique 2" descr="Loupe avec un remplissage uni">
              <a:extLst>
                <a:ext uri="{FF2B5EF4-FFF2-40B4-BE49-F238E27FC236}">
                  <a16:creationId xmlns:a16="http://schemas.microsoft.com/office/drawing/2014/main" id="{3F9D836E-6975-47DB-B068-9A613DB5E66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4" name="ZoneTexte 3">
              <a:extLst>
                <a:ext uri="{FF2B5EF4-FFF2-40B4-BE49-F238E27FC236}">
                  <a16:creationId xmlns:a16="http://schemas.microsoft.com/office/drawing/2014/main" id="{CE7ACD1D-6151-4DAA-BFA5-4E40A30862FE}"/>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40" name="ZoneTexte 39">
            <a:extLst>
              <a:ext uri="{FF2B5EF4-FFF2-40B4-BE49-F238E27FC236}">
                <a16:creationId xmlns:a16="http://schemas.microsoft.com/office/drawing/2014/main" id="{EB6563C7-8B94-42B4-8DD8-6797EE263046}"/>
              </a:ext>
            </a:extLst>
          </p:cNvPr>
          <p:cNvSpPr txBox="1"/>
          <p:nvPr/>
        </p:nvSpPr>
        <p:spPr>
          <a:xfrm>
            <a:off x="2602185" y="2842668"/>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ROME</a:t>
            </a:r>
          </a:p>
        </p:txBody>
      </p:sp>
      <p:sp>
        <p:nvSpPr>
          <p:cNvPr id="41" name="ZoneTexte 40">
            <a:extLst>
              <a:ext uri="{FF2B5EF4-FFF2-40B4-BE49-F238E27FC236}">
                <a16:creationId xmlns:a16="http://schemas.microsoft.com/office/drawing/2014/main" id="{D05AD890-B9BF-4920-93E9-74548A0A4048}"/>
              </a:ext>
            </a:extLst>
          </p:cNvPr>
          <p:cNvSpPr txBox="1"/>
          <p:nvPr/>
        </p:nvSpPr>
        <p:spPr>
          <a:xfrm>
            <a:off x="281100" y="3062259"/>
            <a:ext cx="2160000" cy="323165"/>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380a - Directeurs techniques des grandes entreprises</a:t>
            </a:r>
          </a:p>
        </p:txBody>
      </p:sp>
      <p:sp>
        <p:nvSpPr>
          <p:cNvPr id="42" name="ZoneTexte 41">
            <a:extLst>
              <a:ext uri="{FF2B5EF4-FFF2-40B4-BE49-F238E27FC236}">
                <a16:creationId xmlns:a16="http://schemas.microsoft.com/office/drawing/2014/main" id="{B2F2BB43-843F-4B9E-A6D9-66BEB78EF82A}"/>
              </a:ext>
            </a:extLst>
          </p:cNvPr>
          <p:cNvSpPr txBox="1"/>
          <p:nvPr/>
        </p:nvSpPr>
        <p:spPr>
          <a:xfrm>
            <a:off x="281100" y="2842668"/>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PCS</a:t>
            </a:r>
          </a:p>
        </p:txBody>
      </p:sp>
      <p:sp>
        <p:nvSpPr>
          <p:cNvPr id="43" name="ZoneTexte 42">
            <a:extLst>
              <a:ext uri="{FF2B5EF4-FFF2-40B4-BE49-F238E27FC236}">
                <a16:creationId xmlns:a16="http://schemas.microsoft.com/office/drawing/2014/main" id="{972DC699-D3D0-4DD9-9152-27FB2D3A7899}"/>
              </a:ext>
            </a:extLst>
          </p:cNvPr>
          <p:cNvSpPr txBox="1"/>
          <p:nvPr/>
        </p:nvSpPr>
        <p:spPr>
          <a:xfrm>
            <a:off x="2602185" y="3062258"/>
            <a:ext cx="2160001" cy="323165"/>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14386 - Directeur / Directrice des systèmes d'information</a:t>
            </a:r>
          </a:p>
        </p:txBody>
      </p:sp>
      <p:sp>
        <p:nvSpPr>
          <p:cNvPr id="54" name="ZoneTexte 53">
            <a:extLst>
              <a:ext uri="{FF2B5EF4-FFF2-40B4-BE49-F238E27FC236}">
                <a16:creationId xmlns:a16="http://schemas.microsoft.com/office/drawing/2014/main" id="{71B86F55-344E-4158-892F-89103147B6EE}"/>
              </a:ext>
            </a:extLst>
          </p:cNvPr>
          <p:cNvSpPr txBox="1"/>
          <p:nvPr/>
        </p:nvSpPr>
        <p:spPr>
          <a:xfrm>
            <a:off x="295168" y="5444452"/>
            <a:ext cx="7020000" cy="178510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Définit la stratégie SI du cabinet, à partir de la compréhension du contexte d’activité et des enjeux du cabinet (automatisation de la tenue comptable, élargissement de l’offre de solutions d’appui à la gestion aux clients…) et en collaboration avec les directeurs des pôles d’activité du cabinet, </a:t>
            </a:r>
          </a:p>
          <a:p>
            <a:pPr algn="l"/>
            <a:r>
              <a:rPr lang="fr-FR" dirty="0"/>
              <a:t>Priorise, selon le budget de son pôle et les besoins des collaborateurs, les différents axes stratégiques à suivre : transformation des processus SI, investissements dans de nouveaux systèmes, externalisation, etc., puis les décline en plans d’actions opérationnels pour ses collaborateurs </a:t>
            </a:r>
          </a:p>
          <a:p>
            <a:pPr algn="l"/>
            <a:r>
              <a:rPr lang="fr-FR" dirty="0"/>
              <a:t>Assure un travail de veille technologique et juridique sur les innovations et nouvelles réglementations en matière de SI afin d’anticiper les évolutions des SI du cabinet</a:t>
            </a:r>
          </a:p>
          <a:p>
            <a:pPr algn="l"/>
            <a:r>
              <a:rPr lang="fr-FR" dirty="0"/>
              <a:t>Recueille régulièrement les besoins des différents pôles d’activité du cabinet afin d’améliorer les SI existants et de les adapter à leurs problématiques </a:t>
            </a:r>
          </a:p>
          <a:p>
            <a:pPr algn="l"/>
            <a:r>
              <a:rPr lang="fr-FR" dirty="0"/>
              <a:t>Participe aux comités de direction du cabinet en tant que garant de la performance et de la sécurité des SI </a:t>
            </a:r>
          </a:p>
        </p:txBody>
      </p:sp>
      <p:sp>
        <p:nvSpPr>
          <p:cNvPr id="50" name="ZoneTexte 49">
            <a:extLst>
              <a:ext uri="{FF2B5EF4-FFF2-40B4-BE49-F238E27FC236}">
                <a16:creationId xmlns:a16="http://schemas.microsoft.com/office/drawing/2014/main" id="{8DB97F60-4AFA-42E9-8999-97919359C4A1}"/>
              </a:ext>
            </a:extLst>
          </p:cNvPr>
          <p:cNvSpPr txBox="1"/>
          <p:nvPr/>
        </p:nvSpPr>
        <p:spPr>
          <a:xfrm>
            <a:off x="281100" y="5241937"/>
            <a:ext cx="3516455" cy="276999"/>
          </a:xfrm>
          <a:prstGeom prst="rect">
            <a:avLst/>
          </a:prstGeom>
          <a:noFill/>
        </p:spPr>
        <p:txBody>
          <a:bodyPr wrap="square">
            <a:spAutoFit/>
          </a:bodyPr>
          <a:lstStyle/>
          <a:p>
            <a:pPr marL="0" indent="0">
              <a:spcBef>
                <a:spcPts val="200"/>
              </a:spcBef>
              <a:spcAft>
                <a:spcPts val="200"/>
              </a:spcAft>
              <a:buFont typeface="Arial" panose="020B0604020202020204" pitchFamily="34" charset="0"/>
              <a:buNone/>
            </a:pPr>
            <a:r>
              <a:rPr lang="fr-FR" sz="1200" dirty="0">
                <a:solidFill>
                  <a:schemeClr val="accent3">
                    <a:lumMod val="75000"/>
                  </a:schemeClr>
                </a:solidFill>
                <a:latin typeface="Univers Light" panose="020B0403020202020204" pitchFamily="34" charset="0"/>
              </a:rPr>
              <a:t>Définition de la stratégie du pôle SI</a:t>
            </a:r>
          </a:p>
        </p:txBody>
      </p:sp>
      <p:sp>
        <p:nvSpPr>
          <p:cNvPr id="56" name="ZoneTexte 55">
            <a:extLst>
              <a:ext uri="{FF2B5EF4-FFF2-40B4-BE49-F238E27FC236}">
                <a16:creationId xmlns:a16="http://schemas.microsoft.com/office/drawing/2014/main" id="{70965E0E-13AD-436A-ABF1-7B3BF9F29EA6}"/>
              </a:ext>
            </a:extLst>
          </p:cNvPr>
          <p:cNvSpPr txBox="1"/>
          <p:nvPr/>
        </p:nvSpPr>
        <p:spPr>
          <a:xfrm>
            <a:off x="295167" y="7355203"/>
            <a:ext cx="7020000" cy="1477328"/>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Supervise les missions de service informatique déployée par son équipe à destination des collaborateurs du cabinet : introduction d'un nouveau logiciel, évolution des outils de communication internes, administration des systèmes et réseaux, gestion du parc informatique (maintenance, renouvellement des équipements, résolution des bugs, sécurisation du parc informatique), déploiement de systèmes d'API avec les SI des clients, achat de fournitures, etc. </a:t>
            </a:r>
          </a:p>
          <a:p>
            <a:pPr algn="l"/>
            <a:r>
              <a:rPr lang="fr-FR" dirty="0"/>
              <a:t>Pilote les différentes étapes des projets informatiques : sélectionne les prestataires de SI, rédige le cahier des charges, participe aux réunions de pilotage, assure le suivi des budgets, prend en charge le déploiement du projet informatique (introduction d’un nouveau logiciel comptable, évolution des fonctionnalités de la messagerie interne, etc.)</a:t>
            </a:r>
          </a:p>
          <a:p>
            <a:pPr algn="l"/>
            <a:r>
              <a:rPr lang="fr-FR" dirty="0"/>
              <a:t>Assure un suivi des relations avec les différents prestataires de SI du cabinet : fait remonter les potentielles difficultés et besoins en formation des collaborateurs, demande l’introduction de nouveaux paramétrages, négocie les tarifs, etc.</a:t>
            </a:r>
          </a:p>
        </p:txBody>
      </p:sp>
      <p:sp>
        <p:nvSpPr>
          <p:cNvPr id="57" name="ZoneTexte 56">
            <a:extLst>
              <a:ext uri="{FF2B5EF4-FFF2-40B4-BE49-F238E27FC236}">
                <a16:creationId xmlns:a16="http://schemas.microsoft.com/office/drawing/2014/main" id="{6F9DED2E-4C4E-4137-87C7-CF038868DEA2}"/>
              </a:ext>
            </a:extLst>
          </p:cNvPr>
          <p:cNvSpPr txBox="1"/>
          <p:nvPr/>
        </p:nvSpPr>
        <p:spPr>
          <a:xfrm>
            <a:off x="262520" y="7166812"/>
            <a:ext cx="3779838" cy="276999"/>
          </a:xfrm>
          <a:prstGeom prst="rect">
            <a:avLst/>
          </a:prstGeom>
          <a:noFill/>
        </p:spPr>
        <p:txBody>
          <a:bodyPr wrap="square">
            <a:spAutoFit/>
          </a:bodyPr>
          <a:lstStyle/>
          <a:p>
            <a:pPr marL="0" indent="0">
              <a:spcBef>
                <a:spcPts val="200"/>
              </a:spcBef>
              <a:spcAft>
                <a:spcPts val="200"/>
              </a:spcAft>
              <a:buFont typeface="Arial" panose="020B0604020202020204" pitchFamily="34" charset="0"/>
              <a:buNone/>
            </a:pPr>
            <a:r>
              <a:rPr lang="fr-FR" sz="1200" dirty="0">
                <a:solidFill>
                  <a:schemeClr val="accent3">
                    <a:lumMod val="75000"/>
                  </a:schemeClr>
                </a:solidFill>
                <a:latin typeface="Univers Light" panose="020B0403020202020204" pitchFamily="34" charset="0"/>
              </a:rPr>
              <a:t>Mise en œuvre de la politique SI du cabinet </a:t>
            </a:r>
          </a:p>
        </p:txBody>
      </p:sp>
      <p:sp>
        <p:nvSpPr>
          <p:cNvPr id="58" name="ZoneTexte 57">
            <a:extLst>
              <a:ext uri="{FF2B5EF4-FFF2-40B4-BE49-F238E27FC236}">
                <a16:creationId xmlns:a16="http://schemas.microsoft.com/office/drawing/2014/main" id="{C0FE0B8D-BC9B-445F-B015-497468DA3E92}"/>
              </a:ext>
            </a:extLst>
          </p:cNvPr>
          <p:cNvSpPr txBox="1"/>
          <p:nvPr/>
        </p:nvSpPr>
        <p:spPr>
          <a:xfrm>
            <a:off x="295167" y="9022244"/>
            <a:ext cx="7020000" cy="1477328"/>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Définit les procédures de travail de la DSI et les modes de management (réunions d’équipe)</a:t>
            </a:r>
          </a:p>
          <a:p>
            <a:pPr algn="l"/>
            <a:r>
              <a:rPr lang="fr-FR" dirty="0"/>
              <a:t>Définit les objectifs des collaborateurs sous sa responsabilité (Techniciens SI, Développeurs, selon la taille et la spécialité du cabinet), encadre et supervise leur travail </a:t>
            </a:r>
          </a:p>
          <a:p>
            <a:pPr algn="l"/>
            <a:r>
              <a:rPr lang="fr-FR" dirty="0"/>
              <a:t>Définit, en collaboration avec les Experts-comptables dirigeants, le budget de son pôle : contrôle les dépenses, établit des budgets prévisionnels à différentes échéances </a:t>
            </a:r>
          </a:p>
          <a:p>
            <a:pPr algn="l"/>
            <a:r>
              <a:rPr lang="fr-FR" dirty="0"/>
              <a:t>Arbitre les décisions de ressources humaines liées à son pôle d’activité : recrutement, rupture, formation, etc.</a:t>
            </a:r>
          </a:p>
          <a:p>
            <a:pPr algn="l"/>
            <a:r>
              <a:rPr lang="fr-FR" dirty="0"/>
              <a:t>Assure le suivi, l’analyse et le </a:t>
            </a:r>
            <a:r>
              <a:rPr lang="fr-FR" dirty="0" err="1"/>
              <a:t>reporting</a:t>
            </a:r>
            <a:r>
              <a:rPr lang="fr-FR" dirty="0"/>
              <a:t> des indicateurs clés d’activité de son pôle (temps moyen consacré à la résolution d’une panne, à la prise en charge d’une demande de résolution de bug, taux d’utilisation d’une nouvelle fonctionnalité d’un logiciel métiers, etc.)</a:t>
            </a:r>
          </a:p>
        </p:txBody>
      </p:sp>
      <p:sp>
        <p:nvSpPr>
          <p:cNvPr id="59" name="ZoneTexte 58">
            <a:extLst>
              <a:ext uri="{FF2B5EF4-FFF2-40B4-BE49-F238E27FC236}">
                <a16:creationId xmlns:a16="http://schemas.microsoft.com/office/drawing/2014/main" id="{546A5CAE-206B-4D86-89CC-1C357C4551DD}"/>
              </a:ext>
            </a:extLst>
          </p:cNvPr>
          <p:cNvSpPr txBox="1"/>
          <p:nvPr/>
        </p:nvSpPr>
        <p:spPr>
          <a:xfrm>
            <a:off x="281100" y="8818616"/>
            <a:ext cx="5320570" cy="276999"/>
          </a:xfrm>
          <a:prstGeom prst="rect">
            <a:avLst/>
          </a:prstGeom>
          <a:noFill/>
        </p:spPr>
        <p:txBody>
          <a:bodyPr wrap="square">
            <a:spAutoFit/>
          </a:bodyPr>
          <a:lstStyle/>
          <a:p>
            <a:pPr marL="0" indent="0">
              <a:spcBef>
                <a:spcPts val="200"/>
              </a:spcBef>
              <a:spcAft>
                <a:spcPts val="200"/>
              </a:spcAft>
              <a:buFont typeface="Arial" panose="020B0604020202020204" pitchFamily="34" charset="0"/>
              <a:buNone/>
            </a:pPr>
            <a:r>
              <a:rPr lang="fr-FR" sz="1200" dirty="0">
                <a:solidFill>
                  <a:schemeClr val="accent3">
                    <a:lumMod val="75000"/>
                  </a:schemeClr>
                </a:solidFill>
                <a:latin typeface="Univers Light" panose="020B0403020202020204" pitchFamily="34" charset="0"/>
              </a:rPr>
              <a:t>Management et pilotage du pôle systèmes d’information</a:t>
            </a:r>
          </a:p>
        </p:txBody>
      </p:sp>
      <p:pic>
        <p:nvPicPr>
          <p:cNvPr id="5" name="Image 4" descr="Une image contenant texte, Police, logo, Graphique&#10;&#10;Description générée automatiquement">
            <a:extLst>
              <a:ext uri="{FF2B5EF4-FFF2-40B4-BE49-F238E27FC236}">
                <a16:creationId xmlns:a16="http://schemas.microsoft.com/office/drawing/2014/main" id="{53519870-EF86-A39F-6F7C-DD3707281AB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7011" y="125112"/>
            <a:ext cx="1117053" cy="922337"/>
          </a:xfrm>
          <a:prstGeom prst="rect">
            <a:avLst/>
          </a:prstGeom>
        </p:spPr>
      </p:pic>
    </p:spTree>
    <p:extLst>
      <p:ext uri="{BB962C8B-B14F-4D97-AF65-F5344CB8AC3E}">
        <p14:creationId xmlns:p14="http://schemas.microsoft.com/office/powerpoint/2010/main" val="938408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grpSp>
        <p:nvGrpSpPr>
          <p:cNvPr id="184" name="Groupe 183">
            <a:extLst>
              <a:ext uri="{FF2B5EF4-FFF2-40B4-BE49-F238E27FC236}">
                <a16:creationId xmlns:a16="http://schemas.microsoft.com/office/drawing/2014/main" id="{6FBFDE81-A642-46CE-90C9-6B9292ABC37E}"/>
              </a:ext>
            </a:extLst>
          </p:cNvPr>
          <p:cNvGrpSpPr/>
          <p:nvPr/>
        </p:nvGrpSpPr>
        <p:grpSpPr>
          <a:xfrm>
            <a:off x="149688" y="1555576"/>
            <a:ext cx="2842800" cy="369332"/>
            <a:chOff x="350572" y="2377258"/>
            <a:chExt cx="2842800" cy="369332"/>
          </a:xfrm>
        </p:grpSpPr>
        <p:sp>
          <p:nvSpPr>
            <p:cNvPr id="185" name="ZoneTexte 184">
              <a:extLst>
                <a:ext uri="{FF2B5EF4-FFF2-40B4-BE49-F238E27FC236}">
                  <a16:creationId xmlns:a16="http://schemas.microsoft.com/office/drawing/2014/main" id="{09715151-1A0E-44FD-A6B3-2F7BC2F3DA08}"/>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1"/>
                  </a:solidFill>
                  <a:latin typeface="Univers Light" panose="020B0403020202020204" pitchFamily="34" charset="0"/>
                </a:rPr>
                <a:t>Compétences</a:t>
              </a:r>
            </a:p>
          </p:txBody>
        </p:sp>
        <p:sp>
          <p:nvSpPr>
            <p:cNvPr id="186" name="Triangle isocèle 185">
              <a:extLst>
                <a:ext uri="{FF2B5EF4-FFF2-40B4-BE49-F238E27FC236}">
                  <a16:creationId xmlns:a16="http://schemas.microsoft.com/office/drawing/2014/main" id="{8ED96F8C-9809-40FA-AAAD-2106B0353634}"/>
                </a:ext>
              </a:extLst>
            </p:cNvPr>
            <p:cNvSpPr/>
            <p:nvPr/>
          </p:nvSpPr>
          <p:spPr>
            <a:xfrm rot="5400000">
              <a:off x="307540" y="2493322"/>
              <a:ext cx="215384" cy="129320"/>
            </a:xfrm>
            <a:prstGeom prst="triangle">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1"/>
                </a:solidFill>
              </a:endParaRPr>
            </a:p>
          </p:txBody>
        </p:sp>
      </p:grpSp>
      <p:cxnSp>
        <p:nvCxnSpPr>
          <p:cNvPr id="208" name="Connecteur droit 207">
            <a:extLst>
              <a:ext uri="{FF2B5EF4-FFF2-40B4-BE49-F238E27FC236}">
                <a16:creationId xmlns:a16="http://schemas.microsoft.com/office/drawing/2014/main" id="{69771BD5-6E32-44E4-B8F0-6BE5B94C3E64}"/>
              </a:ext>
            </a:extLst>
          </p:cNvPr>
          <p:cNvCxnSpPr>
            <a:cxnSpLocks/>
          </p:cNvCxnSpPr>
          <p:nvPr/>
        </p:nvCxnSpPr>
        <p:spPr>
          <a:xfrm>
            <a:off x="298723" y="1924908"/>
            <a:ext cx="3265200" cy="0"/>
          </a:xfrm>
          <a:prstGeom prst="line">
            <a:avLst/>
          </a:prstGeom>
          <a:ln w="25400">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255" name="ZoneTexte 254">
            <a:extLst>
              <a:ext uri="{FF2B5EF4-FFF2-40B4-BE49-F238E27FC236}">
                <a16:creationId xmlns:a16="http://schemas.microsoft.com/office/drawing/2014/main" id="{A1AA1689-BA2C-4352-AA12-3CAEC5FD027E}"/>
              </a:ext>
            </a:extLst>
          </p:cNvPr>
          <p:cNvSpPr txBox="1"/>
          <p:nvPr/>
        </p:nvSpPr>
        <p:spPr>
          <a:xfrm>
            <a:off x="233264" y="6426026"/>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 compétences transverses</a:t>
            </a:r>
          </a:p>
        </p:txBody>
      </p:sp>
      <p:sp>
        <p:nvSpPr>
          <p:cNvPr id="132" name="ZoneTexte 131">
            <a:extLst>
              <a:ext uri="{FF2B5EF4-FFF2-40B4-BE49-F238E27FC236}">
                <a16:creationId xmlns:a16="http://schemas.microsoft.com/office/drawing/2014/main" id="{C6D215BB-1927-4A9E-81A9-AA44B45B6100}"/>
              </a:ext>
            </a:extLst>
          </p:cNvPr>
          <p:cNvSpPr txBox="1"/>
          <p:nvPr/>
        </p:nvSpPr>
        <p:spPr>
          <a:xfrm>
            <a:off x="233264" y="2003897"/>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Macro-compétences spécifiques</a:t>
            </a:r>
          </a:p>
        </p:txBody>
      </p:sp>
      <p:sp>
        <p:nvSpPr>
          <p:cNvPr id="133" name="ZoneTexte 132">
            <a:extLst>
              <a:ext uri="{FF2B5EF4-FFF2-40B4-BE49-F238E27FC236}">
                <a16:creationId xmlns:a16="http://schemas.microsoft.com/office/drawing/2014/main" id="{F587C10D-AC6E-45B3-BF83-D6319499706F}"/>
              </a:ext>
            </a:extLst>
          </p:cNvPr>
          <p:cNvSpPr txBox="1"/>
          <p:nvPr/>
        </p:nvSpPr>
        <p:spPr>
          <a:xfrm>
            <a:off x="4692506" y="2311238"/>
            <a:ext cx="3063558"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Exemple d’application</a:t>
            </a:r>
          </a:p>
        </p:txBody>
      </p:sp>
      <p:sp>
        <p:nvSpPr>
          <p:cNvPr id="134" name="ZoneTexte 133">
            <a:extLst>
              <a:ext uri="{FF2B5EF4-FFF2-40B4-BE49-F238E27FC236}">
                <a16:creationId xmlns:a16="http://schemas.microsoft.com/office/drawing/2014/main" id="{04F9E212-75A1-4AA9-9A73-906423549C68}"/>
              </a:ext>
            </a:extLst>
          </p:cNvPr>
          <p:cNvSpPr txBox="1"/>
          <p:nvPr/>
        </p:nvSpPr>
        <p:spPr>
          <a:xfrm>
            <a:off x="1693913" y="2227182"/>
            <a:ext cx="3956910" cy="4001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Niveau attendu sur la macro-compétence et </a:t>
            </a:r>
            <a:br>
              <a:rPr lang="fr-FR" dirty="0">
                <a:solidFill>
                  <a:schemeClr val="accent1"/>
                </a:solidFill>
              </a:rPr>
            </a:br>
            <a:r>
              <a:rPr lang="fr-FR" dirty="0">
                <a:solidFill>
                  <a:schemeClr val="accent1"/>
                </a:solidFill>
              </a:rPr>
              <a:t>compétence associée</a:t>
            </a:r>
          </a:p>
        </p:txBody>
      </p:sp>
      <p:sp>
        <p:nvSpPr>
          <p:cNvPr id="136" name="ZoneTexte 135">
            <a:extLst>
              <a:ext uri="{FF2B5EF4-FFF2-40B4-BE49-F238E27FC236}">
                <a16:creationId xmlns:a16="http://schemas.microsoft.com/office/drawing/2014/main" id="{AB640B82-2EE7-4FF0-9657-1912AF3F122C}"/>
              </a:ext>
            </a:extLst>
          </p:cNvPr>
          <p:cNvSpPr txBox="1"/>
          <p:nvPr/>
        </p:nvSpPr>
        <p:spPr>
          <a:xfrm>
            <a:off x="-648" y="2311238"/>
            <a:ext cx="1908277"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Macro-compétence</a:t>
            </a:r>
          </a:p>
        </p:txBody>
      </p:sp>
      <p:cxnSp>
        <p:nvCxnSpPr>
          <p:cNvPr id="137" name="Connecteur droit 136">
            <a:extLst>
              <a:ext uri="{FF2B5EF4-FFF2-40B4-BE49-F238E27FC236}">
                <a16:creationId xmlns:a16="http://schemas.microsoft.com/office/drawing/2014/main" id="{35DDEFAF-CA16-4B2F-923E-EF9A0E56AB1C}"/>
              </a:ext>
            </a:extLst>
          </p:cNvPr>
          <p:cNvCxnSpPr/>
          <p:nvPr/>
        </p:nvCxnSpPr>
        <p:spPr>
          <a:xfrm flipV="1">
            <a:off x="238250" y="2609602"/>
            <a:ext cx="698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1" name="Connecteur droit 160">
            <a:extLst>
              <a:ext uri="{FF2B5EF4-FFF2-40B4-BE49-F238E27FC236}">
                <a16:creationId xmlns:a16="http://schemas.microsoft.com/office/drawing/2014/main" id="{4DD5C89A-6085-4ACB-9449-06A1A6E90BF0}"/>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grpSp>
        <p:nvGrpSpPr>
          <p:cNvPr id="29" name="Groupe 28">
            <a:extLst>
              <a:ext uri="{FF2B5EF4-FFF2-40B4-BE49-F238E27FC236}">
                <a16:creationId xmlns:a16="http://schemas.microsoft.com/office/drawing/2014/main" id="{19C6D838-0EA0-4947-A8D1-1C0793B57DA0}"/>
              </a:ext>
            </a:extLst>
          </p:cNvPr>
          <p:cNvGrpSpPr/>
          <p:nvPr/>
        </p:nvGrpSpPr>
        <p:grpSpPr>
          <a:xfrm>
            <a:off x="205409" y="4565741"/>
            <a:ext cx="7193991" cy="507831"/>
            <a:chOff x="98900" y="5811621"/>
            <a:chExt cx="7193991" cy="507831"/>
          </a:xfrm>
        </p:grpSpPr>
        <p:sp>
          <p:nvSpPr>
            <p:cNvPr id="271" name="ZoneTexte 270">
              <a:extLst>
                <a:ext uri="{FF2B5EF4-FFF2-40B4-BE49-F238E27FC236}">
                  <a16:creationId xmlns:a16="http://schemas.microsoft.com/office/drawing/2014/main" id="{92F80A0A-6132-4690-B35E-8046D31A47AC}"/>
                </a:ext>
              </a:extLst>
            </p:cNvPr>
            <p:cNvSpPr txBox="1"/>
            <p:nvPr/>
          </p:nvSpPr>
          <p:spPr>
            <a:xfrm>
              <a:off x="98900" y="5865481"/>
              <a:ext cx="167567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Gestion et exploitation d'une base de données</a:t>
              </a:r>
            </a:p>
          </p:txBody>
        </p:sp>
        <p:sp>
          <p:nvSpPr>
            <p:cNvPr id="180" name="Rectangle 179">
              <a:extLst>
                <a:ext uri="{FF2B5EF4-FFF2-40B4-BE49-F238E27FC236}">
                  <a16:creationId xmlns:a16="http://schemas.microsoft.com/office/drawing/2014/main" id="{5AB6A684-C315-4F96-9F0C-DB71AC7E6F58}"/>
                </a:ext>
              </a:extLst>
            </p:cNvPr>
            <p:cNvSpPr/>
            <p:nvPr/>
          </p:nvSpPr>
          <p:spPr>
            <a:xfrm>
              <a:off x="5239404" y="5811621"/>
              <a:ext cx="2053487"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Analyser les indicateurs de performance des SI du cabinet pour les présenter aux EC dirigeants</a:t>
              </a:r>
            </a:p>
          </p:txBody>
        </p:sp>
        <p:grpSp>
          <p:nvGrpSpPr>
            <p:cNvPr id="2" name="Groupe 1">
              <a:extLst>
                <a:ext uri="{FF2B5EF4-FFF2-40B4-BE49-F238E27FC236}">
                  <a16:creationId xmlns:a16="http://schemas.microsoft.com/office/drawing/2014/main" id="{E59B7290-41BB-40C0-94A6-9B87D239C2E1}"/>
                </a:ext>
              </a:extLst>
            </p:cNvPr>
            <p:cNvGrpSpPr/>
            <p:nvPr/>
          </p:nvGrpSpPr>
          <p:grpSpPr>
            <a:xfrm>
              <a:off x="1835679" y="5813536"/>
              <a:ext cx="3466824" cy="504000"/>
              <a:chOff x="1835679" y="5813536"/>
              <a:chExt cx="3466824" cy="504000"/>
            </a:xfrm>
          </p:grpSpPr>
          <p:grpSp>
            <p:nvGrpSpPr>
              <p:cNvPr id="336" name="Groupe 335">
                <a:extLst>
                  <a:ext uri="{FF2B5EF4-FFF2-40B4-BE49-F238E27FC236}">
                    <a16:creationId xmlns:a16="http://schemas.microsoft.com/office/drawing/2014/main" id="{57CAE57E-6EAB-402C-A1BB-7AB8BF723B5D}"/>
                  </a:ext>
                </a:extLst>
              </p:cNvPr>
              <p:cNvGrpSpPr/>
              <p:nvPr/>
            </p:nvGrpSpPr>
            <p:grpSpPr>
              <a:xfrm>
                <a:off x="1835679" y="5813536"/>
                <a:ext cx="3405719" cy="504000"/>
                <a:chOff x="1907629" y="2769899"/>
                <a:chExt cx="3405719" cy="504000"/>
              </a:xfrm>
            </p:grpSpPr>
            <p:sp>
              <p:nvSpPr>
                <p:cNvPr id="337" name="Rectangle 336">
                  <a:extLst>
                    <a:ext uri="{FF2B5EF4-FFF2-40B4-BE49-F238E27FC236}">
                      <a16:creationId xmlns:a16="http://schemas.microsoft.com/office/drawing/2014/main" id="{C040753F-0786-4DB7-AFB8-FC245A3923C0}"/>
                    </a:ext>
                  </a:extLst>
                </p:cNvPr>
                <p:cNvSpPr/>
                <p:nvPr/>
              </p:nvSpPr>
              <p:spPr>
                <a:xfrm>
                  <a:off x="2052761" y="27698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8" name="Groupe 337">
                  <a:extLst>
                    <a:ext uri="{FF2B5EF4-FFF2-40B4-BE49-F238E27FC236}">
                      <a16:creationId xmlns:a16="http://schemas.microsoft.com/office/drawing/2014/main" id="{F41CF2C2-82EC-4826-951B-B3FC69032768}"/>
                    </a:ext>
                  </a:extLst>
                </p:cNvPr>
                <p:cNvGrpSpPr/>
                <p:nvPr/>
              </p:nvGrpSpPr>
              <p:grpSpPr>
                <a:xfrm>
                  <a:off x="1907629" y="2769899"/>
                  <a:ext cx="271472" cy="504000"/>
                  <a:chOff x="1903658" y="4003285"/>
                  <a:chExt cx="265051" cy="504000"/>
                </a:xfrm>
              </p:grpSpPr>
              <p:cxnSp>
                <p:nvCxnSpPr>
                  <p:cNvPr id="339" name="Connecteur droit 338">
                    <a:extLst>
                      <a:ext uri="{FF2B5EF4-FFF2-40B4-BE49-F238E27FC236}">
                        <a16:creationId xmlns:a16="http://schemas.microsoft.com/office/drawing/2014/main" id="{A85466AC-360A-4FA8-8292-1E5C3AA0C1F5}"/>
                      </a:ext>
                    </a:extLst>
                  </p:cNvPr>
                  <p:cNvCxnSpPr>
                    <a:cxnSpLocks/>
                  </p:cNvCxnSpPr>
                  <p:nvPr/>
                </p:nvCxnSpPr>
                <p:spPr>
                  <a:xfrm>
                    <a:off x="2036183" y="40032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40" name="Ellipse 339">
                    <a:extLst>
                      <a:ext uri="{FF2B5EF4-FFF2-40B4-BE49-F238E27FC236}">
                        <a16:creationId xmlns:a16="http://schemas.microsoft.com/office/drawing/2014/main" id="{793B9EEC-802F-409C-9A61-46481D178DDB}"/>
                      </a:ext>
                    </a:extLst>
                  </p:cNvPr>
                  <p:cNvSpPr/>
                  <p:nvPr/>
                </p:nvSpPr>
                <p:spPr>
                  <a:xfrm>
                    <a:off x="1903658" y="41368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440" name="Rectangle 439">
                <a:extLst>
                  <a:ext uri="{FF2B5EF4-FFF2-40B4-BE49-F238E27FC236}">
                    <a16:creationId xmlns:a16="http://schemas.microsoft.com/office/drawing/2014/main" id="{8C73D362-3378-4050-85D5-C819CCFE0280}"/>
                  </a:ext>
                </a:extLst>
              </p:cNvPr>
              <p:cNvSpPr/>
              <p:nvPr/>
            </p:nvSpPr>
            <p:spPr>
              <a:xfrm>
                <a:off x="2062503" y="5865481"/>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Conduire des analyses avancées, identifier et utiliser les outils d'exploitation adaptés</a:t>
                </a:r>
              </a:p>
            </p:txBody>
          </p:sp>
        </p:grpSp>
      </p:grpSp>
      <p:grpSp>
        <p:nvGrpSpPr>
          <p:cNvPr id="17" name="Groupe 16">
            <a:extLst>
              <a:ext uri="{FF2B5EF4-FFF2-40B4-BE49-F238E27FC236}">
                <a16:creationId xmlns:a16="http://schemas.microsoft.com/office/drawing/2014/main" id="{993E20E4-8629-4177-850A-E7AF52CC3F46}"/>
              </a:ext>
            </a:extLst>
          </p:cNvPr>
          <p:cNvGrpSpPr/>
          <p:nvPr/>
        </p:nvGrpSpPr>
        <p:grpSpPr>
          <a:xfrm>
            <a:off x="205409" y="3925517"/>
            <a:ext cx="7069791" cy="553998"/>
            <a:chOff x="205409" y="5137575"/>
            <a:chExt cx="7069791" cy="553998"/>
          </a:xfrm>
        </p:grpSpPr>
        <p:sp>
          <p:nvSpPr>
            <p:cNvPr id="269" name="ZoneTexte 268">
              <a:extLst>
                <a:ext uri="{FF2B5EF4-FFF2-40B4-BE49-F238E27FC236}">
                  <a16:creationId xmlns:a16="http://schemas.microsoft.com/office/drawing/2014/main" id="{BE4A6FEA-CEE8-42CF-8D97-BD511FD0BB01}"/>
                </a:ext>
              </a:extLst>
            </p:cNvPr>
            <p:cNvSpPr txBox="1"/>
            <p:nvPr/>
          </p:nvSpPr>
          <p:spPr>
            <a:xfrm>
              <a:off x="205409" y="5214519"/>
              <a:ext cx="1845057"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Sécurité des échanges de données avec l'externe</a:t>
              </a:r>
            </a:p>
          </p:txBody>
        </p:sp>
        <p:sp>
          <p:nvSpPr>
            <p:cNvPr id="357" name="Rectangle 356">
              <a:extLst>
                <a:ext uri="{FF2B5EF4-FFF2-40B4-BE49-F238E27FC236}">
                  <a16:creationId xmlns:a16="http://schemas.microsoft.com/office/drawing/2014/main" id="{B6A0A7A7-4DCE-4CB7-8EFF-BBD58C89DD5D}"/>
                </a:ext>
              </a:extLst>
            </p:cNvPr>
            <p:cNvSpPr/>
            <p:nvPr/>
          </p:nvSpPr>
          <p:spPr>
            <a:xfrm>
              <a:off x="5326559" y="5160659"/>
              <a:ext cx="1948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Identifier les zones de risques i des SI, mettre en œuvre les mesures de cybersécurité</a:t>
              </a:r>
            </a:p>
          </p:txBody>
        </p:sp>
        <p:grpSp>
          <p:nvGrpSpPr>
            <p:cNvPr id="331" name="Groupe 330">
              <a:extLst>
                <a:ext uri="{FF2B5EF4-FFF2-40B4-BE49-F238E27FC236}">
                  <a16:creationId xmlns:a16="http://schemas.microsoft.com/office/drawing/2014/main" id="{8DA7CB9C-FF53-4B24-86AB-53D119C6131B}"/>
                </a:ext>
              </a:extLst>
            </p:cNvPr>
            <p:cNvGrpSpPr/>
            <p:nvPr/>
          </p:nvGrpSpPr>
          <p:grpSpPr>
            <a:xfrm>
              <a:off x="1942188" y="5162574"/>
              <a:ext cx="3405719" cy="504000"/>
              <a:chOff x="1907629" y="2805482"/>
              <a:chExt cx="3405719" cy="504000"/>
            </a:xfrm>
          </p:grpSpPr>
          <p:sp>
            <p:nvSpPr>
              <p:cNvPr id="332" name="Rectangle 331">
                <a:extLst>
                  <a:ext uri="{FF2B5EF4-FFF2-40B4-BE49-F238E27FC236}">
                    <a16:creationId xmlns:a16="http://schemas.microsoft.com/office/drawing/2014/main" id="{6D4CDBF9-31D6-4930-A2DF-0601844DD1AC}"/>
                  </a:ext>
                </a:extLst>
              </p:cNvPr>
              <p:cNvSpPr/>
              <p:nvPr/>
            </p:nvSpPr>
            <p:spPr>
              <a:xfrm>
                <a:off x="2052761" y="2805482"/>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3" name="Groupe 332">
                <a:extLst>
                  <a:ext uri="{FF2B5EF4-FFF2-40B4-BE49-F238E27FC236}">
                    <a16:creationId xmlns:a16="http://schemas.microsoft.com/office/drawing/2014/main" id="{CBA849EC-FEBA-4775-A747-DF4096F1A32B}"/>
                  </a:ext>
                </a:extLst>
              </p:cNvPr>
              <p:cNvGrpSpPr/>
              <p:nvPr/>
            </p:nvGrpSpPr>
            <p:grpSpPr>
              <a:xfrm>
                <a:off x="1907629" y="2805482"/>
                <a:ext cx="271472" cy="504000"/>
                <a:chOff x="1903658" y="4038868"/>
                <a:chExt cx="265051" cy="504000"/>
              </a:xfrm>
            </p:grpSpPr>
            <p:cxnSp>
              <p:nvCxnSpPr>
                <p:cNvPr id="334" name="Connecteur droit 333">
                  <a:extLst>
                    <a:ext uri="{FF2B5EF4-FFF2-40B4-BE49-F238E27FC236}">
                      <a16:creationId xmlns:a16="http://schemas.microsoft.com/office/drawing/2014/main" id="{C1AEB666-3357-4476-8A55-C3637A45BDC2}"/>
                    </a:ext>
                  </a:extLst>
                </p:cNvPr>
                <p:cNvCxnSpPr>
                  <a:cxnSpLocks/>
                </p:cNvCxnSpPr>
                <p:nvPr/>
              </p:nvCxnSpPr>
              <p:spPr>
                <a:xfrm>
                  <a:off x="2036183" y="4038868"/>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35" name="Ellipse 334">
                  <a:extLst>
                    <a:ext uri="{FF2B5EF4-FFF2-40B4-BE49-F238E27FC236}">
                      <a16:creationId xmlns:a16="http://schemas.microsoft.com/office/drawing/2014/main" id="{781AD12E-50B0-4AEB-9384-75B3566F6558}"/>
                    </a:ext>
                  </a:extLst>
                </p:cNvPr>
                <p:cNvSpPr/>
                <p:nvPr/>
              </p:nvSpPr>
              <p:spPr>
                <a:xfrm>
                  <a:off x="1903658" y="4172416"/>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441" name="Rectangle 440">
              <a:extLst>
                <a:ext uri="{FF2B5EF4-FFF2-40B4-BE49-F238E27FC236}">
                  <a16:creationId xmlns:a16="http://schemas.microsoft.com/office/drawing/2014/main" id="{8040C9E9-C4B8-423C-A0E1-6BF6AFEC50AE}"/>
                </a:ext>
              </a:extLst>
            </p:cNvPr>
            <p:cNvSpPr/>
            <p:nvPr/>
          </p:nvSpPr>
          <p:spPr>
            <a:xfrm>
              <a:off x="2169012" y="5137575"/>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Définir une stratégie de sécurisation des échanges de données à l'échelle du cabinet ou d'une structure cliente</a:t>
              </a:r>
            </a:p>
          </p:txBody>
        </p:sp>
      </p:grpSp>
      <p:grpSp>
        <p:nvGrpSpPr>
          <p:cNvPr id="5" name="Groupe 4">
            <a:extLst>
              <a:ext uri="{FF2B5EF4-FFF2-40B4-BE49-F238E27FC236}">
                <a16:creationId xmlns:a16="http://schemas.microsoft.com/office/drawing/2014/main" id="{2D0D86F7-46F1-48BC-A3DB-75EB036B616D}"/>
              </a:ext>
            </a:extLst>
          </p:cNvPr>
          <p:cNvGrpSpPr/>
          <p:nvPr/>
        </p:nvGrpSpPr>
        <p:grpSpPr>
          <a:xfrm>
            <a:off x="205409" y="3285293"/>
            <a:ext cx="7142579" cy="553998"/>
            <a:chOff x="205409" y="4044052"/>
            <a:chExt cx="7142579" cy="553998"/>
          </a:xfrm>
        </p:grpSpPr>
        <p:sp>
          <p:nvSpPr>
            <p:cNvPr id="257" name="ZoneTexte 256">
              <a:extLst>
                <a:ext uri="{FF2B5EF4-FFF2-40B4-BE49-F238E27FC236}">
                  <a16:creationId xmlns:a16="http://schemas.microsoft.com/office/drawing/2014/main" id="{53914EAE-EF9A-4430-B2A0-F5F68E9DED94}"/>
                </a:ext>
              </a:extLst>
            </p:cNvPr>
            <p:cNvSpPr txBox="1"/>
            <p:nvPr/>
          </p:nvSpPr>
          <p:spPr>
            <a:xfrm>
              <a:off x="205409" y="4044052"/>
              <a:ext cx="1675673"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Process et méthodologies de travail spécifiques au domaine de spécialité</a:t>
              </a:r>
            </a:p>
          </p:txBody>
        </p:sp>
        <p:sp>
          <p:nvSpPr>
            <p:cNvPr id="354" name="Rectangle 353">
              <a:extLst>
                <a:ext uri="{FF2B5EF4-FFF2-40B4-BE49-F238E27FC236}">
                  <a16:creationId xmlns:a16="http://schemas.microsoft.com/office/drawing/2014/main" id="{DB7EF706-8C78-4E32-931C-FB6F6E2B19DA}"/>
                </a:ext>
              </a:extLst>
            </p:cNvPr>
            <p:cNvSpPr/>
            <p:nvPr/>
          </p:nvSpPr>
          <p:spPr>
            <a:xfrm>
              <a:off x="5377347" y="4136385"/>
              <a:ext cx="1970641" cy="369332"/>
            </a:xfrm>
            <a:prstGeom prst="rect">
              <a:avLst/>
            </a:prstGeom>
            <a:noFill/>
          </p:spPr>
          <p:txBody>
            <a:bodyPr wrap="square">
              <a:spAutoFit/>
            </a:bodyPr>
            <a:lstStyle/>
            <a:p>
              <a:r>
                <a:rPr lang="fr-FR" sz="900" i="1" dirty="0">
                  <a:solidFill>
                    <a:schemeClr val="tx2"/>
                  </a:solidFill>
                  <a:latin typeface="Univers Light" panose="020B0403020202020204" pitchFamily="34" charset="0"/>
                </a:rPr>
                <a:t>Superviser la mise en place d’un SI comptable à l’échelle du cabinet </a:t>
              </a:r>
            </a:p>
          </p:txBody>
        </p:sp>
        <p:sp>
          <p:nvSpPr>
            <p:cNvPr id="322" name="Rectangle 321">
              <a:extLst>
                <a:ext uri="{FF2B5EF4-FFF2-40B4-BE49-F238E27FC236}">
                  <a16:creationId xmlns:a16="http://schemas.microsoft.com/office/drawing/2014/main" id="{CB191A3C-EC4D-4967-98BE-4B8C913179DF}"/>
                </a:ext>
              </a:extLst>
            </p:cNvPr>
            <p:cNvSpPr/>
            <p:nvPr/>
          </p:nvSpPr>
          <p:spPr>
            <a:xfrm>
              <a:off x="2087320" y="4069051"/>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23" name="Groupe 322">
              <a:extLst>
                <a:ext uri="{FF2B5EF4-FFF2-40B4-BE49-F238E27FC236}">
                  <a16:creationId xmlns:a16="http://schemas.microsoft.com/office/drawing/2014/main" id="{2829419E-A267-4219-865B-191D1F349738}"/>
                </a:ext>
              </a:extLst>
            </p:cNvPr>
            <p:cNvGrpSpPr/>
            <p:nvPr/>
          </p:nvGrpSpPr>
          <p:grpSpPr>
            <a:xfrm>
              <a:off x="1942188" y="4069051"/>
              <a:ext cx="271472" cy="504000"/>
              <a:chOff x="1903658" y="4084077"/>
              <a:chExt cx="265051" cy="504000"/>
            </a:xfrm>
          </p:grpSpPr>
          <p:cxnSp>
            <p:nvCxnSpPr>
              <p:cNvPr id="324" name="Connecteur droit 323">
                <a:extLst>
                  <a:ext uri="{FF2B5EF4-FFF2-40B4-BE49-F238E27FC236}">
                    <a16:creationId xmlns:a16="http://schemas.microsoft.com/office/drawing/2014/main" id="{A38ECAA5-9A5B-426D-8174-EC1E5F3CF91F}"/>
                  </a:ext>
                </a:extLst>
              </p:cNvPr>
              <p:cNvCxnSpPr>
                <a:cxnSpLocks/>
              </p:cNvCxnSpPr>
              <p:nvPr/>
            </p:nvCxnSpPr>
            <p:spPr>
              <a:xfrm>
                <a:off x="2036183" y="4084077"/>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25" name="Ellipse 324">
                <a:extLst>
                  <a:ext uri="{FF2B5EF4-FFF2-40B4-BE49-F238E27FC236}">
                    <a16:creationId xmlns:a16="http://schemas.microsoft.com/office/drawing/2014/main" id="{5CF118CD-ECAD-412D-8D54-C398A1BDA78A}"/>
                  </a:ext>
                </a:extLst>
              </p:cNvPr>
              <p:cNvSpPr/>
              <p:nvPr/>
            </p:nvSpPr>
            <p:spPr>
              <a:xfrm>
                <a:off x="1903658" y="4217625"/>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sp>
          <p:nvSpPr>
            <p:cNvPr id="449" name="Rectangle 448">
              <a:extLst>
                <a:ext uri="{FF2B5EF4-FFF2-40B4-BE49-F238E27FC236}">
                  <a16:creationId xmlns:a16="http://schemas.microsoft.com/office/drawing/2014/main" id="{0293FA28-C73C-49BA-82F1-0C6E3CE37E01}"/>
                </a:ext>
              </a:extLst>
            </p:cNvPr>
            <p:cNvSpPr/>
            <p:nvPr/>
          </p:nvSpPr>
          <p:spPr>
            <a:xfrm>
              <a:off x="2169012" y="4044052"/>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Intégrer les évolutions réglementaires, économiques et technologiques pour créer et diffuser de nouveaux process et modes de travail </a:t>
              </a:r>
            </a:p>
          </p:txBody>
        </p:sp>
      </p:grpSp>
      <p:grpSp>
        <p:nvGrpSpPr>
          <p:cNvPr id="138" name="Groupe 137">
            <a:extLst>
              <a:ext uri="{FF2B5EF4-FFF2-40B4-BE49-F238E27FC236}">
                <a16:creationId xmlns:a16="http://schemas.microsoft.com/office/drawing/2014/main" id="{74717295-218C-4C08-9CE7-F17047296710}"/>
              </a:ext>
            </a:extLst>
          </p:cNvPr>
          <p:cNvGrpSpPr/>
          <p:nvPr/>
        </p:nvGrpSpPr>
        <p:grpSpPr>
          <a:xfrm>
            <a:off x="3995753" y="1529482"/>
            <a:ext cx="3456384" cy="481018"/>
            <a:chOff x="3635821" y="1491960"/>
            <a:chExt cx="3456384" cy="481018"/>
          </a:xfrm>
        </p:grpSpPr>
        <p:grpSp>
          <p:nvGrpSpPr>
            <p:cNvPr id="139" name="Groupe 138">
              <a:extLst>
                <a:ext uri="{FF2B5EF4-FFF2-40B4-BE49-F238E27FC236}">
                  <a16:creationId xmlns:a16="http://schemas.microsoft.com/office/drawing/2014/main" id="{26B70494-C0F3-4BB8-A16C-743E92AB026C}"/>
                </a:ext>
              </a:extLst>
            </p:cNvPr>
            <p:cNvGrpSpPr/>
            <p:nvPr/>
          </p:nvGrpSpPr>
          <p:grpSpPr>
            <a:xfrm>
              <a:off x="3747100" y="1491960"/>
              <a:ext cx="3129082" cy="451140"/>
              <a:chOff x="3747100" y="1491960"/>
              <a:chExt cx="3129082" cy="451140"/>
            </a:xfrm>
          </p:grpSpPr>
          <p:sp>
            <p:nvSpPr>
              <p:cNvPr id="175" name="Rectangle 174">
                <a:extLst>
                  <a:ext uri="{FF2B5EF4-FFF2-40B4-BE49-F238E27FC236}">
                    <a16:creationId xmlns:a16="http://schemas.microsoft.com/office/drawing/2014/main" id="{318BAB1A-E695-48F7-BA25-87F99DE8B68C}"/>
                  </a:ext>
                </a:extLst>
              </p:cNvPr>
              <p:cNvSpPr/>
              <p:nvPr/>
            </p:nvSpPr>
            <p:spPr>
              <a:xfrm>
                <a:off x="3789012" y="1527277"/>
                <a:ext cx="3087170" cy="415823"/>
              </a:xfrm>
              <a:prstGeom prst="rect">
                <a:avLst/>
              </a:prstGeom>
              <a:solidFill>
                <a:srgbClr val="FFFFFF"/>
              </a:solidFill>
              <a:ln w="22225">
                <a:solidFill>
                  <a:schemeClr val="bg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sp>
            <p:nvSpPr>
              <p:cNvPr id="176" name="ZoneTexte 175">
                <a:extLst>
                  <a:ext uri="{FF2B5EF4-FFF2-40B4-BE49-F238E27FC236}">
                    <a16:creationId xmlns:a16="http://schemas.microsoft.com/office/drawing/2014/main" id="{D4D0B925-FFBE-4DE7-A6AC-B4B7E0B86F66}"/>
                  </a:ext>
                </a:extLst>
              </p:cNvPr>
              <p:cNvSpPr txBox="1"/>
              <p:nvPr/>
            </p:nvSpPr>
            <p:spPr>
              <a:xfrm>
                <a:off x="3747100" y="1491960"/>
                <a:ext cx="845828" cy="21544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800" b="1" dirty="0"/>
                  <a:t>Légende</a:t>
                </a:r>
              </a:p>
            </p:txBody>
          </p:sp>
        </p:grpSp>
        <p:grpSp>
          <p:nvGrpSpPr>
            <p:cNvPr id="140" name="Groupe 139">
              <a:extLst>
                <a:ext uri="{FF2B5EF4-FFF2-40B4-BE49-F238E27FC236}">
                  <a16:creationId xmlns:a16="http://schemas.microsoft.com/office/drawing/2014/main" id="{76265C3D-CC2C-4137-9CAD-1B973BC9CB0A}"/>
                </a:ext>
              </a:extLst>
            </p:cNvPr>
            <p:cNvGrpSpPr/>
            <p:nvPr/>
          </p:nvGrpSpPr>
          <p:grpSpPr>
            <a:xfrm>
              <a:off x="5145033" y="1669592"/>
              <a:ext cx="1192567" cy="303386"/>
              <a:chOff x="5501712" y="1669592"/>
              <a:chExt cx="1192567" cy="303386"/>
            </a:xfrm>
          </p:grpSpPr>
          <p:sp>
            <p:nvSpPr>
              <p:cNvPr id="173" name="ZoneTexte 172">
                <a:extLst>
                  <a:ext uri="{FF2B5EF4-FFF2-40B4-BE49-F238E27FC236}">
                    <a16:creationId xmlns:a16="http://schemas.microsoft.com/office/drawing/2014/main" id="{4204D8CB-8682-4A16-A638-D7B729B8B9C0}"/>
                  </a:ext>
                </a:extLst>
              </p:cNvPr>
              <p:cNvSpPr txBox="1"/>
              <p:nvPr/>
            </p:nvSpPr>
            <p:spPr>
              <a:xfrm>
                <a:off x="5501712"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confirmé</a:t>
                </a:r>
              </a:p>
            </p:txBody>
          </p:sp>
          <p:sp>
            <p:nvSpPr>
              <p:cNvPr id="174" name="Ellipse 173">
                <a:extLst>
                  <a:ext uri="{FF2B5EF4-FFF2-40B4-BE49-F238E27FC236}">
                    <a16:creationId xmlns:a16="http://schemas.microsoft.com/office/drawing/2014/main" id="{5A6BBC2B-9F94-4E7C-A9B0-86841B690A39}"/>
                  </a:ext>
                </a:extLst>
              </p:cNvPr>
              <p:cNvSpPr/>
              <p:nvPr/>
            </p:nvSpPr>
            <p:spPr>
              <a:xfrm>
                <a:off x="6016187" y="1669592"/>
                <a:ext cx="163617" cy="133002"/>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3</a:t>
                </a:r>
              </a:p>
            </p:txBody>
          </p:sp>
        </p:grpSp>
        <p:grpSp>
          <p:nvGrpSpPr>
            <p:cNvPr id="141" name="Groupe 140">
              <a:extLst>
                <a:ext uri="{FF2B5EF4-FFF2-40B4-BE49-F238E27FC236}">
                  <a16:creationId xmlns:a16="http://schemas.microsoft.com/office/drawing/2014/main" id="{4C2E0B89-7242-417C-A4C6-E6F12F046B42}"/>
                </a:ext>
              </a:extLst>
            </p:cNvPr>
            <p:cNvGrpSpPr/>
            <p:nvPr/>
          </p:nvGrpSpPr>
          <p:grpSpPr>
            <a:xfrm>
              <a:off x="5899638" y="1669592"/>
              <a:ext cx="1192567" cy="303386"/>
              <a:chOff x="6322879" y="1669592"/>
              <a:chExt cx="1192567" cy="303386"/>
            </a:xfrm>
          </p:grpSpPr>
          <p:sp>
            <p:nvSpPr>
              <p:cNvPr id="163" name="ZoneTexte 162">
                <a:extLst>
                  <a:ext uri="{FF2B5EF4-FFF2-40B4-BE49-F238E27FC236}">
                    <a16:creationId xmlns:a16="http://schemas.microsoft.com/office/drawing/2014/main" id="{DDFD42BC-288D-45F4-8FA9-EF4DC3E98AA3}"/>
                  </a:ext>
                </a:extLst>
              </p:cNvPr>
              <p:cNvSpPr txBox="1"/>
              <p:nvPr/>
            </p:nvSpPr>
            <p:spPr>
              <a:xfrm>
                <a:off x="6322879"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expert</a:t>
                </a:r>
              </a:p>
            </p:txBody>
          </p:sp>
          <p:sp>
            <p:nvSpPr>
              <p:cNvPr id="164" name="Ellipse 163">
                <a:extLst>
                  <a:ext uri="{FF2B5EF4-FFF2-40B4-BE49-F238E27FC236}">
                    <a16:creationId xmlns:a16="http://schemas.microsoft.com/office/drawing/2014/main" id="{7F14CCB4-6157-4FB7-91EF-2ADDE8233595}"/>
                  </a:ext>
                </a:extLst>
              </p:cNvPr>
              <p:cNvSpPr/>
              <p:nvPr/>
            </p:nvSpPr>
            <p:spPr>
              <a:xfrm>
                <a:off x="6837354" y="1669592"/>
                <a:ext cx="163617" cy="133002"/>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4</a:t>
                </a:r>
              </a:p>
            </p:txBody>
          </p:sp>
        </p:grpSp>
        <p:grpSp>
          <p:nvGrpSpPr>
            <p:cNvPr id="147" name="Groupe 146">
              <a:extLst>
                <a:ext uri="{FF2B5EF4-FFF2-40B4-BE49-F238E27FC236}">
                  <a16:creationId xmlns:a16="http://schemas.microsoft.com/office/drawing/2014/main" id="{CE27C225-9343-4264-A24F-8749F947027A}"/>
                </a:ext>
              </a:extLst>
            </p:cNvPr>
            <p:cNvGrpSpPr/>
            <p:nvPr/>
          </p:nvGrpSpPr>
          <p:grpSpPr>
            <a:xfrm>
              <a:off x="4390427" y="1669592"/>
              <a:ext cx="1192567" cy="303386"/>
              <a:chOff x="4680545" y="1669592"/>
              <a:chExt cx="1192567" cy="303386"/>
            </a:xfrm>
          </p:grpSpPr>
          <p:sp>
            <p:nvSpPr>
              <p:cNvPr id="158" name="ZoneTexte 157">
                <a:extLst>
                  <a:ext uri="{FF2B5EF4-FFF2-40B4-BE49-F238E27FC236}">
                    <a16:creationId xmlns:a16="http://schemas.microsoft.com/office/drawing/2014/main" id="{431ED733-EE22-4EA7-9232-541624998C9E}"/>
                  </a:ext>
                </a:extLst>
              </p:cNvPr>
              <p:cNvSpPr txBox="1"/>
              <p:nvPr/>
            </p:nvSpPr>
            <p:spPr>
              <a:xfrm>
                <a:off x="4680545"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avancé</a:t>
                </a:r>
              </a:p>
            </p:txBody>
          </p:sp>
          <p:sp>
            <p:nvSpPr>
              <p:cNvPr id="160" name="Ellipse 159">
                <a:extLst>
                  <a:ext uri="{FF2B5EF4-FFF2-40B4-BE49-F238E27FC236}">
                    <a16:creationId xmlns:a16="http://schemas.microsoft.com/office/drawing/2014/main" id="{222FB295-8E7E-4B6C-BB6F-5779B279B758}"/>
                  </a:ext>
                </a:extLst>
              </p:cNvPr>
              <p:cNvSpPr/>
              <p:nvPr/>
            </p:nvSpPr>
            <p:spPr>
              <a:xfrm>
                <a:off x="5195020" y="1669592"/>
                <a:ext cx="163617" cy="13300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2</a:t>
                </a:r>
              </a:p>
            </p:txBody>
          </p:sp>
        </p:grpSp>
        <p:grpSp>
          <p:nvGrpSpPr>
            <p:cNvPr id="151" name="Groupe 150">
              <a:extLst>
                <a:ext uri="{FF2B5EF4-FFF2-40B4-BE49-F238E27FC236}">
                  <a16:creationId xmlns:a16="http://schemas.microsoft.com/office/drawing/2014/main" id="{8DEF2E79-B30A-4A55-AE61-7DFC7570A0D3}"/>
                </a:ext>
              </a:extLst>
            </p:cNvPr>
            <p:cNvGrpSpPr/>
            <p:nvPr/>
          </p:nvGrpSpPr>
          <p:grpSpPr>
            <a:xfrm>
              <a:off x="3635821" y="1669592"/>
              <a:ext cx="1192567" cy="303386"/>
              <a:chOff x="3859378" y="1669592"/>
              <a:chExt cx="1192567" cy="303386"/>
            </a:xfrm>
          </p:grpSpPr>
          <p:sp>
            <p:nvSpPr>
              <p:cNvPr id="154" name="ZoneTexte 153">
                <a:extLst>
                  <a:ext uri="{FF2B5EF4-FFF2-40B4-BE49-F238E27FC236}">
                    <a16:creationId xmlns:a16="http://schemas.microsoft.com/office/drawing/2014/main" id="{22805817-392C-454E-8F73-586483F5EC8F}"/>
                  </a:ext>
                </a:extLst>
              </p:cNvPr>
              <p:cNvSpPr txBox="1"/>
              <p:nvPr/>
            </p:nvSpPr>
            <p:spPr>
              <a:xfrm>
                <a:off x="3859378"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de base</a:t>
                </a:r>
              </a:p>
            </p:txBody>
          </p:sp>
          <p:sp>
            <p:nvSpPr>
              <p:cNvPr id="156" name="Ellipse 155">
                <a:extLst>
                  <a:ext uri="{FF2B5EF4-FFF2-40B4-BE49-F238E27FC236}">
                    <a16:creationId xmlns:a16="http://schemas.microsoft.com/office/drawing/2014/main" id="{0EF3A145-8E59-4D8C-9FDA-1DE9703E6A8C}"/>
                  </a:ext>
                </a:extLst>
              </p:cNvPr>
              <p:cNvSpPr/>
              <p:nvPr/>
            </p:nvSpPr>
            <p:spPr>
              <a:xfrm>
                <a:off x="4373853" y="1669592"/>
                <a:ext cx="163617" cy="133002"/>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solidFill>
                      <a:srgbClr val="FFFFFF"/>
                    </a:solidFill>
                  </a:rPr>
                  <a:t>1</a:t>
                </a:r>
              </a:p>
            </p:txBody>
          </p:sp>
        </p:grpSp>
      </p:grpSp>
      <p:grpSp>
        <p:nvGrpSpPr>
          <p:cNvPr id="177" name="Groupe 176">
            <a:extLst>
              <a:ext uri="{FF2B5EF4-FFF2-40B4-BE49-F238E27FC236}">
                <a16:creationId xmlns:a16="http://schemas.microsoft.com/office/drawing/2014/main" id="{0B673D2E-EE12-4687-B0BD-319B7CBFB217}"/>
              </a:ext>
            </a:extLst>
          </p:cNvPr>
          <p:cNvGrpSpPr/>
          <p:nvPr/>
        </p:nvGrpSpPr>
        <p:grpSpPr>
          <a:xfrm>
            <a:off x="205409" y="5159798"/>
            <a:ext cx="7193991" cy="553998"/>
            <a:chOff x="98900" y="5861634"/>
            <a:chExt cx="7193991" cy="553998"/>
          </a:xfrm>
        </p:grpSpPr>
        <p:sp>
          <p:nvSpPr>
            <p:cNvPr id="178" name="ZoneTexte 177">
              <a:extLst>
                <a:ext uri="{FF2B5EF4-FFF2-40B4-BE49-F238E27FC236}">
                  <a16:creationId xmlns:a16="http://schemas.microsoft.com/office/drawing/2014/main" id="{72D4ABDD-F2FF-4E20-BA36-95C04E8D4557}"/>
                </a:ext>
              </a:extLst>
            </p:cNvPr>
            <p:cNvSpPr txBox="1"/>
            <p:nvPr/>
          </p:nvSpPr>
          <p:spPr>
            <a:xfrm>
              <a:off x="98900" y="5938578"/>
              <a:ext cx="167567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Gestion d'une architecture fonctionnelle SI</a:t>
              </a:r>
            </a:p>
          </p:txBody>
        </p:sp>
        <p:sp>
          <p:nvSpPr>
            <p:cNvPr id="181" name="Rectangle 180">
              <a:extLst>
                <a:ext uri="{FF2B5EF4-FFF2-40B4-BE49-F238E27FC236}">
                  <a16:creationId xmlns:a16="http://schemas.microsoft.com/office/drawing/2014/main" id="{4F1470DC-AC07-420C-9D6D-E3EE2020C734}"/>
                </a:ext>
              </a:extLst>
            </p:cNvPr>
            <p:cNvSpPr/>
            <p:nvPr/>
          </p:nvSpPr>
          <p:spPr>
            <a:xfrm>
              <a:off x="5239404" y="5884718"/>
              <a:ext cx="2053487"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Définir la stratégie SI d’un pôle d’activité du cabinet pour s’adapter à l’évolution des offres</a:t>
              </a:r>
            </a:p>
          </p:txBody>
        </p:sp>
        <p:grpSp>
          <p:nvGrpSpPr>
            <p:cNvPr id="182" name="Groupe 181">
              <a:extLst>
                <a:ext uri="{FF2B5EF4-FFF2-40B4-BE49-F238E27FC236}">
                  <a16:creationId xmlns:a16="http://schemas.microsoft.com/office/drawing/2014/main" id="{F42EF93C-8402-46CA-AA19-CE274C6AB86E}"/>
                </a:ext>
              </a:extLst>
            </p:cNvPr>
            <p:cNvGrpSpPr/>
            <p:nvPr/>
          </p:nvGrpSpPr>
          <p:grpSpPr>
            <a:xfrm>
              <a:off x="1835679" y="5861634"/>
              <a:ext cx="3466824" cy="553998"/>
              <a:chOff x="1835679" y="5861634"/>
              <a:chExt cx="3466824" cy="553998"/>
            </a:xfrm>
          </p:grpSpPr>
          <p:grpSp>
            <p:nvGrpSpPr>
              <p:cNvPr id="183" name="Groupe 182">
                <a:extLst>
                  <a:ext uri="{FF2B5EF4-FFF2-40B4-BE49-F238E27FC236}">
                    <a16:creationId xmlns:a16="http://schemas.microsoft.com/office/drawing/2014/main" id="{78E0045A-C95C-43A6-A1F4-687140663321}"/>
                  </a:ext>
                </a:extLst>
              </p:cNvPr>
              <p:cNvGrpSpPr/>
              <p:nvPr/>
            </p:nvGrpSpPr>
            <p:grpSpPr>
              <a:xfrm>
                <a:off x="1835679" y="5886633"/>
                <a:ext cx="3405719" cy="504000"/>
                <a:chOff x="1907629" y="2842996"/>
                <a:chExt cx="3405719" cy="504000"/>
              </a:xfrm>
            </p:grpSpPr>
            <p:sp>
              <p:nvSpPr>
                <p:cNvPr id="188" name="Rectangle 187">
                  <a:extLst>
                    <a:ext uri="{FF2B5EF4-FFF2-40B4-BE49-F238E27FC236}">
                      <a16:creationId xmlns:a16="http://schemas.microsoft.com/office/drawing/2014/main" id="{0804EC73-CEDF-4A02-9F20-56A41B119A5B}"/>
                    </a:ext>
                  </a:extLst>
                </p:cNvPr>
                <p:cNvSpPr/>
                <p:nvPr/>
              </p:nvSpPr>
              <p:spPr>
                <a:xfrm>
                  <a:off x="2052761" y="2842996"/>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89" name="Groupe 188">
                  <a:extLst>
                    <a:ext uri="{FF2B5EF4-FFF2-40B4-BE49-F238E27FC236}">
                      <a16:creationId xmlns:a16="http://schemas.microsoft.com/office/drawing/2014/main" id="{7B53E1F5-AE44-43EB-9415-22BA984DF946}"/>
                    </a:ext>
                  </a:extLst>
                </p:cNvPr>
                <p:cNvGrpSpPr/>
                <p:nvPr/>
              </p:nvGrpSpPr>
              <p:grpSpPr>
                <a:xfrm>
                  <a:off x="1907629" y="2842996"/>
                  <a:ext cx="271472" cy="504000"/>
                  <a:chOff x="1903658" y="4076382"/>
                  <a:chExt cx="265051" cy="504000"/>
                </a:xfrm>
              </p:grpSpPr>
              <p:cxnSp>
                <p:nvCxnSpPr>
                  <p:cNvPr id="190" name="Connecteur droit 189">
                    <a:extLst>
                      <a:ext uri="{FF2B5EF4-FFF2-40B4-BE49-F238E27FC236}">
                        <a16:creationId xmlns:a16="http://schemas.microsoft.com/office/drawing/2014/main" id="{01BC3F67-A789-4798-A262-4FD792BC8FE1}"/>
                      </a:ext>
                    </a:extLst>
                  </p:cNvPr>
                  <p:cNvCxnSpPr>
                    <a:cxnSpLocks/>
                  </p:cNvCxnSpPr>
                  <p:nvPr/>
                </p:nvCxnSpPr>
                <p:spPr>
                  <a:xfrm>
                    <a:off x="2036183" y="4076382"/>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91" name="Ellipse 190">
                    <a:extLst>
                      <a:ext uri="{FF2B5EF4-FFF2-40B4-BE49-F238E27FC236}">
                        <a16:creationId xmlns:a16="http://schemas.microsoft.com/office/drawing/2014/main" id="{D104DE6F-F3C9-4198-9138-9E949DEF11FF}"/>
                      </a:ext>
                    </a:extLst>
                  </p:cNvPr>
                  <p:cNvSpPr/>
                  <p:nvPr/>
                </p:nvSpPr>
                <p:spPr>
                  <a:xfrm>
                    <a:off x="1903658" y="4209930"/>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187" name="Rectangle 186">
                <a:extLst>
                  <a:ext uri="{FF2B5EF4-FFF2-40B4-BE49-F238E27FC236}">
                    <a16:creationId xmlns:a16="http://schemas.microsoft.com/office/drawing/2014/main" id="{BBC89AF6-6E42-49AE-BB63-F42CC83AF096}"/>
                  </a:ext>
                </a:extLst>
              </p:cNvPr>
              <p:cNvSpPr/>
              <p:nvPr/>
            </p:nvSpPr>
            <p:spPr>
              <a:xfrm>
                <a:off x="2062503" y="5861634"/>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Définir et piloter la stratégie d'intégration d'un SI en tenant compte des besoins métiers, des contraintes techniques et de cybersécurité</a:t>
                </a:r>
              </a:p>
            </p:txBody>
          </p:sp>
        </p:grpSp>
      </p:grpSp>
      <p:grpSp>
        <p:nvGrpSpPr>
          <p:cNvPr id="233" name="Groupe 232">
            <a:extLst>
              <a:ext uri="{FF2B5EF4-FFF2-40B4-BE49-F238E27FC236}">
                <a16:creationId xmlns:a16="http://schemas.microsoft.com/office/drawing/2014/main" id="{1C7B9A15-1ECA-4B49-AAF8-C101FBF46658}"/>
              </a:ext>
            </a:extLst>
          </p:cNvPr>
          <p:cNvGrpSpPr/>
          <p:nvPr/>
        </p:nvGrpSpPr>
        <p:grpSpPr>
          <a:xfrm>
            <a:off x="205409" y="7269805"/>
            <a:ext cx="7246836" cy="507831"/>
            <a:chOff x="170850" y="7421983"/>
            <a:chExt cx="7246836" cy="507831"/>
          </a:xfrm>
        </p:grpSpPr>
        <p:grpSp>
          <p:nvGrpSpPr>
            <p:cNvPr id="234" name="Groupe 233">
              <a:extLst>
                <a:ext uri="{FF2B5EF4-FFF2-40B4-BE49-F238E27FC236}">
                  <a16:creationId xmlns:a16="http://schemas.microsoft.com/office/drawing/2014/main" id="{0AAEE4B6-59E8-4303-977A-5FC49C468D2C}"/>
                </a:ext>
              </a:extLst>
            </p:cNvPr>
            <p:cNvGrpSpPr/>
            <p:nvPr/>
          </p:nvGrpSpPr>
          <p:grpSpPr>
            <a:xfrm>
              <a:off x="170850" y="7421983"/>
              <a:ext cx="7246836" cy="507831"/>
              <a:chOff x="170850" y="7421983"/>
              <a:chExt cx="7246836" cy="507831"/>
            </a:xfrm>
          </p:grpSpPr>
          <p:sp>
            <p:nvSpPr>
              <p:cNvPr id="236" name="ZoneTexte 235">
                <a:extLst>
                  <a:ext uri="{FF2B5EF4-FFF2-40B4-BE49-F238E27FC236}">
                    <a16:creationId xmlns:a16="http://schemas.microsoft.com/office/drawing/2014/main" id="{5A1A6BDA-2362-4F69-A1E0-ADBCE10C9842}"/>
                  </a:ext>
                </a:extLst>
              </p:cNvPr>
              <p:cNvSpPr txBox="1"/>
              <p:nvPr/>
            </p:nvSpPr>
            <p:spPr>
              <a:xfrm>
                <a:off x="170850" y="7475843"/>
                <a:ext cx="1767172"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Communication écrite et orale</a:t>
                </a:r>
              </a:p>
            </p:txBody>
          </p:sp>
          <p:sp>
            <p:nvSpPr>
              <p:cNvPr id="237" name="Rectangle 236">
                <a:extLst>
                  <a:ext uri="{FF2B5EF4-FFF2-40B4-BE49-F238E27FC236}">
                    <a16:creationId xmlns:a16="http://schemas.microsoft.com/office/drawing/2014/main" id="{4E4C1EB1-92DA-4F42-8E92-C956FAA2A013}"/>
                  </a:ext>
                </a:extLst>
              </p:cNvPr>
              <p:cNvSpPr/>
              <p:nvPr/>
            </p:nvSpPr>
            <p:spPr>
              <a:xfrm>
                <a:off x="5292000" y="7421983"/>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Présenter aux directeurs des pôles d’activité, de façon pédagogique, </a:t>
                </a:r>
                <a:br>
                  <a:rPr lang="fr-FR" sz="900" i="1" dirty="0">
                    <a:solidFill>
                      <a:schemeClr val="tx2"/>
                    </a:solidFill>
                    <a:latin typeface="Univers Light" panose="020B0403020202020204" pitchFamily="34" charset="0"/>
                  </a:rPr>
                </a:br>
                <a:r>
                  <a:rPr lang="fr-FR" sz="900" i="1" dirty="0">
                    <a:solidFill>
                      <a:schemeClr val="tx2"/>
                    </a:solidFill>
                    <a:latin typeface="Univers Light" panose="020B0403020202020204" pitchFamily="34" charset="0"/>
                  </a:rPr>
                  <a:t>les indicateurs clés du pôle SI</a:t>
                </a:r>
              </a:p>
            </p:txBody>
          </p:sp>
          <p:grpSp>
            <p:nvGrpSpPr>
              <p:cNvPr id="238" name="Groupe 237">
                <a:extLst>
                  <a:ext uri="{FF2B5EF4-FFF2-40B4-BE49-F238E27FC236}">
                    <a16:creationId xmlns:a16="http://schemas.microsoft.com/office/drawing/2014/main" id="{9B7C57AE-E747-4331-BC6B-5DF19CE653F3}"/>
                  </a:ext>
                </a:extLst>
              </p:cNvPr>
              <p:cNvGrpSpPr/>
              <p:nvPr/>
            </p:nvGrpSpPr>
            <p:grpSpPr>
              <a:xfrm>
                <a:off x="1907629" y="7423898"/>
                <a:ext cx="3405719" cy="504000"/>
                <a:chOff x="1907629" y="2851650"/>
                <a:chExt cx="3405719" cy="504000"/>
              </a:xfrm>
            </p:grpSpPr>
            <p:sp>
              <p:nvSpPr>
                <p:cNvPr id="239" name="Rectangle 238">
                  <a:extLst>
                    <a:ext uri="{FF2B5EF4-FFF2-40B4-BE49-F238E27FC236}">
                      <a16:creationId xmlns:a16="http://schemas.microsoft.com/office/drawing/2014/main" id="{F7D68A99-EA68-4FC6-80D0-E9DF1F27AFD2}"/>
                    </a:ext>
                  </a:extLst>
                </p:cNvPr>
                <p:cNvSpPr/>
                <p:nvPr/>
              </p:nvSpPr>
              <p:spPr>
                <a:xfrm>
                  <a:off x="2052761" y="2851650"/>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40" name="Groupe 239">
                  <a:extLst>
                    <a:ext uri="{FF2B5EF4-FFF2-40B4-BE49-F238E27FC236}">
                      <a16:creationId xmlns:a16="http://schemas.microsoft.com/office/drawing/2014/main" id="{2DFBF5F5-DAF8-4A3B-B5FF-337B7F836778}"/>
                    </a:ext>
                  </a:extLst>
                </p:cNvPr>
                <p:cNvGrpSpPr/>
                <p:nvPr/>
              </p:nvGrpSpPr>
              <p:grpSpPr>
                <a:xfrm>
                  <a:off x="1907629" y="2851650"/>
                  <a:ext cx="271472" cy="504000"/>
                  <a:chOff x="1903658" y="4085036"/>
                  <a:chExt cx="265051" cy="504000"/>
                </a:xfrm>
              </p:grpSpPr>
              <p:cxnSp>
                <p:nvCxnSpPr>
                  <p:cNvPr id="241" name="Connecteur droit 240">
                    <a:extLst>
                      <a:ext uri="{FF2B5EF4-FFF2-40B4-BE49-F238E27FC236}">
                        <a16:creationId xmlns:a16="http://schemas.microsoft.com/office/drawing/2014/main" id="{C5E5D1D6-A8B5-4EA1-95E1-A303225098EA}"/>
                      </a:ext>
                    </a:extLst>
                  </p:cNvPr>
                  <p:cNvCxnSpPr>
                    <a:cxnSpLocks/>
                  </p:cNvCxnSpPr>
                  <p:nvPr/>
                </p:nvCxnSpPr>
                <p:spPr>
                  <a:xfrm>
                    <a:off x="2036183" y="4085036"/>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42" name="Ellipse 241">
                    <a:extLst>
                      <a:ext uri="{FF2B5EF4-FFF2-40B4-BE49-F238E27FC236}">
                        <a16:creationId xmlns:a16="http://schemas.microsoft.com/office/drawing/2014/main" id="{E6C920CE-2016-4169-B793-FD9B61315776}"/>
                      </a:ext>
                    </a:extLst>
                  </p:cNvPr>
                  <p:cNvSpPr/>
                  <p:nvPr/>
                </p:nvSpPr>
                <p:spPr>
                  <a:xfrm>
                    <a:off x="1903658" y="4218584"/>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grpSp>
        <p:sp>
          <p:nvSpPr>
            <p:cNvPr id="235" name="Rectangle 234">
              <a:extLst>
                <a:ext uri="{FF2B5EF4-FFF2-40B4-BE49-F238E27FC236}">
                  <a16:creationId xmlns:a16="http://schemas.microsoft.com/office/drawing/2014/main" id="{A7E3FDF6-056F-404C-A889-316972FE60A4}"/>
                </a:ext>
              </a:extLst>
            </p:cNvPr>
            <p:cNvSpPr/>
            <p:nvPr/>
          </p:nvSpPr>
          <p:spPr>
            <a:xfrm>
              <a:off x="2123652" y="7475843"/>
              <a:ext cx="3240000" cy="400110"/>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Décrypter la dynamique collective d'un groupe de travail et adapter son mode d'animation</a:t>
              </a:r>
            </a:p>
          </p:txBody>
        </p:sp>
      </p:grpSp>
      <p:grpSp>
        <p:nvGrpSpPr>
          <p:cNvPr id="243" name="Groupe 242">
            <a:extLst>
              <a:ext uri="{FF2B5EF4-FFF2-40B4-BE49-F238E27FC236}">
                <a16:creationId xmlns:a16="http://schemas.microsoft.com/office/drawing/2014/main" id="{6524EA4E-7582-4962-A024-A4890CB6C469}"/>
              </a:ext>
            </a:extLst>
          </p:cNvPr>
          <p:cNvGrpSpPr/>
          <p:nvPr/>
        </p:nvGrpSpPr>
        <p:grpSpPr>
          <a:xfrm>
            <a:off x="205409" y="7817841"/>
            <a:ext cx="7246836" cy="553998"/>
            <a:chOff x="170850" y="7448913"/>
            <a:chExt cx="7246836" cy="553998"/>
          </a:xfrm>
        </p:grpSpPr>
        <p:grpSp>
          <p:nvGrpSpPr>
            <p:cNvPr id="244" name="Groupe 243">
              <a:extLst>
                <a:ext uri="{FF2B5EF4-FFF2-40B4-BE49-F238E27FC236}">
                  <a16:creationId xmlns:a16="http://schemas.microsoft.com/office/drawing/2014/main" id="{03143095-E296-46F6-B05A-33B4DFC8D3D4}"/>
                </a:ext>
              </a:extLst>
            </p:cNvPr>
            <p:cNvGrpSpPr/>
            <p:nvPr/>
          </p:nvGrpSpPr>
          <p:grpSpPr>
            <a:xfrm>
              <a:off x="170850" y="7471997"/>
              <a:ext cx="7246836" cy="507831"/>
              <a:chOff x="170850" y="7471997"/>
              <a:chExt cx="7246836" cy="507831"/>
            </a:xfrm>
          </p:grpSpPr>
          <p:sp>
            <p:nvSpPr>
              <p:cNvPr id="246" name="ZoneTexte 245">
                <a:extLst>
                  <a:ext uri="{FF2B5EF4-FFF2-40B4-BE49-F238E27FC236}">
                    <a16:creationId xmlns:a16="http://schemas.microsoft.com/office/drawing/2014/main" id="{626FCC97-2B3D-499A-A698-8DE141039BC9}"/>
                  </a:ext>
                </a:extLst>
              </p:cNvPr>
              <p:cNvSpPr txBox="1"/>
              <p:nvPr/>
            </p:nvSpPr>
            <p:spPr>
              <a:xfrm>
                <a:off x="170850" y="7525857"/>
                <a:ext cx="1767172"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Management d'une équipe interne et/ou externe</a:t>
                </a:r>
              </a:p>
            </p:txBody>
          </p:sp>
          <p:sp>
            <p:nvSpPr>
              <p:cNvPr id="247" name="Rectangle 246">
                <a:extLst>
                  <a:ext uri="{FF2B5EF4-FFF2-40B4-BE49-F238E27FC236}">
                    <a16:creationId xmlns:a16="http://schemas.microsoft.com/office/drawing/2014/main" id="{5EAA4C2A-33CE-42F9-9343-80C544EEBB29}"/>
                  </a:ext>
                </a:extLst>
              </p:cNvPr>
              <p:cNvSpPr/>
              <p:nvPr/>
            </p:nvSpPr>
            <p:spPr>
              <a:xfrm>
                <a:off x="5292000" y="7471997"/>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Identifier les formations adaptées pour appuyer les Techniciens SI dans leur métier</a:t>
                </a:r>
              </a:p>
            </p:txBody>
          </p:sp>
          <p:grpSp>
            <p:nvGrpSpPr>
              <p:cNvPr id="248" name="Groupe 247">
                <a:extLst>
                  <a:ext uri="{FF2B5EF4-FFF2-40B4-BE49-F238E27FC236}">
                    <a16:creationId xmlns:a16="http://schemas.microsoft.com/office/drawing/2014/main" id="{8D2FBDAF-D554-4421-A6F0-D472D84BE6A4}"/>
                  </a:ext>
                </a:extLst>
              </p:cNvPr>
              <p:cNvGrpSpPr/>
              <p:nvPr/>
            </p:nvGrpSpPr>
            <p:grpSpPr>
              <a:xfrm>
                <a:off x="1907629" y="7473912"/>
                <a:ext cx="3405719" cy="504000"/>
                <a:chOff x="1907629" y="2901664"/>
                <a:chExt cx="3405719" cy="504000"/>
              </a:xfrm>
            </p:grpSpPr>
            <p:sp>
              <p:nvSpPr>
                <p:cNvPr id="249" name="Rectangle 248">
                  <a:extLst>
                    <a:ext uri="{FF2B5EF4-FFF2-40B4-BE49-F238E27FC236}">
                      <a16:creationId xmlns:a16="http://schemas.microsoft.com/office/drawing/2014/main" id="{A7A03CF8-2E6F-42EF-9A14-7AE7A1105F8D}"/>
                    </a:ext>
                  </a:extLst>
                </p:cNvPr>
                <p:cNvSpPr/>
                <p:nvPr/>
              </p:nvSpPr>
              <p:spPr>
                <a:xfrm>
                  <a:off x="2052761" y="2901664"/>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50" name="Groupe 249">
                  <a:extLst>
                    <a:ext uri="{FF2B5EF4-FFF2-40B4-BE49-F238E27FC236}">
                      <a16:creationId xmlns:a16="http://schemas.microsoft.com/office/drawing/2014/main" id="{B8F72120-2D87-4E0C-A292-A8BDE61713CB}"/>
                    </a:ext>
                  </a:extLst>
                </p:cNvPr>
                <p:cNvGrpSpPr/>
                <p:nvPr/>
              </p:nvGrpSpPr>
              <p:grpSpPr>
                <a:xfrm>
                  <a:off x="1907629" y="2901664"/>
                  <a:ext cx="271472" cy="504000"/>
                  <a:chOff x="1903658" y="4135050"/>
                  <a:chExt cx="265051" cy="504000"/>
                </a:xfrm>
              </p:grpSpPr>
              <p:cxnSp>
                <p:nvCxnSpPr>
                  <p:cNvPr id="251" name="Connecteur droit 250">
                    <a:extLst>
                      <a:ext uri="{FF2B5EF4-FFF2-40B4-BE49-F238E27FC236}">
                        <a16:creationId xmlns:a16="http://schemas.microsoft.com/office/drawing/2014/main" id="{1315E951-21BB-45F2-B343-AB0353BA9609}"/>
                      </a:ext>
                    </a:extLst>
                  </p:cNvPr>
                  <p:cNvCxnSpPr>
                    <a:cxnSpLocks/>
                  </p:cNvCxnSpPr>
                  <p:nvPr/>
                </p:nvCxnSpPr>
                <p:spPr>
                  <a:xfrm>
                    <a:off x="2036183" y="4135050"/>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52" name="Ellipse 251">
                    <a:extLst>
                      <a:ext uri="{FF2B5EF4-FFF2-40B4-BE49-F238E27FC236}">
                        <a16:creationId xmlns:a16="http://schemas.microsoft.com/office/drawing/2014/main" id="{64296D4B-E1AA-4CD4-B272-E061F8B7EE34}"/>
                      </a:ext>
                    </a:extLst>
                  </p:cNvPr>
                  <p:cNvSpPr/>
                  <p:nvPr/>
                </p:nvSpPr>
                <p:spPr>
                  <a:xfrm>
                    <a:off x="1903658" y="4268598"/>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grpSp>
        <p:sp>
          <p:nvSpPr>
            <p:cNvPr id="245" name="Rectangle 244">
              <a:extLst>
                <a:ext uri="{FF2B5EF4-FFF2-40B4-BE49-F238E27FC236}">
                  <a16:creationId xmlns:a16="http://schemas.microsoft.com/office/drawing/2014/main" id="{29FB077A-28CA-41FC-B182-BC06A4550630}"/>
                </a:ext>
              </a:extLst>
            </p:cNvPr>
            <p:cNvSpPr/>
            <p:nvPr/>
          </p:nvSpPr>
          <p:spPr>
            <a:xfrm>
              <a:off x="2123652" y="7448913"/>
              <a:ext cx="3240000" cy="553998"/>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Identifier les forces et axes d'amélioration de l'équipe, anticiper et gérer les problématiques collectives</a:t>
              </a:r>
            </a:p>
          </p:txBody>
        </p:sp>
      </p:grpSp>
      <p:grpSp>
        <p:nvGrpSpPr>
          <p:cNvPr id="253" name="Groupe 252">
            <a:extLst>
              <a:ext uri="{FF2B5EF4-FFF2-40B4-BE49-F238E27FC236}">
                <a16:creationId xmlns:a16="http://schemas.microsoft.com/office/drawing/2014/main" id="{353CF00C-40B7-4695-9F23-DF8845B03E1C}"/>
              </a:ext>
            </a:extLst>
          </p:cNvPr>
          <p:cNvGrpSpPr/>
          <p:nvPr/>
        </p:nvGrpSpPr>
        <p:grpSpPr>
          <a:xfrm>
            <a:off x="205409" y="8412044"/>
            <a:ext cx="7246836" cy="507831"/>
            <a:chOff x="170850" y="7421982"/>
            <a:chExt cx="7246836" cy="507831"/>
          </a:xfrm>
        </p:grpSpPr>
        <p:grpSp>
          <p:nvGrpSpPr>
            <p:cNvPr id="254" name="Groupe 253">
              <a:extLst>
                <a:ext uri="{FF2B5EF4-FFF2-40B4-BE49-F238E27FC236}">
                  <a16:creationId xmlns:a16="http://schemas.microsoft.com/office/drawing/2014/main" id="{2CE840FC-D65B-4D80-8A5D-792F0DD7B4B0}"/>
                </a:ext>
              </a:extLst>
            </p:cNvPr>
            <p:cNvGrpSpPr/>
            <p:nvPr/>
          </p:nvGrpSpPr>
          <p:grpSpPr>
            <a:xfrm>
              <a:off x="170850" y="7421982"/>
              <a:ext cx="7246836" cy="507831"/>
              <a:chOff x="170850" y="7421982"/>
              <a:chExt cx="7246836" cy="507831"/>
            </a:xfrm>
          </p:grpSpPr>
          <p:sp>
            <p:nvSpPr>
              <p:cNvPr id="260" name="ZoneTexte 259">
                <a:extLst>
                  <a:ext uri="{FF2B5EF4-FFF2-40B4-BE49-F238E27FC236}">
                    <a16:creationId xmlns:a16="http://schemas.microsoft.com/office/drawing/2014/main" id="{A503BBCA-DAF6-4917-B99B-51BE51E347FE}"/>
                  </a:ext>
                </a:extLst>
              </p:cNvPr>
              <p:cNvSpPr txBox="1"/>
              <p:nvPr/>
            </p:nvSpPr>
            <p:spPr>
              <a:xfrm>
                <a:off x="170850" y="7475842"/>
                <a:ext cx="1767172"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Organisation et planification du travail</a:t>
                </a:r>
              </a:p>
            </p:txBody>
          </p:sp>
          <p:sp>
            <p:nvSpPr>
              <p:cNvPr id="261" name="Rectangle 260">
                <a:extLst>
                  <a:ext uri="{FF2B5EF4-FFF2-40B4-BE49-F238E27FC236}">
                    <a16:creationId xmlns:a16="http://schemas.microsoft.com/office/drawing/2014/main" id="{CEB9AC32-9B00-4A3B-BCD6-A52D99F0E655}"/>
                  </a:ext>
                </a:extLst>
              </p:cNvPr>
              <p:cNvSpPr/>
              <p:nvPr/>
            </p:nvSpPr>
            <p:spPr>
              <a:xfrm>
                <a:off x="5292000" y="7421982"/>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Anticiper la charge de travail liée à la maintenance informatique pour dédier du temps à la gestion de son équipe </a:t>
                </a:r>
              </a:p>
            </p:txBody>
          </p:sp>
          <p:grpSp>
            <p:nvGrpSpPr>
              <p:cNvPr id="262" name="Groupe 261">
                <a:extLst>
                  <a:ext uri="{FF2B5EF4-FFF2-40B4-BE49-F238E27FC236}">
                    <a16:creationId xmlns:a16="http://schemas.microsoft.com/office/drawing/2014/main" id="{17F2F662-876F-4C0F-A9A3-95C7CCB5F5CA}"/>
                  </a:ext>
                </a:extLst>
              </p:cNvPr>
              <p:cNvGrpSpPr/>
              <p:nvPr/>
            </p:nvGrpSpPr>
            <p:grpSpPr>
              <a:xfrm>
                <a:off x="1907629" y="7423897"/>
                <a:ext cx="3405719" cy="504000"/>
                <a:chOff x="1907629" y="2851649"/>
                <a:chExt cx="3405719" cy="504000"/>
              </a:xfrm>
            </p:grpSpPr>
            <p:sp>
              <p:nvSpPr>
                <p:cNvPr id="263" name="Rectangle 262">
                  <a:extLst>
                    <a:ext uri="{FF2B5EF4-FFF2-40B4-BE49-F238E27FC236}">
                      <a16:creationId xmlns:a16="http://schemas.microsoft.com/office/drawing/2014/main" id="{A577190E-310F-4576-AED9-D6C1EC12DDBB}"/>
                    </a:ext>
                  </a:extLst>
                </p:cNvPr>
                <p:cNvSpPr/>
                <p:nvPr/>
              </p:nvSpPr>
              <p:spPr>
                <a:xfrm>
                  <a:off x="2052761" y="285164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64" name="Groupe 263">
                  <a:extLst>
                    <a:ext uri="{FF2B5EF4-FFF2-40B4-BE49-F238E27FC236}">
                      <a16:creationId xmlns:a16="http://schemas.microsoft.com/office/drawing/2014/main" id="{00822382-00ED-4AA1-BA87-A467C11F4D5F}"/>
                    </a:ext>
                  </a:extLst>
                </p:cNvPr>
                <p:cNvGrpSpPr/>
                <p:nvPr/>
              </p:nvGrpSpPr>
              <p:grpSpPr>
                <a:xfrm>
                  <a:off x="1907629" y="2851649"/>
                  <a:ext cx="271472" cy="504000"/>
                  <a:chOff x="1903658" y="4085035"/>
                  <a:chExt cx="265051" cy="504000"/>
                </a:xfrm>
              </p:grpSpPr>
              <p:cxnSp>
                <p:nvCxnSpPr>
                  <p:cNvPr id="265" name="Connecteur droit 264">
                    <a:extLst>
                      <a:ext uri="{FF2B5EF4-FFF2-40B4-BE49-F238E27FC236}">
                        <a16:creationId xmlns:a16="http://schemas.microsoft.com/office/drawing/2014/main" id="{FCD0046E-F510-4DFF-B585-581F0050FF9A}"/>
                      </a:ext>
                    </a:extLst>
                  </p:cNvPr>
                  <p:cNvCxnSpPr>
                    <a:cxnSpLocks/>
                  </p:cNvCxnSpPr>
                  <p:nvPr/>
                </p:nvCxnSpPr>
                <p:spPr>
                  <a:xfrm>
                    <a:off x="2036183" y="4085035"/>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66" name="Ellipse 265">
                    <a:extLst>
                      <a:ext uri="{FF2B5EF4-FFF2-40B4-BE49-F238E27FC236}">
                        <a16:creationId xmlns:a16="http://schemas.microsoft.com/office/drawing/2014/main" id="{110FD1BE-A973-4AFC-A0C3-772F384984FA}"/>
                      </a:ext>
                    </a:extLst>
                  </p:cNvPr>
                  <p:cNvSpPr/>
                  <p:nvPr/>
                </p:nvSpPr>
                <p:spPr>
                  <a:xfrm>
                    <a:off x="1903658" y="421858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grpSp>
        <p:sp>
          <p:nvSpPr>
            <p:cNvPr id="259" name="Rectangle 258">
              <a:extLst>
                <a:ext uri="{FF2B5EF4-FFF2-40B4-BE49-F238E27FC236}">
                  <a16:creationId xmlns:a16="http://schemas.microsoft.com/office/drawing/2014/main" id="{EDEB1FC8-CCF9-4E5B-835D-DAD900943DA6}"/>
                </a:ext>
              </a:extLst>
            </p:cNvPr>
            <p:cNvSpPr/>
            <p:nvPr/>
          </p:nvSpPr>
          <p:spPr>
            <a:xfrm>
              <a:off x="2123652" y="7475842"/>
              <a:ext cx="3240000" cy="400110"/>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Anticiper sa charge de travail sur le long cours afin de s'impliquer sur des projets transverses</a:t>
              </a:r>
            </a:p>
          </p:txBody>
        </p:sp>
      </p:grpSp>
      <p:grpSp>
        <p:nvGrpSpPr>
          <p:cNvPr id="267" name="Groupe 266">
            <a:extLst>
              <a:ext uri="{FF2B5EF4-FFF2-40B4-BE49-F238E27FC236}">
                <a16:creationId xmlns:a16="http://schemas.microsoft.com/office/drawing/2014/main" id="{2E111470-3DB9-4384-8749-0953F1756568}"/>
              </a:ext>
            </a:extLst>
          </p:cNvPr>
          <p:cNvGrpSpPr/>
          <p:nvPr/>
        </p:nvGrpSpPr>
        <p:grpSpPr>
          <a:xfrm>
            <a:off x="205409" y="6721769"/>
            <a:ext cx="7246836" cy="507831"/>
            <a:chOff x="170850" y="7410440"/>
            <a:chExt cx="7246836" cy="507831"/>
          </a:xfrm>
        </p:grpSpPr>
        <p:grpSp>
          <p:nvGrpSpPr>
            <p:cNvPr id="268" name="Groupe 267">
              <a:extLst>
                <a:ext uri="{FF2B5EF4-FFF2-40B4-BE49-F238E27FC236}">
                  <a16:creationId xmlns:a16="http://schemas.microsoft.com/office/drawing/2014/main" id="{787FA2E9-6542-4D6E-8AB2-4D8F9DD88ED9}"/>
                </a:ext>
              </a:extLst>
            </p:cNvPr>
            <p:cNvGrpSpPr/>
            <p:nvPr/>
          </p:nvGrpSpPr>
          <p:grpSpPr>
            <a:xfrm>
              <a:off x="170850" y="7410440"/>
              <a:ext cx="7246836" cy="507831"/>
              <a:chOff x="170850" y="7410440"/>
              <a:chExt cx="7246836" cy="507831"/>
            </a:xfrm>
          </p:grpSpPr>
          <p:sp>
            <p:nvSpPr>
              <p:cNvPr id="273" name="ZoneTexte 272">
                <a:extLst>
                  <a:ext uri="{FF2B5EF4-FFF2-40B4-BE49-F238E27FC236}">
                    <a16:creationId xmlns:a16="http://schemas.microsoft.com/office/drawing/2014/main" id="{58CA5600-4359-4429-ABE4-6DFEC29A64A6}"/>
                  </a:ext>
                </a:extLst>
              </p:cNvPr>
              <p:cNvSpPr txBox="1"/>
              <p:nvPr/>
            </p:nvSpPr>
            <p:spPr>
              <a:xfrm>
                <a:off x="170850" y="7541245"/>
                <a:ext cx="1939338"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Pilotage de missions</a:t>
                </a:r>
              </a:p>
            </p:txBody>
          </p:sp>
          <p:sp>
            <p:nvSpPr>
              <p:cNvPr id="289" name="Rectangle 288">
                <a:extLst>
                  <a:ext uri="{FF2B5EF4-FFF2-40B4-BE49-F238E27FC236}">
                    <a16:creationId xmlns:a16="http://schemas.microsoft.com/office/drawing/2014/main" id="{A2A1D125-F6C8-48C6-A23D-115D5842199F}"/>
                  </a:ext>
                </a:extLst>
              </p:cNvPr>
              <p:cNvSpPr/>
              <p:nvPr/>
            </p:nvSpPr>
            <p:spPr>
              <a:xfrm>
                <a:off x="5292000" y="7410440"/>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Piloter plusieurs projets simultanément : maintenance, mise en place de logiciels, cybersécurité…</a:t>
                </a:r>
              </a:p>
            </p:txBody>
          </p:sp>
          <p:grpSp>
            <p:nvGrpSpPr>
              <p:cNvPr id="290" name="Groupe 289">
                <a:extLst>
                  <a:ext uri="{FF2B5EF4-FFF2-40B4-BE49-F238E27FC236}">
                    <a16:creationId xmlns:a16="http://schemas.microsoft.com/office/drawing/2014/main" id="{B8B9B536-08AE-4503-84E6-2BA816387EB3}"/>
                  </a:ext>
                </a:extLst>
              </p:cNvPr>
              <p:cNvGrpSpPr/>
              <p:nvPr/>
            </p:nvGrpSpPr>
            <p:grpSpPr>
              <a:xfrm>
                <a:off x="1907629" y="7412355"/>
                <a:ext cx="3405719" cy="504000"/>
                <a:chOff x="1907629" y="2840107"/>
                <a:chExt cx="3405719" cy="504000"/>
              </a:xfrm>
            </p:grpSpPr>
            <p:sp>
              <p:nvSpPr>
                <p:cNvPr id="291" name="Rectangle 290">
                  <a:extLst>
                    <a:ext uri="{FF2B5EF4-FFF2-40B4-BE49-F238E27FC236}">
                      <a16:creationId xmlns:a16="http://schemas.microsoft.com/office/drawing/2014/main" id="{D57C5059-C270-4FAA-8553-CF05E6E9E5EB}"/>
                    </a:ext>
                  </a:extLst>
                </p:cNvPr>
                <p:cNvSpPr/>
                <p:nvPr/>
              </p:nvSpPr>
              <p:spPr>
                <a:xfrm>
                  <a:off x="2052761" y="284010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92" name="Groupe 291">
                  <a:extLst>
                    <a:ext uri="{FF2B5EF4-FFF2-40B4-BE49-F238E27FC236}">
                      <a16:creationId xmlns:a16="http://schemas.microsoft.com/office/drawing/2014/main" id="{C61A5902-0B5F-4976-8198-A614440ADDE9}"/>
                    </a:ext>
                  </a:extLst>
                </p:cNvPr>
                <p:cNvGrpSpPr/>
                <p:nvPr/>
              </p:nvGrpSpPr>
              <p:grpSpPr>
                <a:xfrm>
                  <a:off x="1907629" y="2840107"/>
                  <a:ext cx="271472" cy="504000"/>
                  <a:chOff x="1903658" y="4073493"/>
                  <a:chExt cx="265051" cy="504000"/>
                </a:xfrm>
              </p:grpSpPr>
              <p:cxnSp>
                <p:nvCxnSpPr>
                  <p:cNvPr id="293" name="Connecteur droit 292">
                    <a:extLst>
                      <a:ext uri="{FF2B5EF4-FFF2-40B4-BE49-F238E27FC236}">
                        <a16:creationId xmlns:a16="http://schemas.microsoft.com/office/drawing/2014/main" id="{E4F84D20-64BF-4EF3-A348-AEF5CAF29FF1}"/>
                      </a:ext>
                    </a:extLst>
                  </p:cNvPr>
                  <p:cNvCxnSpPr>
                    <a:cxnSpLocks/>
                  </p:cNvCxnSpPr>
                  <p:nvPr/>
                </p:nvCxnSpPr>
                <p:spPr>
                  <a:xfrm>
                    <a:off x="2036183" y="4073493"/>
                    <a:ext cx="0" cy="504000"/>
                  </a:xfrm>
                  <a:prstGeom prst="line">
                    <a:avLst/>
                  </a:prstGeom>
                  <a:solidFill>
                    <a:schemeClr val="accent1"/>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99" name="Ellipse 298">
                    <a:extLst>
                      <a:ext uri="{FF2B5EF4-FFF2-40B4-BE49-F238E27FC236}">
                        <a16:creationId xmlns:a16="http://schemas.microsoft.com/office/drawing/2014/main" id="{0C70FBF2-26F1-4C32-BF62-873DCBEFA52A}"/>
                      </a:ext>
                    </a:extLst>
                  </p:cNvPr>
                  <p:cNvSpPr/>
                  <p:nvPr/>
                </p:nvSpPr>
                <p:spPr>
                  <a:xfrm>
                    <a:off x="1903658" y="4207041"/>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grpSp>
        <p:sp>
          <p:nvSpPr>
            <p:cNvPr id="272" name="Rectangle 271">
              <a:extLst>
                <a:ext uri="{FF2B5EF4-FFF2-40B4-BE49-F238E27FC236}">
                  <a16:creationId xmlns:a16="http://schemas.microsoft.com/office/drawing/2014/main" id="{CE025BD4-7FDE-45F4-BE5B-17F198DDC10C}"/>
                </a:ext>
              </a:extLst>
            </p:cNvPr>
            <p:cNvSpPr/>
            <p:nvPr/>
          </p:nvSpPr>
          <p:spPr>
            <a:xfrm>
              <a:off x="2123652" y="7464300"/>
              <a:ext cx="3240000" cy="400110"/>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Coordonner plusieurs projets stratégiques et développer les relais de gestion de projet</a:t>
              </a:r>
            </a:p>
          </p:txBody>
        </p:sp>
      </p:grpSp>
      <p:grpSp>
        <p:nvGrpSpPr>
          <p:cNvPr id="166" name="Groupe 165">
            <a:extLst>
              <a:ext uri="{FF2B5EF4-FFF2-40B4-BE49-F238E27FC236}">
                <a16:creationId xmlns:a16="http://schemas.microsoft.com/office/drawing/2014/main" id="{D964102A-A9C4-402B-9A9C-82B0E1524590}"/>
              </a:ext>
            </a:extLst>
          </p:cNvPr>
          <p:cNvGrpSpPr/>
          <p:nvPr/>
        </p:nvGrpSpPr>
        <p:grpSpPr>
          <a:xfrm>
            <a:off x="205409" y="2681610"/>
            <a:ext cx="7142579" cy="517457"/>
            <a:chOff x="205409" y="4094066"/>
            <a:chExt cx="7142579" cy="517457"/>
          </a:xfrm>
        </p:grpSpPr>
        <p:sp>
          <p:nvSpPr>
            <p:cNvPr id="167" name="ZoneTexte 166">
              <a:extLst>
                <a:ext uri="{FF2B5EF4-FFF2-40B4-BE49-F238E27FC236}">
                  <a16:creationId xmlns:a16="http://schemas.microsoft.com/office/drawing/2014/main" id="{B2EF5122-877D-4B07-B793-648136401273}"/>
                </a:ext>
              </a:extLst>
            </p:cNvPr>
            <p:cNvSpPr txBox="1"/>
            <p:nvPr/>
          </p:nvSpPr>
          <p:spPr>
            <a:xfrm>
              <a:off x="205409" y="4147926"/>
              <a:ext cx="1675673"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Utilisation d'un logiciel métier</a:t>
              </a:r>
            </a:p>
          </p:txBody>
        </p:sp>
        <p:sp>
          <p:nvSpPr>
            <p:cNvPr id="168" name="Rectangle 167">
              <a:extLst>
                <a:ext uri="{FF2B5EF4-FFF2-40B4-BE49-F238E27FC236}">
                  <a16:creationId xmlns:a16="http://schemas.microsoft.com/office/drawing/2014/main" id="{07527EA8-0E24-4FF3-819F-F65F79F8E7DB}"/>
                </a:ext>
              </a:extLst>
            </p:cNvPr>
            <p:cNvSpPr/>
            <p:nvPr/>
          </p:nvSpPr>
          <p:spPr>
            <a:xfrm>
              <a:off x="5377347" y="4094066"/>
              <a:ext cx="1970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Recueillir et répondre aux besoins de maintenance informatique sur les différents logiciels métiers </a:t>
              </a:r>
            </a:p>
          </p:txBody>
        </p:sp>
        <p:sp>
          <p:nvSpPr>
            <p:cNvPr id="169" name="Rectangle 168">
              <a:extLst>
                <a:ext uri="{FF2B5EF4-FFF2-40B4-BE49-F238E27FC236}">
                  <a16:creationId xmlns:a16="http://schemas.microsoft.com/office/drawing/2014/main" id="{6EA1C0D2-0F47-4317-B8F1-58F86AC59847}"/>
                </a:ext>
              </a:extLst>
            </p:cNvPr>
            <p:cNvSpPr/>
            <p:nvPr/>
          </p:nvSpPr>
          <p:spPr>
            <a:xfrm>
              <a:off x="2087320" y="4095981"/>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70" name="Groupe 169">
              <a:extLst>
                <a:ext uri="{FF2B5EF4-FFF2-40B4-BE49-F238E27FC236}">
                  <a16:creationId xmlns:a16="http://schemas.microsoft.com/office/drawing/2014/main" id="{CF380CD4-C328-4701-908E-4225759406AD}"/>
                </a:ext>
              </a:extLst>
            </p:cNvPr>
            <p:cNvGrpSpPr/>
            <p:nvPr/>
          </p:nvGrpSpPr>
          <p:grpSpPr>
            <a:xfrm>
              <a:off x="1942188" y="4107523"/>
              <a:ext cx="271472" cy="504000"/>
              <a:chOff x="1903658" y="4122549"/>
              <a:chExt cx="265051" cy="504000"/>
            </a:xfrm>
          </p:grpSpPr>
          <p:cxnSp>
            <p:nvCxnSpPr>
              <p:cNvPr id="197" name="Connecteur droit 196">
                <a:extLst>
                  <a:ext uri="{FF2B5EF4-FFF2-40B4-BE49-F238E27FC236}">
                    <a16:creationId xmlns:a16="http://schemas.microsoft.com/office/drawing/2014/main" id="{2D288EBF-EC68-4923-8182-F35A5105B383}"/>
                  </a:ext>
                </a:extLst>
              </p:cNvPr>
              <p:cNvCxnSpPr>
                <a:cxnSpLocks/>
              </p:cNvCxnSpPr>
              <p:nvPr/>
            </p:nvCxnSpPr>
            <p:spPr>
              <a:xfrm>
                <a:off x="2036183" y="4122549"/>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99" name="Ellipse 198">
                <a:extLst>
                  <a:ext uri="{FF2B5EF4-FFF2-40B4-BE49-F238E27FC236}">
                    <a16:creationId xmlns:a16="http://schemas.microsoft.com/office/drawing/2014/main" id="{F20B2143-7D74-4A4E-87A5-59888E1DBD55}"/>
                  </a:ext>
                </a:extLst>
              </p:cNvPr>
              <p:cNvSpPr/>
              <p:nvPr/>
            </p:nvSpPr>
            <p:spPr>
              <a:xfrm>
                <a:off x="1903658" y="4244555"/>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sp>
          <p:nvSpPr>
            <p:cNvPr id="192" name="Rectangle 191">
              <a:extLst>
                <a:ext uri="{FF2B5EF4-FFF2-40B4-BE49-F238E27FC236}">
                  <a16:creationId xmlns:a16="http://schemas.microsoft.com/office/drawing/2014/main" id="{83DBC65C-D9E3-4079-B7F0-01348D54A7E5}"/>
                </a:ext>
              </a:extLst>
            </p:cNvPr>
            <p:cNvSpPr/>
            <p:nvPr/>
          </p:nvSpPr>
          <p:spPr>
            <a:xfrm>
              <a:off x="2169012" y="4147926"/>
              <a:ext cx="3095822"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Maîtriser l'ensemble des fonctionnalités et gérer les cas complexes</a:t>
              </a:r>
            </a:p>
          </p:txBody>
        </p:sp>
      </p:grpSp>
      <p:sp>
        <p:nvSpPr>
          <p:cNvPr id="179" name="ZoneTexte 178">
            <a:extLst>
              <a:ext uri="{FF2B5EF4-FFF2-40B4-BE49-F238E27FC236}">
                <a16:creationId xmlns:a16="http://schemas.microsoft.com/office/drawing/2014/main" id="{FAB97496-EFFB-4178-A526-4252CE44836C}"/>
              </a:ext>
            </a:extLst>
          </p:cNvPr>
          <p:cNvSpPr txBox="1"/>
          <p:nvPr/>
        </p:nvSpPr>
        <p:spPr>
          <a:xfrm>
            <a:off x="240923" y="1221705"/>
            <a:ext cx="4763050"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Directeur des systèmes d’information</a:t>
            </a:r>
          </a:p>
        </p:txBody>
      </p:sp>
      <p:grpSp>
        <p:nvGrpSpPr>
          <p:cNvPr id="193" name="Groupe 192">
            <a:extLst>
              <a:ext uri="{FF2B5EF4-FFF2-40B4-BE49-F238E27FC236}">
                <a16:creationId xmlns:a16="http://schemas.microsoft.com/office/drawing/2014/main" id="{ADD31AB1-7242-4E7E-8B5F-A7092F369D9F}"/>
              </a:ext>
            </a:extLst>
          </p:cNvPr>
          <p:cNvGrpSpPr/>
          <p:nvPr/>
        </p:nvGrpSpPr>
        <p:grpSpPr>
          <a:xfrm>
            <a:off x="205409" y="5800020"/>
            <a:ext cx="7193991" cy="507831"/>
            <a:chOff x="98900" y="5873176"/>
            <a:chExt cx="7193991" cy="507831"/>
          </a:xfrm>
        </p:grpSpPr>
        <p:sp>
          <p:nvSpPr>
            <p:cNvPr id="204" name="ZoneTexte 203">
              <a:extLst>
                <a:ext uri="{FF2B5EF4-FFF2-40B4-BE49-F238E27FC236}">
                  <a16:creationId xmlns:a16="http://schemas.microsoft.com/office/drawing/2014/main" id="{B5683B58-32CE-4B3E-8A0C-39BCC17810AA}"/>
                </a:ext>
              </a:extLst>
            </p:cNvPr>
            <p:cNvSpPr txBox="1"/>
            <p:nvPr/>
          </p:nvSpPr>
          <p:spPr>
            <a:xfrm>
              <a:off x="98900" y="5927036"/>
              <a:ext cx="167567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Accompagnement des projets de transformation</a:t>
              </a:r>
            </a:p>
          </p:txBody>
        </p:sp>
        <p:sp>
          <p:nvSpPr>
            <p:cNvPr id="206" name="Rectangle 205">
              <a:extLst>
                <a:ext uri="{FF2B5EF4-FFF2-40B4-BE49-F238E27FC236}">
                  <a16:creationId xmlns:a16="http://schemas.microsoft.com/office/drawing/2014/main" id="{DC942CC1-535F-47D4-B514-7FC1BBCCCDB2}"/>
                </a:ext>
              </a:extLst>
            </p:cNvPr>
            <p:cNvSpPr/>
            <p:nvPr/>
          </p:nvSpPr>
          <p:spPr>
            <a:xfrm>
              <a:off x="5239404" y="5873176"/>
              <a:ext cx="2053487"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Impliquer les parties prenantes lors du déploiement d’un nouveau logiciel de paie</a:t>
              </a:r>
            </a:p>
          </p:txBody>
        </p:sp>
        <p:grpSp>
          <p:nvGrpSpPr>
            <p:cNvPr id="215" name="Groupe 214">
              <a:extLst>
                <a:ext uri="{FF2B5EF4-FFF2-40B4-BE49-F238E27FC236}">
                  <a16:creationId xmlns:a16="http://schemas.microsoft.com/office/drawing/2014/main" id="{028B10B2-0D23-4B1B-940B-3467C47D873B}"/>
                </a:ext>
              </a:extLst>
            </p:cNvPr>
            <p:cNvGrpSpPr/>
            <p:nvPr/>
          </p:nvGrpSpPr>
          <p:grpSpPr>
            <a:xfrm>
              <a:off x="1835679" y="5875091"/>
              <a:ext cx="3466824" cy="504000"/>
              <a:chOff x="1835679" y="5875091"/>
              <a:chExt cx="3466824" cy="504000"/>
            </a:xfrm>
          </p:grpSpPr>
          <p:grpSp>
            <p:nvGrpSpPr>
              <p:cNvPr id="256" name="Groupe 255">
                <a:extLst>
                  <a:ext uri="{FF2B5EF4-FFF2-40B4-BE49-F238E27FC236}">
                    <a16:creationId xmlns:a16="http://schemas.microsoft.com/office/drawing/2014/main" id="{2A1AD1F7-3E0C-48DD-A0D4-A93EBAAB8644}"/>
                  </a:ext>
                </a:extLst>
              </p:cNvPr>
              <p:cNvGrpSpPr/>
              <p:nvPr/>
            </p:nvGrpSpPr>
            <p:grpSpPr>
              <a:xfrm>
                <a:off x="1835679" y="5875091"/>
                <a:ext cx="3405719" cy="504000"/>
                <a:chOff x="1907629" y="2831454"/>
                <a:chExt cx="3405719" cy="504000"/>
              </a:xfrm>
            </p:grpSpPr>
            <p:sp>
              <p:nvSpPr>
                <p:cNvPr id="274" name="Rectangle 273">
                  <a:extLst>
                    <a:ext uri="{FF2B5EF4-FFF2-40B4-BE49-F238E27FC236}">
                      <a16:creationId xmlns:a16="http://schemas.microsoft.com/office/drawing/2014/main" id="{6D509FA7-1002-4141-8FE3-6E5BFBB36167}"/>
                    </a:ext>
                  </a:extLst>
                </p:cNvPr>
                <p:cNvSpPr/>
                <p:nvPr/>
              </p:nvSpPr>
              <p:spPr>
                <a:xfrm>
                  <a:off x="2052761" y="2831454"/>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75" name="Groupe 274">
                  <a:extLst>
                    <a:ext uri="{FF2B5EF4-FFF2-40B4-BE49-F238E27FC236}">
                      <a16:creationId xmlns:a16="http://schemas.microsoft.com/office/drawing/2014/main" id="{745205D1-3BB1-4FDA-832C-D72868DFADDA}"/>
                    </a:ext>
                  </a:extLst>
                </p:cNvPr>
                <p:cNvGrpSpPr/>
                <p:nvPr/>
              </p:nvGrpSpPr>
              <p:grpSpPr>
                <a:xfrm>
                  <a:off x="1907629" y="2831454"/>
                  <a:ext cx="271472" cy="504000"/>
                  <a:chOff x="1903658" y="4064840"/>
                  <a:chExt cx="265051" cy="504000"/>
                </a:xfrm>
              </p:grpSpPr>
              <p:cxnSp>
                <p:nvCxnSpPr>
                  <p:cNvPr id="276" name="Connecteur droit 275">
                    <a:extLst>
                      <a:ext uri="{FF2B5EF4-FFF2-40B4-BE49-F238E27FC236}">
                        <a16:creationId xmlns:a16="http://schemas.microsoft.com/office/drawing/2014/main" id="{8CA49B40-815A-42CE-8616-2DD08A75F45A}"/>
                      </a:ext>
                    </a:extLst>
                  </p:cNvPr>
                  <p:cNvCxnSpPr>
                    <a:cxnSpLocks/>
                  </p:cNvCxnSpPr>
                  <p:nvPr/>
                </p:nvCxnSpPr>
                <p:spPr>
                  <a:xfrm>
                    <a:off x="2036183" y="4064840"/>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77" name="Ellipse 276">
                    <a:extLst>
                      <a:ext uri="{FF2B5EF4-FFF2-40B4-BE49-F238E27FC236}">
                        <a16:creationId xmlns:a16="http://schemas.microsoft.com/office/drawing/2014/main" id="{516784EC-2919-4BCC-9F10-00FEDFB51708}"/>
                      </a:ext>
                    </a:extLst>
                  </p:cNvPr>
                  <p:cNvSpPr/>
                  <p:nvPr/>
                </p:nvSpPr>
                <p:spPr>
                  <a:xfrm>
                    <a:off x="1903658" y="4198388"/>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270" name="Rectangle 269">
                <a:extLst>
                  <a:ext uri="{FF2B5EF4-FFF2-40B4-BE49-F238E27FC236}">
                    <a16:creationId xmlns:a16="http://schemas.microsoft.com/office/drawing/2014/main" id="{748AB49A-08B8-479A-9272-62A11B6A908A}"/>
                  </a:ext>
                </a:extLst>
              </p:cNvPr>
              <p:cNvSpPr/>
              <p:nvPr/>
            </p:nvSpPr>
            <p:spPr>
              <a:xfrm>
                <a:off x="2062503" y="592703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Faire converger les acteurs autour de la finalité du projet et mettre en valeur les avancées</a:t>
                </a:r>
              </a:p>
            </p:txBody>
          </p:sp>
        </p:grpSp>
      </p:grpSp>
      <p:grpSp>
        <p:nvGrpSpPr>
          <p:cNvPr id="278" name="Groupe 277">
            <a:extLst>
              <a:ext uri="{FF2B5EF4-FFF2-40B4-BE49-F238E27FC236}">
                <a16:creationId xmlns:a16="http://schemas.microsoft.com/office/drawing/2014/main" id="{CC52DCAD-1C5A-434B-AD9F-EBC7787D6331}"/>
              </a:ext>
            </a:extLst>
          </p:cNvPr>
          <p:cNvGrpSpPr/>
          <p:nvPr/>
        </p:nvGrpSpPr>
        <p:grpSpPr>
          <a:xfrm>
            <a:off x="205409" y="9504285"/>
            <a:ext cx="7246836" cy="504000"/>
            <a:chOff x="170850" y="7422940"/>
            <a:chExt cx="7246836" cy="504000"/>
          </a:xfrm>
        </p:grpSpPr>
        <p:grpSp>
          <p:nvGrpSpPr>
            <p:cNvPr id="279" name="Groupe 278">
              <a:extLst>
                <a:ext uri="{FF2B5EF4-FFF2-40B4-BE49-F238E27FC236}">
                  <a16:creationId xmlns:a16="http://schemas.microsoft.com/office/drawing/2014/main" id="{A5423213-3C8D-4C3C-8BC2-136413A94E7F}"/>
                </a:ext>
              </a:extLst>
            </p:cNvPr>
            <p:cNvGrpSpPr/>
            <p:nvPr/>
          </p:nvGrpSpPr>
          <p:grpSpPr>
            <a:xfrm>
              <a:off x="170850" y="7422940"/>
              <a:ext cx="7246836" cy="504000"/>
              <a:chOff x="170850" y="7422940"/>
              <a:chExt cx="7246836" cy="504000"/>
            </a:xfrm>
          </p:grpSpPr>
          <p:sp>
            <p:nvSpPr>
              <p:cNvPr id="281" name="ZoneTexte 280">
                <a:extLst>
                  <a:ext uri="{FF2B5EF4-FFF2-40B4-BE49-F238E27FC236}">
                    <a16:creationId xmlns:a16="http://schemas.microsoft.com/office/drawing/2014/main" id="{DD1A3312-2367-471C-8074-F4AB5DE7415E}"/>
                  </a:ext>
                </a:extLst>
              </p:cNvPr>
              <p:cNvSpPr txBox="1"/>
              <p:nvPr/>
            </p:nvSpPr>
            <p:spPr>
              <a:xfrm>
                <a:off x="170850" y="7551830"/>
                <a:ext cx="1767172"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Anglais professionnel</a:t>
                </a:r>
              </a:p>
            </p:txBody>
          </p:sp>
          <p:sp>
            <p:nvSpPr>
              <p:cNvPr id="282" name="Rectangle 281">
                <a:extLst>
                  <a:ext uri="{FF2B5EF4-FFF2-40B4-BE49-F238E27FC236}">
                    <a16:creationId xmlns:a16="http://schemas.microsoft.com/office/drawing/2014/main" id="{46186480-8AA4-4B52-A815-2AAEA917820D}"/>
                  </a:ext>
                </a:extLst>
              </p:cNvPr>
              <p:cNvSpPr/>
              <p:nvPr/>
            </p:nvSpPr>
            <p:spPr>
              <a:xfrm>
                <a:off x="5292000" y="7490274"/>
                <a:ext cx="2125686" cy="369332"/>
              </a:xfrm>
              <a:prstGeom prst="rect">
                <a:avLst/>
              </a:prstGeom>
              <a:noFill/>
            </p:spPr>
            <p:txBody>
              <a:bodyPr wrap="square">
                <a:spAutoFit/>
              </a:bodyPr>
              <a:lstStyle/>
              <a:p>
                <a:r>
                  <a:rPr lang="fr-FR" sz="900" i="1" dirty="0">
                    <a:solidFill>
                      <a:schemeClr val="tx2"/>
                    </a:solidFill>
                    <a:latin typeface="Univers Light" panose="020B0403020202020204" pitchFamily="34" charset="0"/>
                  </a:rPr>
                  <a:t>Rédiger et participer à des appels d’offres complexes en anglais </a:t>
                </a:r>
              </a:p>
            </p:txBody>
          </p:sp>
          <p:grpSp>
            <p:nvGrpSpPr>
              <p:cNvPr id="283" name="Groupe 282">
                <a:extLst>
                  <a:ext uri="{FF2B5EF4-FFF2-40B4-BE49-F238E27FC236}">
                    <a16:creationId xmlns:a16="http://schemas.microsoft.com/office/drawing/2014/main" id="{A3AD91F3-0BA7-467D-986D-6723E41EADFB}"/>
                  </a:ext>
                </a:extLst>
              </p:cNvPr>
              <p:cNvGrpSpPr/>
              <p:nvPr/>
            </p:nvGrpSpPr>
            <p:grpSpPr>
              <a:xfrm>
                <a:off x="1907629" y="7422940"/>
                <a:ext cx="3405719" cy="504000"/>
                <a:chOff x="1907629" y="2850692"/>
                <a:chExt cx="3405719" cy="504000"/>
              </a:xfrm>
            </p:grpSpPr>
            <p:sp>
              <p:nvSpPr>
                <p:cNvPr id="284" name="Rectangle 283">
                  <a:extLst>
                    <a:ext uri="{FF2B5EF4-FFF2-40B4-BE49-F238E27FC236}">
                      <a16:creationId xmlns:a16="http://schemas.microsoft.com/office/drawing/2014/main" id="{61B0CA27-6625-4722-A7D0-36D46015E686}"/>
                    </a:ext>
                  </a:extLst>
                </p:cNvPr>
                <p:cNvSpPr/>
                <p:nvPr/>
              </p:nvSpPr>
              <p:spPr>
                <a:xfrm>
                  <a:off x="2052761" y="2850692"/>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85" name="Groupe 284">
                  <a:extLst>
                    <a:ext uri="{FF2B5EF4-FFF2-40B4-BE49-F238E27FC236}">
                      <a16:creationId xmlns:a16="http://schemas.microsoft.com/office/drawing/2014/main" id="{6B49554C-9752-4846-83B3-8AE04CB54D8F}"/>
                    </a:ext>
                  </a:extLst>
                </p:cNvPr>
                <p:cNvGrpSpPr/>
                <p:nvPr/>
              </p:nvGrpSpPr>
              <p:grpSpPr>
                <a:xfrm>
                  <a:off x="1907629" y="2850692"/>
                  <a:ext cx="271472" cy="504000"/>
                  <a:chOff x="1903658" y="4084078"/>
                  <a:chExt cx="265051" cy="504000"/>
                </a:xfrm>
              </p:grpSpPr>
              <p:cxnSp>
                <p:nvCxnSpPr>
                  <p:cNvPr id="286" name="Connecteur droit 285">
                    <a:extLst>
                      <a:ext uri="{FF2B5EF4-FFF2-40B4-BE49-F238E27FC236}">
                        <a16:creationId xmlns:a16="http://schemas.microsoft.com/office/drawing/2014/main" id="{04E4DA82-7FE4-412C-96F8-85229203002D}"/>
                      </a:ext>
                    </a:extLst>
                  </p:cNvPr>
                  <p:cNvCxnSpPr>
                    <a:cxnSpLocks/>
                  </p:cNvCxnSpPr>
                  <p:nvPr/>
                </p:nvCxnSpPr>
                <p:spPr>
                  <a:xfrm>
                    <a:off x="2036183" y="4084078"/>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87" name="Ellipse 286">
                    <a:extLst>
                      <a:ext uri="{FF2B5EF4-FFF2-40B4-BE49-F238E27FC236}">
                        <a16:creationId xmlns:a16="http://schemas.microsoft.com/office/drawing/2014/main" id="{ACBEE3CB-4877-45E1-A662-E60015D89CA8}"/>
                      </a:ext>
                    </a:extLst>
                  </p:cNvPr>
                  <p:cNvSpPr/>
                  <p:nvPr/>
                </p:nvSpPr>
                <p:spPr>
                  <a:xfrm>
                    <a:off x="1903658" y="4217626"/>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grpSp>
        <p:sp>
          <p:nvSpPr>
            <p:cNvPr id="280" name="Rectangle 279">
              <a:extLst>
                <a:ext uri="{FF2B5EF4-FFF2-40B4-BE49-F238E27FC236}">
                  <a16:creationId xmlns:a16="http://schemas.microsoft.com/office/drawing/2014/main" id="{7E5086B3-DED0-4D29-AE9A-E3105A6B7E5E}"/>
                </a:ext>
              </a:extLst>
            </p:cNvPr>
            <p:cNvSpPr/>
            <p:nvPr/>
          </p:nvSpPr>
          <p:spPr>
            <a:xfrm>
              <a:off x="2123652" y="7551830"/>
              <a:ext cx="3240000" cy="246221"/>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Diriger des débats techniques et un projet en anglais</a:t>
              </a:r>
            </a:p>
          </p:txBody>
        </p:sp>
      </p:grpSp>
      <p:grpSp>
        <p:nvGrpSpPr>
          <p:cNvPr id="288" name="Groupe 287">
            <a:extLst>
              <a:ext uri="{FF2B5EF4-FFF2-40B4-BE49-F238E27FC236}">
                <a16:creationId xmlns:a16="http://schemas.microsoft.com/office/drawing/2014/main" id="{F484CFAB-4589-4385-9E3F-66C5097CC196}"/>
              </a:ext>
            </a:extLst>
          </p:cNvPr>
          <p:cNvGrpSpPr/>
          <p:nvPr/>
        </p:nvGrpSpPr>
        <p:grpSpPr>
          <a:xfrm>
            <a:off x="205409" y="10048492"/>
            <a:ext cx="7246836" cy="553998"/>
            <a:chOff x="170850" y="7448913"/>
            <a:chExt cx="7246836" cy="553998"/>
          </a:xfrm>
        </p:grpSpPr>
        <p:grpSp>
          <p:nvGrpSpPr>
            <p:cNvPr id="294" name="Groupe 293">
              <a:extLst>
                <a:ext uri="{FF2B5EF4-FFF2-40B4-BE49-F238E27FC236}">
                  <a16:creationId xmlns:a16="http://schemas.microsoft.com/office/drawing/2014/main" id="{E6C67C6E-B42B-4A45-BED0-C59D6958CA03}"/>
                </a:ext>
              </a:extLst>
            </p:cNvPr>
            <p:cNvGrpSpPr/>
            <p:nvPr/>
          </p:nvGrpSpPr>
          <p:grpSpPr>
            <a:xfrm>
              <a:off x="170850" y="7471997"/>
              <a:ext cx="7246836" cy="507831"/>
              <a:chOff x="170850" y="7471997"/>
              <a:chExt cx="7246836" cy="507831"/>
            </a:xfrm>
          </p:grpSpPr>
          <p:sp>
            <p:nvSpPr>
              <p:cNvPr id="296" name="ZoneTexte 295">
                <a:extLst>
                  <a:ext uri="{FF2B5EF4-FFF2-40B4-BE49-F238E27FC236}">
                    <a16:creationId xmlns:a16="http://schemas.microsoft.com/office/drawing/2014/main" id="{91BD6831-D01C-4EF3-8A18-EA00EE202FA4}"/>
                  </a:ext>
                </a:extLst>
              </p:cNvPr>
              <p:cNvSpPr txBox="1"/>
              <p:nvPr/>
            </p:nvSpPr>
            <p:spPr>
              <a:xfrm>
                <a:off x="170850" y="7525857"/>
                <a:ext cx="1767172"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Recrutement et intégration des ressources humaines</a:t>
                </a:r>
              </a:p>
            </p:txBody>
          </p:sp>
          <p:sp>
            <p:nvSpPr>
              <p:cNvPr id="297" name="Rectangle 296">
                <a:extLst>
                  <a:ext uri="{FF2B5EF4-FFF2-40B4-BE49-F238E27FC236}">
                    <a16:creationId xmlns:a16="http://schemas.microsoft.com/office/drawing/2014/main" id="{2A25FB6A-E633-489B-9341-16206F529B36}"/>
                  </a:ext>
                </a:extLst>
              </p:cNvPr>
              <p:cNvSpPr/>
              <p:nvPr/>
            </p:nvSpPr>
            <p:spPr>
              <a:xfrm>
                <a:off x="5292000" y="7471997"/>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Identifier les compétences clés de la direction des SI et en déduire les besoins de recrutement prioritaires</a:t>
                </a:r>
              </a:p>
            </p:txBody>
          </p:sp>
          <p:grpSp>
            <p:nvGrpSpPr>
              <p:cNvPr id="298" name="Groupe 297">
                <a:extLst>
                  <a:ext uri="{FF2B5EF4-FFF2-40B4-BE49-F238E27FC236}">
                    <a16:creationId xmlns:a16="http://schemas.microsoft.com/office/drawing/2014/main" id="{6992FFE4-2DB8-438F-8F40-C64A1EF33B57}"/>
                  </a:ext>
                </a:extLst>
              </p:cNvPr>
              <p:cNvGrpSpPr/>
              <p:nvPr/>
            </p:nvGrpSpPr>
            <p:grpSpPr>
              <a:xfrm>
                <a:off x="1907629" y="7473912"/>
                <a:ext cx="3405719" cy="504000"/>
                <a:chOff x="1907629" y="2901664"/>
                <a:chExt cx="3405719" cy="504000"/>
              </a:xfrm>
            </p:grpSpPr>
            <p:sp>
              <p:nvSpPr>
                <p:cNvPr id="300" name="Rectangle 299">
                  <a:extLst>
                    <a:ext uri="{FF2B5EF4-FFF2-40B4-BE49-F238E27FC236}">
                      <a16:creationId xmlns:a16="http://schemas.microsoft.com/office/drawing/2014/main" id="{85A84ED9-EB83-4004-A1FB-5389A576C977}"/>
                    </a:ext>
                  </a:extLst>
                </p:cNvPr>
                <p:cNvSpPr/>
                <p:nvPr/>
              </p:nvSpPr>
              <p:spPr>
                <a:xfrm>
                  <a:off x="2052761" y="2901664"/>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01" name="Groupe 300">
                  <a:extLst>
                    <a:ext uri="{FF2B5EF4-FFF2-40B4-BE49-F238E27FC236}">
                      <a16:creationId xmlns:a16="http://schemas.microsoft.com/office/drawing/2014/main" id="{C68FD180-B374-47E3-B387-C75FED11EFD2}"/>
                    </a:ext>
                  </a:extLst>
                </p:cNvPr>
                <p:cNvGrpSpPr/>
                <p:nvPr/>
              </p:nvGrpSpPr>
              <p:grpSpPr>
                <a:xfrm>
                  <a:off x="1907629" y="2901664"/>
                  <a:ext cx="271472" cy="504000"/>
                  <a:chOff x="1903658" y="4135050"/>
                  <a:chExt cx="265051" cy="504000"/>
                </a:xfrm>
              </p:grpSpPr>
              <p:cxnSp>
                <p:nvCxnSpPr>
                  <p:cNvPr id="302" name="Connecteur droit 301">
                    <a:extLst>
                      <a:ext uri="{FF2B5EF4-FFF2-40B4-BE49-F238E27FC236}">
                        <a16:creationId xmlns:a16="http://schemas.microsoft.com/office/drawing/2014/main" id="{E454F5FF-4443-4834-BE17-B2DBED47B63A}"/>
                      </a:ext>
                    </a:extLst>
                  </p:cNvPr>
                  <p:cNvCxnSpPr>
                    <a:cxnSpLocks/>
                  </p:cNvCxnSpPr>
                  <p:nvPr/>
                </p:nvCxnSpPr>
                <p:spPr>
                  <a:xfrm>
                    <a:off x="2036183" y="4135050"/>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03" name="Ellipse 302">
                    <a:extLst>
                      <a:ext uri="{FF2B5EF4-FFF2-40B4-BE49-F238E27FC236}">
                        <a16:creationId xmlns:a16="http://schemas.microsoft.com/office/drawing/2014/main" id="{E6BDE1A2-FCAA-410F-A9FC-E26FE90DAF23}"/>
                      </a:ext>
                    </a:extLst>
                  </p:cNvPr>
                  <p:cNvSpPr/>
                  <p:nvPr/>
                </p:nvSpPr>
                <p:spPr>
                  <a:xfrm>
                    <a:off x="1903658" y="4268598"/>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grpSp>
        <p:sp>
          <p:nvSpPr>
            <p:cNvPr id="295" name="Rectangle 294">
              <a:extLst>
                <a:ext uri="{FF2B5EF4-FFF2-40B4-BE49-F238E27FC236}">
                  <a16:creationId xmlns:a16="http://schemas.microsoft.com/office/drawing/2014/main" id="{5389A795-88AC-44EC-8F3D-C113F5425EFA}"/>
                </a:ext>
              </a:extLst>
            </p:cNvPr>
            <p:cNvSpPr/>
            <p:nvPr/>
          </p:nvSpPr>
          <p:spPr>
            <a:xfrm>
              <a:off x="2123652" y="7448913"/>
              <a:ext cx="3240000" cy="553998"/>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Anticiper les besoins, élaborer une stratégie de recrutement et d'intégration des ressources humaines </a:t>
              </a:r>
            </a:p>
          </p:txBody>
        </p:sp>
      </p:grpSp>
      <p:grpSp>
        <p:nvGrpSpPr>
          <p:cNvPr id="152" name="Groupe 151">
            <a:extLst>
              <a:ext uri="{FF2B5EF4-FFF2-40B4-BE49-F238E27FC236}">
                <a16:creationId xmlns:a16="http://schemas.microsoft.com/office/drawing/2014/main" id="{E8BE914F-AE21-450B-BF32-9585566C666D}"/>
              </a:ext>
            </a:extLst>
          </p:cNvPr>
          <p:cNvGrpSpPr/>
          <p:nvPr/>
        </p:nvGrpSpPr>
        <p:grpSpPr>
          <a:xfrm>
            <a:off x="205409" y="8960080"/>
            <a:ext cx="7246836" cy="504000"/>
            <a:chOff x="170850" y="7422939"/>
            <a:chExt cx="7246836" cy="504000"/>
          </a:xfrm>
        </p:grpSpPr>
        <p:grpSp>
          <p:nvGrpSpPr>
            <p:cNvPr id="153" name="Groupe 152">
              <a:extLst>
                <a:ext uri="{FF2B5EF4-FFF2-40B4-BE49-F238E27FC236}">
                  <a16:creationId xmlns:a16="http://schemas.microsoft.com/office/drawing/2014/main" id="{A156865A-42B8-44F6-90E2-A866967C1326}"/>
                </a:ext>
              </a:extLst>
            </p:cNvPr>
            <p:cNvGrpSpPr/>
            <p:nvPr/>
          </p:nvGrpSpPr>
          <p:grpSpPr>
            <a:xfrm>
              <a:off x="170850" y="7422939"/>
              <a:ext cx="7246836" cy="504000"/>
              <a:chOff x="170850" y="7422939"/>
              <a:chExt cx="7246836" cy="504000"/>
            </a:xfrm>
          </p:grpSpPr>
          <p:sp>
            <p:nvSpPr>
              <p:cNvPr id="157" name="ZoneTexte 156">
                <a:extLst>
                  <a:ext uri="{FF2B5EF4-FFF2-40B4-BE49-F238E27FC236}">
                    <a16:creationId xmlns:a16="http://schemas.microsoft.com/office/drawing/2014/main" id="{A3F0B1E2-B52D-445D-AEC9-C56B5EAB0C63}"/>
                  </a:ext>
                </a:extLst>
              </p:cNvPr>
              <p:cNvSpPr txBox="1"/>
              <p:nvPr/>
            </p:nvSpPr>
            <p:spPr>
              <a:xfrm>
                <a:off x="170850" y="7474884"/>
                <a:ext cx="1767172"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Pilotage de la performance d'une organisation</a:t>
                </a:r>
              </a:p>
            </p:txBody>
          </p:sp>
          <p:sp>
            <p:nvSpPr>
              <p:cNvPr id="159" name="Rectangle 158">
                <a:extLst>
                  <a:ext uri="{FF2B5EF4-FFF2-40B4-BE49-F238E27FC236}">
                    <a16:creationId xmlns:a16="http://schemas.microsoft.com/office/drawing/2014/main" id="{63E974F7-2761-47AC-B934-DD6F1DC758C4}"/>
                  </a:ext>
                </a:extLst>
              </p:cNvPr>
              <p:cNvSpPr/>
              <p:nvPr/>
            </p:nvSpPr>
            <p:spPr>
              <a:xfrm>
                <a:off x="5292000" y="7490273"/>
                <a:ext cx="2125686" cy="369332"/>
              </a:xfrm>
              <a:prstGeom prst="rect">
                <a:avLst/>
              </a:prstGeom>
              <a:noFill/>
            </p:spPr>
            <p:txBody>
              <a:bodyPr wrap="square">
                <a:spAutoFit/>
              </a:bodyPr>
              <a:lstStyle/>
              <a:p>
                <a:r>
                  <a:rPr lang="fr-FR" sz="900" i="1" dirty="0">
                    <a:solidFill>
                      <a:schemeClr val="tx2"/>
                    </a:solidFill>
                    <a:latin typeface="Univers Light" panose="020B0403020202020204" pitchFamily="34" charset="0"/>
                  </a:rPr>
                  <a:t>Fixer les objectifs de performance de la DSI et en assurer le suivi</a:t>
                </a:r>
              </a:p>
            </p:txBody>
          </p:sp>
          <p:grpSp>
            <p:nvGrpSpPr>
              <p:cNvPr id="165" name="Groupe 164">
                <a:extLst>
                  <a:ext uri="{FF2B5EF4-FFF2-40B4-BE49-F238E27FC236}">
                    <a16:creationId xmlns:a16="http://schemas.microsoft.com/office/drawing/2014/main" id="{3156F04E-C878-4134-8476-D5244DED76AF}"/>
                  </a:ext>
                </a:extLst>
              </p:cNvPr>
              <p:cNvGrpSpPr/>
              <p:nvPr/>
            </p:nvGrpSpPr>
            <p:grpSpPr>
              <a:xfrm>
                <a:off x="1907629" y="7422939"/>
                <a:ext cx="3405719" cy="504000"/>
                <a:chOff x="1907629" y="2850691"/>
                <a:chExt cx="3405719" cy="504000"/>
              </a:xfrm>
            </p:grpSpPr>
            <p:sp>
              <p:nvSpPr>
                <p:cNvPr id="194" name="Rectangle 193">
                  <a:extLst>
                    <a:ext uri="{FF2B5EF4-FFF2-40B4-BE49-F238E27FC236}">
                      <a16:creationId xmlns:a16="http://schemas.microsoft.com/office/drawing/2014/main" id="{4C99C4F3-59EF-4E75-B70F-A46DDCAAB792}"/>
                    </a:ext>
                  </a:extLst>
                </p:cNvPr>
                <p:cNvSpPr/>
                <p:nvPr/>
              </p:nvSpPr>
              <p:spPr>
                <a:xfrm>
                  <a:off x="2052761" y="2850691"/>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95" name="Groupe 194">
                  <a:extLst>
                    <a:ext uri="{FF2B5EF4-FFF2-40B4-BE49-F238E27FC236}">
                      <a16:creationId xmlns:a16="http://schemas.microsoft.com/office/drawing/2014/main" id="{7D9F913C-05A2-4680-9BBB-980892293C93}"/>
                    </a:ext>
                  </a:extLst>
                </p:cNvPr>
                <p:cNvGrpSpPr/>
                <p:nvPr/>
              </p:nvGrpSpPr>
              <p:grpSpPr>
                <a:xfrm>
                  <a:off x="1907629" y="2850691"/>
                  <a:ext cx="271472" cy="504000"/>
                  <a:chOff x="1903658" y="4084077"/>
                  <a:chExt cx="265051" cy="504000"/>
                </a:xfrm>
              </p:grpSpPr>
              <p:cxnSp>
                <p:nvCxnSpPr>
                  <p:cNvPr id="196" name="Connecteur droit 195">
                    <a:extLst>
                      <a:ext uri="{FF2B5EF4-FFF2-40B4-BE49-F238E27FC236}">
                        <a16:creationId xmlns:a16="http://schemas.microsoft.com/office/drawing/2014/main" id="{A384B27A-42D3-4830-B767-C79DBFB50420}"/>
                      </a:ext>
                    </a:extLst>
                  </p:cNvPr>
                  <p:cNvCxnSpPr>
                    <a:cxnSpLocks/>
                  </p:cNvCxnSpPr>
                  <p:nvPr/>
                </p:nvCxnSpPr>
                <p:spPr>
                  <a:xfrm>
                    <a:off x="2036183" y="4084077"/>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98" name="Ellipse 197">
                    <a:extLst>
                      <a:ext uri="{FF2B5EF4-FFF2-40B4-BE49-F238E27FC236}">
                        <a16:creationId xmlns:a16="http://schemas.microsoft.com/office/drawing/2014/main" id="{05E00506-4FB0-4C5A-B600-CF0410AEAFF4}"/>
                      </a:ext>
                    </a:extLst>
                  </p:cNvPr>
                  <p:cNvSpPr/>
                  <p:nvPr/>
                </p:nvSpPr>
                <p:spPr>
                  <a:xfrm>
                    <a:off x="1903658" y="4217625"/>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grpSp>
        <p:sp>
          <p:nvSpPr>
            <p:cNvPr id="155" name="Rectangle 154">
              <a:extLst>
                <a:ext uri="{FF2B5EF4-FFF2-40B4-BE49-F238E27FC236}">
                  <a16:creationId xmlns:a16="http://schemas.microsoft.com/office/drawing/2014/main" id="{466C30B8-85FE-42A5-9E67-39A416DB2D50}"/>
                </a:ext>
              </a:extLst>
            </p:cNvPr>
            <p:cNvSpPr/>
            <p:nvPr/>
          </p:nvSpPr>
          <p:spPr>
            <a:xfrm>
              <a:off x="2123652" y="7474884"/>
              <a:ext cx="3240000" cy="400110"/>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Définir la stratégie de son pôle d'activité selon les orientations générales de l'entreprise </a:t>
              </a:r>
            </a:p>
          </p:txBody>
        </p:sp>
      </p:grpSp>
      <p:pic>
        <p:nvPicPr>
          <p:cNvPr id="3" name="Image 2" descr="Une image contenant texte, Police, logo, Graphique&#10;&#10;Description générée automatiquement">
            <a:extLst>
              <a:ext uri="{FF2B5EF4-FFF2-40B4-BE49-F238E27FC236}">
                <a16:creationId xmlns:a16="http://schemas.microsoft.com/office/drawing/2014/main" id="{2A2E32BB-BFED-604D-DD6F-9F3F86FBD22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7011" y="125112"/>
            <a:ext cx="1117053" cy="922337"/>
          </a:xfrm>
          <a:prstGeom prst="rect">
            <a:avLst/>
          </a:prstGeom>
        </p:spPr>
      </p:pic>
    </p:spTree>
    <p:extLst>
      <p:ext uri="{BB962C8B-B14F-4D97-AF65-F5344CB8AC3E}">
        <p14:creationId xmlns:p14="http://schemas.microsoft.com/office/powerpoint/2010/main" val="1063188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ZoneTexte 65">
            <a:extLst>
              <a:ext uri="{FF2B5EF4-FFF2-40B4-BE49-F238E27FC236}">
                <a16:creationId xmlns:a16="http://schemas.microsoft.com/office/drawing/2014/main" id="{FD824262-D8A8-4118-9609-69D47F0AE7AD}"/>
              </a:ext>
            </a:extLst>
          </p:cNvPr>
          <p:cNvSpPr txBox="1"/>
          <p:nvPr/>
        </p:nvSpPr>
        <p:spPr>
          <a:xfrm>
            <a:off x="420574" y="2276058"/>
            <a:ext cx="3240000" cy="116955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Dans les cabinets de petite taille, le Directeur SI peut être mobilisé en tant qu’expert sur des projets de conseil SI, d’audit SI réalisé auprès d’un client.</a:t>
            </a:r>
          </a:p>
          <a:p>
            <a:pPr algn="l"/>
            <a:r>
              <a:rPr lang="fr-FR" dirty="0"/>
              <a:t>Dans les grands cabinets, le Directeur SI peut être amené à superviser plusieurs équipes, structurées selon leur champ d’intervention : Techniciens SI, Développeurs, Chefs de projet informatique, etc.</a:t>
            </a:r>
          </a:p>
        </p:txBody>
      </p:sp>
      <p:sp>
        <p:nvSpPr>
          <p:cNvPr id="109" name="ZoneTexte 108">
            <a:extLst>
              <a:ext uri="{FF2B5EF4-FFF2-40B4-BE49-F238E27FC236}">
                <a16:creationId xmlns:a16="http://schemas.microsoft.com/office/drawing/2014/main" id="{AF3D5513-BF9B-4E23-A5CD-D9F5CE73A3B1}"/>
              </a:ext>
            </a:extLst>
          </p:cNvPr>
          <p:cNvSpPr txBox="1"/>
          <p:nvPr/>
        </p:nvSpPr>
        <p:spPr>
          <a:xfrm>
            <a:off x="420574" y="5325710"/>
            <a:ext cx="3240000" cy="86177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Possibilités d’encadrement d’une équipe plus étoffée ou de plusieurs équipes, avec l’expérience</a:t>
            </a:r>
          </a:p>
          <a:p>
            <a:pPr algn="l"/>
            <a:r>
              <a:rPr lang="fr-FR" dirty="0"/>
              <a:t>Hausse de la participation à la définition de la stratégie globale du cabinet, à mesure que l’expérience s’accroît</a:t>
            </a:r>
          </a:p>
        </p:txBody>
      </p:sp>
      <p:sp>
        <p:nvSpPr>
          <p:cNvPr id="126" name="ZoneTexte 125">
            <a:extLst>
              <a:ext uri="{FF2B5EF4-FFF2-40B4-BE49-F238E27FC236}">
                <a16:creationId xmlns:a16="http://schemas.microsoft.com/office/drawing/2014/main" id="{B98F3625-1046-4D5F-ADD3-A4CAEFB445D3}"/>
              </a:ext>
            </a:extLst>
          </p:cNvPr>
          <p:cNvSpPr txBox="1"/>
          <p:nvPr/>
        </p:nvSpPr>
        <p:spPr>
          <a:xfrm>
            <a:off x="510584" y="1663087"/>
            <a:ext cx="3209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Variabilité du métier</a:t>
            </a:r>
          </a:p>
        </p:txBody>
      </p:sp>
      <p:sp>
        <p:nvSpPr>
          <p:cNvPr id="127" name="Triangle isocèle 126">
            <a:extLst>
              <a:ext uri="{FF2B5EF4-FFF2-40B4-BE49-F238E27FC236}">
                <a16:creationId xmlns:a16="http://schemas.microsoft.com/office/drawing/2014/main" id="{ACBE601F-1288-475A-B512-BD910EF38035}"/>
              </a:ext>
            </a:extLst>
          </p:cNvPr>
          <p:cNvSpPr/>
          <p:nvPr/>
        </p:nvSpPr>
        <p:spPr>
          <a:xfrm rot="5400000">
            <a:off x="366673" y="1742402"/>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139" name="Connecteur droit 138">
            <a:extLst>
              <a:ext uri="{FF2B5EF4-FFF2-40B4-BE49-F238E27FC236}">
                <a16:creationId xmlns:a16="http://schemas.microsoft.com/office/drawing/2014/main" id="{8A39C541-AE05-46FD-8BA0-E62BB599F9E4}"/>
              </a:ext>
            </a:extLst>
          </p:cNvPr>
          <p:cNvCxnSpPr>
            <a:cxnSpLocks/>
          </p:cNvCxnSpPr>
          <p:nvPr/>
        </p:nvCxnSpPr>
        <p:spPr>
          <a:xfrm>
            <a:off x="410396" y="1928364"/>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54" name="ZoneTexte 53">
            <a:extLst>
              <a:ext uri="{FF2B5EF4-FFF2-40B4-BE49-F238E27FC236}">
                <a16:creationId xmlns:a16="http://schemas.microsoft.com/office/drawing/2014/main" id="{D0B3E300-8CF5-42E1-BE4A-BDD2E0D57766}"/>
              </a:ext>
            </a:extLst>
          </p:cNvPr>
          <p:cNvSpPr txBox="1"/>
          <p:nvPr/>
        </p:nvSpPr>
        <p:spPr>
          <a:xfrm>
            <a:off x="369971" y="3570466"/>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les spécialités du cabinet</a:t>
            </a:r>
          </a:p>
        </p:txBody>
      </p:sp>
      <p:sp>
        <p:nvSpPr>
          <p:cNvPr id="63" name="ZoneTexte 62">
            <a:extLst>
              <a:ext uri="{FF2B5EF4-FFF2-40B4-BE49-F238E27FC236}">
                <a16:creationId xmlns:a16="http://schemas.microsoft.com/office/drawing/2014/main" id="{16D938E2-4346-48F5-897B-5F680C1ED040}"/>
              </a:ext>
            </a:extLst>
          </p:cNvPr>
          <p:cNvSpPr txBox="1"/>
          <p:nvPr/>
        </p:nvSpPr>
        <p:spPr>
          <a:xfrm>
            <a:off x="420574" y="3856639"/>
            <a:ext cx="3240000" cy="116955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Selon la spécialité du cabinet (activités d’expertise-comptable, d’audit, de conseil, juridiques…), les enjeux et besoins en SI varient et impactent la stratégie SI menée par le Directeur SI : déploiement de logiciels métiers spécifiques aux activités du cabinet, besoins en cybersécurité différents selon les secteurs d’activités des clients, etc.</a:t>
            </a:r>
          </a:p>
        </p:txBody>
      </p:sp>
      <p:sp>
        <p:nvSpPr>
          <p:cNvPr id="64" name="ZoneTexte 63">
            <a:extLst>
              <a:ext uri="{FF2B5EF4-FFF2-40B4-BE49-F238E27FC236}">
                <a16:creationId xmlns:a16="http://schemas.microsoft.com/office/drawing/2014/main" id="{2E310E27-268E-470D-83D4-450F7DE133F1}"/>
              </a:ext>
            </a:extLst>
          </p:cNvPr>
          <p:cNvSpPr txBox="1"/>
          <p:nvPr/>
        </p:nvSpPr>
        <p:spPr>
          <a:xfrm>
            <a:off x="369971" y="2000379"/>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la taille du cabinet</a:t>
            </a:r>
          </a:p>
        </p:txBody>
      </p:sp>
      <p:grpSp>
        <p:nvGrpSpPr>
          <p:cNvPr id="6" name="Groupe 5">
            <a:extLst>
              <a:ext uri="{FF2B5EF4-FFF2-40B4-BE49-F238E27FC236}">
                <a16:creationId xmlns:a16="http://schemas.microsoft.com/office/drawing/2014/main" id="{C639E456-7AC2-467D-B098-A6AB39C02B84}"/>
              </a:ext>
            </a:extLst>
          </p:cNvPr>
          <p:cNvGrpSpPr/>
          <p:nvPr/>
        </p:nvGrpSpPr>
        <p:grpSpPr>
          <a:xfrm>
            <a:off x="3973446" y="5804145"/>
            <a:ext cx="3435355" cy="1742941"/>
            <a:chOff x="3973446" y="5901889"/>
            <a:chExt cx="3435355" cy="1742941"/>
          </a:xfrm>
        </p:grpSpPr>
        <p:sp>
          <p:nvSpPr>
            <p:cNvPr id="89" name="ZoneTexte 88">
              <a:extLst>
                <a:ext uri="{FF2B5EF4-FFF2-40B4-BE49-F238E27FC236}">
                  <a16:creationId xmlns:a16="http://schemas.microsoft.com/office/drawing/2014/main" id="{9C680D0D-EADB-41EF-9406-79332806A869}"/>
                </a:ext>
              </a:extLst>
            </p:cNvPr>
            <p:cNvSpPr txBox="1"/>
            <p:nvPr/>
          </p:nvSpPr>
          <p:spPr>
            <a:xfrm>
              <a:off x="3996221" y="6167502"/>
              <a:ext cx="3240000" cy="1477328"/>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Renforcement des compétences en matière de gestion des risques et de sécurisation du parc informatique </a:t>
              </a:r>
            </a:p>
            <a:p>
              <a:r>
                <a:rPr lang="fr-FR" dirty="0">
                  <a:solidFill>
                    <a:schemeClr val="tx2"/>
                  </a:solidFill>
                </a:rPr>
                <a:t>Renforcement de la place du Directeur SI dans la définition de la stratégie globale du cabinet, ce qui implique une veille concurrentielle renforcée orientée « SI et technologies » et une compréhension fine des enjeux stratégiques des cabinets d’expertise comptable</a:t>
              </a:r>
            </a:p>
          </p:txBody>
        </p:sp>
        <p:cxnSp>
          <p:nvCxnSpPr>
            <p:cNvPr id="99" name="Connecteur droit 98">
              <a:extLst>
                <a:ext uri="{FF2B5EF4-FFF2-40B4-BE49-F238E27FC236}">
                  <a16:creationId xmlns:a16="http://schemas.microsoft.com/office/drawing/2014/main" id="{42A1732C-E8B1-46EE-84B8-D24418F63238}"/>
                </a:ext>
              </a:extLst>
            </p:cNvPr>
            <p:cNvCxnSpPr>
              <a:cxnSpLocks/>
            </p:cNvCxnSpPr>
            <p:nvPr/>
          </p:nvCxnSpPr>
          <p:spPr>
            <a:xfrm>
              <a:off x="3983344" y="6167502"/>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100" name="ZoneTexte 99">
              <a:extLst>
                <a:ext uri="{FF2B5EF4-FFF2-40B4-BE49-F238E27FC236}">
                  <a16:creationId xmlns:a16="http://schemas.microsoft.com/office/drawing/2014/main" id="{801D9D51-E8B0-4BA3-BA13-6383DD7D2674}"/>
                </a:ext>
              </a:extLst>
            </p:cNvPr>
            <p:cNvSpPr txBox="1"/>
            <p:nvPr/>
          </p:nvSpPr>
          <p:spPr>
            <a:xfrm>
              <a:off x="4083532" y="5901889"/>
              <a:ext cx="33252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Tendances d’évolution du métier</a:t>
              </a:r>
            </a:p>
          </p:txBody>
        </p:sp>
        <p:sp>
          <p:nvSpPr>
            <p:cNvPr id="101" name="Triangle isocèle 100">
              <a:extLst>
                <a:ext uri="{FF2B5EF4-FFF2-40B4-BE49-F238E27FC236}">
                  <a16:creationId xmlns:a16="http://schemas.microsoft.com/office/drawing/2014/main" id="{53422097-A604-4AE0-94DA-52D194D24D93}"/>
                </a:ext>
              </a:extLst>
            </p:cNvPr>
            <p:cNvSpPr/>
            <p:nvPr/>
          </p:nvSpPr>
          <p:spPr>
            <a:xfrm rot="5400000">
              <a:off x="3939621" y="5977235"/>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grpSp>
        <p:nvGrpSpPr>
          <p:cNvPr id="7" name="Groupe 6">
            <a:extLst>
              <a:ext uri="{FF2B5EF4-FFF2-40B4-BE49-F238E27FC236}">
                <a16:creationId xmlns:a16="http://schemas.microsoft.com/office/drawing/2014/main" id="{1526698D-54BB-4F86-B781-EBD6E49FDB24}"/>
              </a:ext>
            </a:extLst>
          </p:cNvPr>
          <p:cNvGrpSpPr/>
          <p:nvPr/>
        </p:nvGrpSpPr>
        <p:grpSpPr>
          <a:xfrm>
            <a:off x="3978882" y="7781751"/>
            <a:ext cx="3350087" cy="2388319"/>
            <a:chOff x="3978882" y="7781751"/>
            <a:chExt cx="3350087" cy="2388319"/>
          </a:xfrm>
        </p:grpSpPr>
        <p:grpSp>
          <p:nvGrpSpPr>
            <p:cNvPr id="103" name="Groupe 102">
              <a:extLst>
                <a:ext uri="{FF2B5EF4-FFF2-40B4-BE49-F238E27FC236}">
                  <a16:creationId xmlns:a16="http://schemas.microsoft.com/office/drawing/2014/main" id="{77846408-1680-4BA6-957B-B4FD5CB99A56}"/>
                </a:ext>
              </a:extLst>
            </p:cNvPr>
            <p:cNvGrpSpPr/>
            <p:nvPr/>
          </p:nvGrpSpPr>
          <p:grpSpPr>
            <a:xfrm>
              <a:off x="3978882" y="7781751"/>
              <a:ext cx="3350087" cy="265276"/>
              <a:chOff x="380633" y="6115579"/>
              <a:chExt cx="3350087" cy="265276"/>
            </a:xfrm>
          </p:grpSpPr>
          <p:grpSp>
            <p:nvGrpSpPr>
              <p:cNvPr id="105" name="Groupe 104">
                <a:extLst>
                  <a:ext uri="{FF2B5EF4-FFF2-40B4-BE49-F238E27FC236}">
                    <a16:creationId xmlns:a16="http://schemas.microsoft.com/office/drawing/2014/main" id="{6AFAE93F-8F73-42CD-A47D-A66B8B8C6458}"/>
                  </a:ext>
                </a:extLst>
              </p:cNvPr>
              <p:cNvGrpSpPr/>
              <p:nvPr/>
            </p:nvGrpSpPr>
            <p:grpSpPr>
              <a:xfrm>
                <a:off x="380633" y="6115579"/>
                <a:ext cx="3350087" cy="246221"/>
                <a:chOff x="433240" y="2440348"/>
                <a:chExt cx="1723338" cy="246221"/>
              </a:xfrm>
            </p:grpSpPr>
            <p:sp>
              <p:nvSpPr>
                <p:cNvPr id="107" name="ZoneTexte 106">
                  <a:extLst>
                    <a:ext uri="{FF2B5EF4-FFF2-40B4-BE49-F238E27FC236}">
                      <a16:creationId xmlns:a16="http://schemas.microsoft.com/office/drawing/2014/main" id="{5DC10516-9D5D-42DB-A0AB-164208BC1CCC}"/>
                    </a:ext>
                  </a:extLst>
                </p:cNvPr>
                <p:cNvSpPr txBox="1"/>
                <p:nvPr/>
              </p:nvSpPr>
              <p:spPr>
                <a:xfrm>
                  <a:off x="489871" y="2440348"/>
                  <a:ext cx="1666707"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Perspectives professionnelles</a:t>
                  </a:r>
                </a:p>
              </p:txBody>
            </p:sp>
            <p:sp>
              <p:nvSpPr>
                <p:cNvPr id="108" name="Triangle isocèle 107">
                  <a:extLst>
                    <a:ext uri="{FF2B5EF4-FFF2-40B4-BE49-F238E27FC236}">
                      <a16:creationId xmlns:a16="http://schemas.microsoft.com/office/drawing/2014/main" id="{35F108E7-129E-404C-B23B-97038DB5B3B3}"/>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cxnSp>
            <p:nvCxnSpPr>
              <p:cNvPr id="106" name="Connecteur droit 105">
                <a:extLst>
                  <a:ext uri="{FF2B5EF4-FFF2-40B4-BE49-F238E27FC236}">
                    <a16:creationId xmlns:a16="http://schemas.microsoft.com/office/drawing/2014/main" id="{1965D122-FF8E-405B-97EC-78B335C97737}"/>
                  </a:ext>
                </a:extLst>
              </p:cNvPr>
              <p:cNvCxnSpPr>
                <a:cxnSpLocks/>
              </p:cNvCxnSpPr>
              <p:nvPr/>
            </p:nvCxnSpPr>
            <p:spPr>
              <a:xfrm>
                <a:off x="390531" y="6380855"/>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sp>
          <p:nvSpPr>
            <p:cNvPr id="104" name="ZoneTexte 103">
              <a:extLst>
                <a:ext uri="{FF2B5EF4-FFF2-40B4-BE49-F238E27FC236}">
                  <a16:creationId xmlns:a16="http://schemas.microsoft.com/office/drawing/2014/main" id="{4A36D89B-A17D-4E79-AC81-666F9488D64F}"/>
                </a:ext>
              </a:extLst>
            </p:cNvPr>
            <p:cNvSpPr txBox="1"/>
            <p:nvPr/>
          </p:nvSpPr>
          <p:spPr>
            <a:xfrm>
              <a:off x="3996221" y="8077189"/>
              <a:ext cx="3240000" cy="2092881"/>
            </a:xfrm>
            <a:prstGeom prst="rect">
              <a:avLst/>
            </a:prstGeom>
            <a:noFill/>
          </p:spPr>
          <p:txBody>
            <a:bodyPr wrap="square">
              <a:spAutoFit/>
            </a:bodyPr>
            <a:lstStyle>
              <a:defPPr>
                <a:defRPr lang="fr-FR"/>
              </a:defPPr>
              <a:lvl1pPr algn="just">
                <a:defRPr sz="1000">
                  <a:latin typeface="Univers Light" panose="020B0403020202020204" pitchFamily="34" charset="0"/>
                </a:defRPr>
              </a:lvl1pPr>
            </a:lstStyle>
            <a:p>
              <a:pPr marL="108000" indent="-108000" algn="l">
                <a:buFont typeface="Wingdings" panose="05000000000000000000" pitchFamily="2" charset="2"/>
                <a:buChar char="§"/>
              </a:pPr>
              <a:r>
                <a:rPr lang="fr-FR" dirty="0">
                  <a:solidFill>
                    <a:schemeClr val="tx2"/>
                  </a:solidFill>
                </a:rPr>
                <a:t>Directeur SI en entreprise</a:t>
              </a:r>
            </a:p>
            <a:p>
              <a:pPr marL="108000" indent="-108000" algn="l">
                <a:buFont typeface="Wingdings" panose="05000000000000000000" pitchFamily="2" charset="2"/>
                <a:buChar char="§"/>
              </a:pPr>
              <a:r>
                <a:rPr lang="fr-FR" dirty="0">
                  <a:solidFill>
                    <a:schemeClr val="tx2"/>
                  </a:solidFill>
                </a:rPr>
                <a:t>Métiers du conseil en SI (Consultant SI, Consultant cybersécurité, Data </a:t>
              </a:r>
              <a:r>
                <a:rPr lang="fr-FR" dirty="0" err="1">
                  <a:solidFill>
                    <a:schemeClr val="tx2"/>
                  </a:solidFill>
                </a:rPr>
                <a:t>analyst</a:t>
              </a:r>
              <a:r>
                <a:rPr lang="fr-FR" dirty="0">
                  <a:solidFill>
                    <a:schemeClr val="tx2"/>
                  </a:solidFill>
                </a:rPr>
                <a:t>) en cabinet d’expertise-comptable ou en ESN</a:t>
              </a:r>
            </a:p>
            <a:p>
              <a:pPr marL="108000" indent="-108000" algn="l">
                <a:buFont typeface="Wingdings" panose="05000000000000000000" pitchFamily="2" charset="2"/>
                <a:buChar char="§"/>
              </a:pPr>
              <a:r>
                <a:rPr lang="fr-FR" dirty="0">
                  <a:solidFill>
                    <a:schemeClr val="tx2"/>
                  </a:solidFill>
                </a:rPr>
                <a:t>Responsable méthodes et veille dans un cabinets d’expertise-comptable très orienté « automatisation des processus de production », sous condition de formations complémentaires en comptabilité</a:t>
              </a:r>
            </a:p>
            <a:p>
              <a:pPr marL="108000" indent="-108000" algn="l">
                <a:buFont typeface="Wingdings" panose="05000000000000000000" pitchFamily="2" charset="2"/>
                <a:buChar char="§"/>
              </a:pPr>
              <a:r>
                <a:rPr lang="fr-FR" dirty="0">
                  <a:solidFill>
                    <a:schemeClr val="tx2"/>
                  </a:solidFill>
                </a:rPr>
                <a:t>Métiers du conseil en stratégie ou en organisation en cabinet de conseil</a:t>
              </a:r>
            </a:p>
            <a:p>
              <a:pPr marL="108000" indent="-108000" algn="l">
                <a:buFont typeface="Wingdings" panose="05000000000000000000" pitchFamily="2" charset="2"/>
                <a:buChar char="§"/>
              </a:pPr>
              <a:r>
                <a:rPr lang="fr-FR" dirty="0">
                  <a:solidFill>
                    <a:schemeClr val="tx2"/>
                  </a:solidFill>
                </a:rPr>
                <a:t>Autres métiers des directions d’entreprise (direction des achats, direction logistique, etc.) sous condition de formations complémentaires </a:t>
              </a:r>
            </a:p>
          </p:txBody>
        </p:sp>
      </p:grpSp>
      <p:cxnSp>
        <p:nvCxnSpPr>
          <p:cNvPr id="112" name="Connecteur droit 111">
            <a:extLst>
              <a:ext uri="{FF2B5EF4-FFF2-40B4-BE49-F238E27FC236}">
                <a16:creationId xmlns:a16="http://schemas.microsoft.com/office/drawing/2014/main" id="{691E2A3C-D7AE-4457-9E1B-B8454B4A5E76}"/>
              </a:ext>
            </a:extLst>
          </p:cNvPr>
          <p:cNvCxnSpPr>
            <a:cxnSpLocks/>
          </p:cNvCxnSpPr>
          <p:nvPr/>
        </p:nvCxnSpPr>
        <p:spPr>
          <a:xfrm flipV="1">
            <a:off x="410395" y="3839845"/>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cxnSp>
        <p:nvCxnSpPr>
          <p:cNvPr id="113" name="Connecteur droit 112">
            <a:extLst>
              <a:ext uri="{FF2B5EF4-FFF2-40B4-BE49-F238E27FC236}">
                <a16:creationId xmlns:a16="http://schemas.microsoft.com/office/drawing/2014/main" id="{1B49E769-3BD3-4A3B-8280-CC8D2F964010}"/>
              </a:ext>
            </a:extLst>
          </p:cNvPr>
          <p:cNvCxnSpPr>
            <a:cxnSpLocks/>
          </p:cNvCxnSpPr>
          <p:nvPr/>
        </p:nvCxnSpPr>
        <p:spPr>
          <a:xfrm flipV="1">
            <a:off x="410395" y="2261181"/>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72" name="ZoneTexte 71">
            <a:extLst>
              <a:ext uri="{FF2B5EF4-FFF2-40B4-BE49-F238E27FC236}">
                <a16:creationId xmlns:a16="http://schemas.microsoft.com/office/drawing/2014/main" id="{51ACCE7B-DD40-4144-93E6-9E286C1BAE9D}"/>
              </a:ext>
            </a:extLst>
          </p:cNvPr>
          <p:cNvSpPr txBox="1"/>
          <p:nvPr/>
        </p:nvSpPr>
        <p:spPr>
          <a:xfrm>
            <a:off x="369971" y="5056404"/>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l’expérience du professionnel</a:t>
            </a:r>
          </a:p>
        </p:txBody>
      </p:sp>
      <p:cxnSp>
        <p:nvCxnSpPr>
          <p:cNvPr id="73" name="Connecteur droit 72">
            <a:extLst>
              <a:ext uri="{FF2B5EF4-FFF2-40B4-BE49-F238E27FC236}">
                <a16:creationId xmlns:a16="http://schemas.microsoft.com/office/drawing/2014/main" id="{A7CB8984-0AC8-41E1-B06F-EB8622F5613A}"/>
              </a:ext>
            </a:extLst>
          </p:cNvPr>
          <p:cNvCxnSpPr>
            <a:cxnSpLocks/>
          </p:cNvCxnSpPr>
          <p:nvPr/>
        </p:nvCxnSpPr>
        <p:spPr>
          <a:xfrm flipV="1">
            <a:off x="410395" y="5317206"/>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cxnSp>
        <p:nvCxnSpPr>
          <p:cNvPr id="111" name="Connecteur droit 110">
            <a:extLst>
              <a:ext uri="{FF2B5EF4-FFF2-40B4-BE49-F238E27FC236}">
                <a16:creationId xmlns:a16="http://schemas.microsoft.com/office/drawing/2014/main" id="{7B57D5A4-2037-4B75-9966-0F169393D5E6}"/>
              </a:ext>
            </a:extLst>
          </p:cNvPr>
          <p:cNvCxnSpPr>
            <a:cxnSpLocks/>
          </p:cNvCxnSpPr>
          <p:nvPr/>
        </p:nvCxnSpPr>
        <p:spPr>
          <a:xfrm>
            <a:off x="464474" y="6691302"/>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110" name="Groupe 109">
            <a:extLst>
              <a:ext uri="{FF2B5EF4-FFF2-40B4-BE49-F238E27FC236}">
                <a16:creationId xmlns:a16="http://schemas.microsoft.com/office/drawing/2014/main" id="{D9A65EB5-DE36-4E09-8865-0C643FC0F140}"/>
              </a:ext>
            </a:extLst>
          </p:cNvPr>
          <p:cNvGrpSpPr/>
          <p:nvPr/>
        </p:nvGrpSpPr>
        <p:grpSpPr>
          <a:xfrm>
            <a:off x="454576" y="6426026"/>
            <a:ext cx="3195823" cy="246221"/>
            <a:chOff x="433240" y="2440348"/>
            <a:chExt cx="1643982" cy="246221"/>
          </a:xfrm>
        </p:grpSpPr>
        <p:sp>
          <p:nvSpPr>
            <p:cNvPr id="114" name="ZoneTexte 113">
              <a:extLst>
                <a:ext uri="{FF2B5EF4-FFF2-40B4-BE49-F238E27FC236}">
                  <a16:creationId xmlns:a16="http://schemas.microsoft.com/office/drawing/2014/main" id="{4526E48D-722A-43F7-BFC7-BD8607EB35A5}"/>
                </a:ext>
              </a:extLst>
            </p:cNvPr>
            <p:cNvSpPr txBox="1"/>
            <p:nvPr/>
          </p:nvSpPr>
          <p:spPr>
            <a:xfrm>
              <a:off x="489871" y="2440348"/>
              <a:ext cx="1587351"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Conditions d’exercice</a:t>
              </a:r>
            </a:p>
          </p:txBody>
        </p:sp>
        <p:sp>
          <p:nvSpPr>
            <p:cNvPr id="115" name="Triangle isocèle 114">
              <a:extLst>
                <a:ext uri="{FF2B5EF4-FFF2-40B4-BE49-F238E27FC236}">
                  <a16:creationId xmlns:a16="http://schemas.microsoft.com/office/drawing/2014/main" id="{999B85B7-ADAC-4ADE-AFF6-E2A5E175B0C2}"/>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sp>
        <p:nvSpPr>
          <p:cNvPr id="116" name="ZoneTexte 115">
            <a:extLst>
              <a:ext uri="{FF2B5EF4-FFF2-40B4-BE49-F238E27FC236}">
                <a16:creationId xmlns:a16="http://schemas.microsoft.com/office/drawing/2014/main" id="{12FA9338-88D2-4D5C-AA5C-39F8C3581043}"/>
              </a:ext>
            </a:extLst>
          </p:cNvPr>
          <p:cNvSpPr txBox="1"/>
          <p:nvPr/>
        </p:nvSpPr>
        <p:spPr>
          <a:xfrm>
            <a:off x="420574" y="6723755"/>
            <a:ext cx="3271793" cy="178510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i="1" dirty="0"/>
              <a:t>Relations professionnelles internes </a:t>
            </a:r>
            <a:r>
              <a:rPr lang="fr-FR" dirty="0"/>
              <a:t>: Techniciens SI,</a:t>
            </a:r>
            <a:r>
              <a:rPr lang="fr-FR" i="1" dirty="0"/>
              <a:t> </a:t>
            </a:r>
            <a:r>
              <a:rPr lang="fr-FR" dirty="0"/>
              <a:t>Expert-comptable dirigeant, directeurs des pôles d’activité, collaborateurs des différents métiers du cabinet</a:t>
            </a:r>
          </a:p>
          <a:p>
            <a:pPr algn="l"/>
            <a:r>
              <a:rPr lang="fr-FR" i="1" dirty="0"/>
              <a:t>Relations professionnelles externes </a:t>
            </a:r>
            <a:r>
              <a:rPr lang="fr-FR" dirty="0"/>
              <a:t>: prestataires informatiques, Consultants, Développeurs </a:t>
            </a:r>
          </a:p>
          <a:p>
            <a:pPr algn="l"/>
            <a:r>
              <a:rPr lang="fr-FR" i="1" dirty="0"/>
              <a:t>Télétravail </a:t>
            </a:r>
            <a:r>
              <a:rPr lang="fr-FR" dirty="0"/>
              <a:t>: possible sur une partie significative des activités. En revanche, l’accès physique aux outils informatiques peut s’avérer nécessaires lors des travaux de maintenance ou de réception de fournitures informatiques</a:t>
            </a:r>
          </a:p>
        </p:txBody>
      </p:sp>
      <p:grpSp>
        <p:nvGrpSpPr>
          <p:cNvPr id="5" name="Groupe 4">
            <a:extLst>
              <a:ext uri="{FF2B5EF4-FFF2-40B4-BE49-F238E27FC236}">
                <a16:creationId xmlns:a16="http://schemas.microsoft.com/office/drawing/2014/main" id="{953E5BA3-2A1E-48C7-91C6-D1560F53A990}"/>
              </a:ext>
            </a:extLst>
          </p:cNvPr>
          <p:cNvGrpSpPr/>
          <p:nvPr/>
        </p:nvGrpSpPr>
        <p:grpSpPr>
          <a:xfrm>
            <a:off x="3923853" y="1663291"/>
            <a:ext cx="3528392" cy="3906190"/>
            <a:chOff x="3923853" y="1663291"/>
            <a:chExt cx="3528392" cy="3906190"/>
          </a:xfrm>
        </p:grpSpPr>
        <p:grpSp>
          <p:nvGrpSpPr>
            <p:cNvPr id="3" name="Groupe 2">
              <a:extLst>
                <a:ext uri="{FF2B5EF4-FFF2-40B4-BE49-F238E27FC236}">
                  <a16:creationId xmlns:a16="http://schemas.microsoft.com/office/drawing/2014/main" id="{935CF965-DF99-4DA9-80AF-075CF2914AE4}"/>
                </a:ext>
              </a:extLst>
            </p:cNvPr>
            <p:cNvGrpSpPr/>
            <p:nvPr/>
          </p:nvGrpSpPr>
          <p:grpSpPr>
            <a:xfrm>
              <a:off x="3935345" y="2665136"/>
              <a:ext cx="3300876" cy="1613793"/>
              <a:chOff x="3935345" y="2753618"/>
              <a:chExt cx="3300876" cy="1613793"/>
            </a:xfrm>
          </p:grpSpPr>
          <p:sp>
            <p:nvSpPr>
              <p:cNvPr id="82" name="ZoneTexte 81">
                <a:extLst>
                  <a:ext uri="{FF2B5EF4-FFF2-40B4-BE49-F238E27FC236}">
                    <a16:creationId xmlns:a16="http://schemas.microsoft.com/office/drawing/2014/main" id="{4790275F-7869-48AB-A01B-85061FA25347}"/>
                  </a:ext>
                </a:extLst>
              </p:cNvPr>
              <p:cNvSpPr txBox="1"/>
              <p:nvPr/>
            </p:nvSpPr>
            <p:spPr>
              <a:xfrm>
                <a:off x="3935345" y="2753618"/>
                <a:ext cx="3249899" cy="43088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Profil recommandé pour le personnel expérimenté s’orientant vers ce métier </a:t>
                </a:r>
              </a:p>
            </p:txBody>
          </p:sp>
          <p:sp>
            <p:nvSpPr>
              <p:cNvPr id="69" name="ZoneTexte 68">
                <a:extLst>
                  <a:ext uri="{FF2B5EF4-FFF2-40B4-BE49-F238E27FC236}">
                    <a16:creationId xmlns:a16="http://schemas.microsoft.com/office/drawing/2014/main" id="{0B70E29C-F493-49E2-9712-AAE863D973CE}"/>
                  </a:ext>
                </a:extLst>
              </p:cNvPr>
              <p:cNvSpPr txBox="1"/>
              <p:nvPr/>
            </p:nvSpPr>
            <p:spPr>
              <a:xfrm>
                <a:off x="3996221" y="3197860"/>
                <a:ext cx="3240000" cy="1169551"/>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Technicien SI en cabinet d’expert-comptable ou en entreprise, après plusieurs années d’expérience</a:t>
                </a:r>
              </a:p>
              <a:p>
                <a:r>
                  <a:rPr lang="fr-FR" dirty="0">
                    <a:solidFill>
                      <a:schemeClr val="tx2"/>
                    </a:solidFill>
                  </a:rPr>
                  <a:t>Chef de projet informatique en entreprise</a:t>
                </a:r>
              </a:p>
              <a:p>
                <a:r>
                  <a:rPr lang="fr-FR" dirty="0">
                    <a:solidFill>
                      <a:schemeClr val="tx2"/>
                    </a:solidFill>
                  </a:rPr>
                  <a:t>Directeur SI en entreprise</a:t>
                </a:r>
              </a:p>
              <a:p>
                <a:r>
                  <a:rPr lang="fr-FR" dirty="0">
                    <a:solidFill>
                      <a:schemeClr val="tx2"/>
                    </a:solidFill>
                  </a:rPr>
                  <a:t>Consultant SI en cabinet d’expert-comptable ou de conseil ou au sein d’une entreprise de services numériques (ESN) </a:t>
                </a:r>
              </a:p>
            </p:txBody>
          </p:sp>
          <p:cxnSp>
            <p:nvCxnSpPr>
              <p:cNvPr id="74" name="Connecteur droit 73">
                <a:extLst>
                  <a:ext uri="{FF2B5EF4-FFF2-40B4-BE49-F238E27FC236}">
                    <a16:creationId xmlns:a16="http://schemas.microsoft.com/office/drawing/2014/main" id="{90469217-9DF8-4D26-8229-BF3ABDFAD4D5}"/>
                  </a:ext>
                </a:extLst>
              </p:cNvPr>
              <p:cNvCxnSpPr>
                <a:cxnSpLocks/>
              </p:cNvCxnSpPr>
              <p:nvPr/>
            </p:nvCxnSpPr>
            <p:spPr>
              <a:xfrm flipV="1">
                <a:off x="3946588" y="3185666"/>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sp>
          <p:nvSpPr>
            <p:cNvPr id="80" name="ZoneTexte 79">
              <a:extLst>
                <a:ext uri="{FF2B5EF4-FFF2-40B4-BE49-F238E27FC236}">
                  <a16:creationId xmlns:a16="http://schemas.microsoft.com/office/drawing/2014/main" id="{420D5275-41C2-49B9-920C-4D4B8D52F85B}"/>
                </a:ext>
              </a:extLst>
            </p:cNvPr>
            <p:cNvSpPr txBox="1"/>
            <p:nvPr/>
          </p:nvSpPr>
          <p:spPr>
            <a:xfrm>
              <a:off x="4046776" y="1663291"/>
              <a:ext cx="3405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Prérequis pour l’exercice du métier</a:t>
              </a:r>
            </a:p>
          </p:txBody>
        </p:sp>
        <p:sp>
          <p:nvSpPr>
            <p:cNvPr id="81" name="Triangle isocèle 80">
              <a:extLst>
                <a:ext uri="{FF2B5EF4-FFF2-40B4-BE49-F238E27FC236}">
                  <a16:creationId xmlns:a16="http://schemas.microsoft.com/office/drawing/2014/main" id="{9B3F64B3-C0B0-495D-B9E3-9E4A30F9458B}"/>
                </a:ext>
              </a:extLst>
            </p:cNvPr>
            <p:cNvSpPr/>
            <p:nvPr/>
          </p:nvSpPr>
          <p:spPr>
            <a:xfrm rot="5400000">
              <a:off x="3902865" y="1742606"/>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79" name="Connecteur droit 78">
              <a:extLst>
                <a:ext uri="{FF2B5EF4-FFF2-40B4-BE49-F238E27FC236}">
                  <a16:creationId xmlns:a16="http://schemas.microsoft.com/office/drawing/2014/main" id="{AC739428-2067-4460-9248-BD2A32B90E64}"/>
                </a:ext>
              </a:extLst>
            </p:cNvPr>
            <p:cNvCxnSpPr>
              <a:cxnSpLocks/>
            </p:cNvCxnSpPr>
            <p:nvPr/>
          </p:nvCxnSpPr>
          <p:spPr>
            <a:xfrm>
              <a:off x="3946588" y="1936188"/>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4" name="Groupe 3">
              <a:extLst>
                <a:ext uri="{FF2B5EF4-FFF2-40B4-BE49-F238E27FC236}">
                  <a16:creationId xmlns:a16="http://schemas.microsoft.com/office/drawing/2014/main" id="{8373D664-C6AE-4651-82F8-8AB06CABDEB4}"/>
                </a:ext>
              </a:extLst>
            </p:cNvPr>
            <p:cNvGrpSpPr/>
            <p:nvPr/>
          </p:nvGrpSpPr>
          <p:grpSpPr>
            <a:xfrm>
              <a:off x="3937185" y="2001919"/>
              <a:ext cx="3227035" cy="676359"/>
              <a:chOff x="3937185" y="2001919"/>
              <a:chExt cx="3227035" cy="676359"/>
            </a:xfrm>
          </p:grpSpPr>
          <p:sp>
            <p:nvSpPr>
              <p:cNvPr id="68" name="ZoneTexte 67">
                <a:extLst>
                  <a:ext uri="{FF2B5EF4-FFF2-40B4-BE49-F238E27FC236}">
                    <a16:creationId xmlns:a16="http://schemas.microsoft.com/office/drawing/2014/main" id="{67A1A514-CA7F-49BE-8B7E-C9358E60BC8B}"/>
                  </a:ext>
                </a:extLst>
              </p:cNvPr>
              <p:cNvSpPr txBox="1"/>
              <p:nvPr/>
            </p:nvSpPr>
            <p:spPr>
              <a:xfrm>
                <a:off x="3996220" y="2278168"/>
                <a:ext cx="3168000" cy="400110"/>
              </a:xfrm>
              <a:prstGeom prst="rect">
                <a:avLst/>
              </a:prstGeom>
              <a:noFill/>
            </p:spPr>
            <p:txBody>
              <a:bodyPr wrap="square">
                <a:spAutoFit/>
              </a:bodyPr>
              <a:lstStyle>
                <a:defPPr>
                  <a:defRPr lang="fr-FR"/>
                </a:defPPr>
                <a:lvl1pPr indent="0" algn="just">
                  <a:buFont typeface="Wingdings" panose="05000000000000000000" pitchFamily="2" charset="2"/>
                  <a:buNone/>
                  <a:defRPr sz="1000">
                    <a:solidFill>
                      <a:schemeClr val="tx2"/>
                    </a:solidFill>
                    <a:latin typeface="Univers Light" panose="020B0403020202020204" pitchFamily="34" charset="0"/>
                  </a:defRPr>
                </a:lvl1pPr>
              </a:lstStyle>
              <a:p>
                <a:pPr algn="l"/>
                <a:r>
                  <a:rPr lang="fr-FR" dirty="0">
                    <a:solidFill>
                      <a:schemeClr val="tx2"/>
                    </a:solidFill>
                  </a:rPr>
                  <a:t>Bac+5, par exemple : </a:t>
                </a:r>
              </a:p>
              <a:p>
                <a:pPr marL="108000" indent="-108000" algn="l">
                  <a:buFont typeface="Wingdings" panose="05000000000000000000" pitchFamily="2" charset="2"/>
                  <a:buChar char="§"/>
                </a:pPr>
                <a:r>
                  <a:rPr lang="fr-FR" dirty="0"/>
                  <a:t>Master 2 en informatique et gestion des SI</a:t>
                </a:r>
              </a:p>
            </p:txBody>
          </p:sp>
          <p:sp>
            <p:nvSpPr>
              <p:cNvPr id="76" name="ZoneTexte 75">
                <a:extLst>
                  <a:ext uri="{FF2B5EF4-FFF2-40B4-BE49-F238E27FC236}">
                    <a16:creationId xmlns:a16="http://schemas.microsoft.com/office/drawing/2014/main" id="{3D850C6B-355F-4322-B402-7B64B857B006}"/>
                  </a:ext>
                </a:extLst>
              </p:cNvPr>
              <p:cNvSpPr txBox="1"/>
              <p:nvPr/>
            </p:nvSpPr>
            <p:spPr>
              <a:xfrm>
                <a:off x="3937185" y="2001919"/>
                <a:ext cx="185392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 initiale</a:t>
                </a:r>
              </a:p>
            </p:txBody>
          </p:sp>
          <p:cxnSp>
            <p:nvCxnSpPr>
              <p:cNvPr id="83" name="Connecteur droit 82">
                <a:extLst>
                  <a:ext uri="{FF2B5EF4-FFF2-40B4-BE49-F238E27FC236}">
                    <a16:creationId xmlns:a16="http://schemas.microsoft.com/office/drawing/2014/main" id="{D4876B99-ADFC-4EE8-9BAB-FDAFBFBCC712}"/>
                  </a:ext>
                </a:extLst>
              </p:cNvPr>
              <p:cNvCxnSpPr>
                <a:cxnSpLocks/>
              </p:cNvCxnSpPr>
              <p:nvPr/>
            </p:nvCxnSpPr>
            <p:spPr>
              <a:xfrm flipV="1">
                <a:off x="3946588" y="2264168"/>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nvGrpSpPr>
            <p:cNvPr id="2" name="Groupe 1">
              <a:extLst>
                <a:ext uri="{FF2B5EF4-FFF2-40B4-BE49-F238E27FC236}">
                  <a16:creationId xmlns:a16="http://schemas.microsoft.com/office/drawing/2014/main" id="{5A079500-E015-4207-B4B3-A14399B8148B}"/>
                </a:ext>
              </a:extLst>
            </p:cNvPr>
            <p:cNvGrpSpPr/>
            <p:nvPr/>
          </p:nvGrpSpPr>
          <p:grpSpPr>
            <a:xfrm>
              <a:off x="3923853" y="4265786"/>
              <a:ext cx="3325269" cy="1303695"/>
              <a:chOff x="3923853" y="4538960"/>
              <a:chExt cx="3325269" cy="1303695"/>
            </a:xfrm>
          </p:grpSpPr>
          <p:sp>
            <p:nvSpPr>
              <p:cNvPr id="85" name="ZoneTexte 84">
                <a:extLst>
                  <a:ext uri="{FF2B5EF4-FFF2-40B4-BE49-F238E27FC236}">
                    <a16:creationId xmlns:a16="http://schemas.microsoft.com/office/drawing/2014/main" id="{A3DAED3C-D004-4A7C-9EC9-D69C4C89C860}"/>
                  </a:ext>
                </a:extLst>
              </p:cNvPr>
              <p:cNvSpPr txBox="1"/>
              <p:nvPr/>
            </p:nvSpPr>
            <p:spPr>
              <a:xfrm>
                <a:off x="3996221" y="4826992"/>
                <a:ext cx="3240000" cy="1015663"/>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Formations aux évolutions technologiques (cloud, Big Data, etc.) et réglementaires (RGPD) </a:t>
                </a:r>
              </a:p>
              <a:p>
                <a:r>
                  <a:rPr lang="fr-FR" dirty="0">
                    <a:solidFill>
                      <a:schemeClr val="tx2"/>
                    </a:solidFill>
                  </a:rPr>
                  <a:t>Formations en gestion des risques informatiques</a:t>
                </a:r>
              </a:p>
              <a:p>
                <a:r>
                  <a:rPr lang="fr-FR" dirty="0">
                    <a:solidFill>
                      <a:schemeClr val="tx2"/>
                    </a:solidFill>
                  </a:rPr>
                  <a:t>Formations en gestion de projet et en management</a:t>
                </a:r>
              </a:p>
              <a:p>
                <a:r>
                  <a:rPr lang="fr-FR" dirty="0">
                    <a:solidFill>
                      <a:schemeClr val="tx2"/>
                    </a:solidFill>
                  </a:rPr>
                  <a:t>Formations de niveau expert aux différents logiciels métiers utilisés dans le cabinet</a:t>
                </a:r>
              </a:p>
            </p:txBody>
          </p:sp>
          <p:sp>
            <p:nvSpPr>
              <p:cNvPr id="60" name="ZoneTexte 59">
                <a:extLst>
                  <a:ext uri="{FF2B5EF4-FFF2-40B4-BE49-F238E27FC236}">
                    <a16:creationId xmlns:a16="http://schemas.microsoft.com/office/drawing/2014/main" id="{08B6C823-A496-4C1D-94DF-B5130DDEF72A}"/>
                  </a:ext>
                </a:extLst>
              </p:cNvPr>
              <p:cNvSpPr txBox="1"/>
              <p:nvPr/>
            </p:nvSpPr>
            <p:spPr>
              <a:xfrm>
                <a:off x="3923853" y="4538960"/>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Formations prioritaires en cours de carrière</a:t>
                </a:r>
              </a:p>
            </p:txBody>
          </p:sp>
          <p:cxnSp>
            <p:nvCxnSpPr>
              <p:cNvPr id="61" name="Connecteur droit 60">
                <a:extLst>
                  <a:ext uri="{FF2B5EF4-FFF2-40B4-BE49-F238E27FC236}">
                    <a16:creationId xmlns:a16="http://schemas.microsoft.com/office/drawing/2014/main" id="{A375435E-0AFC-4372-835D-4C0AA1C8AFB0}"/>
                  </a:ext>
                </a:extLst>
              </p:cNvPr>
              <p:cNvCxnSpPr>
                <a:cxnSpLocks/>
              </p:cNvCxnSpPr>
              <p:nvPr/>
            </p:nvCxnSpPr>
            <p:spPr>
              <a:xfrm flipV="1">
                <a:off x="3964277" y="4799066"/>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sp>
        <p:nvSpPr>
          <p:cNvPr id="51" name="ZoneTexte 50">
            <a:extLst>
              <a:ext uri="{FF2B5EF4-FFF2-40B4-BE49-F238E27FC236}">
                <a16:creationId xmlns:a16="http://schemas.microsoft.com/office/drawing/2014/main" id="{98231ECA-4CB2-44FC-ACD4-173BE0DFF991}"/>
              </a:ext>
            </a:extLst>
          </p:cNvPr>
          <p:cNvSpPr txBox="1"/>
          <p:nvPr/>
        </p:nvSpPr>
        <p:spPr>
          <a:xfrm>
            <a:off x="240923" y="1220429"/>
            <a:ext cx="4763050"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Directeur des systèmes d’information</a:t>
            </a:r>
          </a:p>
        </p:txBody>
      </p:sp>
      <p:cxnSp>
        <p:nvCxnSpPr>
          <p:cNvPr id="50" name="Connecteur droit 49">
            <a:extLst>
              <a:ext uri="{FF2B5EF4-FFF2-40B4-BE49-F238E27FC236}">
                <a16:creationId xmlns:a16="http://schemas.microsoft.com/office/drawing/2014/main" id="{29337583-A412-4D4F-8E80-5B0CD465AED5}"/>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pic>
        <p:nvPicPr>
          <p:cNvPr id="8" name="Image 7" descr="Une image contenant texte, Police, logo, Graphique&#10;&#10;Description générée automatiquement">
            <a:extLst>
              <a:ext uri="{FF2B5EF4-FFF2-40B4-BE49-F238E27FC236}">
                <a16:creationId xmlns:a16="http://schemas.microsoft.com/office/drawing/2014/main" id="{8A4279B1-FBBC-B479-AF71-EB0F0B9122E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7011" y="125112"/>
            <a:ext cx="1117053" cy="922337"/>
          </a:xfrm>
          <a:prstGeom prst="rect">
            <a:avLst/>
          </a:prstGeom>
        </p:spPr>
      </p:pic>
    </p:spTree>
    <p:extLst>
      <p:ext uri="{BB962C8B-B14F-4D97-AF65-F5344CB8AC3E}">
        <p14:creationId xmlns:p14="http://schemas.microsoft.com/office/powerpoint/2010/main" val="3255823222"/>
      </p:ext>
    </p:extLst>
  </p:cSld>
  <p:clrMapOvr>
    <a:masterClrMapping/>
  </p:clrMapOvr>
</p:sld>
</file>

<file path=ppt/theme/theme1.xml><?xml version="1.0" encoding="utf-8"?>
<a:theme xmlns:a="http://schemas.openxmlformats.org/drawingml/2006/main" name="Omeca v1">
  <a:themeElements>
    <a:clrScheme name="Omeca_Couleurs">
      <a:dk1>
        <a:sysClr val="windowText" lastClr="000000"/>
      </a:dk1>
      <a:lt1>
        <a:sysClr val="window" lastClr="FFFFFF"/>
      </a:lt1>
      <a:dk2>
        <a:srgbClr val="5F5B5D"/>
      </a:dk2>
      <a:lt2>
        <a:srgbClr val="DBDDDC"/>
      </a:lt2>
      <a:accent1>
        <a:srgbClr val="E5446C"/>
      </a:accent1>
      <a:accent2>
        <a:srgbClr val="009CD7"/>
      </a:accent2>
      <a:accent3>
        <a:srgbClr val="B5CB2C"/>
      </a:accent3>
      <a:accent4>
        <a:srgbClr val="5F5B5D"/>
      </a:accent4>
      <a:accent5>
        <a:srgbClr val="7A7B7D"/>
      </a:accent5>
      <a:accent6>
        <a:srgbClr val="BEC0C1"/>
      </a:accent6>
      <a:hlink>
        <a:srgbClr val="000000"/>
      </a:hlink>
      <a:folHlink>
        <a:srgbClr val="BEC0C1"/>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accent1"/>
          </a:solidFill>
        </a:ln>
      </a:spPr>
      <a:bodyPr lIns="36000" tIns="36000" rIns="36000" bIns="36000" rtlCol="0" anchor="ctr"/>
      <a:lstStyle>
        <a:defPPr algn="ctr">
          <a:defRPr sz="14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lIns="36000" tIns="0" rIns="36000" bIns="0" rtlCol="0">
        <a:spAutoFit/>
      </a:bodyPr>
      <a:lstStyle>
        <a:defPPr>
          <a:defRPr sz="1400" dirty="0" err="1" smtClean="0">
            <a:solidFill>
              <a:schemeClr val="tx2"/>
            </a:solidFill>
          </a:defRPr>
        </a:defP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Omeca v1</Template>
  <TotalTime>7165</TotalTime>
  <Words>1613</Words>
  <Application>Microsoft Office PowerPoint</Application>
  <PresentationFormat>Personnalisé</PresentationFormat>
  <Paragraphs>138</Paragraphs>
  <Slides>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vt:i4>
      </vt:variant>
    </vt:vector>
  </HeadingPairs>
  <TitlesOfParts>
    <vt:vector size="9" baseType="lpstr">
      <vt:lpstr>Arial</vt:lpstr>
      <vt:lpstr>Arial Narrow</vt:lpstr>
      <vt:lpstr>Calibri</vt:lpstr>
      <vt:lpstr>Univers Light</vt:lpstr>
      <vt:lpstr>Wingdings</vt:lpstr>
      <vt:lpstr>Omeca v1</vt:lpstr>
      <vt:lpstr>Présentation PowerPoint</vt:lpstr>
      <vt:lpstr>Présentation PowerPoint</vt:lpstr>
      <vt:lpstr>Présentation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présentation</dc:title>
  <dc:creator>Dalila TAHER</dc:creator>
  <cp:lastModifiedBy>CATINAT Alexandra</cp:lastModifiedBy>
  <cp:revision>1173</cp:revision>
  <dcterms:created xsi:type="dcterms:W3CDTF">2014-07-30T08:09:35Z</dcterms:created>
  <dcterms:modified xsi:type="dcterms:W3CDTF">2024-01-18T15:56:00Z</dcterms:modified>
</cp:coreProperties>
</file>