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1" r:id="rId2"/>
    <p:sldId id="269"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as LEVERT" initials="LL" lastIdx="4" clrIdx="0">
    <p:extLst>
      <p:ext uri="{19B8F6BF-5375-455C-9EA6-DF929625EA0E}">
        <p15:presenceInfo xmlns:p15="http://schemas.microsoft.com/office/powerpoint/2012/main" userId="6f717a20c60fe3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F3FC"/>
    <a:srgbClr val="FFFFFF"/>
    <a:srgbClr val="1C92DA"/>
    <a:srgbClr val="146BA0"/>
    <a:srgbClr val="6F6F6F"/>
    <a:srgbClr val="717F1B"/>
    <a:srgbClr val="0E4B70"/>
    <a:srgbClr val="FDFDFD"/>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038" autoAdjust="0"/>
    <p:restoredTop sz="96173" autoAdjust="0"/>
  </p:normalViewPr>
  <p:slideViewPr>
    <p:cSldViewPr showGuides="1">
      <p:cViewPr varScale="1">
        <p:scale>
          <a:sx n="71" d="100"/>
          <a:sy n="71" d="100"/>
        </p:scale>
        <p:origin x="3522"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1846903"/>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grpSp>
        <p:nvGrpSpPr>
          <p:cNvPr id="5" name="Groupe 4">
            <a:extLst>
              <a:ext uri="{FF2B5EF4-FFF2-40B4-BE49-F238E27FC236}">
                <a16:creationId xmlns:a16="http://schemas.microsoft.com/office/drawing/2014/main" id="{12D6F566-A875-47DA-BA20-7443337040D6}"/>
              </a:ext>
            </a:extLst>
          </p:cNvPr>
          <p:cNvGrpSpPr/>
          <p:nvPr/>
        </p:nvGrpSpPr>
        <p:grpSpPr>
          <a:xfrm>
            <a:off x="277738" y="1169442"/>
            <a:ext cx="6898037" cy="493200"/>
            <a:chOff x="277738" y="1260000"/>
            <a:chExt cx="6898037" cy="493200"/>
          </a:xfrm>
        </p:grpSpPr>
        <p:sp>
          <p:nvSpPr>
            <p:cNvPr id="21" name="ZoneTexte 20">
              <a:extLst>
                <a:ext uri="{FF2B5EF4-FFF2-40B4-BE49-F238E27FC236}">
                  <a16:creationId xmlns:a16="http://schemas.microsoft.com/office/drawing/2014/main" id="{BE063AF8-784F-4C2B-BE77-966FBA10C306}"/>
                </a:ext>
              </a:extLst>
            </p:cNvPr>
            <p:cNvSpPr txBox="1"/>
            <p:nvPr/>
          </p:nvSpPr>
          <p:spPr>
            <a:xfrm>
              <a:off x="277738" y="1260000"/>
              <a:ext cx="6873596" cy="493200"/>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COMPTABLE</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334534" y="1753200"/>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grpSp>
        <p:nvGrpSpPr>
          <p:cNvPr id="8" name="Groupe 7">
            <a:extLst>
              <a:ext uri="{FF2B5EF4-FFF2-40B4-BE49-F238E27FC236}">
                <a16:creationId xmlns:a16="http://schemas.microsoft.com/office/drawing/2014/main" id="{9B7DB975-DC43-4AE7-8C8A-5E58FB7A31BD}"/>
              </a:ext>
            </a:extLst>
          </p:cNvPr>
          <p:cNvGrpSpPr/>
          <p:nvPr/>
        </p:nvGrpSpPr>
        <p:grpSpPr>
          <a:xfrm>
            <a:off x="277738" y="1817368"/>
            <a:ext cx="6873596" cy="699271"/>
            <a:chOff x="277738" y="1907926"/>
            <a:chExt cx="6873596" cy="699271"/>
          </a:xfrm>
        </p:grpSpPr>
        <p:sp>
          <p:nvSpPr>
            <p:cNvPr id="26" name="ZoneTexte 25">
              <a:extLst>
                <a:ext uri="{FF2B5EF4-FFF2-40B4-BE49-F238E27FC236}">
                  <a16:creationId xmlns:a16="http://schemas.microsoft.com/office/drawing/2014/main" id="{D44D9155-530C-4A16-BA78-51AAB9EBDDD3}"/>
                </a:ext>
              </a:extLst>
            </p:cNvPr>
            <p:cNvSpPr txBox="1"/>
            <p:nvPr/>
          </p:nvSpPr>
          <p:spPr>
            <a:xfrm>
              <a:off x="4972537" y="2122449"/>
              <a:ext cx="2178797" cy="484748"/>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Comptable général, comptable unique, comptable fournisseur, comptable client </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25138" y="1907926"/>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72537"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77738" y="2127516"/>
              <a:ext cx="2124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Fonctions support</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77738"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25139" y="2127516"/>
              <a:ext cx="2159999" cy="323165"/>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Comptabilité, juridique et administration</a:t>
              </a:r>
            </a:p>
          </p:txBody>
        </p:sp>
      </p:grpSp>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342234" y="3422044"/>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251445" y="3473698"/>
            <a:ext cx="6881092" cy="1061829"/>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pPr marL="0" indent="0">
              <a:buNone/>
            </a:pPr>
            <a:r>
              <a:rPr lang="fr-FR" sz="1050" dirty="0">
                <a:solidFill>
                  <a:schemeClr val="accent2"/>
                </a:solidFill>
              </a:rPr>
              <a:t>Le Comptable a la responsabilité opérationnelle de la production comptable du cabinet. Il prend en charge le suivi des différents flux comptables en veillant à l’application des réglementations et assure les travaux nécessaires à l’établissement des comptes annuels du cabinet.</a:t>
            </a:r>
          </a:p>
          <a:p>
            <a:pPr marL="0" indent="0">
              <a:buNone/>
            </a:pPr>
            <a:r>
              <a:rPr lang="fr-FR" sz="1050" dirty="0">
                <a:solidFill>
                  <a:schemeClr val="accent2"/>
                </a:solidFill>
              </a:rPr>
              <a:t>Il peut également intervenir sur des travaux de gestion de la trésorerie et de contrôle de gestion, ainsi que, selon les enjeux comptables et financiers du cabinet, en soutien aux travaux de consolidation des comptes, de contrôle interne, etc.</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342234" y="3041650"/>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p>
          </p:txBody>
        </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324652" y="4985866"/>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1" name="ZoneTexte 50">
            <a:extLst>
              <a:ext uri="{FF2B5EF4-FFF2-40B4-BE49-F238E27FC236}">
                <a16:creationId xmlns:a16="http://schemas.microsoft.com/office/drawing/2014/main" id="{54F5D85B-86B0-44CC-B995-FA0589610172}"/>
              </a:ext>
            </a:extLst>
          </p:cNvPr>
          <p:cNvSpPr txBox="1"/>
          <p:nvPr/>
        </p:nvSpPr>
        <p:spPr>
          <a:xfrm>
            <a:off x="3996261" y="5482698"/>
            <a:ext cx="3240000" cy="163121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Prépare et finalise le bilan comptable : rédige les conclusions par cycle, élabore des tableaux de bord de gestion (analyse des marges, prévisions de trésorerie, etc.)</a:t>
            </a:r>
          </a:p>
          <a:p>
            <a:pPr algn="l"/>
            <a:r>
              <a:rPr lang="fr-FR" dirty="0"/>
              <a:t>Extrait et transmet la liasse à l’administration fiscale, fait valider le bilan et le présente à son supérieur hiérarchique (DAF, EC dirigeant…)</a:t>
            </a:r>
          </a:p>
          <a:p>
            <a:pPr algn="l"/>
            <a:r>
              <a:rPr lang="fr-FR" dirty="0"/>
              <a:t>Identifie les domaines d’optimisation de la gestion comptable et des activités du cabinet à partir d’une analyse du bilan comptable</a:t>
            </a:r>
            <a:endParaRPr lang="fr-FR" dirty="0">
              <a:highlight>
                <a:srgbClr val="FFFF00"/>
              </a:highlight>
            </a:endParaRPr>
          </a:p>
        </p:txBody>
      </p:sp>
      <p:sp>
        <p:nvSpPr>
          <p:cNvPr id="48" name="ZoneTexte 47">
            <a:extLst>
              <a:ext uri="{FF2B5EF4-FFF2-40B4-BE49-F238E27FC236}">
                <a16:creationId xmlns:a16="http://schemas.microsoft.com/office/drawing/2014/main" id="{BB29561A-BC65-4591-B614-AAEFCF332453}"/>
              </a:ext>
            </a:extLst>
          </p:cNvPr>
          <p:cNvSpPr txBox="1"/>
          <p:nvPr/>
        </p:nvSpPr>
        <p:spPr>
          <a:xfrm>
            <a:off x="3996261" y="5026679"/>
            <a:ext cx="3042725"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Établissement des comptes annuels et transmission des liasses fiscales </a:t>
            </a:r>
          </a:p>
        </p:txBody>
      </p:sp>
      <p:grpSp>
        <p:nvGrpSpPr>
          <p:cNvPr id="64" name="Groupe 63">
            <a:extLst>
              <a:ext uri="{FF2B5EF4-FFF2-40B4-BE49-F238E27FC236}">
                <a16:creationId xmlns:a16="http://schemas.microsoft.com/office/drawing/2014/main" id="{65172FAD-C807-4855-9B49-F962647810C2}"/>
              </a:ext>
            </a:extLst>
          </p:cNvPr>
          <p:cNvGrpSpPr/>
          <p:nvPr/>
        </p:nvGrpSpPr>
        <p:grpSpPr>
          <a:xfrm>
            <a:off x="324652" y="4590769"/>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0" name="ZoneTexte 39">
            <a:extLst>
              <a:ext uri="{FF2B5EF4-FFF2-40B4-BE49-F238E27FC236}">
                <a16:creationId xmlns:a16="http://schemas.microsoft.com/office/drawing/2014/main" id="{EB6563C7-8B94-42B4-8DD8-6797EE263046}"/>
              </a:ext>
            </a:extLst>
          </p:cNvPr>
          <p:cNvSpPr txBox="1"/>
          <p:nvPr/>
        </p:nvSpPr>
        <p:spPr>
          <a:xfrm>
            <a:off x="2606164" y="2447036"/>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1" name="ZoneTexte 40">
            <a:extLst>
              <a:ext uri="{FF2B5EF4-FFF2-40B4-BE49-F238E27FC236}">
                <a16:creationId xmlns:a16="http://schemas.microsoft.com/office/drawing/2014/main" id="{D05AD890-B9BF-4920-93E9-74548A0A4048}"/>
              </a:ext>
            </a:extLst>
          </p:cNvPr>
          <p:cNvSpPr txBox="1"/>
          <p:nvPr/>
        </p:nvSpPr>
        <p:spPr>
          <a:xfrm>
            <a:off x="269328" y="2666627"/>
            <a:ext cx="2160000" cy="323165"/>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461d - Maîtrise et techniciens des services financiers ou comptables</a:t>
            </a:r>
          </a:p>
        </p:txBody>
      </p:sp>
      <p:sp>
        <p:nvSpPr>
          <p:cNvPr id="42" name="ZoneTexte 41">
            <a:extLst>
              <a:ext uri="{FF2B5EF4-FFF2-40B4-BE49-F238E27FC236}">
                <a16:creationId xmlns:a16="http://schemas.microsoft.com/office/drawing/2014/main" id="{B2F2BB43-843F-4B9E-A6D9-66BEB78EF82A}"/>
              </a:ext>
            </a:extLst>
          </p:cNvPr>
          <p:cNvSpPr txBox="1"/>
          <p:nvPr/>
        </p:nvSpPr>
        <p:spPr>
          <a:xfrm>
            <a:off x="258764" y="244703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43" name="ZoneTexte 42">
            <a:extLst>
              <a:ext uri="{FF2B5EF4-FFF2-40B4-BE49-F238E27FC236}">
                <a16:creationId xmlns:a16="http://schemas.microsoft.com/office/drawing/2014/main" id="{972DC699-D3D0-4DD9-9152-27FB2D3A7899}"/>
              </a:ext>
            </a:extLst>
          </p:cNvPr>
          <p:cNvSpPr txBox="1"/>
          <p:nvPr/>
        </p:nvSpPr>
        <p:spPr>
          <a:xfrm>
            <a:off x="2606163" y="2666626"/>
            <a:ext cx="2160001" cy="161583"/>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18596 - Responsable comptabilité</a:t>
            </a:r>
          </a:p>
        </p:txBody>
      </p:sp>
      <p:sp>
        <p:nvSpPr>
          <p:cNvPr id="54" name="ZoneTexte 53">
            <a:extLst>
              <a:ext uri="{FF2B5EF4-FFF2-40B4-BE49-F238E27FC236}">
                <a16:creationId xmlns:a16="http://schemas.microsoft.com/office/drawing/2014/main" id="{71B86F55-344E-4158-892F-89103147B6EE}"/>
              </a:ext>
            </a:extLst>
          </p:cNvPr>
          <p:cNvSpPr txBox="1"/>
          <p:nvPr/>
        </p:nvSpPr>
        <p:spPr>
          <a:xfrm>
            <a:off x="251445" y="5482698"/>
            <a:ext cx="3240000" cy="33239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S’assure de la fiabilité des processus de collecte des pièces comptables (factures, relevés bancaires, etc.), d’indexation des données et de classement dans les logiciels comptables utilisés : paramètre les outils, effectue des tests de contrôle des imputations automatiques, intervient sur la saisie de certaines données, etc.</a:t>
            </a:r>
          </a:p>
          <a:p>
            <a:pPr algn="l"/>
            <a:r>
              <a:rPr lang="fr-FR" dirty="0"/>
              <a:t>Valide lui-même ou demande la validation d’une opération comptable au-delà d’un certain seuil auprès de l’interlocuteur adéquat (Directeur Administratif et Financier (DAF), Expert-comptable (EC) dirigeant, directeur d’un pôle d’activité, etc.)</a:t>
            </a:r>
          </a:p>
          <a:p>
            <a:pPr algn="l"/>
            <a:r>
              <a:rPr lang="fr-FR" dirty="0"/>
              <a:t>Calcule et établit les déclarations fiscales en fonction des échéances, effectue les télétransmissions auprès de la Direction Générale des Finances Publiques</a:t>
            </a:r>
          </a:p>
          <a:p>
            <a:pPr algn="l"/>
            <a:r>
              <a:rPr lang="fr-FR" dirty="0"/>
              <a:t>Réalise la révision comptable (justifie les comptes du cabinet par cycle/poste), contrôle la saisie comptable, les pièces justificatives et les charges au réel, établit les rapprochements avec l’exercice précédent</a:t>
            </a:r>
          </a:p>
        </p:txBody>
      </p:sp>
      <p:sp>
        <p:nvSpPr>
          <p:cNvPr id="50" name="ZoneTexte 49">
            <a:extLst>
              <a:ext uri="{FF2B5EF4-FFF2-40B4-BE49-F238E27FC236}">
                <a16:creationId xmlns:a16="http://schemas.microsoft.com/office/drawing/2014/main" id="{8DB97F60-4AFA-42E9-8999-97919359C4A1}"/>
              </a:ext>
            </a:extLst>
          </p:cNvPr>
          <p:cNvSpPr txBox="1"/>
          <p:nvPr/>
        </p:nvSpPr>
        <p:spPr>
          <a:xfrm>
            <a:off x="251445" y="5026679"/>
            <a:ext cx="3096344"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Production et révision des opérations </a:t>
            </a:r>
            <a:br>
              <a:rPr lang="fr-FR" dirty="0"/>
            </a:br>
            <a:r>
              <a:rPr lang="fr-FR" dirty="0"/>
              <a:t>comptables</a:t>
            </a:r>
          </a:p>
        </p:txBody>
      </p:sp>
      <p:sp>
        <p:nvSpPr>
          <p:cNvPr id="49" name="ZoneTexte 48">
            <a:extLst>
              <a:ext uri="{FF2B5EF4-FFF2-40B4-BE49-F238E27FC236}">
                <a16:creationId xmlns:a16="http://schemas.microsoft.com/office/drawing/2014/main" id="{96748377-A82D-4ECC-8B16-A0DA46B184DF}"/>
              </a:ext>
            </a:extLst>
          </p:cNvPr>
          <p:cNvSpPr txBox="1"/>
          <p:nvPr/>
        </p:nvSpPr>
        <p:spPr>
          <a:xfrm>
            <a:off x="251445" y="9263806"/>
            <a:ext cx="3240000" cy="1169551"/>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r>
              <a:rPr lang="fr-FR" dirty="0"/>
              <a:t>Se tient informé des évolutions normatives en menant une veille réglementaire</a:t>
            </a:r>
          </a:p>
          <a:p>
            <a:r>
              <a:rPr lang="fr-FR" dirty="0"/>
              <a:t>S’assure de la bonne application des normes comptables </a:t>
            </a:r>
          </a:p>
          <a:p>
            <a:r>
              <a:rPr lang="fr-FR" dirty="0"/>
              <a:t>Fait évoluer les principes comptables en conformité avec la réglementation et en lien avec son supérieur hiérarchique</a:t>
            </a:r>
          </a:p>
        </p:txBody>
      </p:sp>
      <p:sp>
        <p:nvSpPr>
          <p:cNvPr id="53" name="ZoneTexte 52">
            <a:extLst>
              <a:ext uri="{FF2B5EF4-FFF2-40B4-BE49-F238E27FC236}">
                <a16:creationId xmlns:a16="http://schemas.microsoft.com/office/drawing/2014/main" id="{6422BAE0-E60C-4137-B5E9-5D46C90588FF}"/>
              </a:ext>
            </a:extLst>
          </p:cNvPr>
          <p:cNvSpPr txBox="1"/>
          <p:nvPr/>
        </p:nvSpPr>
        <p:spPr>
          <a:xfrm>
            <a:off x="251445" y="8837794"/>
            <a:ext cx="3096344" cy="461665"/>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3">
                    <a:lumMod val="75000"/>
                  </a:schemeClr>
                </a:solidFill>
                <a:latin typeface="Univers Light" panose="020B0403020202020204" pitchFamily="34" charset="0"/>
              </a:rPr>
              <a:t>Application des normes et </a:t>
            </a:r>
            <a:br>
              <a:rPr lang="fr-FR" sz="1200" dirty="0">
                <a:solidFill>
                  <a:schemeClr val="accent3">
                    <a:lumMod val="75000"/>
                  </a:schemeClr>
                </a:solidFill>
                <a:latin typeface="Univers Light" panose="020B0403020202020204" pitchFamily="34" charset="0"/>
              </a:rPr>
            </a:br>
            <a:r>
              <a:rPr lang="fr-FR" sz="1200" dirty="0">
                <a:solidFill>
                  <a:schemeClr val="accent3">
                    <a:lumMod val="75000"/>
                  </a:schemeClr>
                </a:solidFill>
                <a:latin typeface="Univers Light" panose="020B0403020202020204" pitchFamily="34" charset="0"/>
              </a:rPr>
              <a:t>principes comptables </a:t>
            </a:r>
          </a:p>
        </p:txBody>
      </p:sp>
      <p:sp>
        <p:nvSpPr>
          <p:cNvPr id="55" name="ZoneTexte 54">
            <a:extLst>
              <a:ext uri="{FF2B5EF4-FFF2-40B4-BE49-F238E27FC236}">
                <a16:creationId xmlns:a16="http://schemas.microsoft.com/office/drawing/2014/main" id="{8C9641BA-C16E-41A5-BEE6-7BEA874EFD1F}"/>
              </a:ext>
            </a:extLst>
          </p:cNvPr>
          <p:cNvSpPr txBox="1"/>
          <p:nvPr/>
        </p:nvSpPr>
        <p:spPr>
          <a:xfrm>
            <a:off x="3996261" y="7543889"/>
            <a:ext cx="3240000" cy="2554545"/>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Met en œuvre, sous la coordination du DAF et/ou de l’EC dirigeant, une démarche de contrôle de gestion pour le cabinet : </a:t>
            </a:r>
          </a:p>
          <a:p>
            <a:pPr marL="266700" indent="-85725" algn="l">
              <a:buFontTx/>
              <a:buChar char="-"/>
            </a:pPr>
            <a:r>
              <a:rPr lang="fr-FR" dirty="0"/>
              <a:t>Collecte des données comptables et financières </a:t>
            </a:r>
          </a:p>
          <a:p>
            <a:pPr marL="266700" indent="-85725" algn="l">
              <a:buFontTx/>
              <a:buChar char="-"/>
            </a:pPr>
            <a:r>
              <a:rPr lang="fr-FR" dirty="0"/>
              <a:t>Prévisions d’objectifs, de budgets et d’organisation</a:t>
            </a:r>
          </a:p>
          <a:p>
            <a:pPr marL="266700" indent="-85725" algn="l">
              <a:buFontTx/>
              <a:buChar char="-"/>
            </a:pPr>
            <a:r>
              <a:rPr lang="fr-FR" dirty="0"/>
              <a:t>Identification des indicateurs de gestion pertinents </a:t>
            </a:r>
          </a:p>
          <a:p>
            <a:pPr marL="266700" indent="-85725" algn="l">
              <a:buFontTx/>
              <a:buChar char="-"/>
            </a:pPr>
            <a:r>
              <a:rPr lang="fr-FR" dirty="0"/>
              <a:t>Suivi et analyse des écarts entre les réalisations et les prévisions fixées </a:t>
            </a:r>
          </a:p>
          <a:p>
            <a:pPr algn="l"/>
            <a:r>
              <a:rPr lang="fr-FR" dirty="0"/>
              <a:t>Effectue un travail de </a:t>
            </a:r>
            <a:r>
              <a:rPr lang="fr-FR" dirty="0" err="1"/>
              <a:t>reporting</a:t>
            </a:r>
            <a:r>
              <a:rPr lang="fr-FR" dirty="0"/>
              <a:t> auprès du DAF et/ou de l’EC dirigeant des indicateurs de gestion du cabinet, tout en prenant en compte les enjeux financiers stratégiques du cabinet</a:t>
            </a:r>
          </a:p>
          <a:p>
            <a:pPr algn="l"/>
            <a:r>
              <a:rPr lang="fr-FR" dirty="0"/>
              <a:t>Utilise, met à jour et construit des outils de suivi de la situation financière et comptable du cabinet : tableaux de bord, outil de pilotage en temps réel accessible en ligne par l’EC dirigeant et le DAF</a:t>
            </a:r>
          </a:p>
        </p:txBody>
      </p:sp>
      <p:sp>
        <p:nvSpPr>
          <p:cNvPr id="56" name="ZoneTexte 55">
            <a:extLst>
              <a:ext uri="{FF2B5EF4-FFF2-40B4-BE49-F238E27FC236}">
                <a16:creationId xmlns:a16="http://schemas.microsoft.com/office/drawing/2014/main" id="{2EFB401F-04F2-4FD9-A341-56DF31A2FA20}"/>
              </a:ext>
            </a:extLst>
          </p:cNvPr>
          <p:cNvSpPr txBox="1"/>
          <p:nvPr/>
        </p:nvSpPr>
        <p:spPr>
          <a:xfrm>
            <a:off x="3996261" y="7093843"/>
            <a:ext cx="3516455" cy="461665"/>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3">
                    <a:lumMod val="75000"/>
                  </a:schemeClr>
                </a:solidFill>
                <a:latin typeface="Univers Light" panose="020B0403020202020204" pitchFamily="34" charset="0"/>
              </a:rPr>
              <a:t>Contrôle de gestion et appui au pilotage de la performance du cabinet</a:t>
            </a:r>
          </a:p>
        </p:txBody>
      </p:sp>
      <p:pic>
        <p:nvPicPr>
          <p:cNvPr id="7" name="Image 6"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5754" y="156435"/>
            <a:ext cx="1117053" cy="922337"/>
          </a:xfrm>
          <a:prstGeom prst="rect">
            <a:avLst/>
          </a:prstGeom>
        </p:spPr>
      </p:pic>
    </p:spTree>
    <p:extLst>
      <p:ext uri="{BB962C8B-B14F-4D97-AF65-F5344CB8AC3E}">
        <p14:creationId xmlns:p14="http://schemas.microsoft.com/office/powerpoint/2010/main" val="93840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549175"/>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1955129"/>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6426026"/>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grpSp>
        <p:nvGrpSpPr>
          <p:cNvPr id="42" name="Groupe 41">
            <a:extLst>
              <a:ext uri="{FF2B5EF4-FFF2-40B4-BE49-F238E27FC236}">
                <a16:creationId xmlns:a16="http://schemas.microsoft.com/office/drawing/2014/main" id="{A2D9AFF5-1432-46D1-BF49-A357083BDD09}"/>
              </a:ext>
            </a:extLst>
          </p:cNvPr>
          <p:cNvGrpSpPr/>
          <p:nvPr/>
        </p:nvGrpSpPr>
        <p:grpSpPr>
          <a:xfrm>
            <a:off x="205409" y="2675309"/>
            <a:ext cx="6947353" cy="553998"/>
            <a:chOff x="205409" y="2675309"/>
            <a:chExt cx="6947353" cy="553998"/>
          </a:xfrm>
        </p:grpSpPr>
        <p:grpSp>
          <p:nvGrpSpPr>
            <p:cNvPr id="12" name="Groupe 11">
              <a:extLst>
                <a:ext uri="{FF2B5EF4-FFF2-40B4-BE49-F238E27FC236}">
                  <a16:creationId xmlns:a16="http://schemas.microsoft.com/office/drawing/2014/main" id="{FB16D2E7-6927-49DD-86B3-4F53EB7ED6A6}"/>
                </a:ext>
              </a:extLst>
            </p:cNvPr>
            <p:cNvGrpSpPr/>
            <p:nvPr/>
          </p:nvGrpSpPr>
          <p:grpSpPr>
            <a:xfrm>
              <a:off x="1942187" y="2700308"/>
              <a:ext cx="3466824" cy="504000"/>
              <a:chOff x="1907629" y="2711105"/>
              <a:chExt cx="3466824" cy="504000"/>
            </a:xfrm>
          </p:grpSpPr>
          <p:grpSp>
            <p:nvGrpSpPr>
              <p:cNvPr id="11" name="Groupe 10">
                <a:extLst>
                  <a:ext uri="{FF2B5EF4-FFF2-40B4-BE49-F238E27FC236}">
                    <a16:creationId xmlns:a16="http://schemas.microsoft.com/office/drawing/2014/main" id="{8C2B5C28-AE8D-46EF-9AF1-F34BDFF2832B}"/>
                  </a:ext>
                </a:extLst>
              </p:cNvPr>
              <p:cNvGrpSpPr/>
              <p:nvPr/>
            </p:nvGrpSpPr>
            <p:grpSpPr>
              <a:xfrm>
                <a:off x="1907629" y="2711105"/>
                <a:ext cx="3405719" cy="504000"/>
                <a:chOff x="1907629" y="2776397"/>
                <a:chExt cx="3405719" cy="504000"/>
              </a:xfrm>
            </p:grpSpPr>
            <p:sp>
              <p:nvSpPr>
                <p:cNvPr id="148" name="Rectangle 147">
                  <a:extLst>
                    <a:ext uri="{FF2B5EF4-FFF2-40B4-BE49-F238E27FC236}">
                      <a16:creationId xmlns:a16="http://schemas.microsoft.com/office/drawing/2014/main" id="{702BD9C8-060D-4CD4-83DD-580188485DAF}"/>
                    </a:ext>
                  </a:extLst>
                </p:cNvPr>
                <p:cNvSpPr/>
                <p:nvPr/>
              </p:nvSpPr>
              <p:spPr>
                <a:xfrm>
                  <a:off x="2052761" y="277639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49" name="Groupe 148">
                  <a:extLst>
                    <a:ext uri="{FF2B5EF4-FFF2-40B4-BE49-F238E27FC236}">
                      <a16:creationId xmlns:a16="http://schemas.microsoft.com/office/drawing/2014/main" id="{52479227-BE61-47AE-B7D1-D071810B59D1}"/>
                    </a:ext>
                  </a:extLst>
                </p:cNvPr>
                <p:cNvGrpSpPr/>
                <p:nvPr/>
              </p:nvGrpSpPr>
              <p:grpSpPr>
                <a:xfrm>
                  <a:off x="1907629" y="2776397"/>
                  <a:ext cx="271472" cy="504000"/>
                  <a:chOff x="1903658" y="4009783"/>
                  <a:chExt cx="265051" cy="504000"/>
                </a:xfrm>
              </p:grpSpPr>
              <p:cxnSp>
                <p:nvCxnSpPr>
                  <p:cNvPr id="153" name="Connecteur droit 152">
                    <a:extLst>
                      <a:ext uri="{FF2B5EF4-FFF2-40B4-BE49-F238E27FC236}">
                        <a16:creationId xmlns:a16="http://schemas.microsoft.com/office/drawing/2014/main" id="{25B543B2-FBEF-4ED6-819C-49E1C77D8378}"/>
                      </a:ext>
                    </a:extLst>
                  </p:cNvPr>
                  <p:cNvCxnSpPr>
                    <a:cxnSpLocks/>
                  </p:cNvCxnSpPr>
                  <p:nvPr/>
                </p:nvCxnSpPr>
                <p:spPr>
                  <a:xfrm>
                    <a:off x="2036183" y="4009783"/>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55" name="Ellipse 154">
                    <a:extLst>
                      <a:ext uri="{FF2B5EF4-FFF2-40B4-BE49-F238E27FC236}">
                        <a16:creationId xmlns:a16="http://schemas.microsoft.com/office/drawing/2014/main" id="{BEC38E8A-3BE6-47D3-B6C2-18047C6CC3B8}"/>
                      </a:ext>
                    </a:extLst>
                  </p:cNvPr>
                  <p:cNvSpPr/>
                  <p:nvPr/>
                </p:nvSpPr>
                <p:spPr>
                  <a:xfrm>
                    <a:off x="1903658" y="4143331"/>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51" name="Rectangle 450">
                <a:extLst>
                  <a:ext uri="{FF2B5EF4-FFF2-40B4-BE49-F238E27FC236}">
                    <a16:creationId xmlns:a16="http://schemas.microsoft.com/office/drawing/2014/main" id="{69581CF1-9A11-43B9-A7D7-1B0510B26B2B}"/>
                  </a:ext>
                </a:extLst>
              </p:cNvPr>
              <p:cNvSpPr/>
              <p:nvPr/>
            </p:nvSpPr>
            <p:spPr>
              <a:xfrm>
                <a:off x="2134453" y="2763050"/>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Organiser une veille réglementaire et en tirer les enseignements pour sa pratique</a:t>
                </a:r>
              </a:p>
            </p:txBody>
          </p:sp>
        </p:grpSp>
        <p:sp>
          <p:nvSpPr>
            <p:cNvPr id="256" name="ZoneTexte 255">
              <a:extLst>
                <a:ext uri="{FF2B5EF4-FFF2-40B4-BE49-F238E27FC236}">
                  <a16:creationId xmlns:a16="http://schemas.microsoft.com/office/drawing/2014/main" id="{15F29BC5-86A3-45F1-9106-C2C6C8C5E43A}"/>
                </a:ext>
              </a:extLst>
            </p:cNvPr>
            <p:cNvSpPr txBox="1"/>
            <p:nvPr/>
          </p:nvSpPr>
          <p:spPr>
            <a:xfrm>
              <a:off x="205409" y="2675309"/>
              <a:ext cx="1694922" cy="553998"/>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Réglementations spécifiques au domaine de spécialité</a:t>
              </a:r>
            </a:p>
          </p:txBody>
        </p:sp>
        <p:sp>
          <p:nvSpPr>
            <p:cNvPr id="352" name="Rectangle 351">
              <a:extLst>
                <a:ext uri="{FF2B5EF4-FFF2-40B4-BE49-F238E27FC236}">
                  <a16:creationId xmlns:a16="http://schemas.microsoft.com/office/drawing/2014/main" id="{15AA151B-5055-476E-8C5B-88C3F518436A}"/>
                </a:ext>
              </a:extLst>
            </p:cNvPr>
            <p:cNvSpPr/>
            <p:nvPr/>
          </p:nvSpPr>
          <p:spPr>
            <a:xfrm>
              <a:off x="5326559" y="2698393"/>
              <a:ext cx="182620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Effectuer un travail de veille sur les règlementations des normes comptables et des cabinets</a:t>
              </a:r>
            </a:p>
          </p:txBody>
        </p:sp>
      </p:grpSp>
      <p:sp>
        <p:nvSpPr>
          <p:cNvPr id="132" name="ZoneTexte 131">
            <a:extLst>
              <a:ext uri="{FF2B5EF4-FFF2-40B4-BE49-F238E27FC236}">
                <a16:creationId xmlns:a16="http://schemas.microsoft.com/office/drawing/2014/main" id="{C6D215BB-1927-4A9E-81A9-AA44B45B6100}"/>
              </a:ext>
            </a:extLst>
          </p:cNvPr>
          <p:cNvSpPr txBox="1"/>
          <p:nvPr/>
        </p:nvSpPr>
        <p:spPr>
          <a:xfrm>
            <a:off x="233264" y="2034118"/>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sp>
        <p:nvSpPr>
          <p:cNvPr id="133" name="ZoneTexte 132">
            <a:extLst>
              <a:ext uri="{FF2B5EF4-FFF2-40B4-BE49-F238E27FC236}">
                <a16:creationId xmlns:a16="http://schemas.microsoft.com/office/drawing/2014/main" id="{F587C10D-AC6E-45B3-BF83-D6319499706F}"/>
              </a:ext>
            </a:extLst>
          </p:cNvPr>
          <p:cNvSpPr txBox="1"/>
          <p:nvPr/>
        </p:nvSpPr>
        <p:spPr>
          <a:xfrm>
            <a:off x="4692506" y="2347860"/>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34" name="ZoneTexte 133">
            <a:extLst>
              <a:ext uri="{FF2B5EF4-FFF2-40B4-BE49-F238E27FC236}">
                <a16:creationId xmlns:a16="http://schemas.microsoft.com/office/drawing/2014/main" id="{04F9E212-75A1-4AA9-9A73-906423549C68}"/>
              </a:ext>
            </a:extLst>
          </p:cNvPr>
          <p:cNvSpPr txBox="1"/>
          <p:nvPr/>
        </p:nvSpPr>
        <p:spPr>
          <a:xfrm>
            <a:off x="1693913" y="2263804"/>
            <a:ext cx="3956910"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36" name="ZoneTexte 135">
            <a:extLst>
              <a:ext uri="{FF2B5EF4-FFF2-40B4-BE49-F238E27FC236}">
                <a16:creationId xmlns:a16="http://schemas.microsoft.com/office/drawing/2014/main" id="{AB640B82-2EE7-4FF0-9657-1912AF3F122C}"/>
              </a:ext>
            </a:extLst>
          </p:cNvPr>
          <p:cNvSpPr txBox="1"/>
          <p:nvPr/>
        </p:nvSpPr>
        <p:spPr>
          <a:xfrm>
            <a:off x="-648" y="2347860"/>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cxnSp>
        <p:nvCxnSpPr>
          <p:cNvPr id="137" name="Connecteur droit 136">
            <a:extLst>
              <a:ext uri="{FF2B5EF4-FFF2-40B4-BE49-F238E27FC236}">
                <a16:creationId xmlns:a16="http://schemas.microsoft.com/office/drawing/2014/main" id="{35DDEFAF-CA16-4B2F-923E-EF9A0E56AB1C}"/>
              </a:ext>
            </a:extLst>
          </p:cNvPr>
          <p:cNvCxnSpPr/>
          <p:nvPr/>
        </p:nvCxnSpPr>
        <p:spPr>
          <a:xfrm flipV="1">
            <a:off x="238250" y="2646224"/>
            <a:ext cx="698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Connecteur droit 160">
            <a:extLst>
              <a:ext uri="{FF2B5EF4-FFF2-40B4-BE49-F238E27FC236}">
                <a16:creationId xmlns:a16="http://schemas.microsoft.com/office/drawing/2014/main" id="{4DD5C89A-6085-4ACB-9449-06A1A6E90BF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41" name="Groupe 40">
            <a:extLst>
              <a:ext uri="{FF2B5EF4-FFF2-40B4-BE49-F238E27FC236}">
                <a16:creationId xmlns:a16="http://schemas.microsoft.com/office/drawing/2014/main" id="{BE8530D2-97BE-40F4-B79E-57A7D8069B1B}"/>
              </a:ext>
            </a:extLst>
          </p:cNvPr>
          <p:cNvGrpSpPr/>
          <p:nvPr/>
        </p:nvGrpSpPr>
        <p:grpSpPr>
          <a:xfrm>
            <a:off x="205409" y="3319129"/>
            <a:ext cx="7091791" cy="553998"/>
            <a:chOff x="205409" y="3324405"/>
            <a:chExt cx="7091791" cy="553998"/>
          </a:xfrm>
        </p:grpSpPr>
        <p:sp>
          <p:nvSpPr>
            <p:cNvPr id="270" name="ZoneTexte 269">
              <a:extLst>
                <a:ext uri="{FF2B5EF4-FFF2-40B4-BE49-F238E27FC236}">
                  <a16:creationId xmlns:a16="http://schemas.microsoft.com/office/drawing/2014/main" id="{DC12A47F-103E-414F-9AA7-B8FF2D3458AD}"/>
                </a:ext>
              </a:extLst>
            </p:cNvPr>
            <p:cNvSpPr txBox="1"/>
            <p:nvPr/>
          </p:nvSpPr>
          <p:spPr>
            <a:xfrm>
              <a:off x="205409" y="3324405"/>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Collecte des informations nécessaires à la production d'une mission</a:t>
              </a:r>
            </a:p>
          </p:txBody>
        </p:sp>
        <p:sp>
          <p:nvSpPr>
            <p:cNvPr id="179" name="Rectangle 178">
              <a:extLst>
                <a:ext uri="{FF2B5EF4-FFF2-40B4-BE49-F238E27FC236}">
                  <a16:creationId xmlns:a16="http://schemas.microsoft.com/office/drawing/2014/main" id="{397162A7-740A-4DEB-AEDD-3CA1E522418A}"/>
                </a:ext>
              </a:extLst>
            </p:cNvPr>
            <p:cNvSpPr/>
            <p:nvPr/>
          </p:nvSpPr>
          <p:spPr>
            <a:xfrm>
              <a:off x="5348559" y="3347489"/>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Réaliser la collecte des documents comptables (factures, notes de frais, etc.)</a:t>
              </a:r>
            </a:p>
          </p:txBody>
        </p:sp>
        <p:grpSp>
          <p:nvGrpSpPr>
            <p:cNvPr id="13" name="Groupe 12">
              <a:extLst>
                <a:ext uri="{FF2B5EF4-FFF2-40B4-BE49-F238E27FC236}">
                  <a16:creationId xmlns:a16="http://schemas.microsoft.com/office/drawing/2014/main" id="{9E0DA087-D5A3-42D5-BD01-B1CA63A43E01}"/>
                </a:ext>
              </a:extLst>
            </p:cNvPr>
            <p:cNvGrpSpPr/>
            <p:nvPr/>
          </p:nvGrpSpPr>
          <p:grpSpPr>
            <a:xfrm>
              <a:off x="1942187" y="3324405"/>
              <a:ext cx="3466824" cy="553998"/>
              <a:chOff x="1907629" y="3327018"/>
              <a:chExt cx="3466824" cy="553998"/>
            </a:xfrm>
          </p:grpSpPr>
          <p:grpSp>
            <p:nvGrpSpPr>
              <p:cNvPr id="316" name="Groupe 315">
                <a:extLst>
                  <a:ext uri="{FF2B5EF4-FFF2-40B4-BE49-F238E27FC236}">
                    <a16:creationId xmlns:a16="http://schemas.microsoft.com/office/drawing/2014/main" id="{62F90DA3-73A2-4CDD-A8F2-94956A21F6BB}"/>
                  </a:ext>
                </a:extLst>
              </p:cNvPr>
              <p:cNvGrpSpPr/>
              <p:nvPr/>
            </p:nvGrpSpPr>
            <p:grpSpPr>
              <a:xfrm>
                <a:off x="1907629" y="3352017"/>
                <a:ext cx="3405719" cy="504000"/>
                <a:chOff x="1907629" y="2787675"/>
                <a:chExt cx="3405719" cy="504000"/>
              </a:xfrm>
            </p:grpSpPr>
            <p:sp>
              <p:nvSpPr>
                <p:cNvPr id="317" name="Rectangle 316">
                  <a:extLst>
                    <a:ext uri="{FF2B5EF4-FFF2-40B4-BE49-F238E27FC236}">
                      <a16:creationId xmlns:a16="http://schemas.microsoft.com/office/drawing/2014/main" id="{F4BCBB37-1AF2-46E3-9EE5-A57F447D9303}"/>
                    </a:ext>
                  </a:extLst>
                </p:cNvPr>
                <p:cNvSpPr/>
                <p:nvPr/>
              </p:nvSpPr>
              <p:spPr>
                <a:xfrm>
                  <a:off x="2052761" y="278767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8" name="Groupe 317">
                  <a:extLst>
                    <a:ext uri="{FF2B5EF4-FFF2-40B4-BE49-F238E27FC236}">
                      <a16:creationId xmlns:a16="http://schemas.microsoft.com/office/drawing/2014/main" id="{4017C23A-F150-4EB1-A404-88610AC7A2D9}"/>
                    </a:ext>
                  </a:extLst>
                </p:cNvPr>
                <p:cNvGrpSpPr/>
                <p:nvPr/>
              </p:nvGrpSpPr>
              <p:grpSpPr>
                <a:xfrm>
                  <a:off x="1907629" y="2787675"/>
                  <a:ext cx="271472" cy="504000"/>
                  <a:chOff x="1903658" y="4021061"/>
                  <a:chExt cx="265051" cy="504000"/>
                </a:xfrm>
              </p:grpSpPr>
              <p:cxnSp>
                <p:nvCxnSpPr>
                  <p:cNvPr id="319" name="Connecteur droit 318">
                    <a:extLst>
                      <a:ext uri="{FF2B5EF4-FFF2-40B4-BE49-F238E27FC236}">
                        <a16:creationId xmlns:a16="http://schemas.microsoft.com/office/drawing/2014/main" id="{13ACC1A3-98F7-4EA8-8FB7-27C692E7FF1E}"/>
                      </a:ext>
                    </a:extLst>
                  </p:cNvPr>
                  <p:cNvCxnSpPr>
                    <a:cxnSpLocks/>
                  </p:cNvCxnSpPr>
                  <p:nvPr/>
                </p:nvCxnSpPr>
                <p:spPr>
                  <a:xfrm>
                    <a:off x="2036183" y="402106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20" name="Ellipse 319">
                    <a:extLst>
                      <a:ext uri="{FF2B5EF4-FFF2-40B4-BE49-F238E27FC236}">
                        <a16:creationId xmlns:a16="http://schemas.microsoft.com/office/drawing/2014/main" id="{70D86D9C-C209-4D0D-A3F8-BE28A5CA81EC}"/>
                      </a:ext>
                    </a:extLst>
                  </p:cNvPr>
                  <p:cNvSpPr/>
                  <p:nvPr/>
                </p:nvSpPr>
                <p:spPr>
                  <a:xfrm>
                    <a:off x="1903658" y="415460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439" name="Rectangle 438">
                <a:extLst>
                  <a:ext uri="{FF2B5EF4-FFF2-40B4-BE49-F238E27FC236}">
                    <a16:creationId xmlns:a16="http://schemas.microsoft.com/office/drawing/2014/main" id="{590FF08C-1FC4-4C64-8853-D724D5A9DAFE}"/>
                  </a:ext>
                </a:extLst>
              </p:cNvPr>
              <p:cNvSpPr/>
              <p:nvPr/>
            </p:nvSpPr>
            <p:spPr>
              <a:xfrm>
                <a:off x="2134453" y="3327018"/>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Être autonome dans la collecte et l’organisation des documents clients et promouvoir les modes de collecte dématérialisés</a:t>
                </a:r>
              </a:p>
            </p:txBody>
          </p:sp>
        </p:grpSp>
      </p:grpSp>
      <p:grpSp>
        <p:nvGrpSpPr>
          <p:cNvPr id="38" name="Groupe 37">
            <a:extLst>
              <a:ext uri="{FF2B5EF4-FFF2-40B4-BE49-F238E27FC236}">
                <a16:creationId xmlns:a16="http://schemas.microsoft.com/office/drawing/2014/main" id="{9FDA2C9D-3B9A-470C-9582-0398C888E204}"/>
              </a:ext>
            </a:extLst>
          </p:cNvPr>
          <p:cNvGrpSpPr/>
          <p:nvPr/>
        </p:nvGrpSpPr>
        <p:grpSpPr>
          <a:xfrm>
            <a:off x="205409" y="5848243"/>
            <a:ext cx="7030705" cy="507831"/>
            <a:chOff x="205409" y="5848243"/>
            <a:chExt cx="7030705" cy="507831"/>
          </a:xfrm>
        </p:grpSpPr>
        <p:sp>
          <p:nvSpPr>
            <p:cNvPr id="271" name="ZoneTexte 270">
              <a:extLst>
                <a:ext uri="{FF2B5EF4-FFF2-40B4-BE49-F238E27FC236}">
                  <a16:creationId xmlns:a16="http://schemas.microsoft.com/office/drawing/2014/main" id="{92F80A0A-6132-4690-B35E-8046D31A47AC}"/>
                </a:ext>
              </a:extLst>
            </p:cNvPr>
            <p:cNvSpPr txBox="1"/>
            <p:nvPr/>
          </p:nvSpPr>
          <p:spPr>
            <a:xfrm>
              <a:off x="205409" y="5902103"/>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et exploitation d'une base de données</a:t>
              </a:r>
            </a:p>
          </p:txBody>
        </p:sp>
        <p:sp>
          <p:nvSpPr>
            <p:cNvPr id="180" name="Rectangle 179">
              <a:extLst>
                <a:ext uri="{FF2B5EF4-FFF2-40B4-BE49-F238E27FC236}">
                  <a16:creationId xmlns:a16="http://schemas.microsoft.com/office/drawing/2014/main" id="{5AB6A684-C315-4F96-9F0C-DB71AC7E6F58}"/>
                </a:ext>
              </a:extLst>
            </p:cNvPr>
            <p:cNvSpPr/>
            <p:nvPr/>
          </p:nvSpPr>
          <p:spPr>
            <a:xfrm>
              <a:off x="5345913" y="5848243"/>
              <a:ext cx="189020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Analyser les opérations comptables du cabinet et formuler des recommandations</a:t>
              </a:r>
            </a:p>
          </p:txBody>
        </p:sp>
        <p:grpSp>
          <p:nvGrpSpPr>
            <p:cNvPr id="2" name="Groupe 1">
              <a:extLst>
                <a:ext uri="{FF2B5EF4-FFF2-40B4-BE49-F238E27FC236}">
                  <a16:creationId xmlns:a16="http://schemas.microsoft.com/office/drawing/2014/main" id="{E59B7290-41BB-40C0-94A6-9B87D239C2E1}"/>
                </a:ext>
              </a:extLst>
            </p:cNvPr>
            <p:cNvGrpSpPr/>
            <p:nvPr/>
          </p:nvGrpSpPr>
          <p:grpSpPr>
            <a:xfrm>
              <a:off x="1942187" y="5850158"/>
              <a:ext cx="3466824" cy="504000"/>
              <a:chOff x="1835679" y="5813536"/>
              <a:chExt cx="3466824" cy="504000"/>
            </a:xfrm>
          </p:grpSpPr>
          <p:grpSp>
            <p:nvGrpSpPr>
              <p:cNvPr id="336" name="Groupe 335">
                <a:extLst>
                  <a:ext uri="{FF2B5EF4-FFF2-40B4-BE49-F238E27FC236}">
                    <a16:creationId xmlns:a16="http://schemas.microsoft.com/office/drawing/2014/main" id="{57CAE57E-6EAB-402C-A1BB-7AB8BF723B5D}"/>
                  </a:ext>
                </a:extLst>
              </p:cNvPr>
              <p:cNvGrpSpPr/>
              <p:nvPr/>
            </p:nvGrpSpPr>
            <p:grpSpPr>
              <a:xfrm>
                <a:off x="1835679" y="5813536"/>
                <a:ext cx="3405719" cy="504000"/>
                <a:chOff x="1907629" y="2769899"/>
                <a:chExt cx="3405719" cy="504000"/>
              </a:xfrm>
            </p:grpSpPr>
            <p:sp>
              <p:nvSpPr>
                <p:cNvPr id="337" name="Rectangle 336">
                  <a:extLst>
                    <a:ext uri="{FF2B5EF4-FFF2-40B4-BE49-F238E27FC236}">
                      <a16:creationId xmlns:a16="http://schemas.microsoft.com/office/drawing/2014/main" id="{C040753F-0786-4DB7-AFB8-FC245A3923C0}"/>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8" name="Groupe 337">
                  <a:extLst>
                    <a:ext uri="{FF2B5EF4-FFF2-40B4-BE49-F238E27FC236}">
                      <a16:creationId xmlns:a16="http://schemas.microsoft.com/office/drawing/2014/main" id="{F41CF2C2-82EC-4826-951B-B3FC69032768}"/>
                    </a:ext>
                  </a:extLst>
                </p:cNvPr>
                <p:cNvGrpSpPr/>
                <p:nvPr/>
              </p:nvGrpSpPr>
              <p:grpSpPr>
                <a:xfrm>
                  <a:off x="1907629" y="2769899"/>
                  <a:ext cx="271472" cy="504000"/>
                  <a:chOff x="1903658" y="4003285"/>
                  <a:chExt cx="265051" cy="504000"/>
                </a:xfrm>
              </p:grpSpPr>
              <p:cxnSp>
                <p:nvCxnSpPr>
                  <p:cNvPr id="339" name="Connecteur droit 338">
                    <a:extLst>
                      <a:ext uri="{FF2B5EF4-FFF2-40B4-BE49-F238E27FC236}">
                        <a16:creationId xmlns:a16="http://schemas.microsoft.com/office/drawing/2014/main" id="{A85466AC-360A-4FA8-8292-1E5C3AA0C1F5}"/>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40" name="Ellipse 339">
                    <a:extLst>
                      <a:ext uri="{FF2B5EF4-FFF2-40B4-BE49-F238E27FC236}">
                        <a16:creationId xmlns:a16="http://schemas.microsoft.com/office/drawing/2014/main" id="{793B9EEC-802F-409C-9A61-46481D178DDB}"/>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0" name="Rectangle 439">
                <a:extLst>
                  <a:ext uri="{FF2B5EF4-FFF2-40B4-BE49-F238E27FC236}">
                    <a16:creationId xmlns:a16="http://schemas.microsoft.com/office/drawing/2014/main" id="{8C73D362-3378-4050-85D5-C819CCFE0280}"/>
                  </a:ext>
                </a:extLst>
              </p:cNvPr>
              <p:cNvSpPr/>
              <p:nvPr/>
            </p:nvSpPr>
            <p:spPr>
              <a:xfrm>
                <a:off x="2062503" y="586548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avancées, identifier et utiliser les outils d'exploitation adaptés</a:t>
                </a:r>
              </a:p>
            </p:txBody>
          </p:sp>
        </p:grpSp>
      </p:grpSp>
      <p:grpSp>
        <p:nvGrpSpPr>
          <p:cNvPr id="39" name="Groupe 38">
            <a:extLst>
              <a:ext uri="{FF2B5EF4-FFF2-40B4-BE49-F238E27FC236}">
                <a16:creationId xmlns:a16="http://schemas.microsoft.com/office/drawing/2014/main" id="{54E2EF83-8622-408E-B9C7-FD6AEF48A287}"/>
              </a:ext>
            </a:extLst>
          </p:cNvPr>
          <p:cNvGrpSpPr/>
          <p:nvPr/>
        </p:nvGrpSpPr>
        <p:grpSpPr>
          <a:xfrm>
            <a:off x="205409" y="5204422"/>
            <a:ext cx="7069791" cy="553998"/>
            <a:chOff x="205409" y="5167152"/>
            <a:chExt cx="7069791" cy="553998"/>
          </a:xfrm>
        </p:grpSpPr>
        <p:sp>
          <p:nvSpPr>
            <p:cNvPr id="269" name="ZoneTexte 268">
              <a:extLst>
                <a:ext uri="{FF2B5EF4-FFF2-40B4-BE49-F238E27FC236}">
                  <a16:creationId xmlns:a16="http://schemas.microsoft.com/office/drawing/2014/main" id="{BE4A6FEA-CEE8-42CF-8D97-BD511FD0BB01}"/>
                </a:ext>
              </a:extLst>
            </p:cNvPr>
            <p:cNvSpPr txBox="1"/>
            <p:nvPr/>
          </p:nvSpPr>
          <p:spPr>
            <a:xfrm>
              <a:off x="205409" y="5167152"/>
              <a:ext cx="1845057"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Production de livrables répondant à une problématique client</a:t>
              </a:r>
            </a:p>
          </p:txBody>
        </p:sp>
        <p:sp>
          <p:nvSpPr>
            <p:cNvPr id="357" name="Rectangle 356">
              <a:extLst>
                <a:ext uri="{FF2B5EF4-FFF2-40B4-BE49-F238E27FC236}">
                  <a16:creationId xmlns:a16="http://schemas.microsoft.com/office/drawing/2014/main" id="{B6A0A7A7-4DCE-4CB7-8EFF-BBD58C89DD5D}"/>
                </a:ext>
              </a:extLst>
            </p:cNvPr>
            <p:cNvSpPr/>
            <p:nvPr/>
          </p:nvSpPr>
          <p:spPr>
            <a:xfrm>
              <a:off x="5326559" y="5190236"/>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Rédiger une synthèse des indicateurs de gestion clés du cabinet</a:t>
              </a:r>
            </a:p>
          </p:txBody>
        </p:sp>
        <p:grpSp>
          <p:nvGrpSpPr>
            <p:cNvPr id="15" name="Groupe 14">
              <a:extLst>
                <a:ext uri="{FF2B5EF4-FFF2-40B4-BE49-F238E27FC236}">
                  <a16:creationId xmlns:a16="http://schemas.microsoft.com/office/drawing/2014/main" id="{F267FA3C-D7F8-4BC6-AEDD-E4C339A1EF35}"/>
                </a:ext>
              </a:extLst>
            </p:cNvPr>
            <p:cNvGrpSpPr/>
            <p:nvPr/>
          </p:nvGrpSpPr>
          <p:grpSpPr>
            <a:xfrm>
              <a:off x="1942187" y="5167152"/>
              <a:ext cx="3466824" cy="553998"/>
              <a:chOff x="1942188" y="5167152"/>
              <a:chExt cx="3466824" cy="553998"/>
            </a:xfrm>
          </p:grpSpPr>
          <p:grpSp>
            <p:nvGrpSpPr>
              <p:cNvPr id="331" name="Groupe 330">
                <a:extLst>
                  <a:ext uri="{FF2B5EF4-FFF2-40B4-BE49-F238E27FC236}">
                    <a16:creationId xmlns:a16="http://schemas.microsoft.com/office/drawing/2014/main" id="{8DA7CB9C-FF53-4B24-86AB-53D119C6131B}"/>
                  </a:ext>
                </a:extLst>
              </p:cNvPr>
              <p:cNvGrpSpPr/>
              <p:nvPr/>
            </p:nvGrpSpPr>
            <p:grpSpPr>
              <a:xfrm>
                <a:off x="1942188" y="5192151"/>
                <a:ext cx="3405719" cy="504000"/>
                <a:chOff x="1907629" y="2768212"/>
                <a:chExt cx="3405719" cy="504000"/>
              </a:xfrm>
            </p:grpSpPr>
            <p:sp>
              <p:nvSpPr>
                <p:cNvPr id="332" name="Rectangle 331">
                  <a:extLst>
                    <a:ext uri="{FF2B5EF4-FFF2-40B4-BE49-F238E27FC236}">
                      <a16:creationId xmlns:a16="http://schemas.microsoft.com/office/drawing/2014/main" id="{6D4CDBF9-31D6-4930-A2DF-0601844DD1AC}"/>
                    </a:ext>
                  </a:extLst>
                </p:cNvPr>
                <p:cNvSpPr/>
                <p:nvPr/>
              </p:nvSpPr>
              <p:spPr>
                <a:xfrm>
                  <a:off x="2052761" y="276821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3" name="Groupe 332">
                  <a:extLst>
                    <a:ext uri="{FF2B5EF4-FFF2-40B4-BE49-F238E27FC236}">
                      <a16:creationId xmlns:a16="http://schemas.microsoft.com/office/drawing/2014/main" id="{CBA849EC-FEBA-4775-A747-DF4096F1A32B}"/>
                    </a:ext>
                  </a:extLst>
                </p:cNvPr>
                <p:cNvGrpSpPr/>
                <p:nvPr/>
              </p:nvGrpSpPr>
              <p:grpSpPr>
                <a:xfrm>
                  <a:off x="1907629" y="2768212"/>
                  <a:ext cx="271472" cy="504000"/>
                  <a:chOff x="1903658" y="4001598"/>
                  <a:chExt cx="265051" cy="504000"/>
                </a:xfrm>
              </p:grpSpPr>
              <p:cxnSp>
                <p:nvCxnSpPr>
                  <p:cNvPr id="334" name="Connecteur droit 333">
                    <a:extLst>
                      <a:ext uri="{FF2B5EF4-FFF2-40B4-BE49-F238E27FC236}">
                        <a16:creationId xmlns:a16="http://schemas.microsoft.com/office/drawing/2014/main" id="{C1AEB666-3357-4476-8A55-C3637A45BDC2}"/>
                      </a:ext>
                    </a:extLst>
                  </p:cNvPr>
                  <p:cNvCxnSpPr>
                    <a:cxnSpLocks/>
                  </p:cNvCxnSpPr>
                  <p:nvPr/>
                </p:nvCxnSpPr>
                <p:spPr>
                  <a:xfrm>
                    <a:off x="2036183" y="4001598"/>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35" name="Ellipse 334">
                    <a:extLst>
                      <a:ext uri="{FF2B5EF4-FFF2-40B4-BE49-F238E27FC236}">
                        <a16:creationId xmlns:a16="http://schemas.microsoft.com/office/drawing/2014/main" id="{781AD12E-50B0-4AEB-9384-75B3566F6558}"/>
                      </a:ext>
                    </a:extLst>
                  </p:cNvPr>
                  <p:cNvSpPr/>
                  <p:nvPr/>
                </p:nvSpPr>
                <p:spPr>
                  <a:xfrm>
                    <a:off x="1903658" y="4135146"/>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441" name="Rectangle 440">
                <a:extLst>
                  <a:ext uri="{FF2B5EF4-FFF2-40B4-BE49-F238E27FC236}">
                    <a16:creationId xmlns:a16="http://schemas.microsoft.com/office/drawing/2014/main" id="{8040C9E9-C4B8-423C-A0E1-6BF6AFEC50AE}"/>
                  </a:ext>
                </a:extLst>
              </p:cNvPr>
              <p:cNvSpPr/>
              <p:nvPr/>
            </p:nvSpPr>
            <p:spPr>
              <a:xfrm>
                <a:off x="2169012" y="516715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Analyser des informations variées pour produire un livrable répondant à une problématique client spécifique</a:t>
                </a:r>
              </a:p>
            </p:txBody>
          </p:sp>
        </p:grpSp>
      </p:grpSp>
      <p:grpSp>
        <p:nvGrpSpPr>
          <p:cNvPr id="40" name="Groupe 39">
            <a:extLst>
              <a:ext uri="{FF2B5EF4-FFF2-40B4-BE49-F238E27FC236}">
                <a16:creationId xmlns:a16="http://schemas.microsoft.com/office/drawing/2014/main" id="{54944E73-C5DA-418A-A99C-325BF36B0EFC}"/>
              </a:ext>
            </a:extLst>
          </p:cNvPr>
          <p:cNvGrpSpPr/>
          <p:nvPr/>
        </p:nvGrpSpPr>
        <p:grpSpPr>
          <a:xfrm>
            <a:off x="205409" y="3962949"/>
            <a:ext cx="7142579" cy="507831"/>
            <a:chOff x="205409" y="3962949"/>
            <a:chExt cx="7142579" cy="507831"/>
          </a:xfrm>
        </p:grpSpPr>
        <p:sp>
          <p:nvSpPr>
            <p:cNvPr id="257" name="ZoneTexte 256">
              <a:extLst>
                <a:ext uri="{FF2B5EF4-FFF2-40B4-BE49-F238E27FC236}">
                  <a16:creationId xmlns:a16="http://schemas.microsoft.com/office/drawing/2014/main" id="{53914EAE-EF9A-4430-B2A0-F5F68E9DED94}"/>
                </a:ext>
              </a:extLst>
            </p:cNvPr>
            <p:cNvSpPr txBox="1"/>
            <p:nvPr/>
          </p:nvSpPr>
          <p:spPr>
            <a:xfrm>
              <a:off x="205409" y="4016809"/>
              <a:ext cx="167567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Utilisation d'un logiciel métier</a:t>
              </a:r>
            </a:p>
          </p:txBody>
        </p:sp>
        <p:sp>
          <p:nvSpPr>
            <p:cNvPr id="354" name="Rectangle 353">
              <a:extLst>
                <a:ext uri="{FF2B5EF4-FFF2-40B4-BE49-F238E27FC236}">
                  <a16:creationId xmlns:a16="http://schemas.microsoft.com/office/drawing/2014/main" id="{DB7EF706-8C78-4E32-931C-FB6F6E2B19DA}"/>
                </a:ext>
              </a:extLst>
            </p:cNvPr>
            <p:cNvSpPr/>
            <p:nvPr/>
          </p:nvSpPr>
          <p:spPr>
            <a:xfrm>
              <a:off x="5377347" y="3962949"/>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Repérer les erreurs les plus fréquentes de traitement, établir des modes de résolution</a:t>
              </a:r>
            </a:p>
          </p:txBody>
        </p:sp>
        <p:grpSp>
          <p:nvGrpSpPr>
            <p:cNvPr id="3" name="Groupe 2">
              <a:extLst>
                <a:ext uri="{FF2B5EF4-FFF2-40B4-BE49-F238E27FC236}">
                  <a16:creationId xmlns:a16="http://schemas.microsoft.com/office/drawing/2014/main" id="{D2187A77-86DB-4A9C-B6B7-6CD55689A612}"/>
                </a:ext>
              </a:extLst>
            </p:cNvPr>
            <p:cNvGrpSpPr/>
            <p:nvPr/>
          </p:nvGrpSpPr>
          <p:grpSpPr>
            <a:xfrm>
              <a:off x="1942187" y="3964864"/>
              <a:ext cx="3466824" cy="504000"/>
              <a:chOff x="1942188" y="3964864"/>
              <a:chExt cx="3466824" cy="504000"/>
            </a:xfrm>
          </p:grpSpPr>
          <p:sp>
            <p:nvSpPr>
              <p:cNvPr id="322" name="Rectangle 321">
                <a:extLst>
                  <a:ext uri="{FF2B5EF4-FFF2-40B4-BE49-F238E27FC236}">
                    <a16:creationId xmlns:a16="http://schemas.microsoft.com/office/drawing/2014/main" id="{CB191A3C-EC4D-4967-98BE-4B8C913179DF}"/>
                  </a:ext>
                </a:extLst>
              </p:cNvPr>
              <p:cNvSpPr/>
              <p:nvPr/>
            </p:nvSpPr>
            <p:spPr>
              <a:xfrm>
                <a:off x="2087320" y="396486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2829419E-A267-4219-865B-191D1F349738}"/>
                  </a:ext>
                </a:extLst>
              </p:cNvPr>
              <p:cNvGrpSpPr/>
              <p:nvPr/>
            </p:nvGrpSpPr>
            <p:grpSpPr>
              <a:xfrm>
                <a:off x="1942188" y="3964864"/>
                <a:ext cx="271472" cy="504000"/>
                <a:chOff x="1903658" y="4003285"/>
                <a:chExt cx="265051" cy="504000"/>
              </a:xfrm>
            </p:grpSpPr>
            <p:cxnSp>
              <p:nvCxnSpPr>
                <p:cNvPr id="324" name="Connecteur droit 323">
                  <a:extLst>
                    <a:ext uri="{FF2B5EF4-FFF2-40B4-BE49-F238E27FC236}">
                      <a16:creationId xmlns:a16="http://schemas.microsoft.com/office/drawing/2014/main" id="{A38ECAA5-9A5B-426D-8174-EC1E5F3CF91F}"/>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5CF118CD-ECAD-412D-8D54-C398A1BDA78A}"/>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449" name="Rectangle 448">
                <a:extLst>
                  <a:ext uri="{FF2B5EF4-FFF2-40B4-BE49-F238E27FC236}">
                    <a16:creationId xmlns:a16="http://schemas.microsoft.com/office/drawing/2014/main" id="{0293FA28-C73C-49BA-82F1-0C6E3CE37E01}"/>
                  </a:ext>
                </a:extLst>
              </p:cNvPr>
              <p:cNvSpPr/>
              <p:nvPr/>
            </p:nvSpPr>
            <p:spPr>
              <a:xfrm>
                <a:off x="2169012" y="4016809"/>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Maîtriser l'ensemble des fonctionnalités et gérer les cas complexes</a:t>
                </a:r>
              </a:p>
            </p:txBody>
          </p:sp>
        </p:grpSp>
      </p:grpSp>
      <p:grpSp>
        <p:nvGrpSpPr>
          <p:cNvPr id="27" name="Groupe 26">
            <a:extLst>
              <a:ext uri="{FF2B5EF4-FFF2-40B4-BE49-F238E27FC236}">
                <a16:creationId xmlns:a16="http://schemas.microsoft.com/office/drawing/2014/main" id="{503DCC9F-CFC0-4C0D-B60B-5B0FFAC28569}"/>
              </a:ext>
            </a:extLst>
          </p:cNvPr>
          <p:cNvGrpSpPr/>
          <p:nvPr/>
        </p:nvGrpSpPr>
        <p:grpSpPr>
          <a:xfrm>
            <a:off x="205409" y="4560602"/>
            <a:ext cx="7208162" cy="553998"/>
            <a:chOff x="205409" y="4560602"/>
            <a:chExt cx="7208162" cy="553998"/>
          </a:xfrm>
        </p:grpSpPr>
        <p:sp>
          <p:nvSpPr>
            <p:cNvPr id="258" name="ZoneTexte 257">
              <a:extLst>
                <a:ext uri="{FF2B5EF4-FFF2-40B4-BE49-F238E27FC236}">
                  <a16:creationId xmlns:a16="http://schemas.microsoft.com/office/drawing/2014/main" id="{850CAB72-FA7C-431B-8774-E5F68B7CBF1D}"/>
                </a:ext>
              </a:extLst>
            </p:cNvPr>
            <p:cNvSpPr txBox="1"/>
            <p:nvPr/>
          </p:nvSpPr>
          <p:spPr>
            <a:xfrm>
              <a:off x="205409" y="4560602"/>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Process et méthodologies de travail spécifiques au domaine de spécialité</a:t>
              </a:r>
            </a:p>
          </p:txBody>
        </p:sp>
        <p:sp>
          <p:nvSpPr>
            <p:cNvPr id="355" name="Rectangle 354">
              <a:extLst>
                <a:ext uri="{FF2B5EF4-FFF2-40B4-BE49-F238E27FC236}">
                  <a16:creationId xmlns:a16="http://schemas.microsoft.com/office/drawing/2014/main" id="{98A41055-EB25-480F-941E-B1A9FFC91A90}"/>
                </a:ext>
              </a:extLst>
            </p:cNvPr>
            <p:cNvSpPr/>
            <p:nvPr/>
          </p:nvSpPr>
          <p:spPr>
            <a:xfrm>
              <a:off x="5326558" y="4583686"/>
              <a:ext cx="208701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Appliquer la méthodologie de rapprochement bancaire, anticiper les cas complexes </a:t>
              </a:r>
            </a:p>
          </p:txBody>
        </p:sp>
        <p:sp>
          <p:nvSpPr>
            <p:cNvPr id="327" name="Rectangle 326">
              <a:extLst>
                <a:ext uri="{FF2B5EF4-FFF2-40B4-BE49-F238E27FC236}">
                  <a16:creationId xmlns:a16="http://schemas.microsoft.com/office/drawing/2014/main" id="{0D475A1B-461C-4A9A-A236-90831B4E7702}"/>
                </a:ext>
              </a:extLst>
            </p:cNvPr>
            <p:cNvSpPr/>
            <p:nvPr/>
          </p:nvSpPr>
          <p:spPr>
            <a:xfrm>
              <a:off x="2087319" y="458560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8" name="Groupe 327">
              <a:extLst>
                <a:ext uri="{FF2B5EF4-FFF2-40B4-BE49-F238E27FC236}">
                  <a16:creationId xmlns:a16="http://schemas.microsoft.com/office/drawing/2014/main" id="{4394A870-D55C-4120-BBF3-7E72C0412132}"/>
                </a:ext>
              </a:extLst>
            </p:cNvPr>
            <p:cNvGrpSpPr/>
            <p:nvPr/>
          </p:nvGrpSpPr>
          <p:grpSpPr>
            <a:xfrm>
              <a:off x="1942187" y="4585601"/>
              <a:ext cx="271472" cy="504000"/>
              <a:chOff x="1903658" y="4015785"/>
              <a:chExt cx="265051" cy="504000"/>
            </a:xfrm>
          </p:grpSpPr>
          <p:cxnSp>
            <p:nvCxnSpPr>
              <p:cNvPr id="329" name="Connecteur droit 328">
                <a:extLst>
                  <a:ext uri="{FF2B5EF4-FFF2-40B4-BE49-F238E27FC236}">
                    <a16:creationId xmlns:a16="http://schemas.microsoft.com/office/drawing/2014/main" id="{3F1D7B0B-9864-498F-8720-FC54029DA99A}"/>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30" name="Ellipse 329">
                <a:extLst>
                  <a:ext uri="{FF2B5EF4-FFF2-40B4-BE49-F238E27FC236}">
                    <a16:creationId xmlns:a16="http://schemas.microsoft.com/office/drawing/2014/main" id="{3D9C0E5B-C055-4CB7-BEEE-1AC4D71A70FE}"/>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450" name="Rectangle 449">
              <a:extLst>
                <a:ext uri="{FF2B5EF4-FFF2-40B4-BE49-F238E27FC236}">
                  <a16:creationId xmlns:a16="http://schemas.microsoft.com/office/drawing/2014/main" id="{239BDA74-ED90-4CE5-B281-4E1F09F762C2}"/>
                </a:ext>
              </a:extLst>
            </p:cNvPr>
            <p:cNvSpPr/>
            <p:nvPr/>
          </p:nvSpPr>
          <p:spPr>
            <a:xfrm>
              <a:off x="2169011" y="463754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et analyser les cas les plus complexes, mettre en place des améliorations</a:t>
              </a:r>
            </a:p>
          </p:txBody>
        </p:sp>
      </p:grpSp>
      <p:grpSp>
        <p:nvGrpSpPr>
          <p:cNvPr id="28" name="Groupe 27">
            <a:extLst>
              <a:ext uri="{FF2B5EF4-FFF2-40B4-BE49-F238E27FC236}">
                <a16:creationId xmlns:a16="http://schemas.microsoft.com/office/drawing/2014/main" id="{38BB0206-E00A-4CED-95DB-68386BD47C2C}"/>
              </a:ext>
            </a:extLst>
          </p:cNvPr>
          <p:cNvGrpSpPr/>
          <p:nvPr/>
        </p:nvGrpSpPr>
        <p:grpSpPr>
          <a:xfrm>
            <a:off x="200035" y="6714058"/>
            <a:ext cx="7011712" cy="507831"/>
            <a:chOff x="205409" y="6733554"/>
            <a:chExt cx="7011712" cy="507831"/>
          </a:xfrm>
        </p:grpSpPr>
        <p:sp>
          <p:nvSpPr>
            <p:cNvPr id="146" name="ZoneTexte 145">
              <a:extLst>
                <a:ext uri="{FF2B5EF4-FFF2-40B4-BE49-F238E27FC236}">
                  <a16:creationId xmlns:a16="http://schemas.microsoft.com/office/drawing/2014/main" id="{A1936F32-410F-41A3-9409-6D501D1618F3}"/>
                </a:ext>
              </a:extLst>
            </p:cNvPr>
            <p:cNvSpPr txBox="1"/>
            <p:nvPr/>
          </p:nvSpPr>
          <p:spPr>
            <a:xfrm>
              <a:off x="205409" y="6864359"/>
              <a:ext cx="1885022" cy="246221"/>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Pilotage de missions</a:t>
              </a:r>
            </a:p>
          </p:txBody>
        </p:sp>
        <p:sp>
          <p:nvSpPr>
            <p:cNvPr id="150" name="Rectangle 149">
              <a:extLst>
                <a:ext uri="{FF2B5EF4-FFF2-40B4-BE49-F238E27FC236}">
                  <a16:creationId xmlns:a16="http://schemas.microsoft.com/office/drawing/2014/main" id="{748FA4ED-B994-43FF-BAFF-BBD559DC4B64}"/>
                </a:ext>
              </a:extLst>
            </p:cNvPr>
            <p:cNvSpPr/>
            <p:nvPr/>
          </p:nvSpPr>
          <p:spPr>
            <a:xfrm>
              <a:off x="5326559" y="6733554"/>
              <a:ext cx="1890562"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Prévoir un besoin d’appui supplémentaire au moment de la clôture annuelle des comptes</a:t>
              </a:r>
            </a:p>
          </p:txBody>
        </p:sp>
        <p:grpSp>
          <p:nvGrpSpPr>
            <p:cNvPr id="26" name="Groupe 25">
              <a:extLst>
                <a:ext uri="{FF2B5EF4-FFF2-40B4-BE49-F238E27FC236}">
                  <a16:creationId xmlns:a16="http://schemas.microsoft.com/office/drawing/2014/main" id="{81C1DF9C-81B6-4D77-9F73-2F67C67EF720}"/>
                </a:ext>
              </a:extLst>
            </p:cNvPr>
            <p:cNvGrpSpPr/>
            <p:nvPr/>
          </p:nvGrpSpPr>
          <p:grpSpPr>
            <a:xfrm>
              <a:off x="1942187" y="6735469"/>
              <a:ext cx="3456023" cy="504000"/>
              <a:chOff x="1942188" y="6706137"/>
              <a:chExt cx="3456023" cy="504000"/>
            </a:xfrm>
          </p:grpSpPr>
          <p:grpSp>
            <p:nvGrpSpPr>
              <p:cNvPr id="274" name="Groupe 273">
                <a:extLst>
                  <a:ext uri="{FF2B5EF4-FFF2-40B4-BE49-F238E27FC236}">
                    <a16:creationId xmlns:a16="http://schemas.microsoft.com/office/drawing/2014/main" id="{454A4A30-BCFA-466B-8945-23AAA4F86401}"/>
                  </a:ext>
                </a:extLst>
              </p:cNvPr>
              <p:cNvGrpSpPr/>
              <p:nvPr/>
            </p:nvGrpSpPr>
            <p:grpSpPr>
              <a:xfrm>
                <a:off x="1942188" y="6706137"/>
                <a:ext cx="3405719" cy="504000"/>
                <a:chOff x="1907629" y="2781441"/>
                <a:chExt cx="3405719" cy="504000"/>
              </a:xfrm>
            </p:grpSpPr>
            <p:sp>
              <p:nvSpPr>
                <p:cNvPr id="275" name="Rectangle 274">
                  <a:extLst>
                    <a:ext uri="{FF2B5EF4-FFF2-40B4-BE49-F238E27FC236}">
                      <a16:creationId xmlns:a16="http://schemas.microsoft.com/office/drawing/2014/main" id="{8FBBD0BE-E7BE-4CF0-8C9B-64BA03BCAA46}"/>
                    </a:ext>
                  </a:extLst>
                </p:cNvPr>
                <p:cNvSpPr/>
                <p:nvPr/>
              </p:nvSpPr>
              <p:spPr>
                <a:xfrm>
                  <a:off x="2052761" y="278144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a:p>
              </p:txBody>
            </p:sp>
            <p:grpSp>
              <p:nvGrpSpPr>
                <p:cNvPr id="276" name="Groupe 275">
                  <a:extLst>
                    <a:ext uri="{FF2B5EF4-FFF2-40B4-BE49-F238E27FC236}">
                      <a16:creationId xmlns:a16="http://schemas.microsoft.com/office/drawing/2014/main" id="{13B0354D-D69A-4AF4-8BBE-ED80B6AFD000}"/>
                    </a:ext>
                  </a:extLst>
                </p:cNvPr>
                <p:cNvGrpSpPr/>
                <p:nvPr/>
              </p:nvGrpSpPr>
              <p:grpSpPr>
                <a:xfrm>
                  <a:off x="1907629" y="2781441"/>
                  <a:ext cx="271472" cy="504000"/>
                  <a:chOff x="1903658" y="4014827"/>
                  <a:chExt cx="265051" cy="504000"/>
                </a:xfrm>
              </p:grpSpPr>
              <p:cxnSp>
                <p:nvCxnSpPr>
                  <p:cNvPr id="277" name="Connecteur droit 276">
                    <a:extLst>
                      <a:ext uri="{FF2B5EF4-FFF2-40B4-BE49-F238E27FC236}">
                        <a16:creationId xmlns:a16="http://schemas.microsoft.com/office/drawing/2014/main" id="{C713B714-8AE4-448C-9E96-45E1052E6A7F}"/>
                      </a:ext>
                    </a:extLst>
                  </p:cNvPr>
                  <p:cNvCxnSpPr>
                    <a:cxnSpLocks/>
                  </p:cNvCxnSpPr>
                  <p:nvPr/>
                </p:nvCxnSpPr>
                <p:spPr>
                  <a:xfrm>
                    <a:off x="2036183" y="4014827"/>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78" name="Ellipse 277">
                    <a:extLst>
                      <a:ext uri="{FF2B5EF4-FFF2-40B4-BE49-F238E27FC236}">
                        <a16:creationId xmlns:a16="http://schemas.microsoft.com/office/drawing/2014/main" id="{E2C4D87B-FEAA-464D-90CA-3F69444D0FCA}"/>
                      </a:ext>
                    </a:extLst>
                  </p:cNvPr>
                  <p:cNvSpPr/>
                  <p:nvPr/>
                </p:nvSpPr>
                <p:spPr>
                  <a:xfrm>
                    <a:off x="1903658" y="4148375"/>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09" name="Rectangle 308">
                <a:extLst>
                  <a:ext uri="{FF2B5EF4-FFF2-40B4-BE49-F238E27FC236}">
                    <a16:creationId xmlns:a16="http://schemas.microsoft.com/office/drawing/2014/main" id="{CDDC9E39-B3CE-4563-AFE2-535D68E9F78B}"/>
                  </a:ext>
                </a:extLst>
              </p:cNvPr>
              <p:cNvSpPr/>
              <p:nvPr/>
            </p:nvSpPr>
            <p:spPr>
              <a:xfrm>
                <a:off x="2158211" y="675808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et optimiser les caractéristiques d'un projet selon les évolutions d'objectifs et de contexte</a:t>
                </a:r>
              </a:p>
            </p:txBody>
          </p:sp>
        </p:grpSp>
      </p:grpSp>
      <p:grpSp>
        <p:nvGrpSpPr>
          <p:cNvPr id="32" name="Groupe 31">
            <a:extLst>
              <a:ext uri="{FF2B5EF4-FFF2-40B4-BE49-F238E27FC236}">
                <a16:creationId xmlns:a16="http://schemas.microsoft.com/office/drawing/2014/main" id="{023AA466-2770-487E-99D1-D3714E9B7313}"/>
              </a:ext>
            </a:extLst>
          </p:cNvPr>
          <p:cNvGrpSpPr/>
          <p:nvPr/>
        </p:nvGrpSpPr>
        <p:grpSpPr>
          <a:xfrm>
            <a:off x="200035" y="7260055"/>
            <a:ext cx="7246836" cy="507831"/>
            <a:chOff x="205409" y="7291398"/>
            <a:chExt cx="7246836" cy="507831"/>
          </a:xfrm>
        </p:grpSpPr>
        <p:sp>
          <p:nvSpPr>
            <p:cNvPr id="152" name="ZoneTexte 151">
              <a:extLst>
                <a:ext uri="{FF2B5EF4-FFF2-40B4-BE49-F238E27FC236}">
                  <a16:creationId xmlns:a16="http://schemas.microsoft.com/office/drawing/2014/main" id="{70132C6E-972C-452D-8D00-793A50CEDF12}"/>
                </a:ext>
              </a:extLst>
            </p:cNvPr>
            <p:cNvSpPr txBox="1"/>
            <p:nvPr/>
          </p:nvSpPr>
          <p:spPr>
            <a:xfrm>
              <a:off x="205409" y="7422203"/>
              <a:ext cx="1054147"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Posture conseil</a:t>
              </a:r>
            </a:p>
          </p:txBody>
        </p:sp>
        <p:sp>
          <p:nvSpPr>
            <p:cNvPr id="157" name="Rectangle 156">
              <a:extLst>
                <a:ext uri="{FF2B5EF4-FFF2-40B4-BE49-F238E27FC236}">
                  <a16:creationId xmlns:a16="http://schemas.microsoft.com/office/drawing/2014/main" id="{93403E25-0A40-4BA7-9516-F68F6C0C2609}"/>
                </a:ext>
              </a:extLst>
            </p:cNvPr>
            <p:cNvSpPr/>
            <p:nvPr/>
          </p:nvSpPr>
          <p:spPr>
            <a:xfrm>
              <a:off x="5326559" y="7291398"/>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 la fin de l’année comptable, présenter au DAF les écarts entre les indicateurs financiers fixés et atteints</a:t>
              </a:r>
            </a:p>
          </p:txBody>
        </p:sp>
        <p:grpSp>
          <p:nvGrpSpPr>
            <p:cNvPr id="24" name="Groupe 23">
              <a:extLst>
                <a:ext uri="{FF2B5EF4-FFF2-40B4-BE49-F238E27FC236}">
                  <a16:creationId xmlns:a16="http://schemas.microsoft.com/office/drawing/2014/main" id="{EFF695EF-982A-4009-B56F-1FC68721449F}"/>
                </a:ext>
              </a:extLst>
            </p:cNvPr>
            <p:cNvGrpSpPr/>
            <p:nvPr/>
          </p:nvGrpSpPr>
          <p:grpSpPr>
            <a:xfrm>
              <a:off x="1942187" y="7293313"/>
              <a:ext cx="3456023" cy="504000"/>
              <a:chOff x="1942188" y="7293313"/>
              <a:chExt cx="3456023" cy="504000"/>
            </a:xfrm>
          </p:grpSpPr>
          <p:grpSp>
            <p:nvGrpSpPr>
              <p:cNvPr id="279" name="Groupe 278">
                <a:extLst>
                  <a:ext uri="{FF2B5EF4-FFF2-40B4-BE49-F238E27FC236}">
                    <a16:creationId xmlns:a16="http://schemas.microsoft.com/office/drawing/2014/main" id="{5394A287-A9BE-4B43-9419-9D1EAC7F3D75}"/>
                  </a:ext>
                </a:extLst>
              </p:cNvPr>
              <p:cNvGrpSpPr/>
              <p:nvPr/>
            </p:nvGrpSpPr>
            <p:grpSpPr>
              <a:xfrm>
                <a:off x="1942188" y="7293313"/>
                <a:ext cx="3405719" cy="504000"/>
                <a:chOff x="1907629" y="2840107"/>
                <a:chExt cx="3405719" cy="504000"/>
              </a:xfrm>
            </p:grpSpPr>
            <p:sp>
              <p:nvSpPr>
                <p:cNvPr id="280" name="Rectangle 279">
                  <a:extLst>
                    <a:ext uri="{FF2B5EF4-FFF2-40B4-BE49-F238E27FC236}">
                      <a16:creationId xmlns:a16="http://schemas.microsoft.com/office/drawing/2014/main" id="{F55AB939-CD25-4BCF-8437-89F00232C956}"/>
                    </a:ext>
                  </a:extLst>
                </p:cNvPr>
                <p:cNvSpPr/>
                <p:nvPr/>
              </p:nvSpPr>
              <p:spPr>
                <a:xfrm>
                  <a:off x="2052761" y="284010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1" name="Groupe 280">
                  <a:extLst>
                    <a:ext uri="{FF2B5EF4-FFF2-40B4-BE49-F238E27FC236}">
                      <a16:creationId xmlns:a16="http://schemas.microsoft.com/office/drawing/2014/main" id="{CAE4AFF3-920B-4973-8467-0D486E3C6C72}"/>
                    </a:ext>
                  </a:extLst>
                </p:cNvPr>
                <p:cNvGrpSpPr/>
                <p:nvPr/>
              </p:nvGrpSpPr>
              <p:grpSpPr>
                <a:xfrm>
                  <a:off x="1907629" y="2840107"/>
                  <a:ext cx="271472" cy="504000"/>
                  <a:chOff x="1903658" y="4073493"/>
                  <a:chExt cx="265051" cy="504000"/>
                </a:xfrm>
              </p:grpSpPr>
              <p:cxnSp>
                <p:nvCxnSpPr>
                  <p:cNvPr id="282" name="Connecteur droit 281">
                    <a:extLst>
                      <a:ext uri="{FF2B5EF4-FFF2-40B4-BE49-F238E27FC236}">
                        <a16:creationId xmlns:a16="http://schemas.microsoft.com/office/drawing/2014/main" id="{9A24C6C8-03CA-47C2-8AF1-05447202FBCA}"/>
                      </a:ext>
                    </a:extLst>
                  </p:cNvPr>
                  <p:cNvCxnSpPr>
                    <a:cxnSpLocks/>
                  </p:cNvCxnSpPr>
                  <p:nvPr/>
                </p:nvCxnSpPr>
                <p:spPr>
                  <a:xfrm>
                    <a:off x="2036183" y="4073493"/>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83" name="Ellipse 282">
                    <a:extLst>
                      <a:ext uri="{FF2B5EF4-FFF2-40B4-BE49-F238E27FC236}">
                        <a16:creationId xmlns:a16="http://schemas.microsoft.com/office/drawing/2014/main" id="{B0038783-9AC1-4E64-B8EE-5FDE44E03F56}"/>
                      </a:ext>
                    </a:extLst>
                  </p:cNvPr>
                  <p:cNvSpPr/>
                  <p:nvPr/>
                </p:nvSpPr>
                <p:spPr>
                  <a:xfrm>
                    <a:off x="1903658" y="4207041"/>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10" name="Rectangle 309">
                <a:extLst>
                  <a:ext uri="{FF2B5EF4-FFF2-40B4-BE49-F238E27FC236}">
                    <a16:creationId xmlns:a16="http://schemas.microsoft.com/office/drawing/2014/main" id="{938A828C-F1F3-437F-99C7-9C3D2E5C8099}"/>
                  </a:ext>
                </a:extLst>
              </p:cNvPr>
              <p:cNvSpPr/>
              <p:nvPr/>
            </p:nvSpPr>
            <p:spPr>
              <a:xfrm>
                <a:off x="2158211" y="7345258"/>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Synthétiser et restituer des analyses adaptées au besoin du client </a:t>
                </a:r>
              </a:p>
            </p:txBody>
          </p:sp>
        </p:grpSp>
      </p:grpSp>
      <p:grpSp>
        <p:nvGrpSpPr>
          <p:cNvPr id="34" name="Groupe 33">
            <a:extLst>
              <a:ext uri="{FF2B5EF4-FFF2-40B4-BE49-F238E27FC236}">
                <a16:creationId xmlns:a16="http://schemas.microsoft.com/office/drawing/2014/main" id="{C94BF79A-8BCA-4F0B-9B19-4CB802F93B5D}"/>
              </a:ext>
            </a:extLst>
          </p:cNvPr>
          <p:cNvGrpSpPr/>
          <p:nvPr/>
        </p:nvGrpSpPr>
        <p:grpSpPr>
          <a:xfrm>
            <a:off x="200035" y="7806052"/>
            <a:ext cx="7118414" cy="553998"/>
            <a:chOff x="205409" y="8446986"/>
            <a:chExt cx="7118414" cy="553998"/>
          </a:xfrm>
        </p:grpSpPr>
        <p:sp>
          <p:nvSpPr>
            <p:cNvPr id="192" name="ZoneTexte 191">
              <a:extLst>
                <a:ext uri="{FF2B5EF4-FFF2-40B4-BE49-F238E27FC236}">
                  <a16:creationId xmlns:a16="http://schemas.microsoft.com/office/drawing/2014/main" id="{F46F39FA-44B0-492E-9CF8-226EC78E1A40}"/>
                </a:ext>
              </a:extLst>
            </p:cNvPr>
            <p:cNvSpPr txBox="1"/>
            <p:nvPr/>
          </p:nvSpPr>
          <p:spPr>
            <a:xfrm>
              <a:off x="205409" y="8523930"/>
              <a:ext cx="1488504"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Communication écrite et orale</a:t>
              </a:r>
            </a:p>
          </p:txBody>
        </p:sp>
        <p:sp>
          <p:nvSpPr>
            <p:cNvPr id="197" name="Rectangle 196">
              <a:extLst>
                <a:ext uri="{FF2B5EF4-FFF2-40B4-BE49-F238E27FC236}">
                  <a16:creationId xmlns:a16="http://schemas.microsoft.com/office/drawing/2014/main" id="{B1359D42-E81C-4459-A332-56F79DD00CEC}"/>
                </a:ext>
              </a:extLst>
            </p:cNvPr>
            <p:cNvSpPr/>
            <p:nvPr/>
          </p:nvSpPr>
          <p:spPr>
            <a:xfrm>
              <a:off x="5326559" y="8470070"/>
              <a:ext cx="1997264"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Échanger les fournisseurs et  prestataires du cabinet dans la gestion de la facturation</a:t>
              </a:r>
            </a:p>
          </p:txBody>
        </p:sp>
        <p:grpSp>
          <p:nvGrpSpPr>
            <p:cNvPr id="21" name="Groupe 20">
              <a:extLst>
                <a:ext uri="{FF2B5EF4-FFF2-40B4-BE49-F238E27FC236}">
                  <a16:creationId xmlns:a16="http://schemas.microsoft.com/office/drawing/2014/main" id="{0CE9782D-DD24-4D6E-8241-4127CB824505}"/>
                </a:ext>
              </a:extLst>
            </p:cNvPr>
            <p:cNvGrpSpPr/>
            <p:nvPr/>
          </p:nvGrpSpPr>
          <p:grpSpPr>
            <a:xfrm>
              <a:off x="1942187" y="8446986"/>
              <a:ext cx="3456023" cy="553998"/>
              <a:chOff x="1942188" y="8460930"/>
              <a:chExt cx="3456023" cy="553998"/>
            </a:xfrm>
          </p:grpSpPr>
          <p:grpSp>
            <p:nvGrpSpPr>
              <p:cNvPr id="294" name="Groupe 293">
                <a:extLst>
                  <a:ext uri="{FF2B5EF4-FFF2-40B4-BE49-F238E27FC236}">
                    <a16:creationId xmlns:a16="http://schemas.microsoft.com/office/drawing/2014/main" id="{F5267D8D-2190-427D-87ED-5B76CE2D3759}"/>
                  </a:ext>
                </a:extLst>
              </p:cNvPr>
              <p:cNvGrpSpPr/>
              <p:nvPr/>
            </p:nvGrpSpPr>
            <p:grpSpPr>
              <a:xfrm>
                <a:off x="1942188" y="8485929"/>
                <a:ext cx="3405719" cy="504000"/>
                <a:chOff x="1907629" y="2895890"/>
                <a:chExt cx="3405719" cy="504000"/>
              </a:xfrm>
            </p:grpSpPr>
            <p:sp>
              <p:nvSpPr>
                <p:cNvPr id="295" name="Rectangle 294">
                  <a:extLst>
                    <a:ext uri="{FF2B5EF4-FFF2-40B4-BE49-F238E27FC236}">
                      <a16:creationId xmlns:a16="http://schemas.microsoft.com/office/drawing/2014/main" id="{36E4CDC1-352D-4AC4-ACE1-36F02052256E}"/>
                    </a:ext>
                  </a:extLst>
                </p:cNvPr>
                <p:cNvSpPr/>
                <p:nvPr/>
              </p:nvSpPr>
              <p:spPr>
                <a:xfrm>
                  <a:off x="2052761" y="289589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96" name="Groupe 295">
                  <a:extLst>
                    <a:ext uri="{FF2B5EF4-FFF2-40B4-BE49-F238E27FC236}">
                      <a16:creationId xmlns:a16="http://schemas.microsoft.com/office/drawing/2014/main" id="{DBAFB43F-1C1B-4127-8234-BA461B43408B}"/>
                    </a:ext>
                  </a:extLst>
                </p:cNvPr>
                <p:cNvGrpSpPr/>
                <p:nvPr/>
              </p:nvGrpSpPr>
              <p:grpSpPr>
                <a:xfrm>
                  <a:off x="1907629" y="2895890"/>
                  <a:ext cx="271472" cy="504000"/>
                  <a:chOff x="1903658" y="4129276"/>
                  <a:chExt cx="265051" cy="504000"/>
                </a:xfrm>
              </p:grpSpPr>
              <p:cxnSp>
                <p:nvCxnSpPr>
                  <p:cNvPr id="297" name="Connecteur droit 296">
                    <a:extLst>
                      <a:ext uri="{FF2B5EF4-FFF2-40B4-BE49-F238E27FC236}">
                        <a16:creationId xmlns:a16="http://schemas.microsoft.com/office/drawing/2014/main" id="{50F872D9-BAB1-4722-8CF2-809269432D53}"/>
                      </a:ext>
                    </a:extLst>
                  </p:cNvPr>
                  <p:cNvCxnSpPr>
                    <a:cxnSpLocks/>
                  </p:cNvCxnSpPr>
                  <p:nvPr/>
                </p:nvCxnSpPr>
                <p:spPr>
                  <a:xfrm>
                    <a:off x="2036183" y="4129276"/>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98" name="Ellipse 297">
                    <a:extLst>
                      <a:ext uri="{FF2B5EF4-FFF2-40B4-BE49-F238E27FC236}">
                        <a16:creationId xmlns:a16="http://schemas.microsoft.com/office/drawing/2014/main" id="{FCAC2CB0-F6EE-41CB-8E03-3270E504169D}"/>
                      </a:ext>
                    </a:extLst>
                  </p:cNvPr>
                  <p:cNvSpPr/>
                  <p:nvPr/>
                </p:nvSpPr>
                <p:spPr>
                  <a:xfrm>
                    <a:off x="1903658" y="4262824"/>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13" name="Rectangle 312">
                <a:extLst>
                  <a:ext uri="{FF2B5EF4-FFF2-40B4-BE49-F238E27FC236}">
                    <a16:creationId xmlns:a16="http://schemas.microsoft.com/office/drawing/2014/main" id="{E69A4BE1-A336-40CC-9A0D-FF97DC6C52D9}"/>
                  </a:ext>
                </a:extLst>
              </p:cNvPr>
              <p:cNvSpPr/>
              <p:nvPr/>
            </p:nvSpPr>
            <p:spPr>
              <a:xfrm>
                <a:off x="2158211" y="8460930"/>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Transmettre des idées complexes à son interlocuteur, adopter des mises en forme écrites professionnelles</a:t>
                </a:r>
              </a:p>
            </p:txBody>
          </p:sp>
        </p:grpSp>
      </p:grpSp>
      <p:grpSp>
        <p:nvGrpSpPr>
          <p:cNvPr id="35" name="Groupe 34">
            <a:extLst>
              <a:ext uri="{FF2B5EF4-FFF2-40B4-BE49-F238E27FC236}">
                <a16:creationId xmlns:a16="http://schemas.microsoft.com/office/drawing/2014/main" id="{BF4D6A50-4487-443A-A0B4-952EFE345526}"/>
              </a:ext>
            </a:extLst>
          </p:cNvPr>
          <p:cNvGrpSpPr/>
          <p:nvPr/>
        </p:nvGrpSpPr>
        <p:grpSpPr>
          <a:xfrm>
            <a:off x="200035" y="8398216"/>
            <a:ext cx="7197747" cy="504000"/>
            <a:chOff x="205409" y="9029829"/>
            <a:chExt cx="7197747" cy="504000"/>
          </a:xfrm>
        </p:grpSpPr>
        <p:sp>
          <p:nvSpPr>
            <p:cNvPr id="144" name="ZoneTexte 143">
              <a:extLst>
                <a:ext uri="{FF2B5EF4-FFF2-40B4-BE49-F238E27FC236}">
                  <a16:creationId xmlns:a16="http://schemas.microsoft.com/office/drawing/2014/main" id="{4A8685FF-9F67-4D91-B426-30D48E8F5F72}"/>
                </a:ext>
              </a:extLst>
            </p:cNvPr>
            <p:cNvSpPr txBox="1"/>
            <p:nvPr/>
          </p:nvSpPr>
          <p:spPr>
            <a:xfrm>
              <a:off x="205409" y="9081774"/>
              <a:ext cx="1579944"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Organisation et planification du travail</a:t>
              </a:r>
            </a:p>
          </p:txBody>
        </p:sp>
        <p:sp>
          <p:nvSpPr>
            <p:cNvPr id="145" name="Rectangle 144">
              <a:extLst>
                <a:ext uri="{FF2B5EF4-FFF2-40B4-BE49-F238E27FC236}">
                  <a16:creationId xmlns:a16="http://schemas.microsoft.com/office/drawing/2014/main" id="{7D0843A5-9A21-4579-8310-3F578A888F59}"/>
                </a:ext>
              </a:extLst>
            </p:cNvPr>
            <p:cNvSpPr/>
            <p:nvPr/>
          </p:nvSpPr>
          <p:spPr>
            <a:xfrm>
              <a:off x="5326558" y="9097163"/>
              <a:ext cx="2076598"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Organiser son plan de charge en anticipant les périodes fiscales</a:t>
              </a:r>
            </a:p>
          </p:txBody>
        </p:sp>
        <p:grpSp>
          <p:nvGrpSpPr>
            <p:cNvPr id="19" name="Groupe 18">
              <a:extLst>
                <a:ext uri="{FF2B5EF4-FFF2-40B4-BE49-F238E27FC236}">
                  <a16:creationId xmlns:a16="http://schemas.microsoft.com/office/drawing/2014/main" id="{D767E60C-7FD3-455D-A59E-0178241928BF}"/>
                </a:ext>
              </a:extLst>
            </p:cNvPr>
            <p:cNvGrpSpPr/>
            <p:nvPr/>
          </p:nvGrpSpPr>
          <p:grpSpPr>
            <a:xfrm>
              <a:off x="1942187" y="9029829"/>
              <a:ext cx="3456023" cy="504000"/>
              <a:chOff x="1942187" y="9029829"/>
              <a:chExt cx="3456023" cy="504000"/>
            </a:xfrm>
          </p:grpSpPr>
          <p:sp>
            <p:nvSpPr>
              <p:cNvPr id="165" name="Rectangle 164">
                <a:extLst>
                  <a:ext uri="{FF2B5EF4-FFF2-40B4-BE49-F238E27FC236}">
                    <a16:creationId xmlns:a16="http://schemas.microsoft.com/office/drawing/2014/main" id="{8AD33E40-ABB4-4CC0-BC12-3A068841BFE7}"/>
                  </a:ext>
                </a:extLst>
              </p:cNvPr>
              <p:cNvSpPr/>
              <p:nvPr/>
            </p:nvSpPr>
            <p:spPr>
              <a:xfrm>
                <a:off x="2087319" y="902982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67" name="Groupe 166">
                <a:extLst>
                  <a:ext uri="{FF2B5EF4-FFF2-40B4-BE49-F238E27FC236}">
                    <a16:creationId xmlns:a16="http://schemas.microsoft.com/office/drawing/2014/main" id="{7E8F80D3-1A58-4E8D-ADD4-7AE215A26611}"/>
                  </a:ext>
                </a:extLst>
              </p:cNvPr>
              <p:cNvGrpSpPr/>
              <p:nvPr/>
            </p:nvGrpSpPr>
            <p:grpSpPr>
              <a:xfrm>
                <a:off x="1942187" y="9029829"/>
                <a:ext cx="271472" cy="504000"/>
                <a:chOff x="1903658" y="4003344"/>
                <a:chExt cx="265051" cy="504000"/>
              </a:xfrm>
            </p:grpSpPr>
            <p:cxnSp>
              <p:nvCxnSpPr>
                <p:cNvPr id="169" name="Connecteur droit 168">
                  <a:extLst>
                    <a:ext uri="{FF2B5EF4-FFF2-40B4-BE49-F238E27FC236}">
                      <a16:creationId xmlns:a16="http://schemas.microsoft.com/office/drawing/2014/main" id="{269CA0C2-1DC1-4983-A90F-66B7C79BD638}"/>
                    </a:ext>
                  </a:extLst>
                </p:cNvPr>
                <p:cNvCxnSpPr>
                  <a:cxnSpLocks/>
                </p:cNvCxnSpPr>
                <p:nvPr/>
              </p:nvCxnSpPr>
              <p:spPr>
                <a:xfrm>
                  <a:off x="2036183" y="4003344"/>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0" name="Ellipse 169">
                  <a:extLst>
                    <a:ext uri="{FF2B5EF4-FFF2-40B4-BE49-F238E27FC236}">
                      <a16:creationId xmlns:a16="http://schemas.microsoft.com/office/drawing/2014/main" id="{560871EC-A486-4241-ABAF-2DF55DF195CF}"/>
                    </a:ext>
                  </a:extLst>
                </p:cNvPr>
                <p:cNvSpPr/>
                <p:nvPr/>
              </p:nvSpPr>
              <p:spPr>
                <a:xfrm>
                  <a:off x="1903658" y="4136892"/>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168" name="Rectangle 167">
                <a:extLst>
                  <a:ext uri="{FF2B5EF4-FFF2-40B4-BE49-F238E27FC236}">
                    <a16:creationId xmlns:a16="http://schemas.microsoft.com/office/drawing/2014/main" id="{4081DA94-4149-4005-8C8E-EB20EF9AF157}"/>
                  </a:ext>
                </a:extLst>
              </p:cNvPr>
              <p:cNvSpPr/>
              <p:nvPr/>
            </p:nvSpPr>
            <p:spPr>
              <a:xfrm>
                <a:off x="2158210" y="9081774"/>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Planifier son organisation du travail selon les priorités sur ses différents dossiers d'intervention</a:t>
                </a:r>
              </a:p>
            </p:txBody>
          </p:sp>
        </p:grpSp>
      </p:grpSp>
      <p:grpSp>
        <p:nvGrpSpPr>
          <p:cNvPr id="36" name="Groupe 35">
            <a:extLst>
              <a:ext uri="{FF2B5EF4-FFF2-40B4-BE49-F238E27FC236}">
                <a16:creationId xmlns:a16="http://schemas.microsoft.com/office/drawing/2014/main" id="{C32C5C29-6FE0-44CC-AA90-DB2CE84B0646}"/>
              </a:ext>
            </a:extLst>
          </p:cNvPr>
          <p:cNvGrpSpPr/>
          <p:nvPr/>
        </p:nvGrpSpPr>
        <p:grpSpPr>
          <a:xfrm>
            <a:off x="200035" y="8940382"/>
            <a:ext cx="7225602" cy="553998"/>
            <a:chOff x="205409" y="9574687"/>
            <a:chExt cx="7225602" cy="553998"/>
          </a:xfrm>
        </p:grpSpPr>
        <p:sp>
          <p:nvSpPr>
            <p:cNvPr id="154" name="ZoneTexte 153">
              <a:extLst>
                <a:ext uri="{FF2B5EF4-FFF2-40B4-BE49-F238E27FC236}">
                  <a16:creationId xmlns:a16="http://schemas.microsoft.com/office/drawing/2014/main" id="{9CDCFEC5-FC7A-45E2-87C2-1B2599D19428}"/>
                </a:ext>
              </a:extLst>
            </p:cNvPr>
            <p:cNvSpPr txBox="1"/>
            <p:nvPr/>
          </p:nvSpPr>
          <p:spPr>
            <a:xfrm>
              <a:off x="205409" y="9574687"/>
              <a:ext cx="1579944"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Adaptation à une variété de situations et d'interlocuteurs</a:t>
              </a:r>
            </a:p>
          </p:txBody>
        </p:sp>
        <p:sp>
          <p:nvSpPr>
            <p:cNvPr id="156" name="Rectangle 155">
              <a:extLst>
                <a:ext uri="{FF2B5EF4-FFF2-40B4-BE49-F238E27FC236}">
                  <a16:creationId xmlns:a16="http://schemas.microsoft.com/office/drawing/2014/main" id="{3FFB16A3-85F0-4874-8BBA-1C581E7065FC}"/>
                </a:ext>
              </a:extLst>
            </p:cNvPr>
            <p:cNvSpPr/>
            <p:nvPr/>
          </p:nvSpPr>
          <p:spPr>
            <a:xfrm>
              <a:off x="5354413" y="9597771"/>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Faire preuve de pédagogie dans la présentation d’éléments techniques auprès de publics non-avertis</a:t>
              </a:r>
            </a:p>
          </p:txBody>
        </p:sp>
        <p:grpSp>
          <p:nvGrpSpPr>
            <p:cNvPr id="18" name="Groupe 17">
              <a:extLst>
                <a:ext uri="{FF2B5EF4-FFF2-40B4-BE49-F238E27FC236}">
                  <a16:creationId xmlns:a16="http://schemas.microsoft.com/office/drawing/2014/main" id="{8A7A1968-8C7B-47FD-A431-9894C8E2B187}"/>
                </a:ext>
              </a:extLst>
            </p:cNvPr>
            <p:cNvGrpSpPr/>
            <p:nvPr/>
          </p:nvGrpSpPr>
          <p:grpSpPr>
            <a:xfrm>
              <a:off x="1942187" y="9599686"/>
              <a:ext cx="3456023" cy="504000"/>
              <a:chOff x="1970042" y="9549672"/>
              <a:chExt cx="3456023" cy="504000"/>
            </a:xfrm>
          </p:grpSpPr>
          <p:sp>
            <p:nvSpPr>
              <p:cNvPr id="158" name="Rectangle 157">
                <a:extLst>
                  <a:ext uri="{FF2B5EF4-FFF2-40B4-BE49-F238E27FC236}">
                    <a16:creationId xmlns:a16="http://schemas.microsoft.com/office/drawing/2014/main" id="{8C2FA797-4427-4221-8322-395930D71373}"/>
                  </a:ext>
                </a:extLst>
              </p:cNvPr>
              <p:cNvSpPr/>
              <p:nvPr/>
            </p:nvSpPr>
            <p:spPr>
              <a:xfrm>
                <a:off x="2115174" y="954967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60" name="Groupe 159">
                <a:extLst>
                  <a:ext uri="{FF2B5EF4-FFF2-40B4-BE49-F238E27FC236}">
                    <a16:creationId xmlns:a16="http://schemas.microsoft.com/office/drawing/2014/main" id="{3AF8D5CA-12FE-43DB-B27D-0499EF1EABE3}"/>
                  </a:ext>
                </a:extLst>
              </p:cNvPr>
              <p:cNvGrpSpPr/>
              <p:nvPr/>
            </p:nvGrpSpPr>
            <p:grpSpPr>
              <a:xfrm>
                <a:off x="1970042" y="9549672"/>
                <a:ext cx="271472" cy="504000"/>
                <a:chOff x="1903658" y="4004302"/>
                <a:chExt cx="265051" cy="504000"/>
              </a:xfrm>
            </p:grpSpPr>
            <p:cxnSp>
              <p:nvCxnSpPr>
                <p:cNvPr id="164" name="Connecteur droit 163">
                  <a:extLst>
                    <a:ext uri="{FF2B5EF4-FFF2-40B4-BE49-F238E27FC236}">
                      <a16:creationId xmlns:a16="http://schemas.microsoft.com/office/drawing/2014/main" id="{B1B93DD8-26DC-470B-9A8C-757802C907B0}"/>
                    </a:ext>
                  </a:extLst>
                </p:cNvPr>
                <p:cNvCxnSpPr>
                  <a:cxnSpLocks/>
                </p:cNvCxnSpPr>
                <p:nvPr/>
              </p:nvCxnSpPr>
              <p:spPr>
                <a:xfrm>
                  <a:off x="2036183" y="4004302"/>
                  <a:ext cx="0" cy="504000"/>
                </a:xfrm>
                <a:prstGeom prst="line">
                  <a:avLst/>
                </a:prstGeom>
                <a:solidFill>
                  <a:schemeClr val="accent1">
                    <a:lumMod val="40000"/>
                    <a:lumOff val="60000"/>
                  </a:schemeClr>
                </a:solidFill>
                <a:ln w="285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73" name="Ellipse 172">
                  <a:extLst>
                    <a:ext uri="{FF2B5EF4-FFF2-40B4-BE49-F238E27FC236}">
                      <a16:creationId xmlns:a16="http://schemas.microsoft.com/office/drawing/2014/main" id="{BB8ADF9B-8B7A-4FD9-BD58-DB49492D449C}"/>
                    </a:ext>
                  </a:extLst>
                </p:cNvPr>
                <p:cNvSpPr/>
                <p:nvPr/>
              </p:nvSpPr>
              <p:spPr>
                <a:xfrm>
                  <a:off x="1903658" y="4137850"/>
                  <a:ext cx="265051" cy="236904"/>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1</a:t>
                  </a:r>
                </a:p>
              </p:txBody>
            </p:sp>
          </p:grpSp>
          <p:sp>
            <p:nvSpPr>
              <p:cNvPr id="163" name="Rectangle 162">
                <a:extLst>
                  <a:ext uri="{FF2B5EF4-FFF2-40B4-BE49-F238E27FC236}">
                    <a16:creationId xmlns:a16="http://schemas.microsoft.com/office/drawing/2014/main" id="{41CE6C84-6334-4E98-8320-05C431502329}"/>
                  </a:ext>
                </a:extLst>
              </p:cNvPr>
              <p:cNvSpPr/>
              <p:nvPr/>
            </p:nvSpPr>
            <p:spPr>
              <a:xfrm>
                <a:off x="2186065" y="9601617"/>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sa communication écrite et orale aux spécificités de ses principaux interlocuteurs</a:t>
                </a:r>
              </a:p>
            </p:txBody>
          </p:sp>
        </p:grpSp>
      </p:grpSp>
      <p:grpSp>
        <p:nvGrpSpPr>
          <p:cNvPr id="151" name="Groupe 150">
            <a:extLst>
              <a:ext uri="{FF2B5EF4-FFF2-40B4-BE49-F238E27FC236}">
                <a16:creationId xmlns:a16="http://schemas.microsoft.com/office/drawing/2014/main" id="{2A1BA19C-041B-49AA-80F9-D346D7F54C15}"/>
              </a:ext>
            </a:extLst>
          </p:cNvPr>
          <p:cNvGrpSpPr/>
          <p:nvPr/>
        </p:nvGrpSpPr>
        <p:grpSpPr>
          <a:xfrm>
            <a:off x="200035" y="9532546"/>
            <a:ext cx="7218909" cy="553998"/>
            <a:chOff x="205409" y="10193597"/>
            <a:chExt cx="7218909" cy="553998"/>
          </a:xfrm>
        </p:grpSpPr>
        <p:sp>
          <p:nvSpPr>
            <p:cNvPr id="174" name="ZoneTexte 173">
              <a:extLst>
                <a:ext uri="{FF2B5EF4-FFF2-40B4-BE49-F238E27FC236}">
                  <a16:creationId xmlns:a16="http://schemas.microsoft.com/office/drawing/2014/main" id="{A9A375C2-1101-42BB-AD20-9FF0EF6D238A}"/>
                </a:ext>
              </a:extLst>
            </p:cNvPr>
            <p:cNvSpPr txBox="1"/>
            <p:nvPr/>
          </p:nvSpPr>
          <p:spPr>
            <a:xfrm>
              <a:off x="205409" y="10270541"/>
              <a:ext cx="169492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Confidentialité et déontologie</a:t>
              </a:r>
            </a:p>
          </p:txBody>
        </p:sp>
        <p:sp>
          <p:nvSpPr>
            <p:cNvPr id="175" name="Rectangle 174">
              <a:extLst>
                <a:ext uri="{FF2B5EF4-FFF2-40B4-BE49-F238E27FC236}">
                  <a16:creationId xmlns:a16="http://schemas.microsoft.com/office/drawing/2014/main" id="{99E9AEF3-F75D-49C0-B89E-DA6337D3FB88}"/>
                </a:ext>
              </a:extLst>
            </p:cNvPr>
            <p:cNvSpPr/>
            <p:nvPr/>
          </p:nvSpPr>
          <p:spPr>
            <a:xfrm>
              <a:off x="5347720" y="10216681"/>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Rappeler les obligations en matière de confidentialité dans ses écrits professionnels : mails, livrables…</a:t>
              </a:r>
            </a:p>
          </p:txBody>
        </p:sp>
        <p:grpSp>
          <p:nvGrpSpPr>
            <p:cNvPr id="176" name="Groupe 175">
              <a:extLst>
                <a:ext uri="{FF2B5EF4-FFF2-40B4-BE49-F238E27FC236}">
                  <a16:creationId xmlns:a16="http://schemas.microsoft.com/office/drawing/2014/main" id="{A027EB1A-E1A3-4D17-8CE8-FD8B799B9087}"/>
                </a:ext>
              </a:extLst>
            </p:cNvPr>
            <p:cNvGrpSpPr/>
            <p:nvPr/>
          </p:nvGrpSpPr>
          <p:grpSpPr>
            <a:xfrm>
              <a:off x="1942187" y="10193597"/>
              <a:ext cx="3456023" cy="553998"/>
              <a:chOff x="1886467" y="9547438"/>
              <a:chExt cx="3456023" cy="553998"/>
            </a:xfrm>
          </p:grpSpPr>
          <p:sp>
            <p:nvSpPr>
              <p:cNvPr id="177" name="Rectangle 176">
                <a:extLst>
                  <a:ext uri="{FF2B5EF4-FFF2-40B4-BE49-F238E27FC236}">
                    <a16:creationId xmlns:a16="http://schemas.microsoft.com/office/drawing/2014/main" id="{F647A1C4-3A99-4C56-92A8-8EE26C53BFCA}"/>
                  </a:ext>
                </a:extLst>
              </p:cNvPr>
              <p:cNvSpPr/>
              <p:nvPr/>
            </p:nvSpPr>
            <p:spPr>
              <a:xfrm>
                <a:off x="2031599" y="957243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78" name="Groupe 177">
                <a:extLst>
                  <a:ext uri="{FF2B5EF4-FFF2-40B4-BE49-F238E27FC236}">
                    <a16:creationId xmlns:a16="http://schemas.microsoft.com/office/drawing/2014/main" id="{0A427C46-397E-4235-9A37-B92B768D7822}"/>
                  </a:ext>
                </a:extLst>
              </p:cNvPr>
              <p:cNvGrpSpPr/>
              <p:nvPr/>
            </p:nvGrpSpPr>
            <p:grpSpPr>
              <a:xfrm>
                <a:off x="1886467" y="9572437"/>
                <a:ext cx="271472" cy="504000"/>
                <a:chOff x="1903658" y="4096162"/>
                <a:chExt cx="265051" cy="504000"/>
              </a:xfrm>
            </p:grpSpPr>
            <p:cxnSp>
              <p:nvCxnSpPr>
                <p:cNvPr id="182" name="Connecteur droit 181">
                  <a:extLst>
                    <a:ext uri="{FF2B5EF4-FFF2-40B4-BE49-F238E27FC236}">
                      <a16:creationId xmlns:a16="http://schemas.microsoft.com/office/drawing/2014/main" id="{57E3C446-3715-40D6-8CD2-039E2C5495CB}"/>
                    </a:ext>
                  </a:extLst>
                </p:cNvPr>
                <p:cNvCxnSpPr>
                  <a:cxnSpLocks/>
                </p:cNvCxnSpPr>
                <p:nvPr/>
              </p:nvCxnSpPr>
              <p:spPr>
                <a:xfrm>
                  <a:off x="2036183" y="4096162"/>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83" name="Ellipse 182">
                  <a:extLst>
                    <a:ext uri="{FF2B5EF4-FFF2-40B4-BE49-F238E27FC236}">
                      <a16:creationId xmlns:a16="http://schemas.microsoft.com/office/drawing/2014/main" id="{0A72E1D3-8964-44C4-BA32-0A8E4890EA36}"/>
                    </a:ext>
                  </a:extLst>
                </p:cNvPr>
                <p:cNvSpPr/>
                <p:nvPr/>
              </p:nvSpPr>
              <p:spPr>
                <a:xfrm>
                  <a:off x="1903658" y="4229710"/>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sp>
            <p:nvSpPr>
              <p:cNvPr id="181" name="Rectangle 180">
                <a:extLst>
                  <a:ext uri="{FF2B5EF4-FFF2-40B4-BE49-F238E27FC236}">
                    <a16:creationId xmlns:a16="http://schemas.microsoft.com/office/drawing/2014/main" id="{F82F502A-AC63-4A67-9B78-8860957F6270}"/>
                  </a:ext>
                </a:extLst>
              </p:cNvPr>
              <p:cNvSpPr/>
              <p:nvPr/>
            </p:nvSpPr>
            <p:spPr>
              <a:xfrm>
                <a:off x="2102490" y="9547438"/>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Respecter les règles de confidentialité et de déontologie, sensibiliser ses interlocuteurs, repérer les situations à risque</a:t>
                </a:r>
              </a:p>
            </p:txBody>
          </p:sp>
        </p:grpSp>
      </p:grpSp>
      <p:grpSp>
        <p:nvGrpSpPr>
          <p:cNvPr id="187" name="Groupe 186">
            <a:extLst>
              <a:ext uri="{FF2B5EF4-FFF2-40B4-BE49-F238E27FC236}">
                <a16:creationId xmlns:a16="http://schemas.microsoft.com/office/drawing/2014/main" id="{D1CFCF62-532B-4CE1-A428-3F094D32B2FF}"/>
              </a:ext>
            </a:extLst>
          </p:cNvPr>
          <p:cNvGrpSpPr/>
          <p:nvPr/>
        </p:nvGrpSpPr>
        <p:grpSpPr>
          <a:xfrm>
            <a:off x="3995753" y="1528206"/>
            <a:ext cx="3456384" cy="481018"/>
            <a:chOff x="3635821" y="1491960"/>
            <a:chExt cx="3456384" cy="481018"/>
          </a:xfrm>
        </p:grpSpPr>
        <p:grpSp>
          <p:nvGrpSpPr>
            <p:cNvPr id="188" name="Groupe 187">
              <a:extLst>
                <a:ext uri="{FF2B5EF4-FFF2-40B4-BE49-F238E27FC236}">
                  <a16:creationId xmlns:a16="http://schemas.microsoft.com/office/drawing/2014/main" id="{D79DED7B-DA47-4931-8C23-1A25F810EDE8}"/>
                </a:ext>
              </a:extLst>
            </p:cNvPr>
            <p:cNvGrpSpPr/>
            <p:nvPr/>
          </p:nvGrpSpPr>
          <p:grpSpPr>
            <a:xfrm>
              <a:off x="3747100" y="1491960"/>
              <a:ext cx="3129082" cy="451140"/>
              <a:chOff x="3747100" y="1491960"/>
              <a:chExt cx="3129082" cy="451140"/>
            </a:xfrm>
          </p:grpSpPr>
          <p:sp>
            <p:nvSpPr>
              <p:cNvPr id="203" name="Rectangle 202">
                <a:extLst>
                  <a:ext uri="{FF2B5EF4-FFF2-40B4-BE49-F238E27FC236}">
                    <a16:creationId xmlns:a16="http://schemas.microsoft.com/office/drawing/2014/main" id="{A065158A-9665-4C2D-B3AC-C0075196FAAC}"/>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204" name="ZoneTexte 203">
                <a:extLst>
                  <a:ext uri="{FF2B5EF4-FFF2-40B4-BE49-F238E27FC236}">
                    <a16:creationId xmlns:a16="http://schemas.microsoft.com/office/drawing/2014/main" id="{046D1283-DCE1-4AFA-A2BA-9B6A815C9C57}"/>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89" name="Groupe 188">
              <a:extLst>
                <a:ext uri="{FF2B5EF4-FFF2-40B4-BE49-F238E27FC236}">
                  <a16:creationId xmlns:a16="http://schemas.microsoft.com/office/drawing/2014/main" id="{2196AC17-4A64-47AA-BC4C-EE7F379CFB25}"/>
                </a:ext>
              </a:extLst>
            </p:cNvPr>
            <p:cNvGrpSpPr/>
            <p:nvPr/>
          </p:nvGrpSpPr>
          <p:grpSpPr>
            <a:xfrm>
              <a:off x="5145033" y="1669592"/>
              <a:ext cx="1192567" cy="303386"/>
              <a:chOff x="5501712" y="1669592"/>
              <a:chExt cx="1192567" cy="303386"/>
            </a:xfrm>
          </p:grpSpPr>
          <p:sp>
            <p:nvSpPr>
              <p:cNvPr id="201" name="ZoneTexte 200">
                <a:extLst>
                  <a:ext uri="{FF2B5EF4-FFF2-40B4-BE49-F238E27FC236}">
                    <a16:creationId xmlns:a16="http://schemas.microsoft.com/office/drawing/2014/main" id="{118F73A0-F62D-46AA-90F8-6983B6AC056A}"/>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202" name="Ellipse 201">
                <a:extLst>
                  <a:ext uri="{FF2B5EF4-FFF2-40B4-BE49-F238E27FC236}">
                    <a16:creationId xmlns:a16="http://schemas.microsoft.com/office/drawing/2014/main" id="{EA893939-77B5-434D-B9BA-E0848ABE5EF0}"/>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90" name="Groupe 189">
              <a:extLst>
                <a:ext uri="{FF2B5EF4-FFF2-40B4-BE49-F238E27FC236}">
                  <a16:creationId xmlns:a16="http://schemas.microsoft.com/office/drawing/2014/main" id="{7C173E95-AA58-4128-8D34-513173E751D2}"/>
                </a:ext>
              </a:extLst>
            </p:cNvPr>
            <p:cNvGrpSpPr/>
            <p:nvPr/>
          </p:nvGrpSpPr>
          <p:grpSpPr>
            <a:xfrm>
              <a:off x="5899638" y="1669592"/>
              <a:ext cx="1192567" cy="303386"/>
              <a:chOff x="6322879" y="1669592"/>
              <a:chExt cx="1192567" cy="303386"/>
            </a:xfrm>
          </p:grpSpPr>
          <p:sp>
            <p:nvSpPr>
              <p:cNvPr id="199" name="ZoneTexte 198">
                <a:extLst>
                  <a:ext uri="{FF2B5EF4-FFF2-40B4-BE49-F238E27FC236}">
                    <a16:creationId xmlns:a16="http://schemas.microsoft.com/office/drawing/2014/main" id="{C2447913-6D32-42C6-A9BD-3D8CEFFA3C7D}"/>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200" name="Ellipse 199">
                <a:extLst>
                  <a:ext uri="{FF2B5EF4-FFF2-40B4-BE49-F238E27FC236}">
                    <a16:creationId xmlns:a16="http://schemas.microsoft.com/office/drawing/2014/main" id="{9B50A09C-E2E3-4496-9BF3-9606A5B74329}"/>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91" name="Groupe 190">
              <a:extLst>
                <a:ext uri="{FF2B5EF4-FFF2-40B4-BE49-F238E27FC236}">
                  <a16:creationId xmlns:a16="http://schemas.microsoft.com/office/drawing/2014/main" id="{34386BCD-53E4-492E-B078-E11A60250504}"/>
                </a:ext>
              </a:extLst>
            </p:cNvPr>
            <p:cNvGrpSpPr/>
            <p:nvPr/>
          </p:nvGrpSpPr>
          <p:grpSpPr>
            <a:xfrm>
              <a:off x="4390427" y="1669592"/>
              <a:ext cx="1192567" cy="303386"/>
              <a:chOff x="4680545" y="1669592"/>
              <a:chExt cx="1192567" cy="303386"/>
            </a:xfrm>
          </p:grpSpPr>
          <p:sp>
            <p:nvSpPr>
              <p:cNvPr id="196" name="ZoneTexte 195">
                <a:extLst>
                  <a:ext uri="{FF2B5EF4-FFF2-40B4-BE49-F238E27FC236}">
                    <a16:creationId xmlns:a16="http://schemas.microsoft.com/office/drawing/2014/main" id="{BDC074D2-70BB-42EE-BDE1-773B1328EA4C}"/>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98" name="Ellipse 197">
                <a:extLst>
                  <a:ext uri="{FF2B5EF4-FFF2-40B4-BE49-F238E27FC236}">
                    <a16:creationId xmlns:a16="http://schemas.microsoft.com/office/drawing/2014/main" id="{FC561F6A-9BE8-45C9-B43B-DED0CB2F6CAE}"/>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93" name="Groupe 192">
              <a:extLst>
                <a:ext uri="{FF2B5EF4-FFF2-40B4-BE49-F238E27FC236}">
                  <a16:creationId xmlns:a16="http://schemas.microsoft.com/office/drawing/2014/main" id="{54E5B76C-1FFB-4399-9EC5-6562EDE604D4}"/>
                </a:ext>
              </a:extLst>
            </p:cNvPr>
            <p:cNvGrpSpPr/>
            <p:nvPr/>
          </p:nvGrpSpPr>
          <p:grpSpPr>
            <a:xfrm>
              <a:off x="3635821" y="1669592"/>
              <a:ext cx="1192567" cy="303386"/>
              <a:chOff x="3859378" y="1669592"/>
              <a:chExt cx="1192567" cy="303386"/>
            </a:xfrm>
          </p:grpSpPr>
          <p:sp>
            <p:nvSpPr>
              <p:cNvPr id="194" name="ZoneTexte 193">
                <a:extLst>
                  <a:ext uri="{FF2B5EF4-FFF2-40B4-BE49-F238E27FC236}">
                    <a16:creationId xmlns:a16="http://schemas.microsoft.com/office/drawing/2014/main" id="{E7DDB4C2-F987-48D2-B56C-931B3BB9BAA4}"/>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95" name="Ellipse 194">
                <a:extLst>
                  <a:ext uri="{FF2B5EF4-FFF2-40B4-BE49-F238E27FC236}">
                    <a16:creationId xmlns:a16="http://schemas.microsoft.com/office/drawing/2014/main" id="{D3D552C5-4C06-4FC7-8358-CC3736B8FA99}"/>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sp>
        <p:nvSpPr>
          <p:cNvPr id="205" name="ZoneTexte 204">
            <a:extLst>
              <a:ext uri="{FF2B5EF4-FFF2-40B4-BE49-F238E27FC236}">
                <a16:creationId xmlns:a16="http://schemas.microsoft.com/office/drawing/2014/main" id="{EECE87E7-39D0-412C-8AF9-918440DD7E48}"/>
              </a:ext>
            </a:extLst>
          </p:cNvPr>
          <p:cNvSpPr txBox="1"/>
          <p:nvPr/>
        </p:nvSpPr>
        <p:spPr>
          <a:xfrm>
            <a:off x="240924" y="1220429"/>
            <a:ext cx="1869264"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Comptable</a:t>
            </a:r>
          </a:p>
        </p:txBody>
      </p:sp>
      <p:grpSp>
        <p:nvGrpSpPr>
          <p:cNvPr id="206" name="Groupe 205">
            <a:extLst>
              <a:ext uri="{FF2B5EF4-FFF2-40B4-BE49-F238E27FC236}">
                <a16:creationId xmlns:a16="http://schemas.microsoft.com/office/drawing/2014/main" id="{E9057A5D-8217-4E6C-86C3-AB0DAB3B8829}"/>
              </a:ext>
            </a:extLst>
          </p:cNvPr>
          <p:cNvGrpSpPr/>
          <p:nvPr/>
        </p:nvGrpSpPr>
        <p:grpSpPr>
          <a:xfrm>
            <a:off x="200035" y="10124708"/>
            <a:ext cx="7218909" cy="507831"/>
            <a:chOff x="205409" y="10205139"/>
            <a:chExt cx="7218909" cy="507831"/>
          </a:xfrm>
        </p:grpSpPr>
        <p:sp>
          <p:nvSpPr>
            <p:cNvPr id="207" name="ZoneTexte 206">
              <a:extLst>
                <a:ext uri="{FF2B5EF4-FFF2-40B4-BE49-F238E27FC236}">
                  <a16:creationId xmlns:a16="http://schemas.microsoft.com/office/drawing/2014/main" id="{3BC37C99-C61B-469B-8E8D-1B746A78AF58}"/>
                </a:ext>
              </a:extLst>
            </p:cNvPr>
            <p:cNvSpPr txBox="1"/>
            <p:nvPr/>
          </p:nvSpPr>
          <p:spPr>
            <a:xfrm>
              <a:off x="205409" y="10270541"/>
              <a:ext cx="169492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Pilotage de la performance d'une organisation</a:t>
              </a:r>
            </a:p>
          </p:txBody>
        </p:sp>
        <p:sp>
          <p:nvSpPr>
            <p:cNvPr id="209" name="Rectangle 208">
              <a:extLst>
                <a:ext uri="{FF2B5EF4-FFF2-40B4-BE49-F238E27FC236}">
                  <a16:creationId xmlns:a16="http://schemas.microsoft.com/office/drawing/2014/main" id="{A26B6F34-CA6F-4478-82CB-1D047166842C}"/>
                </a:ext>
              </a:extLst>
            </p:cNvPr>
            <p:cNvSpPr/>
            <p:nvPr/>
          </p:nvSpPr>
          <p:spPr>
            <a:xfrm>
              <a:off x="5347720" y="10205139"/>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Réaliser un reporting économique et financier du cabinet à destination de l’équipe dirigeante</a:t>
              </a:r>
            </a:p>
          </p:txBody>
        </p:sp>
        <p:grpSp>
          <p:nvGrpSpPr>
            <p:cNvPr id="210" name="Groupe 209">
              <a:extLst>
                <a:ext uri="{FF2B5EF4-FFF2-40B4-BE49-F238E27FC236}">
                  <a16:creationId xmlns:a16="http://schemas.microsoft.com/office/drawing/2014/main" id="{93AFBB67-C39E-4A4B-AEA2-4C32EAE28510}"/>
                </a:ext>
              </a:extLst>
            </p:cNvPr>
            <p:cNvGrpSpPr/>
            <p:nvPr/>
          </p:nvGrpSpPr>
          <p:grpSpPr>
            <a:xfrm>
              <a:off x="1942187" y="10207054"/>
              <a:ext cx="3456023" cy="504000"/>
              <a:chOff x="1886467" y="9560895"/>
              <a:chExt cx="3456023" cy="504000"/>
            </a:xfrm>
          </p:grpSpPr>
          <p:sp>
            <p:nvSpPr>
              <p:cNvPr id="211" name="Rectangle 210">
                <a:extLst>
                  <a:ext uri="{FF2B5EF4-FFF2-40B4-BE49-F238E27FC236}">
                    <a16:creationId xmlns:a16="http://schemas.microsoft.com/office/drawing/2014/main" id="{59979E62-16BA-44C4-BB2F-C7ED4E5F47EB}"/>
                  </a:ext>
                </a:extLst>
              </p:cNvPr>
              <p:cNvSpPr/>
              <p:nvPr/>
            </p:nvSpPr>
            <p:spPr>
              <a:xfrm>
                <a:off x="2031599" y="956089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12" name="Groupe 211">
                <a:extLst>
                  <a:ext uri="{FF2B5EF4-FFF2-40B4-BE49-F238E27FC236}">
                    <a16:creationId xmlns:a16="http://schemas.microsoft.com/office/drawing/2014/main" id="{4E53442A-67AC-48FE-A490-F6DD941B3043}"/>
                  </a:ext>
                </a:extLst>
              </p:cNvPr>
              <p:cNvGrpSpPr/>
              <p:nvPr/>
            </p:nvGrpSpPr>
            <p:grpSpPr>
              <a:xfrm>
                <a:off x="1886467" y="9560895"/>
                <a:ext cx="271472" cy="504000"/>
                <a:chOff x="1903658" y="4084620"/>
                <a:chExt cx="265051" cy="504000"/>
              </a:xfrm>
            </p:grpSpPr>
            <p:cxnSp>
              <p:nvCxnSpPr>
                <p:cNvPr id="214" name="Connecteur droit 213">
                  <a:extLst>
                    <a:ext uri="{FF2B5EF4-FFF2-40B4-BE49-F238E27FC236}">
                      <a16:creationId xmlns:a16="http://schemas.microsoft.com/office/drawing/2014/main" id="{B98986D9-FB3A-40ED-AA63-D0ADD7F72584}"/>
                    </a:ext>
                  </a:extLst>
                </p:cNvPr>
                <p:cNvCxnSpPr>
                  <a:cxnSpLocks/>
                </p:cNvCxnSpPr>
                <p:nvPr/>
              </p:nvCxnSpPr>
              <p:spPr>
                <a:xfrm>
                  <a:off x="2036183" y="4084620"/>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15" name="Ellipse 214">
                  <a:extLst>
                    <a:ext uri="{FF2B5EF4-FFF2-40B4-BE49-F238E27FC236}">
                      <a16:creationId xmlns:a16="http://schemas.microsoft.com/office/drawing/2014/main" id="{360C78B7-74C3-45D9-832B-0E9DC01C5A2F}"/>
                    </a:ext>
                  </a:extLst>
                </p:cNvPr>
                <p:cNvSpPr/>
                <p:nvPr/>
              </p:nvSpPr>
              <p:spPr>
                <a:xfrm>
                  <a:off x="1903658" y="4218168"/>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sp>
            <p:nvSpPr>
              <p:cNvPr id="213" name="Rectangle 212">
                <a:extLst>
                  <a:ext uri="{FF2B5EF4-FFF2-40B4-BE49-F238E27FC236}">
                    <a16:creationId xmlns:a16="http://schemas.microsoft.com/office/drawing/2014/main" id="{C6C89A27-F77D-4A8A-803D-0090EA0E2E9F}"/>
                  </a:ext>
                </a:extLst>
              </p:cNvPr>
              <p:cNvSpPr/>
              <p:nvPr/>
            </p:nvSpPr>
            <p:spPr>
              <a:xfrm>
                <a:off x="2102490" y="9612840"/>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Définir les critères de mesure de la performance et mettre en place les process de reporting adaptés</a:t>
                </a:r>
              </a:p>
            </p:txBody>
          </p:sp>
        </p:grpSp>
      </p:grpSp>
      <p:pic>
        <p:nvPicPr>
          <p:cNvPr id="4" name="Image 3" descr="Une image contenant texte, Police, logo, Graphique&#10;&#10;Description générée automatiquement">
            <a:extLst>
              <a:ext uri="{FF2B5EF4-FFF2-40B4-BE49-F238E27FC236}">
                <a16:creationId xmlns:a16="http://schemas.microsoft.com/office/drawing/2014/main" id="{EB42246A-A04E-CB31-6CC6-59812F7984B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5754" y="156435"/>
            <a:ext cx="1117053" cy="922337"/>
          </a:xfrm>
          <a:prstGeom prst="rect">
            <a:avLst/>
          </a:prstGeom>
        </p:spPr>
      </p:pic>
    </p:spTree>
    <p:extLst>
      <p:ext uri="{BB962C8B-B14F-4D97-AF65-F5344CB8AC3E}">
        <p14:creationId xmlns:p14="http://schemas.microsoft.com/office/powerpoint/2010/main" val="1063188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ZoneTexte 125">
            <a:extLst>
              <a:ext uri="{FF2B5EF4-FFF2-40B4-BE49-F238E27FC236}">
                <a16:creationId xmlns:a16="http://schemas.microsoft.com/office/drawing/2014/main" id="{B98F3625-1046-4D5F-ADD3-A4CAEFB445D3}"/>
              </a:ext>
            </a:extLst>
          </p:cNvPr>
          <p:cNvSpPr txBox="1"/>
          <p:nvPr/>
        </p:nvSpPr>
        <p:spPr>
          <a:xfrm>
            <a:off x="510584"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54" name="ZoneTexte 53">
            <a:extLst>
              <a:ext uri="{FF2B5EF4-FFF2-40B4-BE49-F238E27FC236}">
                <a16:creationId xmlns:a16="http://schemas.microsoft.com/office/drawing/2014/main" id="{D0B3E300-8CF5-42E1-BE4A-BDD2E0D57766}"/>
              </a:ext>
            </a:extLst>
          </p:cNvPr>
          <p:cNvSpPr txBox="1"/>
          <p:nvPr/>
        </p:nvSpPr>
        <p:spPr>
          <a:xfrm>
            <a:off x="369971" y="4049762"/>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420574" y="4335935"/>
            <a:ext cx="3240000" cy="163121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La spécialité du cabinet peut déterminer la nature des activités du Comptable. L’intervention du cabinet sur des missions d’expertise comptable, d’audit ou de conseil impacte les modalités de facturation, de paiement, de recouvrement, etc.</a:t>
            </a:r>
          </a:p>
          <a:p>
            <a:pPr algn="l"/>
            <a:r>
              <a:rPr lang="fr-FR" dirty="0"/>
              <a:t>Selon les modes d’organisation du pôle comptable des services support du cabinet (présence ou non d’Assistants comptables), les tâches de collecte, de saisie et de contrôle des informations comptables sont plus ou moins importantes.</a:t>
            </a:r>
          </a:p>
        </p:txBody>
      </p:sp>
      <p:sp>
        <p:nvSpPr>
          <p:cNvPr id="64" name="ZoneTexte 63">
            <a:extLst>
              <a:ext uri="{FF2B5EF4-FFF2-40B4-BE49-F238E27FC236}">
                <a16:creationId xmlns:a16="http://schemas.microsoft.com/office/drawing/2014/main" id="{2E310E27-268E-470D-83D4-450F7DE133F1}"/>
              </a:ext>
            </a:extLst>
          </p:cNvPr>
          <p:cNvSpPr txBox="1"/>
          <p:nvPr/>
        </p:nvSpPr>
        <p:spPr>
          <a:xfrm>
            <a:off x="369971" y="200037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420574" y="2276058"/>
            <a:ext cx="3240000"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petits cabinets, le Comptable peut intervenir sur l’ensemble des flux comptables du cabinet, ainsi que sur l’établissement des bulletins de paie (en l’absence d’Assistant RH)</a:t>
            </a:r>
          </a:p>
          <a:p>
            <a:pPr algn="l"/>
            <a:r>
              <a:rPr lang="fr-FR" dirty="0"/>
              <a:t>Dans les grands cabinets, le Comptable peut intervenir dans un champ spécifique de la comptabilité du cabinet (comptabilité générale, comptabilité clients, comptabilité fournisseurs,  trésorerie). Les équipes comptables peuvent aussi compter plusieurs niveaux hiérarchiques : Comptables, Chefs comptables, etc.</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431914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255346"/>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72" name="ZoneTexte 71">
            <a:extLst>
              <a:ext uri="{FF2B5EF4-FFF2-40B4-BE49-F238E27FC236}">
                <a16:creationId xmlns:a16="http://schemas.microsoft.com/office/drawing/2014/main" id="{51ACCE7B-DD40-4144-93E6-9E286C1BAE9D}"/>
              </a:ext>
            </a:extLst>
          </p:cNvPr>
          <p:cNvSpPr txBox="1"/>
          <p:nvPr/>
        </p:nvSpPr>
        <p:spPr>
          <a:xfrm>
            <a:off x="369971" y="5921970"/>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6182772"/>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7383220"/>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110" name="Groupe 109">
            <a:extLst>
              <a:ext uri="{FF2B5EF4-FFF2-40B4-BE49-F238E27FC236}">
                <a16:creationId xmlns:a16="http://schemas.microsoft.com/office/drawing/2014/main" id="{D9A65EB5-DE36-4E09-8865-0C643FC0F140}"/>
              </a:ext>
            </a:extLst>
          </p:cNvPr>
          <p:cNvGrpSpPr/>
          <p:nvPr/>
        </p:nvGrpSpPr>
        <p:grpSpPr>
          <a:xfrm>
            <a:off x="454576" y="7117944"/>
            <a:ext cx="3195823" cy="246221"/>
            <a:chOff x="433240" y="2440348"/>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sp>
        <p:nvSpPr>
          <p:cNvPr id="116" name="ZoneTexte 115">
            <a:extLst>
              <a:ext uri="{FF2B5EF4-FFF2-40B4-BE49-F238E27FC236}">
                <a16:creationId xmlns:a16="http://schemas.microsoft.com/office/drawing/2014/main" id="{12FA9338-88D2-4D5C-AA5C-39F8C3581043}"/>
              </a:ext>
            </a:extLst>
          </p:cNvPr>
          <p:cNvSpPr txBox="1"/>
          <p:nvPr/>
        </p:nvSpPr>
        <p:spPr>
          <a:xfrm>
            <a:off x="420574" y="7415673"/>
            <a:ext cx="3271793"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EC dirigeant, DAF, directeurs des pôles d’activité, collaborateurs du cabinet</a:t>
            </a:r>
          </a:p>
          <a:p>
            <a:pPr algn="l"/>
            <a:r>
              <a:rPr lang="fr-FR" i="1" dirty="0"/>
              <a:t>Relations professionnelles externes </a:t>
            </a:r>
            <a:r>
              <a:rPr lang="fr-FR" dirty="0"/>
              <a:t>: fournisseurs (prestataires informatiques, maintenance…), clients, institutions bancaires, administration fiscale…</a:t>
            </a:r>
          </a:p>
          <a:p>
            <a:pPr algn="l"/>
            <a:r>
              <a:rPr lang="fr-FR" i="1" dirty="0"/>
              <a:t>Télétravail </a:t>
            </a:r>
            <a:r>
              <a:rPr lang="fr-FR" dirty="0"/>
              <a:t>: possible pour une grande partie des tâches du Comptable mais les besoins de collecte des pièces comptables, d’accès aux outils métiers et de participation aux réunions </a:t>
            </a:r>
            <a:r>
              <a:rPr lang="fr-FR"/>
              <a:t>de travail peuvent </a:t>
            </a:r>
            <a:r>
              <a:rPr lang="fr-FR" dirty="0"/>
              <a:t>imposer une présence physique au sein du cabinet</a:t>
            </a:r>
          </a:p>
        </p:txBody>
      </p:sp>
      <p:sp>
        <p:nvSpPr>
          <p:cNvPr id="50" name="ZoneTexte 49">
            <a:extLst>
              <a:ext uri="{FF2B5EF4-FFF2-40B4-BE49-F238E27FC236}">
                <a16:creationId xmlns:a16="http://schemas.microsoft.com/office/drawing/2014/main" id="{45E2722E-4C78-4BBB-8D05-1367DB3849E4}"/>
              </a:ext>
            </a:extLst>
          </p:cNvPr>
          <p:cNvSpPr txBox="1"/>
          <p:nvPr/>
        </p:nvSpPr>
        <p:spPr>
          <a:xfrm>
            <a:off x="240924" y="1220429"/>
            <a:ext cx="1869264"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Comptable</a:t>
            </a:r>
          </a:p>
        </p:txBody>
      </p:sp>
      <p:sp>
        <p:nvSpPr>
          <p:cNvPr id="51" name="ZoneTexte 50">
            <a:extLst>
              <a:ext uri="{FF2B5EF4-FFF2-40B4-BE49-F238E27FC236}">
                <a16:creationId xmlns:a16="http://schemas.microsoft.com/office/drawing/2014/main" id="{480E563E-93B5-4A8F-BFDE-08A91D9F0DB6}"/>
              </a:ext>
            </a:extLst>
          </p:cNvPr>
          <p:cNvSpPr txBox="1"/>
          <p:nvPr/>
        </p:nvSpPr>
        <p:spPr>
          <a:xfrm>
            <a:off x="420574" y="6213922"/>
            <a:ext cx="3240000" cy="86177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Possibilités d’encadrement des Comptables débutants après quelques années d’expérience</a:t>
            </a:r>
          </a:p>
          <a:p>
            <a:pPr algn="l"/>
            <a:r>
              <a:rPr lang="fr-FR" dirty="0"/>
              <a:t>A mesure que l’expérience s’accroit, hausse du périmètre d’intervention (comptabilité générale, contrôle de gestion, etc.) </a:t>
            </a:r>
          </a:p>
        </p:txBody>
      </p:sp>
      <p:grpSp>
        <p:nvGrpSpPr>
          <p:cNvPr id="6" name="Groupe 5">
            <a:extLst>
              <a:ext uri="{FF2B5EF4-FFF2-40B4-BE49-F238E27FC236}">
                <a16:creationId xmlns:a16="http://schemas.microsoft.com/office/drawing/2014/main" id="{E2D1B14E-638C-48E6-B3D4-0597BCD0CD75}"/>
              </a:ext>
            </a:extLst>
          </p:cNvPr>
          <p:cNvGrpSpPr/>
          <p:nvPr/>
        </p:nvGrpSpPr>
        <p:grpSpPr>
          <a:xfrm>
            <a:off x="3935345" y="6701732"/>
            <a:ext cx="3473900" cy="1133236"/>
            <a:chOff x="3935345" y="6786066"/>
            <a:chExt cx="3473900" cy="1133236"/>
          </a:xfrm>
        </p:grpSpPr>
        <p:cxnSp>
          <p:nvCxnSpPr>
            <p:cNvPr id="92" name="Connecteur droit 91">
              <a:extLst>
                <a:ext uri="{FF2B5EF4-FFF2-40B4-BE49-F238E27FC236}">
                  <a16:creationId xmlns:a16="http://schemas.microsoft.com/office/drawing/2014/main" id="{F05F64F5-DFCF-4C74-91E9-D29A4BA89510}"/>
                </a:ext>
              </a:extLst>
            </p:cNvPr>
            <p:cNvCxnSpPr>
              <a:cxnSpLocks/>
            </p:cNvCxnSpPr>
            <p:nvPr/>
          </p:nvCxnSpPr>
          <p:spPr>
            <a:xfrm>
              <a:off x="3983344" y="7020541"/>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94" name="ZoneTexte 93">
              <a:extLst>
                <a:ext uri="{FF2B5EF4-FFF2-40B4-BE49-F238E27FC236}">
                  <a16:creationId xmlns:a16="http://schemas.microsoft.com/office/drawing/2014/main" id="{6A48EB17-2216-4DF5-9F48-7515C9EDFEFF}"/>
                </a:ext>
              </a:extLst>
            </p:cNvPr>
            <p:cNvSpPr txBox="1"/>
            <p:nvPr/>
          </p:nvSpPr>
          <p:spPr>
            <a:xfrm>
              <a:off x="4083532" y="6786066"/>
              <a:ext cx="3325269" cy="223837"/>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95" name="Triangle isocèle 94">
              <a:extLst>
                <a:ext uri="{FF2B5EF4-FFF2-40B4-BE49-F238E27FC236}">
                  <a16:creationId xmlns:a16="http://schemas.microsoft.com/office/drawing/2014/main" id="{1A36DADC-20A0-4BA2-A03B-89F27A87C3DD}"/>
                </a:ext>
              </a:extLst>
            </p:cNvPr>
            <p:cNvSpPr/>
            <p:nvPr/>
          </p:nvSpPr>
          <p:spPr>
            <a:xfrm rot="5400000">
              <a:off x="3947038" y="6853828"/>
              <a:ext cx="148343"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sp>
          <p:nvSpPr>
            <p:cNvPr id="96" name="ZoneTexte 95">
              <a:extLst>
                <a:ext uri="{FF2B5EF4-FFF2-40B4-BE49-F238E27FC236}">
                  <a16:creationId xmlns:a16="http://schemas.microsoft.com/office/drawing/2014/main" id="{8D0F4A62-8053-420A-B382-425E415E157B}"/>
                </a:ext>
              </a:extLst>
            </p:cNvPr>
            <p:cNvSpPr txBox="1"/>
            <p:nvPr/>
          </p:nvSpPr>
          <p:spPr>
            <a:xfrm>
              <a:off x="3935345" y="7057528"/>
              <a:ext cx="3473900" cy="861774"/>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Élévation du niveau technique des Comptables sur l’application des normes et méthodes comptables et d’analyse financière</a:t>
              </a:r>
            </a:p>
            <a:p>
              <a:r>
                <a:rPr lang="fr-FR" dirty="0">
                  <a:solidFill>
                    <a:schemeClr val="tx2"/>
                  </a:solidFill>
                </a:rPr>
                <a:t>Renforcement des compétences en informatique et analyse de données</a:t>
              </a:r>
            </a:p>
          </p:txBody>
        </p:sp>
      </p:grpSp>
      <p:grpSp>
        <p:nvGrpSpPr>
          <p:cNvPr id="5" name="Groupe 4">
            <a:extLst>
              <a:ext uri="{FF2B5EF4-FFF2-40B4-BE49-F238E27FC236}">
                <a16:creationId xmlns:a16="http://schemas.microsoft.com/office/drawing/2014/main" id="{5014CA59-741A-42C5-9884-872863EB6311}"/>
              </a:ext>
            </a:extLst>
          </p:cNvPr>
          <p:cNvGrpSpPr/>
          <p:nvPr/>
        </p:nvGrpSpPr>
        <p:grpSpPr>
          <a:xfrm>
            <a:off x="3935345" y="7938194"/>
            <a:ext cx="3393624" cy="1745908"/>
            <a:chOff x="3935345" y="7938194"/>
            <a:chExt cx="3393624" cy="1745908"/>
          </a:xfrm>
        </p:grpSpPr>
        <p:grpSp>
          <p:nvGrpSpPr>
            <p:cNvPr id="98" name="Groupe 97">
              <a:extLst>
                <a:ext uri="{FF2B5EF4-FFF2-40B4-BE49-F238E27FC236}">
                  <a16:creationId xmlns:a16="http://schemas.microsoft.com/office/drawing/2014/main" id="{67E42F5A-CA99-48BA-A5C6-C69ACF76AEFF}"/>
                </a:ext>
              </a:extLst>
            </p:cNvPr>
            <p:cNvGrpSpPr/>
            <p:nvPr/>
          </p:nvGrpSpPr>
          <p:grpSpPr>
            <a:xfrm>
              <a:off x="3978882" y="7938194"/>
              <a:ext cx="3350087" cy="241160"/>
              <a:chOff x="380633" y="6115579"/>
              <a:chExt cx="3350087" cy="265276"/>
            </a:xfrm>
          </p:grpSpPr>
          <p:grpSp>
            <p:nvGrpSpPr>
              <p:cNvPr id="117" name="Groupe 116">
                <a:extLst>
                  <a:ext uri="{FF2B5EF4-FFF2-40B4-BE49-F238E27FC236}">
                    <a16:creationId xmlns:a16="http://schemas.microsoft.com/office/drawing/2014/main" id="{36A0692C-01A8-431B-8BCB-9B741B9DEF47}"/>
                  </a:ext>
                </a:extLst>
              </p:cNvPr>
              <p:cNvGrpSpPr/>
              <p:nvPr/>
            </p:nvGrpSpPr>
            <p:grpSpPr>
              <a:xfrm>
                <a:off x="380633" y="6115579"/>
                <a:ext cx="3350087" cy="246221"/>
                <a:chOff x="433240" y="2440348"/>
                <a:chExt cx="1723338" cy="246221"/>
              </a:xfrm>
            </p:grpSpPr>
            <p:sp>
              <p:nvSpPr>
                <p:cNvPr id="119" name="ZoneTexte 118">
                  <a:extLst>
                    <a:ext uri="{FF2B5EF4-FFF2-40B4-BE49-F238E27FC236}">
                      <a16:creationId xmlns:a16="http://schemas.microsoft.com/office/drawing/2014/main" id="{5918A347-B5E1-4E52-B5B0-E93E861977B8}"/>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20" name="Triangle isocèle 119">
                  <a:extLst>
                    <a:ext uri="{FF2B5EF4-FFF2-40B4-BE49-F238E27FC236}">
                      <a16:creationId xmlns:a16="http://schemas.microsoft.com/office/drawing/2014/main" id="{E3492E4D-F92E-42CA-97CA-D170BE1B797B}"/>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18" name="Connecteur droit 117">
                <a:extLst>
                  <a:ext uri="{FF2B5EF4-FFF2-40B4-BE49-F238E27FC236}">
                    <a16:creationId xmlns:a16="http://schemas.microsoft.com/office/drawing/2014/main" id="{65624E86-42C9-4CE9-81D5-FC72C1AF6104}"/>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02" name="ZoneTexte 101">
              <a:extLst>
                <a:ext uri="{FF2B5EF4-FFF2-40B4-BE49-F238E27FC236}">
                  <a16:creationId xmlns:a16="http://schemas.microsoft.com/office/drawing/2014/main" id="{D587E474-AE6A-4F2E-95D1-2AB77A6791F4}"/>
                </a:ext>
              </a:extLst>
            </p:cNvPr>
            <p:cNvSpPr txBox="1"/>
            <p:nvPr/>
          </p:nvSpPr>
          <p:spPr>
            <a:xfrm>
              <a:off x="3935345" y="8206774"/>
              <a:ext cx="3327454" cy="1477328"/>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Métiers de l’expertise comptable en cabinet : Collaborateur comptable généraliste ou spécialisé, Chef de mission comptable, Expert-comptable (sous condition d’obtention du DEC), Gestionnaire paie et administration du personnel…</a:t>
              </a:r>
            </a:p>
            <a:p>
              <a:pPr marL="108000" indent="-108000" algn="l">
                <a:buFont typeface="Wingdings" panose="05000000000000000000" pitchFamily="2" charset="2"/>
                <a:buChar char="§"/>
              </a:pPr>
              <a:r>
                <a:rPr lang="fr-FR" dirty="0">
                  <a:solidFill>
                    <a:schemeClr val="tx2"/>
                  </a:solidFill>
                </a:rPr>
                <a:t>Métiers des directions financières : Comptable ou Contrôleur de gestion en entreprise</a:t>
              </a:r>
            </a:p>
            <a:p>
              <a:pPr marL="108000" indent="-108000" algn="l">
                <a:buFont typeface="Wingdings" panose="05000000000000000000" pitchFamily="2" charset="2"/>
                <a:buChar char="§"/>
              </a:pPr>
              <a:r>
                <a:rPr lang="fr-FR" dirty="0">
                  <a:solidFill>
                    <a:schemeClr val="tx2"/>
                  </a:solidFill>
                </a:rPr>
                <a:t>Métiers du conseil : Consultant en finance en cabinet d’expert-comptable ou de conseil </a:t>
              </a:r>
            </a:p>
          </p:txBody>
        </p:sp>
      </p:grpSp>
      <p:grpSp>
        <p:nvGrpSpPr>
          <p:cNvPr id="7" name="Groupe 6">
            <a:extLst>
              <a:ext uri="{FF2B5EF4-FFF2-40B4-BE49-F238E27FC236}">
                <a16:creationId xmlns:a16="http://schemas.microsoft.com/office/drawing/2014/main" id="{4CD2D1AF-B174-4AC8-B71D-E8DAA5680F53}"/>
              </a:ext>
            </a:extLst>
          </p:cNvPr>
          <p:cNvGrpSpPr/>
          <p:nvPr/>
        </p:nvGrpSpPr>
        <p:grpSpPr>
          <a:xfrm>
            <a:off x="3935345" y="1663087"/>
            <a:ext cx="3516900" cy="4781531"/>
            <a:chOff x="3935345" y="1663087"/>
            <a:chExt cx="3516900" cy="4781531"/>
          </a:xfrm>
        </p:grpSpPr>
        <p:sp>
          <p:nvSpPr>
            <p:cNvPr id="53" name="ZoneTexte 52">
              <a:extLst>
                <a:ext uri="{FF2B5EF4-FFF2-40B4-BE49-F238E27FC236}">
                  <a16:creationId xmlns:a16="http://schemas.microsoft.com/office/drawing/2014/main" id="{3BECE1EC-D5C7-43FC-A77C-DE1A30610BEF}"/>
                </a:ext>
              </a:extLst>
            </p:cNvPr>
            <p:cNvSpPr txBox="1"/>
            <p:nvPr/>
          </p:nvSpPr>
          <p:spPr>
            <a:xfrm>
              <a:off x="4046776" y="1663087"/>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62" name="Triangle isocèle 61">
              <a:extLst>
                <a:ext uri="{FF2B5EF4-FFF2-40B4-BE49-F238E27FC236}">
                  <a16:creationId xmlns:a16="http://schemas.microsoft.com/office/drawing/2014/main" id="{FD591997-8A15-4839-82E6-B618FD8440C6}"/>
                </a:ext>
              </a:extLst>
            </p:cNvPr>
            <p:cNvSpPr/>
            <p:nvPr/>
          </p:nvSpPr>
          <p:spPr>
            <a:xfrm rot="5400000">
              <a:off x="3902865"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65" name="Connecteur droit 64">
              <a:extLst>
                <a:ext uri="{FF2B5EF4-FFF2-40B4-BE49-F238E27FC236}">
                  <a16:creationId xmlns:a16="http://schemas.microsoft.com/office/drawing/2014/main" id="{8B9B74C1-BD4F-4902-AB8D-E36AC14887F4}"/>
                </a:ext>
              </a:extLst>
            </p:cNvPr>
            <p:cNvCxnSpPr>
              <a:cxnSpLocks/>
            </p:cNvCxnSpPr>
            <p:nvPr/>
          </p:nvCxnSpPr>
          <p:spPr>
            <a:xfrm>
              <a:off x="3946588"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3" name="Groupe 2">
              <a:extLst>
                <a:ext uri="{FF2B5EF4-FFF2-40B4-BE49-F238E27FC236}">
                  <a16:creationId xmlns:a16="http://schemas.microsoft.com/office/drawing/2014/main" id="{9781F804-B02D-4BA8-B049-173C890EC8B8}"/>
                </a:ext>
              </a:extLst>
            </p:cNvPr>
            <p:cNvGrpSpPr/>
            <p:nvPr/>
          </p:nvGrpSpPr>
          <p:grpSpPr>
            <a:xfrm>
              <a:off x="3935345" y="3654455"/>
              <a:ext cx="3249899" cy="990531"/>
              <a:chOff x="3935345" y="3905746"/>
              <a:chExt cx="3249899" cy="990531"/>
            </a:xfrm>
          </p:grpSpPr>
          <p:sp>
            <p:nvSpPr>
              <p:cNvPr id="84" name="ZoneTexte 83">
                <a:extLst>
                  <a:ext uri="{FF2B5EF4-FFF2-40B4-BE49-F238E27FC236}">
                    <a16:creationId xmlns:a16="http://schemas.microsoft.com/office/drawing/2014/main" id="{ACD259DC-8862-4188-BD07-E11FEAC0AC62}"/>
                  </a:ext>
                </a:extLst>
              </p:cNvPr>
              <p:cNvSpPr txBox="1"/>
              <p:nvPr/>
            </p:nvSpPr>
            <p:spPr>
              <a:xfrm>
                <a:off x="3935345" y="3905746"/>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a:t>
                </a:r>
              </a:p>
            </p:txBody>
          </p:sp>
          <p:sp>
            <p:nvSpPr>
              <p:cNvPr id="86" name="ZoneTexte 85">
                <a:extLst>
                  <a:ext uri="{FF2B5EF4-FFF2-40B4-BE49-F238E27FC236}">
                    <a16:creationId xmlns:a16="http://schemas.microsoft.com/office/drawing/2014/main" id="{90FD933A-696F-4723-9CA8-4A999AD9077B}"/>
                  </a:ext>
                </a:extLst>
              </p:cNvPr>
              <p:cNvSpPr txBox="1"/>
              <p:nvPr/>
            </p:nvSpPr>
            <p:spPr>
              <a:xfrm>
                <a:off x="3935345" y="4342279"/>
                <a:ext cx="3240000" cy="553998"/>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Assistant comptable en cabinet d’expert-comptable</a:t>
                </a:r>
              </a:p>
              <a:p>
                <a:r>
                  <a:rPr lang="fr-FR" dirty="0">
                    <a:solidFill>
                      <a:schemeClr val="tx2"/>
                    </a:solidFill>
                  </a:rPr>
                  <a:t>Parcours en direction financière d’entreprise : comptabilité, contrôle interne, contrôle de gestion</a:t>
                </a:r>
              </a:p>
            </p:txBody>
          </p:sp>
          <p:cxnSp>
            <p:nvCxnSpPr>
              <p:cNvPr id="87" name="Connecteur droit 86">
                <a:extLst>
                  <a:ext uri="{FF2B5EF4-FFF2-40B4-BE49-F238E27FC236}">
                    <a16:creationId xmlns:a16="http://schemas.microsoft.com/office/drawing/2014/main" id="{212E9F09-4C3D-402F-99C3-4ABD49101374}"/>
                  </a:ext>
                </a:extLst>
              </p:cNvPr>
              <p:cNvCxnSpPr>
                <a:cxnSpLocks/>
              </p:cNvCxnSpPr>
              <p:nvPr/>
            </p:nvCxnSpPr>
            <p:spPr>
              <a:xfrm flipV="1">
                <a:off x="3935345" y="4331619"/>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2" name="Groupe 1">
              <a:extLst>
                <a:ext uri="{FF2B5EF4-FFF2-40B4-BE49-F238E27FC236}">
                  <a16:creationId xmlns:a16="http://schemas.microsoft.com/office/drawing/2014/main" id="{086099A4-FD81-44DA-8659-355631DDE749}"/>
                </a:ext>
              </a:extLst>
            </p:cNvPr>
            <p:cNvGrpSpPr/>
            <p:nvPr/>
          </p:nvGrpSpPr>
          <p:grpSpPr>
            <a:xfrm>
              <a:off x="3935345" y="4697834"/>
              <a:ext cx="3325269" cy="1746784"/>
              <a:chOff x="3935345" y="4868272"/>
              <a:chExt cx="3325269" cy="1746784"/>
            </a:xfrm>
          </p:grpSpPr>
          <p:sp>
            <p:nvSpPr>
              <p:cNvPr id="75" name="ZoneTexte 74">
                <a:extLst>
                  <a:ext uri="{FF2B5EF4-FFF2-40B4-BE49-F238E27FC236}">
                    <a16:creationId xmlns:a16="http://schemas.microsoft.com/office/drawing/2014/main" id="{B76AE251-F5F6-4615-9F60-EF60FD004E20}"/>
                  </a:ext>
                </a:extLst>
              </p:cNvPr>
              <p:cNvSpPr txBox="1"/>
              <p:nvPr/>
            </p:nvSpPr>
            <p:spPr>
              <a:xfrm>
                <a:off x="3935345" y="5137728"/>
                <a:ext cx="3240000" cy="1477328"/>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Formations aux évolutions réglementaires et des normes comptables et fiscales (ex : Loi de finances) </a:t>
                </a:r>
              </a:p>
              <a:p>
                <a:r>
                  <a:rPr lang="fr-FR" dirty="0">
                    <a:solidFill>
                      <a:schemeClr val="tx2"/>
                    </a:solidFill>
                  </a:rPr>
                  <a:t>Formation aux logiciels de comptabilité et d’analyse de données </a:t>
                </a:r>
              </a:p>
              <a:p>
                <a:r>
                  <a:rPr lang="fr-FR" dirty="0">
                    <a:solidFill>
                      <a:schemeClr val="tx2"/>
                    </a:solidFill>
                  </a:rPr>
                  <a:t>Formations aux méthodes de pilotage de la situation comptable et financière du cabinet (analyse financière, tableaux de bord) et d'organisation du travail (formations aux méthodes de gestion de projet)  </a:t>
                </a:r>
              </a:p>
            </p:txBody>
          </p:sp>
          <p:sp>
            <p:nvSpPr>
              <p:cNvPr id="77" name="ZoneTexte 76">
                <a:extLst>
                  <a:ext uri="{FF2B5EF4-FFF2-40B4-BE49-F238E27FC236}">
                    <a16:creationId xmlns:a16="http://schemas.microsoft.com/office/drawing/2014/main" id="{E9F3EC69-3D25-42A6-B1C7-3613C51CB186}"/>
                  </a:ext>
                </a:extLst>
              </p:cNvPr>
              <p:cNvSpPr txBox="1"/>
              <p:nvPr/>
            </p:nvSpPr>
            <p:spPr>
              <a:xfrm>
                <a:off x="3935345" y="4868272"/>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Formations prioritaires en cours de carrière</a:t>
                </a:r>
              </a:p>
            </p:txBody>
          </p:sp>
          <p:cxnSp>
            <p:nvCxnSpPr>
              <p:cNvPr id="78" name="Connecteur droit 77">
                <a:extLst>
                  <a:ext uri="{FF2B5EF4-FFF2-40B4-BE49-F238E27FC236}">
                    <a16:creationId xmlns:a16="http://schemas.microsoft.com/office/drawing/2014/main" id="{FE1A61AD-4E5C-41A9-A528-78B566B007EB}"/>
                  </a:ext>
                </a:extLst>
              </p:cNvPr>
              <p:cNvCxnSpPr>
                <a:cxnSpLocks/>
              </p:cNvCxnSpPr>
              <p:nvPr/>
            </p:nvCxnSpPr>
            <p:spPr>
              <a:xfrm flipV="1">
                <a:off x="3935345" y="5136485"/>
                <a:ext cx="3168000" cy="1243"/>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4" name="Groupe 3">
              <a:extLst>
                <a:ext uri="{FF2B5EF4-FFF2-40B4-BE49-F238E27FC236}">
                  <a16:creationId xmlns:a16="http://schemas.microsoft.com/office/drawing/2014/main" id="{E028EA2F-2FED-42F7-B5A8-E1AE1AA22808}"/>
                </a:ext>
              </a:extLst>
            </p:cNvPr>
            <p:cNvGrpSpPr/>
            <p:nvPr/>
          </p:nvGrpSpPr>
          <p:grpSpPr>
            <a:xfrm>
              <a:off x="3935345" y="2000379"/>
              <a:ext cx="3168000" cy="1601228"/>
              <a:chOff x="3935345" y="2000379"/>
              <a:chExt cx="3168000" cy="1601228"/>
            </a:xfrm>
          </p:grpSpPr>
          <p:sp>
            <p:nvSpPr>
              <p:cNvPr id="88" name="ZoneTexte 87">
                <a:extLst>
                  <a:ext uri="{FF2B5EF4-FFF2-40B4-BE49-F238E27FC236}">
                    <a16:creationId xmlns:a16="http://schemas.microsoft.com/office/drawing/2014/main" id="{AD9D2148-5599-47D0-9854-2B0ED01B431E}"/>
                  </a:ext>
                </a:extLst>
              </p:cNvPr>
              <p:cNvSpPr txBox="1"/>
              <p:nvPr/>
            </p:nvSpPr>
            <p:spPr>
              <a:xfrm>
                <a:off x="3935345" y="2278168"/>
                <a:ext cx="3168000" cy="1323439"/>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t>Bac+2 à Bac+5 en comptabilité, gestion, audit, finance, </a:t>
                </a:r>
                <a:r>
                  <a:rPr lang="fr-FR"/>
                  <a:t>par exemple </a:t>
                </a:r>
                <a:r>
                  <a:rPr lang="fr-FR" dirty="0"/>
                  <a:t>:</a:t>
                </a:r>
              </a:p>
              <a:p>
                <a:pPr marL="171450" indent="-171450" algn="l">
                  <a:buFont typeface="Wingdings" panose="05000000000000000000" pitchFamily="2" charset="2"/>
                  <a:buChar char="§"/>
                </a:pPr>
                <a:r>
                  <a:rPr lang="fr-FR" dirty="0"/>
                  <a:t>BTS Comptabilité et Gestion</a:t>
                </a:r>
              </a:p>
              <a:p>
                <a:pPr marL="171450" indent="-171450" algn="l">
                  <a:buFont typeface="Wingdings" panose="05000000000000000000" pitchFamily="2" charset="2"/>
                  <a:buChar char="§"/>
                </a:pPr>
                <a:r>
                  <a:rPr lang="fr-FR" dirty="0"/>
                  <a:t>DCG (Diplôme de Comptabilité et de Gestion) / Licence CCA (Comptabilité Contrôle Audit)</a:t>
                </a:r>
              </a:p>
              <a:p>
                <a:pPr marL="171450" indent="-171450" algn="l">
                  <a:buFont typeface="Wingdings" panose="05000000000000000000" pitchFamily="2" charset="2"/>
                  <a:buChar char="§"/>
                </a:pPr>
                <a:r>
                  <a:rPr lang="fr-FR" dirty="0"/>
                  <a:t>DSCG (Diplôme Supérieur de Comptabilité et de Gestion)</a:t>
                </a:r>
              </a:p>
              <a:p>
                <a:pPr marL="171450" indent="-171450" algn="l">
                  <a:buFont typeface="Wingdings" panose="05000000000000000000" pitchFamily="2" charset="2"/>
                  <a:buChar char="§"/>
                </a:pPr>
                <a:r>
                  <a:rPr lang="fr-FR" dirty="0"/>
                  <a:t>Master CCA (Comptabilité Contrôle Audit)</a:t>
                </a:r>
              </a:p>
            </p:txBody>
          </p:sp>
          <p:sp>
            <p:nvSpPr>
              <p:cNvPr id="90" name="ZoneTexte 89">
                <a:extLst>
                  <a:ext uri="{FF2B5EF4-FFF2-40B4-BE49-F238E27FC236}">
                    <a16:creationId xmlns:a16="http://schemas.microsoft.com/office/drawing/2014/main" id="{09CF2B1D-C82A-49B7-947E-C858CA087298}"/>
                  </a:ext>
                </a:extLst>
              </p:cNvPr>
              <p:cNvSpPr txBox="1"/>
              <p:nvPr/>
            </p:nvSpPr>
            <p:spPr>
              <a:xfrm>
                <a:off x="3935345" y="2000379"/>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121" name="Connecteur droit 120">
                <a:extLst>
                  <a:ext uri="{FF2B5EF4-FFF2-40B4-BE49-F238E27FC236}">
                    <a16:creationId xmlns:a16="http://schemas.microsoft.com/office/drawing/2014/main" id="{5326FF43-FB86-452E-AE66-67BD8E4BE001}"/>
                  </a:ext>
                </a:extLst>
              </p:cNvPr>
              <p:cNvCxnSpPr>
                <a:cxnSpLocks/>
              </p:cNvCxnSpPr>
              <p:nvPr/>
            </p:nvCxnSpPr>
            <p:spPr>
              <a:xfrm flipV="1">
                <a:off x="3935345" y="2255346"/>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cxnSp>
        <p:nvCxnSpPr>
          <p:cNvPr id="60" name="Connecteur droit 59">
            <a:extLst>
              <a:ext uri="{FF2B5EF4-FFF2-40B4-BE49-F238E27FC236}">
                <a16:creationId xmlns:a16="http://schemas.microsoft.com/office/drawing/2014/main" id="{B0DAE105-93BC-4BBC-9D84-EDE41039491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8" name="Image 7" descr="Une image contenant texte, Police, logo, Graphique&#10;&#10;Description générée automatiquement">
            <a:extLst>
              <a:ext uri="{FF2B5EF4-FFF2-40B4-BE49-F238E27FC236}">
                <a16:creationId xmlns:a16="http://schemas.microsoft.com/office/drawing/2014/main" id="{29C2CB2C-14C9-401A-BE19-54328F580C3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5754" y="156435"/>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6977</TotalTime>
  <Words>1573</Words>
  <Application>Microsoft Office PowerPoint</Application>
  <PresentationFormat>Personnalisé</PresentationFormat>
  <Paragraphs>143</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1183</cp:revision>
  <dcterms:created xsi:type="dcterms:W3CDTF">2014-07-30T08:09:35Z</dcterms:created>
  <dcterms:modified xsi:type="dcterms:W3CDTF">2024-01-18T16:18:18Z</dcterms:modified>
</cp:coreProperties>
</file>