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7" r:id="rId2"/>
    <p:sldId id="269" r:id="rId3"/>
    <p:sldId id="266" r:id="rId4"/>
  </p:sldIdLst>
  <p:sldSz cx="7559675" cy="10691813"/>
  <p:notesSz cx="6799263" cy="9929813"/>
  <p:defaultTextStyle>
    <a:defPPr>
      <a:defRPr lang="fr-FR"/>
    </a:defPPr>
    <a:lvl1pPr marL="0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1pPr>
    <a:lvl2pPr marL="501691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2pPr>
    <a:lvl3pPr marL="1003381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3pPr>
    <a:lvl4pPr marL="1505072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4pPr>
    <a:lvl5pPr marL="2006762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5pPr>
    <a:lvl6pPr marL="2508452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6pPr>
    <a:lvl7pPr marL="3010143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7pPr>
    <a:lvl8pPr marL="3511833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8pPr>
    <a:lvl9pPr marL="4013524" algn="l" defTabSz="1003381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3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pos="45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 LEVERT" initials="LL" lastIdx="3" clrIdx="0">
    <p:extLst>
      <p:ext uri="{19B8F6BF-5375-455C-9EA6-DF929625EA0E}">
        <p15:presenceInfo xmlns:p15="http://schemas.microsoft.com/office/powerpoint/2012/main" userId="6f717a20c60fe3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C92DA"/>
    <a:srgbClr val="146BA0"/>
    <a:srgbClr val="6F6F6F"/>
    <a:srgbClr val="717F1B"/>
    <a:srgbClr val="0E4B70"/>
    <a:srgbClr val="FDFDFD"/>
    <a:srgbClr val="E4F3FC"/>
    <a:srgbClr val="F2F2F3"/>
    <a:srgbClr val="115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6173" autoAdjust="0"/>
  </p:normalViewPr>
  <p:slideViewPr>
    <p:cSldViewPr showGuides="1">
      <p:cViewPr varScale="1">
        <p:scale>
          <a:sx n="71" d="100"/>
          <a:sy n="71" d="100"/>
        </p:scale>
        <p:origin x="3474" y="90"/>
      </p:cViewPr>
      <p:guideLst>
        <p:guide orient="horz" pos="1953"/>
        <p:guide pos="2381"/>
        <p:guide/>
        <p:guide pos="45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86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433AA28-2258-425B-A8ED-AF8F62972E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6C5241-BE5A-41CE-A622-2B375CAAE0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389FE-260E-40F4-96F9-A6ECF292D6C5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D76639-AA0C-4EAD-BD90-CE92B7F056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E7E219-A53C-4420-AF71-172BF067C4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BD8EF-F367-4C88-8DA3-5C57DE93B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6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DEADC-A468-401D-8355-8F6456D25F9F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304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2A834-838F-44AA-8AB8-3A1A38E47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0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1pPr>
    <a:lvl2pPr marL="501691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2pPr>
    <a:lvl3pPr marL="1003381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3pPr>
    <a:lvl4pPr marL="1505072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4pPr>
    <a:lvl5pPr marL="2006762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5pPr>
    <a:lvl6pPr marL="2508452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6pPr>
    <a:lvl7pPr marL="3010143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7pPr>
    <a:lvl8pPr marL="3511833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8pPr>
    <a:lvl9pPr marL="4013524" algn="l" defTabSz="1003381" rtl="0" eaLnBrk="1" latinLnBrk="0" hangingPunct="1">
      <a:defRPr sz="129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979911" y="2838787"/>
            <a:ext cx="2574165" cy="11223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46" tIns="17946" rIns="17946" bIns="17946" rtlCol="0" anchor="ctr"/>
          <a:lstStyle/>
          <a:p>
            <a:pPr algn="ctr"/>
            <a:endParaRPr lang="fr-FR" sz="698" dirty="0" err="1"/>
          </a:p>
        </p:txBody>
      </p:sp>
      <p:sp>
        <p:nvSpPr>
          <p:cNvPr id="3" name="Rectangle 2"/>
          <p:cNvSpPr/>
          <p:nvPr userDrawn="1"/>
        </p:nvSpPr>
        <p:spPr>
          <a:xfrm>
            <a:off x="5560418" y="2692722"/>
            <a:ext cx="1993657" cy="1122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46" tIns="17946" rIns="17946" bIns="17946" rtlCol="0" anchor="ctr"/>
          <a:lstStyle/>
          <a:p>
            <a:pPr algn="ctr"/>
            <a:endParaRPr lang="fr-FR" sz="698" dirty="0" err="1"/>
          </a:p>
        </p:txBody>
      </p:sp>
      <p:sp>
        <p:nvSpPr>
          <p:cNvPr id="4" name="Rectangle 3"/>
          <p:cNvSpPr/>
          <p:nvPr userDrawn="1"/>
        </p:nvSpPr>
        <p:spPr>
          <a:xfrm>
            <a:off x="6251854" y="2539994"/>
            <a:ext cx="1302223" cy="11223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46" tIns="17946" rIns="17946" bIns="17946" rtlCol="0" anchor="ctr"/>
          <a:lstStyle/>
          <a:p>
            <a:pPr algn="ctr"/>
            <a:endParaRPr lang="fr-FR" sz="698" dirty="0" err="1"/>
          </a:p>
        </p:txBody>
      </p:sp>
      <p:sp>
        <p:nvSpPr>
          <p:cNvPr id="6" name="Rectangle 5"/>
          <p:cNvSpPr/>
          <p:nvPr userDrawn="1"/>
        </p:nvSpPr>
        <p:spPr>
          <a:xfrm>
            <a:off x="-10698" y="2988557"/>
            <a:ext cx="7564773" cy="1122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46" tIns="17946" rIns="17946" bIns="17946" rtlCol="0" anchor="ctr"/>
          <a:lstStyle/>
          <a:p>
            <a:pPr algn="ctr"/>
            <a:endParaRPr lang="fr-FR" sz="698" dirty="0" err="1"/>
          </a:p>
        </p:txBody>
      </p:sp>
      <p:sp>
        <p:nvSpPr>
          <p:cNvPr id="7" name="Rectangle 6"/>
          <p:cNvSpPr/>
          <p:nvPr userDrawn="1"/>
        </p:nvSpPr>
        <p:spPr>
          <a:xfrm>
            <a:off x="-15797" y="6400663"/>
            <a:ext cx="7564773" cy="1122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46" tIns="17946" rIns="17946" bIns="17946" rtlCol="0" anchor="ctr"/>
          <a:lstStyle/>
          <a:p>
            <a:pPr algn="ctr"/>
            <a:endParaRPr lang="fr-FR" sz="698" dirty="0" err="1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3" t="20189" b="20189"/>
          <a:stretch/>
        </p:blipFill>
        <p:spPr>
          <a:xfrm>
            <a:off x="3247162" y="3100793"/>
            <a:ext cx="4315759" cy="329987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3100793"/>
            <a:ext cx="4137073" cy="32998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46" tIns="17946" rIns="17946" bIns="17946" rtlCol="0" anchor="ctr"/>
          <a:lstStyle/>
          <a:p>
            <a:pPr algn="ctr"/>
            <a:endParaRPr lang="fr-FR" sz="698" dirty="0" err="1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" y="631977"/>
            <a:ext cx="2362705" cy="141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11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1241" y="10174097"/>
            <a:ext cx="892875" cy="3358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68540" y="10173193"/>
            <a:ext cx="5658497" cy="336788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Étude sur les mutations des métiers et des compétences dans la branche des EC et des CAC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94" y="3075526"/>
            <a:ext cx="416675" cy="895158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137052" y="3101178"/>
            <a:ext cx="6154849" cy="3142621"/>
          </a:xfrm>
          <a:prstGeom prst="rect">
            <a:avLst/>
          </a:prstGeom>
        </p:spPr>
        <p:txBody>
          <a:bodyPr/>
          <a:lstStyle>
            <a:lvl1pPr>
              <a:defRPr sz="2193"/>
            </a:lvl1pPr>
            <a:lvl2pPr marL="182009" indent="0">
              <a:tabLst/>
              <a:defRPr sz="1596"/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1586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Page Intermédi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579" y="4789040"/>
            <a:ext cx="1004027" cy="2227476"/>
          </a:xfrm>
          <a:prstGeom prst="rect">
            <a:avLst/>
          </a:prstGeom>
          <a:solidFill>
            <a:srgbClr val="B9557B"/>
          </a:solidFill>
        </p:spPr>
        <p:txBody>
          <a:bodyPr anchor="ctr">
            <a:noAutofit/>
          </a:bodyPr>
          <a:lstStyle>
            <a:lvl1pPr algn="ctr">
              <a:defRPr sz="653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12724" y="4789040"/>
            <a:ext cx="5374493" cy="224412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41">
                <a:solidFill>
                  <a:schemeClr val="tx1"/>
                </a:solidFill>
                <a:latin typeface="Arial Narrow" pitchFamily="34" charset="0"/>
              </a:defRPr>
            </a:lvl1pPr>
            <a:lvl2pPr marL="271300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2pPr>
            <a:lvl3pPr marL="542600" indent="0">
              <a:buNone/>
              <a:defRPr sz="947">
                <a:solidFill>
                  <a:schemeClr val="tx1">
                    <a:tint val="75000"/>
                  </a:schemeClr>
                </a:solidFill>
              </a:defRPr>
            </a:lvl3pPr>
            <a:lvl4pPr marL="813899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4pPr>
            <a:lvl5pPr marL="1085200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5pPr>
            <a:lvl6pPr marL="1356499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6pPr>
            <a:lvl7pPr marL="1627799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7pPr>
            <a:lvl8pPr marL="1899099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8pPr>
            <a:lvl9pPr marL="2170399" indent="0">
              <a:buNone/>
              <a:defRPr sz="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1241" y="10174097"/>
            <a:ext cx="892875" cy="33588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417424" y="10134987"/>
            <a:ext cx="4902010" cy="33412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Étude sur les mutations des métiers et des compétences dans la branche des EC et des CAC</a:t>
            </a:r>
          </a:p>
        </p:txBody>
      </p:sp>
    </p:spTree>
    <p:extLst>
      <p:ext uri="{BB962C8B-B14F-4D97-AF65-F5344CB8AC3E}">
        <p14:creationId xmlns:p14="http://schemas.microsoft.com/office/powerpoint/2010/main" val="415571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4865" y="3324"/>
            <a:ext cx="6304810" cy="1428209"/>
          </a:xfrm>
          <a:prstGeom prst="rect">
            <a:avLst/>
          </a:prstGeom>
        </p:spPr>
        <p:txBody>
          <a:bodyPr/>
          <a:lstStyle>
            <a:lvl1pPr>
              <a:defRPr sz="1196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131" y="2090299"/>
            <a:ext cx="3483053" cy="78583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797"/>
            </a:lvl1pPr>
            <a:lvl2pPr marL="87839" indent="0">
              <a:defRPr sz="698"/>
            </a:lvl2pPr>
            <a:lvl3pPr marL="179635" indent="0">
              <a:defRPr sz="548"/>
            </a:lvl3pPr>
            <a:lvl4pPr marL="266682" indent="0">
              <a:defRPr sz="524"/>
            </a:lvl4pPr>
            <a:lvl5pPr marL="359269" indent="0">
              <a:defRPr sz="499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1241" y="10174097"/>
            <a:ext cx="892875" cy="335884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68540" y="10173193"/>
            <a:ext cx="5658497" cy="336788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Étude sur les mutations des métiers et des compétences dans la branche des EC et des CAC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25C80989-4695-4A06-B28D-2DB07A2490F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958455" y="2090298"/>
            <a:ext cx="3483053" cy="78583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797"/>
            </a:lvl1pPr>
            <a:lvl2pPr marL="87839" indent="0">
              <a:defRPr sz="698"/>
            </a:lvl2pPr>
            <a:lvl3pPr marL="179635" indent="0">
              <a:defRPr sz="548"/>
            </a:lvl3pPr>
            <a:lvl4pPr marL="266682" indent="0">
              <a:defRPr sz="524"/>
            </a:lvl4pPr>
            <a:lvl5pPr marL="359269" indent="0">
              <a:defRPr sz="499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4967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54865" y="3324"/>
            <a:ext cx="6304810" cy="142820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34530" y="2090299"/>
            <a:ext cx="6236267" cy="7858373"/>
          </a:xfrm>
          <a:prstGeom prst="rect">
            <a:avLst/>
          </a:prstGeom>
        </p:spPr>
        <p:txBody>
          <a:bodyPr/>
          <a:lstStyle>
            <a:lvl1pPr>
              <a:defRPr sz="1396"/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1241" y="10174097"/>
            <a:ext cx="892875" cy="335884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68540" y="10173193"/>
            <a:ext cx="5658497" cy="336788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Étude sur les mutations des métiers et des compétences dans la branche des EC et des CAC</a:t>
            </a:r>
          </a:p>
        </p:txBody>
      </p:sp>
    </p:spTree>
    <p:extLst>
      <p:ext uri="{BB962C8B-B14F-4D97-AF65-F5344CB8AC3E}">
        <p14:creationId xmlns:p14="http://schemas.microsoft.com/office/powerpoint/2010/main" val="422333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4865" y="3324"/>
            <a:ext cx="6304810" cy="1428209"/>
          </a:xfrm>
          <a:prstGeom prst="rect">
            <a:avLst/>
          </a:prstGeom>
        </p:spPr>
        <p:txBody>
          <a:bodyPr/>
          <a:lstStyle>
            <a:lvl1pPr>
              <a:defRPr sz="1196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21241" y="10174097"/>
            <a:ext cx="892875" cy="3358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068540" y="10173193"/>
            <a:ext cx="5658497" cy="336788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Étude sur les mutations des métiers et des compétences dans la branche des EC et des CAC</a:t>
            </a:r>
          </a:p>
        </p:txBody>
      </p:sp>
    </p:spTree>
    <p:extLst>
      <p:ext uri="{BB962C8B-B14F-4D97-AF65-F5344CB8AC3E}">
        <p14:creationId xmlns:p14="http://schemas.microsoft.com/office/powerpoint/2010/main" val="41994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  <p:sldLayoutId id="2147483653" r:id="rId5"/>
    <p:sldLayoutId id="2147483652" r:id="rId6"/>
  </p:sldLayoutIdLst>
  <p:hf sldNum="0" hdr="0"/>
  <p:txStyles>
    <p:titleStyle>
      <a:lvl1pPr algn="l" defTabSz="542600" rtl="0" eaLnBrk="1" latinLnBrk="0" hangingPunct="1">
        <a:spcBef>
          <a:spcPct val="0"/>
        </a:spcBef>
        <a:buNone/>
        <a:defRPr sz="1196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542600" rtl="0" eaLnBrk="1" latinLnBrk="0" hangingPunct="1">
        <a:spcBef>
          <a:spcPct val="20000"/>
        </a:spcBef>
        <a:buFontTx/>
        <a:buNone/>
        <a:defRPr sz="997" b="1" kern="1200">
          <a:solidFill>
            <a:srgbClr val="5F5B5D"/>
          </a:solidFill>
          <a:latin typeface="+mn-lt"/>
          <a:ea typeface="+mn-ea"/>
          <a:cs typeface="+mn-cs"/>
        </a:defRPr>
      </a:lvl1pPr>
      <a:lvl2pPr marL="320433" indent="0" algn="l" defTabSz="542600" rtl="0" eaLnBrk="1" latinLnBrk="0" hangingPunct="1">
        <a:spcBef>
          <a:spcPts val="356"/>
        </a:spcBef>
        <a:buFontTx/>
        <a:buNone/>
        <a:defRPr sz="897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534055" indent="0" algn="l" defTabSz="542600" rtl="0" eaLnBrk="1" latinLnBrk="0" hangingPunct="1">
        <a:spcBef>
          <a:spcPts val="237"/>
        </a:spcBef>
        <a:buFontTx/>
        <a:buNone/>
        <a:defRPr sz="698" kern="1200">
          <a:solidFill>
            <a:schemeClr val="tx2"/>
          </a:solidFill>
          <a:latin typeface="+mn-lt"/>
          <a:ea typeface="+mn-ea"/>
          <a:cs typeface="+mn-cs"/>
        </a:defRPr>
      </a:lvl3pPr>
      <a:lvl4pPr marL="747677" indent="0" algn="l" defTabSz="542600" rtl="0" eaLnBrk="1" latinLnBrk="0" hangingPunct="1">
        <a:spcBef>
          <a:spcPts val="119"/>
        </a:spcBef>
        <a:buFontTx/>
        <a:buNone/>
        <a:defRPr sz="598" kern="1200">
          <a:solidFill>
            <a:schemeClr val="tx2"/>
          </a:solidFill>
          <a:latin typeface="+mn-lt"/>
          <a:ea typeface="+mn-ea"/>
          <a:cs typeface="+mn-cs"/>
        </a:defRPr>
      </a:lvl4pPr>
      <a:lvl5pPr marL="1068110" indent="0" algn="l" defTabSz="542600" rtl="0" eaLnBrk="1" latinLnBrk="0" hangingPunct="1">
        <a:spcBef>
          <a:spcPts val="0"/>
        </a:spcBef>
        <a:buFontTx/>
        <a:buNone/>
        <a:defRPr sz="598" kern="1200">
          <a:solidFill>
            <a:schemeClr val="tx2"/>
          </a:solidFill>
          <a:latin typeface="+mn-lt"/>
          <a:ea typeface="+mn-ea"/>
          <a:cs typeface="+mn-cs"/>
        </a:defRPr>
      </a:lvl5pPr>
      <a:lvl6pPr marL="1492150" indent="-135650" algn="l" defTabSz="5426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6" kern="1200">
          <a:solidFill>
            <a:schemeClr val="tx1"/>
          </a:solidFill>
          <a:latin typeface="+mn-lt"/>
          <a:ea typeface="+mn-ea"/>
          <a:cs typeface="+mn-cs"/>
        </a:defRPr>
      </a:lvl6pPr>
      <a:lvl7pPr marL="1763450" indent="-135650" algn="l" defTabSz="5426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6" kern="1200">
          <a:solidFill>
            <a:schemeClr val="tx1"/>
          </a:solidFill>
          <a:latin typeface="+mn-lt"/>
          <a:ea typeface="+mn-ea"/>
          <a:cs typeface="+mn-cs"/>
        </a:defRPr>
      </a:lvl7pPr>
      <a:lvl8pPr marL="2034749" indent="-135650" algn="l" defTabSz="5426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6" kern="1200">
          <a:solidFill>
            <a:schemeClr val="tx1"/>
          </a:solidFill>
          <a:latin typeface="+mn-lt"/>
          <a:ea typeface="+mn-ea"/>
          <a:cs typeface="+mn-cs"/>
        </a:defRPr>
      </a:lvl8pPr>
      <a:lvl9pPr marL="2306048" indent="-135650" algn="l" defTabSz="5426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1pPr>
      <a:lvl2pPr marL="271300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2pPr>
      <a:lvl3pPr marL="542600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3pPr>
      <a:lvl4pPr marL="813899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4pPr>
      <a:lvl5pPr marL="1085200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5pPr>
      <a:lvl6pPr marL="1356499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6pPr>
      <a:lvl7pPr marL="1627799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7pPr>
      <a:lvl8pPr marL="1899099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8pPr>
      <a:lvl9pPr marL="2170399" algn="l" defTabSz="542600" rtl="0" eaLnBrk="1" latinLnBrk="0" hangingPunct="1">
        <a:defRPr sz="10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62D5F01-2D95-412E-91CA-358B5C7BE321}"/>
              </a:ext>
            </a:extLst>
          </p:cNvPr>
          <p:cNvCxnSpPr>
            <a:cxnSpLocks/>
          </p:cNvCxnSpPr>
          <p:nvPr/>
        </p:nvCxnSpPr>
        <p:spPr>
          <a:xfrm flipV="1">
            <a:off x="0" y="1152394"/>
            <a:ext cx="755967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09119508-B25A-4516-9C78-2052A6D7427B}"/>
              </a:ext>
            </a:extLst>
          </p:cNvPr>
          <p:cNvSpPr txBox="1">
            <a:spLocks/>
          </p:cNvSpPr>
          <p:nvPr/>
        </p:nvSpPr>
        <p:spPr>
          <a:xfrm>
            <a:off x="124308" y="1937461"/>
            <a:ext cx="7261695" cy="815597"/>
          </a:xfrm>
          <a:prstGeom prst="rect">
            <a:avLst/>
          </a:prstGeom>
        </p:spPr>
        <p:txBody>
          <a:bodyPr vert="horz" lIns="42854" tIns="0" rIns="42854" bIns="0" rtlCol="0">
            <a:normAutofit/>
          </a:bodyPr>
          <a:lstStyle>
            <a:lvl1pPr marL="0" indent="0" algn="l" defTabSz="542600" rtl="0" eaLnBrk="1" latinLnBrk="0" hangingPunct="1">
              <a:spcBef>
                <a:spcPct val="20000"/>
              </a:spcBef>
              <a:buFontTx/>
              <a:buNone/>
              <a:defRPr sz="1396" b="1" kern="1200">
                <a:solidFill>
                  <a:srgbClr val="5F5B5D"/>
                </a:solidFill>
                <a:latin typeface="+mn-lt"/>
                <a:ea typeface="+mn-ea"/>
                <a:cs typeface="+mn-cs"/>
              </a:defRPr>
            </a:lvl1pPr>
            <a:lvl2pPr marL="320433" indent="0" algn="l" defTabSz="542600" rtl="0" eaLnBrk="1" latinLnBrk="0" hangingPunct="1">
              <a:spcBef>
                <a:spcPts val="356"/>
              </a:spcBef>
              <a:buFontTx/>
              <a:buNone/>
              <a:defRPr sz="897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34055" indent="0" algn="l" defTabSz="542600" rtl="0" eaLnBrk="1" latinLnBrk="0" hangingPunct="1">
              <a:spcBef>
                <a:spcPts val="237"/>
              </a:spcBef>
              <a:buFontTx/>
              <a:buNone/>
              <a:defRPr sz="69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47677" indent="0" algn="l" defTabSz="542600" rtl="0" eaLnBrk="1" latinLnBrk="0" hangingPunct="1">
              <a:spcBef>
                <a:spcPts val="119"/>
              </a:spcBef>
              <a:buFontTx/>
              <a:buNone/>
              <a:defRPr sz="59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68110" indent="0" algn="l" defTabSz="542600" rtl="0" eaLnBrk="1" latinLnBrk="0" hangingPunct="1">
              <a:spcBef>
                <a:spcPts val="0"/>
              </a:spcBef>
              <a:buFontTx/>
              <a:buNone/>
              <a:defRPr sz="59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92150" indent="-135650" algn="l" defTabSz="5426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63450" indent="-135650" algn="l" defTabSz="5426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34749" indent="-135650" algn="l" defTabSz="5426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06048" indent="-135650" algn="l" defTabSz="5426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E063AF8-784F-4C2B-BE77-966FBA10C306}"/>
              </a:ext>
            </a:extLst>
          </p:cNvPr>
          <p:cNvSpPr txBox="1"/>
          <p:nvPr/>
        </p:nvSpPr>
        <p:spPr>
          <a:xfrm>
            <a:off x="277738" y="1398085"/>
            <a:ext cx="6873596" cy="984885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>
                <a:solidFill>
                  <a:schemeClr val="accent2"/>
                </a:solidFill>
                <a:latin typeface="Univers Light" panose="020B0403020202020204" pitchFamily="34" charset="0"/>
              </a:rPr>
              <a:t>COLLABORATEUR COMPTABLE GÉNÉRALISTE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2D08BE87-0D57-41DE-8A1F-F94DB73A1B70}"/>
              </a:ext>
            </a:extLst>
          </p:cNvPr>
          <p:cNvCxnSpPr>
            <a:cxnSpLocks/>
          </p:cNvCxnSpPr>
          <p:nvPr/>
        </p:nvCxnSpPr>
        <p:spPr>
          <a:xfrm>
            <a:off x="293915" y="2394215"/>
            <a:ext cx="6841241" cy="0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D44D9155-530C-4A16-BA78-51AAB9EBDDD3}"/>
              </a:ext>
            </a:extLst>
          </p:cNvPr>
          <p:cNvSpPr txBox="1"/>
          <p:nvPr/>
        </p:nvSpPr>
        <p:spPr>
          <a:xfrm>
            <a:off x="4949186" y="2751876"/>
            <a:ext cx="2160000" cy="6463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050" dirty="0">
                <a:solidFill>
                  <a:schemeClr val="tx2"/>
                </a:solidFill>
                <a:latin typeface="Univers Light" panose="020B0403020202020204" pitchFamily="34" charset="0"/>
              </a:rPr>
              <a:t>Chargé de mission comptable, Responsable de dossier/portefeuille, Gestionnaire comptable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9E01F44-7C4C-402F-BA36-C3A11B9967A8}"/>
              </a:ext>
            </a:extLst>
          </p:cNvPr>
          <p:cNvSpPr txBox="1"/>
          <p:nvPr/>
        </p:nvSpPr>
        <p:spPr>
          <a:xfrm>
            <a:off x="2606164" y="2532286"/>
            <a:ext cx="2160000" cy="1846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36000" tIns="0" rIns="36000" bIns="0" rtlCol="0"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  <a:latin typeface="Univers Light" panose="020B0403020202020204" pitchFamily="34" charset="0"/>
              </a:rPr>
              <a:t>Famille de métiers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5C23891-01DC-4864-BA15-5DBC24453121}"/>
              </a:ext>
            </a:extLst>
          </p:cNvPr>
          <p:cNvSpPr txBox="1"/>
          <p:nvPr/>
        </p:nvSpPr>
        <p:spPr>
          <a:xfrm>
            <a:off x="4953563" y="2532286"/>
            <a:ext cx="2160000" cy="1846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lIns="36000" tIns="0" rIns="36000" bIns="0" rtlCol="0"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  <a:latin typeface="Univers Light" panose="020B0403020202020204" pitchFamily="34" charset="0"/>
              </a:rPr>
              <a:t>Autres appellations du métier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486B2F1-34BE-4AA8-B035-D675D4BBB386}"/>
              </a:ext>
            </a:extLst>
          </p:cNvPr>
          <p:cNvSpPr txBox="1"/>
          <p:nvPr/>
        </p:nvSpPr>
        <p:spPr>
          <a:xfrm>
            <a:off x="258765" y="2751876"/>
            <a:ext cx="2160000" cy="16158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050" dirty="0">
                <a:solidFill>
                  <a:schemeClr val="tx2"/>
                </a:solidFill>
                <a:latin typeface="Univers Light" panose="020B0403020202020204" pitchFamily="34" charset="0"/>
              </a:rPr>
              <a:t>Expertise comptable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786F244-02DF-41F5-A756-09ABD1E7B70B}"/>
              </a:ext>
            </a:extLst>
          </p:cNvPr>
          <p:cNvSpPr txBox="1"/>
          <p:nvPr/>
        </p:nvSpPr>
        <p:spPr>
          <a:xfrm>
            <a:off x="258764" y="2532286"/>
            <a:ext cx="2160000" cy="1846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lIns="36000" tIns="0" rIns="36000" bIns="0" rtlCol="0"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  <a:latin typeface="Univers Light" panose="020B0403020202020204" pitchFamily="34" charset="0"/>
              </a:rPr>
              <a:t>Domaine d’activité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DCCFDB8-D7F2-4BFD-8023-934C44939E0D}"/>
              </a:ext>
            </a:extLst>
          </p:cNvPr>
          <p:cNvSpPr txBox="1"/>
          <p:nvPr/>
        </p:nvSpPr>
        <p:spPr>
          <a:xfrm>
            <a:off x="2606164" y="2751876"/>
            <a:ext cx="2160000" cy="16158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050" dirty="0">
                <a:solidFill>
                  <a:schemeClr val="tx2"/>
                </a:solidFill>
                <a:latin typeface="Univers Light" panose="020B0403020202020204" pitchFamily="34" charset="0"/>
              </a:rPr>
              <a:t>Production de mission EC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DF5F2E8D-8F6A-49EA-9E92-F8DC8FB82426}"/>
              </a:ext>
            </a:extLst>
          </p:cNvPr>
          <p:cNvCxnSpPr>
            <a:cxnSpLocks/>
          </p:cNvCxnSpPr>
          <p:nvPr/>
        </p:nvCxnSpPr>
        <p:spPr>
          <a:xfrm>
            <a:off x="269328" y="4159089"/>
            <a:ext cx="3265587" cy="0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9DCB5E38-B67E-47DF-8256-2C2D80CD1806}"/>
              </a:ext>
            </a:extLst>
          </p:cNvPr>
          <p:cNvSpPr txBox="1"/>
          <p:nvPr/>
        </p:nvSpPr>
        <p:spPr>
          <a:xfrm>
            <a:off x="296129" y="4226859"/>
            <a:ext cx="6839028" cy="13285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algn="just">
              <a:spcBef>
                <a:spcPts val="200"/>
              </a:spcBef>
              <a:spcAft>
                <a:spcPts val="200"/>
              </a:spcAft>
              <a:defRPr sz="1100">
                <a:solidFill>
                  <a:schemeClr val="accent2"/>
                </a:solidFill>
                <a:latin typeface="Univers Light" panose="020B0403020202020204" pitchFamily="34" charset="0"/>
              </a:defRPr>
            </a:lvl1pPr>
          </a:lstStyle>
          <a:p>
            <a:pPr algn="l"/>
            <a:r>
              <a:rPr lang="fr-FR" dirty="0"/>
              <a:t>Le Collaborateur comptable généraliste a la responsabilité opérationnelle de la production des dossiers d’expertise comptable : il pilote la relation et les contacts avec les clients, organise et cadre les dossiers, puis réalise et présente les travaux comptables. </a:t>
            </a:r>
          </a:p>
          <a:p>
            <a:pPr algn="l"/>
            <a:r>
              <a:rPr lang="fr-FR" dirty="0"/>
              <a:t>Il est en capacité d’intervenir sur les dossiers comptables d’une variété de types d’entreprise (taille, secteur…). Il apporte également un conseil financier et comptable sur des besoins ponctuels de ses clients : gestion du patrimoine du dirigeant, analyse de la performance de l’entreprise, accompagnement à la création d’entreprise… </a:t>
            </a:r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23D3C553-143D-49B3-9B42-D10C4BCED1AD}"/>
              </a:ext>
            </a:extLst>
          </p:cNvPr>
          <p:cNvGrpSpPr/>
          <p:nvPr/>
        </p:nvGrpSpPr>
        <p:grpSpPr>
          <a:xfrm>
            <a:off x="269328" y="3778695"/>
            <a:ext cx="2842800" cy="369332"/>
            <a:chOff x="350572" y="2377258"/>
            <a:chExt cx="2842800" cy="369332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4613F512-E58A-4070-9B99-DCEC12BDEEF6}"/>
                </a:ext>
              </a:extLst>
            </p:cNvPr>
            <p:cNvSpPr txBox="1"/>
            <p:nvPr/>
          </p:nvSpPr>
          <p:spPr>
            <a:xfrm>
              <a:off x="499607" y="2377258"/>
              <a:ext cx="2693765" cy="369332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fr-FR" sz="2400" b="1" dirty="0">
                  <a:solidFill>
                    <a:schemeClr val="accent2"/>
                  </a:solidFill>
                  <a:latin typeface="Univers Light" panose="020B0403020202020204" pitchFamily="34" charset="0"/>
                </a:rPr>
                <a:t>Mission</a:t>
              </a:r>
            </a:p>
          </p:txBody>
        </p:sp>
        <p:sp>
          <p:nvSpPr>
            <p:cNvPr id="61" name="Triangle isocèle 60">
              <a:extLst>
                <a:ext uri="{FF2B5EF4-FFF2-40B4-BE49-F238E27FC236}">
                  <a16:creationId xmlns:a16="http://schemas.microsoft.com/office/drawing/2014/main" id="{BDE5DB59-1510-4DA5-A08B-3698BD8C92E5}"/>
                </a:ext>
              </a:extLst>
            </p:cNvPr>
            <p:cNvSpPr/>
            <p:nvPr/>
          </p:nvSpPr>
          <p:spPr>
            <a:xfrm rot="5400000">
              <a:off x="307540" y="2493322"/>
              <a:ext cx="215384" cy="12932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 sz="1400" dirty="0" err="1"/>
            </a:p>
          </p:txBody>
        </p:sp>
      </p:grpSp>
      <p:sp>
        <p:nvSpPr>
          <p:cNvPr id="51" name="ZoneTexte 50">
            <a:extLst>
              <a:ext uri="{FF2B5EF4-FFF2-40B4-BE49-F238E27FC236}">
                <a16:creationId xmlns:a16="http://schemas.microsoft.com/office/drawing/2014/main" id="{54F5D85B-86B0-44CC-B995-FA0589610172}"/>
              </a:ext>
            </a:extLst>
          </p:cNvPr>
          <p:cNvSpPr txBox="1"/>
          <p:nvPr/>
        </p:nvSpPr>
        <p:spPr>
          <a:xfrm>
            <a:off x="3814453" y="8856902"/>
            <a:ext cx="345131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108000" indent="-108000" algn="just"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pPr algn="l"/>
            <a:r>
              <a:rPr lang="fr-FR" dirty="0"/>
              <a:t>Organise et planifie ses dossiers : élabore les plans de missions et les plannings de travail pour l’ensemble de son portefeuille</a:t>
            </a:r>
          </a:p>
          <a:p>
            <a:pPr algn="l"/>
            <a:r>
              <a:rPr lang="fr-FR" dirty="0"/>
              <a:t>Rend régulièrement compte au Chef de mission comptable et/ou à l’Expert-comptable de l’avancement des travaux, les sollicite si besoin pour solutionner les points bloquants</a:t>
            </a:r>
          </a:p>
          <a:p>
            <a:pPr algn="l"/>
            <a:r>
              <a:rPr lang="fr-FR" dirty="0"/>
              <a:t>Participe aux activités de veille réglementaire et technologique du cabinet, au développement de nouvelles méthodes de production comptable et de nouvelles offres, les valorise auprès des clients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DBD66A00-7942-483B-AA52-942609A1487D}"/>
              </a:ext>
            </a:extLst>
          </p:cNvPr>
          <p:cNvCxnSpPr>
            <a:cxnSpLocks/>
          </p:cNvCxnSpPr>
          <p:nvPr/>
        </p:nvCxnSpPr>
        <p:spPr>
          <a:xfrm>
            <a:off x="270527" y="5947406"/>
            <a:ext cx="3265587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BB29561A-BC65-4591-B614-AAEFCF332453}"/>
              </a:ext>
            </a:extLst>
          </p:cNvPr>
          <p:cNvSpPr txBox="1"/>
          <p:nvPr/>
        </p:nvSpPr>
        <p:spPr>
          <a:xfrm>
            <a:off x="3751396" y="8426672"/>
            <a:ext cx="32655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indent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>
                <a:solidFill>
                  <a:schemeClr val="accent3">
                    <a:lumMod val="75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fr-FR" dirty="0"/>
              <a:t>Planification des dossiers et participation aux projets transverses du cabinet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1CCA42B-469F-4172-9EFC-060A6D243655}"/>
              </a:ext>
            </a:extLst>
          </p:cNvPr>
          <p:cNvSpPr txBox="1"/>
          <p:nvPr/>
        </p:nvSpPr>
        <p:spPr>
          <a:xfrm>
            <a:off x="293914" y="5996020"/>
            <a:ext cx="51604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indent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>
                <a:solidFill>
                  <a:schemeClr val="accent3">
                    <a:lumMod val="75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fr-FR" dirty="0"/>
              <a:t>Production comptable et établissement des comptes annuels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65172FAD-C807-4855-9B49-F962647810C2}"/>
              </a:ext>
            </a:extLst>
          </p:cNvPr>
          <p:cNvGrpSpPr/>
          <p:nvPr/>
        </p:nvGrpSpPr>
        <p:grpSpPr>
          <a:xfrm>
            <a:off x="270527" y="5552309"/>
            <a:ext cx="2842800" cy="369332"/>
            <a:chOff x="350572" y="2377258"/>
            <a:chExt cx="2842800" cy="369332"/>
          </a:xfrm>
        </p:grpSpPr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5251234B-2DB0-44E7-A294-1C7F83CDF513}"/>
                </a:ext>
              </a:extLst>
            </p:cNvPr>
            <p:cNvSpPr txBox="1"/>
            <p:nvPr/>
          </p:nvSpPr>
          <p:spPr>
            <a:xfrm>
              <a:off x="499607" y="2377258"/>
              <a:ext cx="2693765" cy="369332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fr-FR" sz="2400" b="1" dirty="0">
                  <a:solidFill>
                    <a:schemeClr val="accent3"/>
                  </a:solidFill>
                  <a:latin typeface="Univers Light" panose="020B0403020202020204" pitchFamily="34" charset="0"/>
                </a:rPr>
                <a:t>Activités</a:t>
              </a:r>
            </a:p>
          </p:txBody>
        </p:sp>
        <p:sp>
          <p:nvSpPr>
            <p:cNvPr id="66" name="Triangle isocèle 65">
              <a:extLst>
                <a:ext uri="{FF2B5EF4-FFF2-40B4-BE49-F238E27FC236}">
                  <a16:creationId xmlns:a16="http://schemas.microsoft.com/office/drawing/2014/main" id="{BF01ACAA-5E59-4530-A12C-2C4345C65A0D}"/>
                </a:ext>
              </a:extLst>
            </p:cNvPr>
            <p:cNvSpPr/>
            <p:nvPr/>
          </p:nvSpPr>
          <p:spPr>
            <a:xfrm rot="5400000">
              <a:off x="307540" y="2493322"/>
              <a:ext cx="215384" cy="12932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 sz="1400" dirty="0" err="1">
                <a:solidFill>
                  <a:schemeClr val="accent3"/>
                </a:solidFill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B57FE634-8CE5-45F8-82CD-E34903F86355}"/>
              </a:ext>
            </a:extLst>
          </p:cNvPr>
          <p:cNvGrpSpPr/>
          <p:nvPr/>
        </p:nvGrpSpPr>
        <p:grpSpPr>
          <a:xfrm>
            <a:off x="4093843" y="155684"/>
            <a:ext cx="3214638" cy="970644"/>
            <a:chOff x="4093843" y="155684"/>
            <a:chExt cx="3214638" cy="970644"/>
          </a:xfrm>
        </p:grpSpPr>
        <p:pic>
          <p:nvPicPr>
            <p:cNvPr id="3" name="Graphique 2" descr="Loupe avec un remplissage uni">
              <a:extLst>
                <a:ext uri="{FF2B5EF4-FFF2-40B4-BE49-F238E27FC236}">
                  <a16:creationId xmlns:a16="http://schemas.microsoft.com/office/drawing/2014/main" id="{3F9D836E-6975-47DB-B068-9A613DB5E6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14680" y="155684"/>
              <a:ext cx="991119" cy="970644"/>
            </a:xfrm>
            <a:prstGeom prst="rect">
              <a:avLst/>
            </a:prstGeom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CE7ACD1D-6151-4DAA-BFA5-4E40A30862FE}"/>
                </a:ext>
              </a:extLst>
            </p:cNvPr>
            <p:cNvSpPr txBox="1"/>
            <p:nvPr/>
          </p:nvSpPr>
          <p:spPr>
            <a:xfrm>
              <a:off x="4093843" y="445496"/>
              <a:ext cx="3214638" cy="184639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fr-FR" sz="1200" dirty="0">
                  <a:solidFill>
                    <a:schemeClr val="bg1">
                      <a:lumMod val="50000"/>
                    </a:schemeClr>
                  </a:solidFill>
                  <a:latin typeface="Univers Light" panose="020B0403020202020204" pitchFamily="34" charset="0"/>
                </a:rPr>
                <a:t>LES FICHES MÉTIERS DE L’OBSERVATOIRE</a:t>
              </a:r>
            </a:p>
          </p:txBody>
        </p:sp>
      </p:grpSp>
      <p:sp>
        <p:nvSpPr>
          <p:cNvPr id="43" name="ZoneTexte 42">
            <a:extLst>
              <a:ext uri="{FF2B5EF4-FFF2-40B4-BE49-F238E27FC236}">
                <a16:creationId xmlns:a16="http://schemas.microsoft.com/office/drawing/2014/main" id="{4715D762-A123-43B7-975B-FDC16D27C87A}"/>
              </a:ext>
            </a:extLst>
          </p:cNvPr>
          <p:cNvSpPr txBox="1"/>
          <p:nvPr/>
        </p:nvSpPr>
        <p:spPr>
          <a:xfrm>
            <a:off x="2606164" y="3136027"/>
            <a:ext cx="2160000" cy="1846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36000" tIns="0" rIns="36000" bIns="0" rtlCol="0"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  <a:latin typeface="Univers Light" panose="020B0403020202020204" pitchFamily="34" charset="0"/>
              </a:rPr>
              <a:t>Nomenclature ROME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B7EC84C-86BF-4A21-BBCE-80D40A4FBC7C}"/>
              </a:ext>
            </a:extLst>
          </p:cNvPr>
          <p:cNvSpPr txBox="1"/>
          <p:nvPr/>
        </p:nvSpPr>
        <p:spPr>
          <a:xfrm>
            <a:off x="269328" y="3355618"/>
            <a:ext cx="2160000" cy="323165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>
            <a:defPPr>
              <a:defRPr lang="fr-FR"/>
            </a:defPPr>
            <a:lvl1pPr>
              <a:defRPr sz="12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fr-FR" sz="1050" dirty="0"/>
              <a:t>461d - Maîtrise et techniciens des services financiers ou comptables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1898A06D-A47D-4424-B013-E850C30E5C8D}"/>
              </a:ext>
            </a:extLst>
          </p:cNvPr>
          <p:cNvSpPr txBox="1"/>
          <p:nvPr/>
        </p:nvSpPr>
        <p:spPr>
          <a:xfrm>
            <a:off x="258764" y="3136027"/>
            <a:ext cx="2160000" cy="1846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lIns="36000" tIns="0" rIns="36000" bIns="0" rtlCol="0"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  <a:latin typeface="Univers Light" panose="020B0403020202020204" pitchFamily="34" charset="0"/>
              </a:rPr>
              <a:t>Nomenclature PCS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AE0209F-3372-48ED-A9FD-4134E11E59EA}"/>
              </a:ext>
            </a:extLst>
          </p:cNvPr>
          <p:cNvSpPr txBox="1"/>
          <p:nvPr/>
        </p:nvSpPr>
        <p:spPr>
          <a:xfrm>
            <a:off x="2606164" y="3355617"/>
            <a:ext cx="2160000" cy="484748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>
            <a:defPPr>
              <a:defRPr lang="fr-FR"/>
            </a:defPPr>
            <a:lvl1pPr>
              <a:defRPr sz="12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fr-FR" sz="1050" dirty="0"/>
              <a:t>12703 - Collaborateur / Collaboratrice d'expertise comptable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92A3695E-4929-4F32-AA75-14D853DF1F0D}"/>
              </a:ext>
            </a:extLst>
          </p:cNvPr>
          <p:cNvSpPr txBox="1"/>
          <p:nvPr/>
        </p:nvSpPr>
        <p:spPr>
          <a:xfrm>
            <a:off x="293914" y="8426672"/>
            <a:ext cx="30427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indent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>
                <a:solidFill>
                  <a:schemeClr val="accent3">
                    <a:lumMod val="75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fr-FR" dirty="0"/>
              <a:t>Conseil et gestion de la relation client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263D4033-6DF9-4881-9BB5-C6D96C327736}"/>
              </a:ext>
            </a:extLst>
          </p:cNvPr>
          <p:cNvSpPr txBox="1"/>
          <p:nvPr/>
        </p:nvSpPr>
        <p:spPr>
          <a:xfrm>
            <a:off x="293913" y="8672649"/>
            <a:ext cx="34513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108000" indent="-108000" algn="just"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pPr algn="l"/>
            <a:r>
              <a:rPr lang="fr-FR" dirty="0"/>
              <a:t>Est l’interlocuteur privilégié du client sur ses problématiques comptables, fiscales, de gestion, l’oriente vers les autres services proposés par le cabinet</a:t>
            </a:r>
          </a:p>
          <a:p>
            <a:pPr algn="l"/>
            <a:r>
              <a:rPr lang="fr-FR" dirty="0"/>
              <a:t>Prépare les éléments et l’assiste lors d’évènements particuliers (contrôle fiscal,…)</a:t>
            </a:r>
          </a:p>
          <a:p>
            <a:pPr algn="l"/>
            <a:r>
              <a:rPr lang="fr-FR" dirty="0"/>
              <a:t>Identifie les besoins en matière d’appuis complémentaires, participe aux propositions commerciales et aux missions de conseil : rédaction de notes de synthèse, tableaux de bord prévisionnels et analyse de données financières, simulations de crédit d’impôts, appui à la mise en place de dispositifs réglementaires spécifiques…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3AE4DAB0-F3CB-4D54-9478-5D84043FE10D}"/>
              </a:ext>
            </a:extLst>
          </p:cNvPr>
          <p:cNvSpPr txBox="1"/>
          <p:nvPr/>
        </p:nvSpPr>
        <p:spPr>
          <a:xfrm>
            <a:off x="293915" y="6228508"/>
            <a:ext cx="681527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108000" indent="-108000" algn="just"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pPr algn="l"/>
            <a:r>
              <a:rPr lang="fr-FR" dirty="0"/>
              <a:t>S’assure de la fiabilité des processus de collecte des pièces comptables (factures, relevés bancaires…), d’indexation des données et de classement dans les logiciels comptables utilisés : paramètre les outils, effectue des tests de contrôle des imputations automatiques, intervient sur la saisie de certaines données, appuie le client dans l’appropriation des outils numériques de transmission…</a:t>
            </a:r>
          </a:p>
          <a:p>
            <a:pPr algn="l"/>
            <a:r>
              <a:rPr lang="fr-FR" dirty="0"/>
              <a:t>Calcule et établit les déclarations fiscales et sociales en fonction des échéances, effectue les télétransmissions auprès de la Direction Générale des Finances Publiques, dans le respect des calendriers de l’administration</a:t>
            </a:r>
          </a:p>
          <a:p>
            <a:pPr algn="l"/>
            <a:r>
              <a:rPr lang="fr-FR" dirty="0"/>
              <a:t>Réalise la révision comptable (justification des comptes de l’entreprise par cycle/poste) et analyse les variations avec l’exercice précédent</a:t>
            </a:r>
          </a:p>
          <a:p>
            <a:pPr algn="l"/>
            <a:r>
              <a:rPr lang="fr-FR" dirty="0"/>
              <a:t>Prépare et finalise les comptes annuels : rédige les conclusions du bilan comptable et la note de synthèse, élabore le compte de résultats, extrait et transmet la liasse à l’administration fiscale, transmet la plaquette finalisée au client</a:t>
            </a:r>
          </a:p>
          <a:p>
            <a:pPr algn="l"/>
            <a:r>
              <a:rPr lang="fr-FR" dirty="0"/>
              <a:t>Elabore des tableaux de bord de gestion (analyse des marges, prévisions de trésorerie…), identifie les domaines d’optimisation de la gestion de l’activité à partir d’une analyse du bilan des comptes</a:t>
            </a:r>
          </a:p>
          <a:p>
            <a:pPr algn="l"/>
            <a:r>
              <a:rPr lang="fr-FR" dirty="0"/>
              <a:t>Participe à la présentation des comptes au client, recueille les réactions afin d’établir des pistes d’actions pour l’amélioration de la gestion des activités</a:t>
            </a:r>
          </a:p>
        </p:txBody>
      </p:sp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53519870-EF86-A39F-6F7C-DD3707281A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88" y="150743"/>
            <a:ext cx="1117053" cy="92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roupe 219">
            <a:extLst>
              <a:ext uri="{FF2B5EF4-FFF2-40B4-BE49-F238E27FC236}">
                <a16:creationId xmlns:a16="http://schemas.microsoft.com/office/drawing/2014/main" id="{967EE6A5-262A-424E-9421-305DB32E965D}"/>
              </a:ext>
            </a:extLst>
          </p:cNvPr>
          <p:cNvGrpSpPr/>
          <p:nvPr/>
        </p:nvGrpSpPr>
        <p:grpSpPr>
          <a:xfrm>
            <a:off x="4093843" y="155684"/>
            <a:ext cx="3214638" cy="970644"/>
            <a:chOff x="4093843" y="155684"/>
            <a:chExt cx="3214638" cy="970644"/>
          </a:xfrm>
        </p:grpSpPr>
        <p:pic>
          <p:nvPicPr>
            <p:cNvPr id="221" name="Graphique 220" descr="Loupe avec un remplissage uni">
              <a:extLst>
                <a:ext uri="{FF2B5EF4-FFF2-40B4-BE49-F238E27FC236}">
                  <a16:creationId xmlns:a16="http://schemas.microsoft.com/office/drawing/2014/main" id="{9F29CA22-EA5B-4355-9375-3190160DB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14680" y="155684"/>
              <a:ext cx="991119" cy="970644"/>
            </a:xfrm>
            <a:prstGeom prst="rect">
              <a:avLst/>
            </a:prstGeom>
          </p:spPr>
        </p:pic>
        <p:sp>
          <p:nvSpPr>
            <p:cNvPr id="222" name="ZoneTexte 221">
              <a:extLst>
                <a:ext uri="{FF2B5EF4-FFF2-40B4-BE49-F238E27FC236}">
                  <a16:creationId xmlns:a16="http://schemas.microsoft.com/office/drawing/2014/main" id="{A4883841-3E8F-4367-A3FB-E52D4B8EDB9F}"/>
                </a:ext>
              </a:extLst>
            </p:cNvPr>
            <p:cNvSpPr txBox="1"/>
            <p:nvPr/>
          </p:nvSpPr>
          <p:spPr>
            <a:xfrm>
              <a:off x="4093843" y="445496"/>
              <a:ext cx="3214638" cy="184639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fr-FR" sz="1200" dirty="0">
                  <a:solidFill>
                    <a:schemeClr val="bg1">
                      <a:lumMod val="50000"/>
                    </a:schemeClr>
                  </a:solidFill>
                  <a:latin typeface="Univers Light" panose="020B0403020202020204" pitchFamily="34" charset="0"/>
                </a:rPr>
                <a:t>LES FICHES MÉTIERS DE L’OBSERVATOIRE</a:t>
              </a:r>
            </a:p>
          </p:txBody>
        </p:sp>
      </p:grpSp>
      <p:grpSp>
        <p:nvGrpSpPr>
          <p:cNvPr id="184" name="Groupe 183">
            <a:extLst>
              <a:ext uri="{FF2B5EF4-FFF2-40B4-BE49-F238E27FC236}">
                <a16:creationId xmlns:a16="http://schemas.microsoft.com/office/drawing/2014/main" id="{6FBFDE81-A642-46CE-90C9-6B9292ABC37E}"/>
              </a:ext>
            </a:extLst>
          </p:cNvPr>
          <p:cNvGrpSpPr/>
          <p:nvPr/>
        </p:nvGrpSpPr>
        <p:grpSpPr>
          <a:xfrm>
            <a:off x="149688" y="1549175"/>
            <a:ext cx="2842800" cy="369332"/>
            <a:chOff x="350572" y="2377258"/>
            <a:chExt cx="2842800" cy="369332"/>
          </a:xfrm>
        </p:grpSpPr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09715151-1A0E-44FD-A6B3-2F7BC2F3DA08}"/>
                </a:ext>
              </a:extLst>
            </p:cNvPr>
            <p:cNvSpPr txBox="1"/>
            <p:nvPr/>
          </p:nvSpPr>
          <p:spPr>
            <a:xfrm>
              <a:off x="499607" y="2377258"/>
              <a:ext cx="2693765" cy="369332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fr-FR" sz="2400" b="1" dirty="0">
                  <a:solidFill>
                    <a:schemeClr val="accent1"/>
                  </a:solidFill>
                  <a:latin typeface="Univers Light" panose="020B0403020202020204" pitchFamily="34" charset="0"/>
                </a:rPr>
                <a:t>Compétences</a:t>
              </a:r>
            </a:p>
          </p:txBody>
        </p:sp>
        <p:sp>
          <p:nvSpPr>
            <p:cNvPr id="186" name="Triangle isocèle 185">
              <a:extLst>
                <a:ext uri="{FF2B5EF4-FFF2-40B4-BE49-F238E27FC236}">
                  <a16:creationId xmlns:a16="http://schemas.microsoft.com/office/drawing/2014/main" id="{8ED96F8C-9809-40FA-AAAD-2106B0353634}"/>
                </a:ext>
              </a:extLst>
            </p:cNvPr>
            <p:cNvSpPr/>
            <p:nvPr/>
          </p:nvSpPr>
          <p:spPr>
            <a:xfrm rot="5400000">
              <a:off x="307540" y="2493322"/>
              <a:ext cx="215384" cy="12932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 sz="1400" dirty="0" err="1">
                <a:solidFill>
                  <a:schemeClr val="accent1"/>
                </a:solidFill>
              </a:endParaRPr>
            </a:p>
          </p:txBody>
        </p:sp>
      </p:grp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69771BD5-6E32-44E4-B8F0-6BE5B94C3E64}"/>
              </a:ext>
            </a:extLst>
          </p:cNvPr>
          <p:cNvCxnSpPr>
            <a:cxnSpLocks/>
          </p:cNvCxnSpPr>
          <p:nvPr/>
        </p:nvCxnSpPr>
        <p:spPr>
          <a:xfrm>
            <a:off x="298723" y="1955129"/>
            <a:ext cx="3265200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ZoneTexte 254">
            <a:extLst>
              <a:ext uri="{FF2B5EF4-FFF2-40B4-BE49-F238E27FC236}">
                <a16:creationId xmlns:a16="http://schemas.microsoft.com/office/drawing/2014/main" id="{A1AA1689-BA2C-4352-AA12-3CAEC5FD027E}"/>
              </a:ext>
            </a:extLst>
          </p:cNvPr>
          <p:cNvSpPr txBox="1"/>
          <p:nvPr/>
        </p:nvSpPr>
        <p:spPr>
          <a:xfrm>
            <a:off x="233264" y="6426026"/>
            <a:ext cx="7056000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0" rIns="36000" bIns="0" rtlCol="0">
            <a:spAutoFit/>
          </a:bodyPr>
          <a:lstStyle/>
          <a:p>
            <a:r>
              <a:rPr lang="fr-FR" sz="1400" b="1" dirty="0">
                <a:solidFill>
                  <a:schemeClr val="tx2"/>
                </a:solidFill>
                <a:latin typeface="Univers Light" panose="020B0403020202020204" pitchFamily="34" charset="0"/>
              </a:rPr>
              <a:t>Macro compétences transverses</a:t>
            </a:r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A2D9AFF5-1432-46D1-BF49-A357083BDD09}"/>
              </a:ext>
            </a:extLst>
          </p:cNvPr>
          <p:cNvGrpSpPr/>
          <p:nvPr/>
        </p:nvGrpSpPr>
        <p:grpSpPr>
          <a:xfrm>
            <a:off x="205409" y="2675309"/>
            <a:ext cx="6947353" cy="553998"/>
            <a:chOff x="205409" y="2675309"/>
            <a:chExt cx="6947353" cy="553998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FB16D2E7-6927-49DD-86B3-4F53EB7ED6A6}"/>
                </a:ext>
              </a:extLst>
            </p:cNvPr>
            <p:cNvGrpSpPr/>
            <p:nvPr/>
          </p:nvGrpSpPr>
          <p:grpSpPr>
            <a:xfrm>
              <a:off x="1942187" y="2700308"/>
              <a:ext cx="3466824" cy="504000"/>
              <a:chOff x="1907629" y="2711105"/>
              <a:chExt cx="3466824" cy="504000"/>
            </a:xfrm>
          </p:grpSpPr>
          <p:grpSp>
            <p:nvGrpSpPr>
              <p:cNvPr id="11" name="Groupe 10">
                <a:extLst>
                  <a:ext uri="{FF2B5EF4-FFF2-40B4-BE49-F238E27FC236}">
                    <a16:creationId xmlns:a16="http://schemas.microsoft.com/office/drawing/2014/main" id="{8C2B5C28-AE8D-46EF-9AF1-F34BDFF2832B}"/>
                  </a:ext>
                </a:extLst>
              </p:cNvPr>
              <p:cNvGrpSpPr/>
              <p:nvPr/>
            </p:nvGrpSpPr>
            <p:grpSpPr>
              <a:xfrm>
                <a:off x="1907629" y="2711105"/>
                <a:ext cx="3405719" cy="504000"/>
                <a:chOff x="1907629" y="2776397"/>
                <a:chExt cx="3405719" cy="504000"/>
              </a:xfrm>
            </p:grpSpPr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702BD9C8-060D-4CD4-83DD-580188485DAF}"/>
                    </a:ext>
                  </a:extLst>
                </p:cNvPr>
                <p:cNvSpPr/>
                <p:nvPr/>
              </p:nvSpPr>
              <p:spPr>
                <a:xfrm>
                  <a:off x="2052761" y="2776397"/>
                  <a:ext cx="3260587" cy="504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400" dirty="0" err="1"/>
                </a:p>
              </p:txBody>
            </p:sp>
            <p:grpSp>
              <p:nvGrpSpPr>
                <p:cNvPr id="149" name="Groupe 148">
                  <a:extLst>
                    <a:ext uri="{FF2B5EF4-FFF2-40B4-BE49-F238E27FC236}">
                      <a16:creationId xmlns:a16="http://schemas.microsoft.com/office/drawing/2014/main" id="{52479227-BE61-47AE-B7D1-D071810B59D1}"/>
                    </a:ext>
                  </a:extLst>
                </p:cNvPr>
                <p:cNvGrpSpPr/>
                <p:nvPr/>
              </p:nvGrpSpPr>
              <p:grpSpPr>
                <a:xfrm>
                  <a:off x="1907629" y="2776397"/>
                  <a:ext cx="271472" cy="504000"/>
                  <a:chOff x="1903658" y="4009783"/>
                  <a:chExt cx="265051" cy="504000"/>
                </a:xfrm>
              </p:grpSpPr>
              <p:cxnSp>
                <p:nvCxnSpPr>
                  <p:cNvPr id="153" name="Connecteur droit 152">
                    <a:extLst>
                      <a:ext uri="{FF2B5EF4-FFF2-40B4-BE49-F238E27FC236}">
                        <a16:creationId xmlns:a16="http://schemas.microsoft.com/office/drawing/2014/main" id="{25B543B2-FBEF-4ED6-819C-49E1C77D83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36183" y="4009783"/>
                    <a:ext cx="0" cy="504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5" name="Ellipse 154">
                    <a:extLst>
                      <a:ext uri="{FF2B5EF4-FFF2-40B4-BE49-F238E27FC236}">
                        <a16:creationId xmlns:a16="http://schemas.microsoft.com/office/drawing/2014/main" id="{BEC38E8A-3BE6-47D3-B6C2-18047C6CC3B8}"/>
                      </a:ext>
                    </a:extLst>
                  </p:cNvPr>
                  <p:cNvSpPr/>
                  <p:nvPr/>
                </p:nvSpPr>
                <p:spPr>
                  <a:xfrm>
                    <a:off x="1903658" y="4143331"/>
                    <a:ext cx="265051" cy="236904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r>
                      <a:rPr lang="fr-FR" sz="1100" b="1" dirty="0"/>
                      <a:t>3</a:t>
                    </a:r>
                  </a:p>
                </p:txBody>
              </p:sp>
            </p:grpSp>
          </p:grpSp>
          <p:sp>
            <p:nvSpPr>
              <p:cNvPr id="451" name="Rectangle 450">
                <a:extLst>
                  <a:ext uri="{FF2B5EF4-FFF2-40B4-BE49-F238E27FC236}">
                    <a16:creationId xmlns:a16="http://schemas.microsoft.com/office/drawing/2014/main" id="{69581CF1-9A11-43B9-A7D7-1B0510B26B2B}"/>
                  </a:ext>
                </a:extLst>
              </p:cNvPr>
              <p:cNvSpPr/>
              <p:nvPr/>
            </p:nvSpPr>
            <p:spPr>
              <a:xfrm>
                <a:off x="2134453" y="2763050"/>
                <a:ext cx="3240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Organiser une veille réglementaire et en tirer les enseignements pour sa pratique</a:t>
                </a:r>
              </a:p>
            </p:txBody>
          </p:sp>
        </p:grpSp>
        <p:sp>
          <p:nvSpPr>
            <p:cNvPr id="256" name="ZoneTexte 255">
              <a:extLst>
                <a:ext uri="{FF2B5EF4-FFF2-40B4-BE49-F238E27FC236}">
                  <a16:creationId xmlns:a16="http://schemas.microsoft.com/office/drawing/2014/main" id="{15F29BC5-86A3-45F1-9106-C2C6C8C5E43A}"/>
                </a:ext>
              </a:extLst>
            </p:cNvPr>
            <p:cNvSpPr txBox="1"/>
            <p:nvPr/>
          </p:nvSpPr>
          <p:spPr>
            <a:xfrm>
              <a:off x="205409" y="2675309"/>
              <a:ext cx="169492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accent1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>
                  <a:solidFill>
                    <a:schemeClr val="tx2"/>
                  </a:solidFill>
                </a:rPr>
                <a:t>Réglementations spécifiques au domaine de spécialité</a:t>
              </a: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15AA151B-5055-476E-8C5B-88C3F518436A}"/>
                </a:ext>
              </a:extLst>
            </p:cNvPr>
            <p:cNvSpPr/>
            <p:nvPr/>
          </p:nvSpPr>
          <p:spPr>
            <a:xfrm>
              <a:off x="5326559" y="2698393"/>
              <a:ext cx="1826203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Présenter les impacts financiers prévisionnels d’une évolution de la réglementation fiscale </a:t>
              </a:r>
            </a:p>
          </p:txBody>
        </p:sp>
      </p:grpSp>
      <p:sp>
        <p:nvSpPr>
          <p:cNvPr id="132" name="ZoneTexte 131">
            <a:extLst>
              <a:ext uri="{FF2B5EF4-FFF2-40B4-BE49-F238E27FC236}">
                <a16:creationId xmlns:a16="http://schemas.microsoft.com/office/drawing/2014/main" id="{C6D215BB-1927-4A9E-81A9-AA44B45B6100}"/>
              </a:ext>
            </a:extLst>
          </p:cNvPr>
          <p:cNvSpPr txBox="1"/>
          <p:nvPr/>
        </p:nvSpPr>
        <p:spPr>
          <a:xfrm>
            <a:off x="233264" y="2034118"/>
            <a:ext cx="7056000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0" rIns="36000" bIns="0" rtlCol="0">
            <a:spAutoFit/>
          </a:bodyPr>
          <a:lstStyle/>
          <a:p>
            <a:r>
              <a:rPr lang="fr-FR" sz="1400" b="1" dirty="0">
                <a:solidFill>
                  <a:schemeClr val="tx2"/>
                </a:solidFill>
                <a:latin typeface="Univers Light" panose="020B0403020202020204" pitchFamily="34" charset="0"/>
              </a:rPr>
              <a:t>Macro-compétences spécifiques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F587C10D-AC6E-45B3-BF83-D6319499706F}"/>
              </a:ext>
            </a:extLst>
          </p:cNvPr>
          <p:cNvSpPr txBox="1"/>
          <p:nvPr/>
        </p:nvSpPr>
        <p:spPr>
          <a:xfrm>
            <a:off x="4692506" y="2347860"/>
            <a:ext cx="30635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108000" indent="-108000" algn="just"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Exemple d’application</a:t>
            </a:r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04F9E212-75A1-4AA9-9A73-906423549C68}"/>
              </a:ext>
            </a:extLst>
          </p:cNvPr>
          <p:cNvSpPr txBox="1"/>
          <p:nvPr/>
        </p:nvSpPr>
        <p:spPr>
          <a:xfrm>
            <a:off x="1693913" y="2263804"/>
            <a:ext cx="39569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108000" indent="-108000" algn="just"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Niveau attendu sur la macro-compétence et </a:t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compétence associée</a:t>
            </a: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AB640B82-2EE7-4FF0-9657-1912AF3F122C}"/>
              </a:ext>
            </a:extLst>
          </p:cNvPr>
          <p:cNvSpPr txBox="1"/>
          <p:nvPr/>
        </p:nvSpPr>
        <p:spPr>
          <a:xfrm>
            <a:off x="-648" y="2347860"/>
            <a:ext cx="19082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108000" indent="-108000" algn="just"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Macro-compétence</a:t>
            </a:r>
          </a:p>
        </p:txBody>
      </p:sp>
      <p:cxnSp>
        <p:nvCxnSpPr>
          <p:cNvPr id="137" name="Connecteur droit 136">
            <a:extLst>
              <a:ext uri="{FF2B5EF4-FFF2-40B4-BE49-F238E27FC236}">
                <a16:creationId xmlns:a16="http://schemas.microsoft.com/office/drawing/2014/main" id="{35DDEFAF-CA16-4B2F-923E-EF9A0E56AB1C}"/>
              </a:ext>
            </a:extLst>
          </p:cNvPr>
          <p:cNvCxnSpPr/>
          <p:nvPr/>
        </p:nvCxnSpPr>
        <p:spPr>
          <a:xfrm flipV="1">
            <a:off x="238250" y="2646224"/>
            <a:ext cx="698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4DD5C89A-6085-4ACB-9449-06A1A6E90BF0}"/>
              </a:ext>
            </a:extLst>
          </p:cNvPr>
          <p:cNvCxnSpPr>
            <a:cxnSpLocks/>
          </p:cNvCxnSpPr>
          <p:nvPr/>
        </p:nvCxnSpPr>
        <p:spPr>
          <a:xfrm flipV="1">
            <a:off x="0" y="1152394"/>
            <a:ext cx="755967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BE8530D2-97BE-40F4-B79E-57A7D8069B1B}"/>
              </a:ext>
            </a:extLst>
          </p:cNvPr>
          <p:cNvGrpSpPr/>
          <p:nvPr/>
        </p:nvGrpSpPr>
        <p:grpSpPr>
          <a:xfrm>
            <a:off x="205409" y="3319129"/>
            <a:ext cx="7091791" cy="553998"/>
            <a:chOff x="205409" y="3319129"/>
            <a:chExt cx="7091791" cy="553998"/>
          </a:xfrm>
        </p:grpSpPr>
        <p:sp>
          <p:nvSpPr>
            <p:cNvPr id="270" name="ZoneTexte 269">
              <a:extLst>
                <a:ext uri="{FF2B5EF4-FFF2-40B4-BE49-F238E27FC236}">
                  <a16:creationId xmlns:a16="http://schemas.microsoft.com/office/drawing/2014/main" id="{DC12A47F-103E-414F-9AA7-B8FF2D3458AD}"/>
                </a:ext>
              </a:extLst>
            </p:cNvPr>
            <p:cNvSpPr txBox="1"/>
            <p:nvPr/>
          </p:nvSpPr>
          <p:spPr>
            <a:xfrm>
              <a:off x="205409" y="3319129"/>
              <a:ext cx="176717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Collecte des informations nécessaires à la production d'une mission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97162A7-740A-4DEB-AEDD-3CA1E522418A}"/>
                </a:ext>
              </a:extLst>
            </p:cNvPr>
            <p:cNvSpPr/>
            <p:nvPr/>
          </p:nvSpPr>
          <p:spPr>
            <a:xfrm>
              <a:off x="5348559" y="3342213"/>
              <a:ext cx="1948641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Organiser la collecte des documents comptables pour l’ensemble de ses clients</a:t>
              </a:r>
            </a:p>
          </p:txBody>
        </p: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9E0DA087-D5A3-42D5-BD01-B1CA63A43E01}"/>
                </a:ext>
              </a:extLst>
            </p:cNvPr>
            <p:cNvGrpSpPr/>
            <p:nvPr/>
          </p:nvGrpSpPr>
          <p:grpSpPr>
            <a:xfrm>
              <a:off x="1942187" y="3344128"/>
              <a:ext cx="3466824" cy="504000"/>
              <a:chOff x="1907629" y="3346741"/>
              <a:chExt cx="3466824" cy="504000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62F90DA3-73A2-4CDD-A8F2-94956A21F6BB}"/>
                  </a:ext>
                </a:extLst>
              </p:cNvPr>
              <p:cNvGrpSpPr/>
              <p:nvPr/>
            </p:nvGrpSpPr>
            <p:grpSpPr>
              <a:xfrm>
                <a:off x="1907629" y="3346741"/>
                <a:ext cx="3405719" cy="504000"/>
                <a:chOff x="1907629" y="2782399"/>
                <a:chExt cx="3405719" cy="504000"/>
              </a:xfrm>
            </p:grpSpPr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F4BCBB37-1AF2-46E3-9EE5-A57F447D9303}"/>
                    </a:ext>
                  </a:extLst>
                </p:cNvPr>
                <p:cNvSpPr/>
                <p:nvPr/>
              </p:nvSpPr>
              <p:spPr>
                <a:xfrm>
                  <a:off x="2052761" y="2782399"/>
                  <a:ext cx="3260587" cy="504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400" dirty="0" err="1"/>
                </a:p>
              </p:txBody>
            </p:sp>
            <p:grpSp>
              <p:nvGrpSpPr>
                <p:cNvPr id="318" name="Groupe 317">
                  <a:extLst>
                    <a:ext uri="{FF2B5EF4-FFF2-40B4-BE49-F238E27FC236}">
                      <a16:creationId xmlns:a16="http://schemas.microsoft.com/office/drawing/2014/main" id="{4017C23A-F150-4EB1-A404-88610AC7A2D9}"/>
                    </a:ext>
                  </a:extLst>
                </p:cNvPr>
                <p:cNvGrpSpPr/>
                <p:nvPr/>
              </p:nvGrpSpPr>
              <p:grpSpPr>
                <a:xfrm>
                  <a:off x="1907629" y="2782399"/>
                  <a:ext cx="271472" cy="504000"/>
                  <a:chOff x="1903658" y="4015785"/>
                  <a:chExt cx="265051" cy="504000"/>
                </a:xfrm>
              </p:grpSpPr>
              <p:cxnSp>
                <p:nvCxnSpPr>
                  <p:cNvPr id="319" name="Connecteur droit 318">
                    <a:extLst>
                      <a:ext uri="{FF2B5EF4-FFF2-40B4-BE49-F238E27FC236}">
                        <a16:creationId xmlns:a16="http://schemas.microsoft.com/office/drawing/2014/main" id="{13ACC1A3-98F7-4EA8-8FB7-27C692E7FF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36183" y="4015785"/>
                    <a:ext cx="0" cy="504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0" name="Ellipse 319">
                    <a:extLst>
                      <a:ext uri="{FF2B5EF4-FFF2-40B4-BE49-F238E27FC236}">
                        <a16:creationId xmlns:a16="http://schemas.microsoft.com/office/drawing/2014/main" id="{70D86D9C-C209-4D0D-A3F8-BE28A5CA81EC}"/>
                      </a:ext>
                    </a:extLst>
                  </p:cNvPr>
                  <p:cNvSpPr/>
                  <p:nvPr/>
                </p:nvSpPr>
                <p:spPr>
                  <a:xfrm>
                    <a:off x="1903658" y="4149333"/>
                    <a:ext cx="265051" cy="236904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r>
                      <a:rPr lang="fr-FR" sz="1100" b="1" dirty="0"/>
                      <a:t>3</a:t>
                    </a:r>
                  </a:p>
                </p:txBody>
              </p:sp>
            </p:grpSp>
          </p:grpSp>
          <p:sp>
            <p:nvSpPr>
              <p:cNvPr id="439" name="Rectangle 438">
                <a:extLst>
                  <a:ext uri="{FF2B5EF4-FFF2-40B4-BE49-F238E27FC236}">
                    <a16:creationId xmlns:a16="http://schemas.microsoft.com/office/drawing/2014/main" id="{590FF08C-1FC4-4C64-8853-D724D5A9DAFE}"/>
                  </a:ext>
                </a:extLst>
              </p:cNvPr>
              <p:cNvSpPr/>
              <p:nvPr/>
            </p:nvSpPr>
            <p:spPr>
              <a:xfrm>
                <a:off x="2134453" y="3398686"/>
                <a:ext cx="3240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Adapter les modes de collecte et de classification aux spécificités des clients et exigences de la mission</a:t>
                </a:r>
              </a:p>
            </p:txBody>
          </p:sp>
        </p:grp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9FDA2C9D-3B9A-470C-9582-0398C888E204}"/>
              </a:ext>
            </a:extLst>
          </p:cNvPr>
          <p:cNvGrpSpPr/>
          <p:nvPr/>
        </p:nvGrpSpPr>
        <p:grpSpPr>
          <a:xfrm>
            <a:off x="205409" y="5848243"/>
            <a:ext cx="7142579" cy="507831"/>
            <a:chOff x="205409" y="5848243"/>
            <a:chExt cx="7142579" cy="507831"/>
          </a:xfrm>
        </p:grpSpPr>
        <p:sp>
          <p:nvSpPr>
            <p:cNvPr id="271" name="ZoneTexte 270">
              <a:extLst>
                <a:ext uri="{FF2B5EF4-FFF2-40B4-BE49-F238E27FC236}">
                  <a16:creationId xmlns:a16="http://schemas.microsoft.com/office/drawing/2014/main" id="{92F80A0A-6132-4690-B35E-8046D31A47AC}"/>
                </a:ext>
              </a:extLst>
            </p:cNvPr>
            <p:cNvSpPr txBox="1"/>
            <p:nvPr/>
          </p:nvSpPr>
          <p:spPr>
            <a:xfrm>
              <a:off x="205409" y="5902103"/>
              <a:ext cx="16756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Gestion et exploitation d'une base de données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AB6A684-C315-4F96-9F0C-DB71AC7E6F58}"/>
                </a:ext>
              </a:extLst>
            </p:cNvPr>
            <p:cNvSpPr/>
            <p:nvPr/>
          </p:nvSpPr>
          <p:spPr>
            <a:xfrm>
              <a:off x="5345913" y="5848243"/>
              <a:ext cx="2002075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Traiter des données financières pour construire des indicateurs de gestion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E59B7290-41BB-40C0-94A6-9B87D239C2E1}"/>
                </a:ext>
              </a:extLst>
            </p:cNvPr>
            <p:cNvGrpSpPr/>
            <p:nvPr/>
          </p:nvGrpSpPr>
          <p:grpSpPr>
            <a:xfrm>
              <a:off x="1942187" y="5850158"/>
              <a:ext cx="3466824" cy="504000"/>
              <a:chOff x="1835679" y="5813536"/>
              <a:chExt cx="3466824" cy="504000"/>
            </a:xfrm>
          </p:grpSpPr>
          <p:grpSp>
            <p:nvGrpSpPr>
              <p:cNvPr id="336" name="Groupe 335">
                <a:extLst>
                  <a:ext uri="{FF2B5EF4-FFF2-40B4-BE49-F238E27FC236}">
                    <a16:creationId xmlns:a16="http://schemas.microsoft.com/office/drawing/2014/main" id="{57CAE57E-6EAB-402C-A1BB-7AB8BF723B5D}"/>
                  </a:ext>
                </a:extLst>
              </p:cNvPr>
              <p:cNvGrpSpPr/>
              <p:nvPr/>
            </p:nvGrpSpPr>
            <p:grpSpPr>
              <a:xfrm>
                <a:off x="1835679" y="5813536"/>
                <a:ext cx="3405719" cy="504000"/>
                <a:chOff x="1907629" y="2769899"/>
                <a:chExt cx="3405719" cy="504000"/>
              </a:xfrm>
            </p:grpSpPr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C040753F-0786-4DB7-AFB8-FC245A3923C0}"/>
                    </a:ext>
                  </a:extLst>
                </p:cNvPr>
                <p:cNvSpPr/>
                <p:nvPr/>
              </p:nvSpPr>
              <p:spPr>
                <a:xfrm>
                  <a:off x="2052761" y="2769899"/>
                  <a:ext cx="3260587" cy="504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400" dirty="0" err="1"/>
                </a:p>
              </p:txBody>
            </p:sp>
            <p:grpSp>
              <p:nvGrpSpPr>
                <p:cNvPr id="338" name="Groupe 337">
                  <a:extLst>
                    <a:ext uri="{FF2B5EF4-FFF2-40B4-BE49-F238E27FC236}">
                      <a16:creationId xmlns:a16="http://schemas.microsoft.com/office/drawing/2014/main" id="{F41CF2C2-82EC-4826-951B-B3FC69032768}"/>
                    </a:ext>
                  </a:extLst>
                </p:cNvPr>
                <p:cNvGrpSpPr/>
                <p:nvPr/>
              </p:nvGrpSpPr>
              <p:grpSpPr>
                <a:xfrm>
                  <a:off x="1907629" y="2769899"/>
                  <a:ext cx="271472" cy="504000"/>
                  <a:chOff x="1903658" y="4003285"/>
                  <a:chExt cx="265051" cy="504000"/>
                </a:xfrm>
              </p:grpSpPr>
              <p:cxnSp>
                <p:nvCxnSpPr>
                  <p:cNvPr id="339" name="Connecteur droit 338">
                    <a:extLst>
                      <a:ext uri="{FF2B5EF4-FFF2-40B4-BE49-F238E27FC236}">
                        <a16:creationId xmlns:a16="http://schemas.microsoft.com/office/drawing/2014/main" id="{A85466AC-360A-4FA8-8292-1E5C3AA0C1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36183" y="4003285"/>
                    <a:ext cx="0" cy="504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0" name="Ellipse 339">
                    <a:extLst>
                      <a:ext uri="{FF2B5EF4-FFF2-40B4-BE49-F238E27FC236}">
                        <a16:creationId xmlns:a16="http://schemas.microsoft.com/office/drawing/2014/main" id="{793B9EEC-802F-409C-9A61-46481D178DDB}"/>
                      </a:ext>
                    </a:extLst>
                  </p:cNvPr>
                  <p:cNvSpPr/>
                  <p:nvPr/>
                </p:nvSpPr>
                <p:spPr>
                  <a:xfrm>
                    <a:off x="1903658" y="4136833"/>
                    <a:ext cx="265051" cy="236904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r>
                      <a:rPr lang="fr-FR" sz="1100" b="1" dirty="0"/>
                      <a:t>3</a:t>
                    </a:r>
                  </a:p>
                </p:txBody>
              </p:sp>
            </p:grpSp>
          </p:grpSp>
          <p:sp>
            <p:nvSpPr>
              <p:cNvPr id="440" name="Rectangle 439">
                <a:extLst>
                  <a:ext uri="{FF2B5EF4-FFF2-40B4-BE49-F238E27FC236}">
                    <a16:creationId xmlns:a16="http://schemas.microsoft.com/office/drawing/2014/main" id="{8C73D362-3378-4050-85D5-C819CCFE0280}"/>
                  </a:ext>
                </a:extLst>
              </p:cNvPr>
              <p:cNvSpPr/>
              <p:nvPr/>
            </p:nvSpPr>
            <p:spPr>
              <a:xfrm>
                <a:off x="2062503" y="5865481"/>
                <a:ext cx="3240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Conduire des analyses avancées, identifier et utiliser les outils d'exploitation adaptés</a:t>
                </a:r>
              </a:p>
            </p:txBody>
          </p:sp>
        </p:grp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54E2EF83-8622-408E-B9C7-FD6AEF48A287}"/>
              </a:ext>
            </a:extLst>
          </p:cNvPr>
          <p:cNvGrpSpPr/>
          <p:nvPr/>
        </p:nvGrpSpPr>
        <p:grpSpPr>
          <a:xfrm>
            <a:off x="205409" y="5204422"/>
            <a:ext cx="7069791" cy="553998"/>
            <a:chOff x="205409" y="5167152"/>
            <a:chExt cx="7069791" cy="553998"/>
          </a:xfrm>
        </p:grpSpPr>
        <p:sp>
          <p:nvSpPr>
            <p:cNvPr id="269" name="ZoneTexte 268">
              <a:extLst>
                <a:ext uri="{FF2B5EF4-FFF2-40B4-BE49-F238E27FC236}">
                  <a16:creationId xmlns:a16="http://schemas.microsoft.com/office/drawing/2014/main" id="{BE4A6FEA-CEE8-42CF-8D97-BD511FD0BB01}"/>
                </a:ext>
              </a:extLst>
            </p:cNvPr>
            <p:cNvSpPr txBox="1"/>
            <p:nvPr/>
          </p:nvSpPr>
          <p:spPr>
            <a:xfrm>
              <a:off x="205409" y="5167152"/>
              <a:ext cx="184505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Production de livrables répondant à une problématique client</a:t>
              </a:r>
            </a:p>
          </p:txBody>
        </p: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B6A0A7A7-4DCE-4CB7-8EFF-BBD58C89DD5D}"/>
                </a:ext>
              </a:extLst>
            </p:cNvPr>
            <p:cNvSpPr/>
            <p:nvPr/>
          </p:nvSpPr>
          <p:spPr>
            <a:xfrm>
              <a:off x="5326559" y="5190236"/>
              <a:ext cx="1948641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Analyser les indicateurs de gestion d’un dossier client pour identifier des leviers de croissance</a:t>
              </a:r>
            </a:p>
          </p:txBody>
        </p:sp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F267FA3C-D7F8-4BC6-AEDD-E4C339A1EF35}"/>
                </a:ext>
              </a:extLst>
            </p:cNvPr>
            <p:cNvGrpSpPr/>
            <p:nvPr/>
          </p:nvGrpSpPr>
          <p:grpSpPr>
            <a:xfrm>
              <a:off x="1942187" y="5167152"/>
              <a:ext cx="3466824" cy="553998"/>
              <a:chOff x="1942188" y="5167152"/>
              <a:chExt cx="3466824" cy="553998"/>
            </a:xfrm>
          </p:grpSpPr>
          <p:grpSp>
            <p:nvGrpSpPr>
              <p:cNvPr id="331" name="Groupe 330">
                <a:extLst>
                  <a:ext uri="{FF2B5EF4-FFF2-40B4-BE49-F238E27FC236}">
                    <a16:creationId xmlns:a16="http://schemas.microsoft.com/office/drawing/2014/main" id="{8DA7CB9C-FF53-4B24-86AB-53D119C6131B}"/>
                  </a:ext>
                </a:extLst>
              </p:cNvPr>
              <p:cNvGrpSpPr/>
              <p:nvPr/>
            </p:nvGrpSpPr>
            <p:grpSpPr>
              <a:xfrm>
                <a:off x="1942188" y="5192151"/>
                <a:ext cx="3405719" cy="504000"/>
                <a:chOff x="1907629" y="2768212"/>
                <a:chExt cx="3405719" cy="504000"/>
              </a:xfrm>
            </p:grpSpPr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6D4CDBF9-31D6-4930-A2DF-0601844DD1AC}"/>
                    </a:ext>
                  </a:extLst>
                </p:cNvPr>
                <p:cNvSpPr/>
                <p:nvPr/>
              </p:nvSpPr>
              <p:spPr>
                <a:xfrm>
                  <a:off x="2052761" y="2768212"/>
                  <a:ext cx="3260587" cy="504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400" dirty="0" err="1"/>
                </a:p>
              </p:txBody>
            </p:sp>
            <p:grpSp>
              <p:nvGrpSpPr>
                <p:cNvPr id="333" name="Groupe 332">
                  <a:extLst>
                    <a:ext uri="{FF2B5EF4-FFF2-40B4-BE49-F238E27FC236}">
                      <a16:creationId xmlns:a16="http://schemas.microsoft.com/office/drawing/2014/main" id="{CBA849EC-FEBA-4775-A747-DF4096F1A32B}"/>
                    </a:ext>
                  </a:extLst>
                </p:cNvPr>
                <p:cNvGrpSpPr/>
                <p:nvPr/>
              </p:nvGrpSpPr>
              <p:grpSpPr>
                <a:xfrm>
                  <a:off x="1907629" y="2768212"/>
                  <a:ext cx="271472" cy="504000"/>
                  <a:chOff x="1903658" y="4001598"/>
                  <a:chExt cx="265051" cy="504000"/>
                </a:xfrm>
              </p:grpSpPr>
              <p:cxnSp>
                <p:nvCxnSpPr>
                  <p:cNvPr id="334" name="Connecteur droit 333">
                    <a:extLst>
                      <a:ext uri="{FF2B5EF4-FFF2-40B4-BE49-F238E27FC236}">
                        <a16:creationId xmlns:a16="http://schemas.microsoft.com/office/drawing/2014/main" id="{C1AEB666-3357-4476-8A55-C3637A45BD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36183" y="4001598"/>
                    <a:ext cx="0" cy="504000"/>
                  </a:xfrm>
                  <a:prstGeom prst="lin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28575"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5" name="Ellipse 334">
                    <a:extLst>
                      <a:ext uri="{FF2B5EF4-FFF2-40B4-BE49-F238E27FC236}">
                        <a16:creationId xmlns:a16="http://schemas.microsoft.com/office/drawing/2014/main" id="{781AD12E-50B0-4AEB-9384-75B3566F6558}"/>
                      </a:ext>
                    </a:extLst>
                  </p:cNvPr>
                  <p:cNvSpPr/>
                  <p:nvPr/>
                </p:nvSpPr>
                <p:spPr>
                  <a:xfrm>
                    <a:off x="1903658" y="4135146"/>
                    <a:ext cx="265051" cy="236904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r>
                      <a:rPr lang="fr-FR" sz="1100" b="1" dirty="0"/>
                      <a:t>2</a:t>
                    </a:r>
                  </a:p>
                </p:txBody>
              </p:sp>
            </p:grpSp>
          </p:grpSp>
          <p:sp>
            <p:nvSpPr>
              <p:cNvPr id="441" name="Rectangle 440">
                <a:extLst>
                  <a:ext uri="{FF2B5EF4-FFF2-40B4-BE49-F238E27FC236}">
                    <a16:creationId xmlns:a16="http://schemas.microsoft.com/office/drawing/2014/main" id="{8040C9E9-C4B8-423C-A0E1-6BF6AFEC50AE}"/>
                  </a:ext>
                </a:extLst>
              </p:cNvPr>
              <p:cNvSpPr/>
              <p:nvPr/>
            </p:nvSpPr>
            <p:spPr>
              <a:xfrm>
                <a:off x="2169012" y="5167152"/>
                <a:ext cx="3240000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Analyser des informations variées pour produire un livrable répondant à une problématique client spécifique</a:t>
                </a:r>
              </a:p>
            </p:txBody>
          </p:sp>
        </p:grp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54944E73-C5DA-418A-A99C-325BF36B0EFC}"/>
              </a:ext>
            </a:extLst>
          </p:cNvPr>
          <p:cNvGrpSpPr/>
          <p:nvPr/>
        </p:nvGrpSpPr>
        <p:grpSpPr>
          <a:xfrm>
            <a:off x="205409" y="3962949"/>
            <a:ext cx="7142579" cy="507831"/>
            <a:chOff x="205409" y="3962949"/>
            <a:chExt cx="7142579" cy="507831"/>
          </a:xfrm>
        </p:grpSpPr>
        <p:sp>
          <p:nvSpPr>
            <p:cNvPr id="257" name="ZoneTexte 256">
              <a:extLst>
                <a:ext uri="{FF2B5EF4-FFF2-40B4-BE49-F238E27FC236}">
                  <a16:creationId xmlns:a16="http://schemas.microsoft.com/office/drawing/2014/main" id="{53914EAE-EF9A-4430-B2A0-F5F68E9DED94}"/>
                </a:ext>
              </a:extLst>
            </p:cNvPr>
            <p:cNvSpPr txBox="1"/>
            <p:nvPr/>
          </p:nvSpPr>
          <p:spPr>
            <a:xfrm>
              <a:off x="205409" y="4016809"/>
              <a:ext cx="167567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Utilisation d'un logiciel métier</a:t>
              </a:r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DB7EF706-8C78-4E32-931C-FB6F6E2B19DA}"/>
                </a:ext>
              </a:extLst>
            </p:cNvPr>
            <p:cNvSpPr/>
            <p:nvPr/>
          </p:nvSpPr>
          <p:spPr>
            <a:xfrm>
              <a:off x="5377347" y="3962949"/>
              <a:ext cx="1970641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Repérer les erreurs les plus fréquentes de traitement, établir des modes de résolution</a:t>
              </a: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D2187A77-86DB-4A9C-B6B7-6CD55689A612}"/>
                </a:ext>
              </a:extLst>
            </p:cNvPr>
            <p:cNvGrpSpPr/>
            <p:nvPr/>
          </p:nvGrpSpPr>
          <p:grpSpPr>
            <a:xfrm>
              <a:off x="1942187" y="3964864"/>
              <a:ext cx="3466824" cy="504000"/>
              <a:chOff x="1942188" y="3964864"/>
              <a:chExt cx="3466824" cy="504000"/>
            </a:xfrm>
          </p:grpSpPr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CB191A3C-EC4D-4967-98BE-4B8C913179DF}"/>
                  </a:ext>
                </a:extLst>
              </p:cNvPr>
              <p:cNvSpPr/>
              <p:nvPr/>
            </p:nvSpPr>
            <p:spPr>
              <a:xfrm>
                <a:off x="2087320" y="3964864"/>
                <a:ext cx="3260587" cy="504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FR" sz="1400" dirty="0" err="1"/>
              </a:p>
            </p:txBody>
          </p:sp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2829419E-A267-4219-865B-191D1F349738}"/>
                  </a:ext>
                </a:extLst>
              </p:cNvPr>
              <p:cNvGrpSpPr/>
              <p:nvPr/>
            </p:nvGrpSpPr>
            <p:grpSpPr>
              <a:xfrm>
                <a:off x="1942188" y="3964864"/>
                <a:ext cx="271472" cy="504000"/>
                <a:chOff x="1903658" y="4003285"/>
                <a:chExt cx="265051" cy="504000"/>
              </a:xfrm>
            </p:grpSpPr>
            <p:cxnSp>
              <p:nvCxnSpPr>
                <p:cNvPr id="324" name="Connecteur droit 323">
                  <a:extLst>
                    <a:ext uri="{FF2B5EF4-FFF2-40B4-BE49-F238E27FC236}">
                      <a16:creationId xmlns:a16="http://schemas.microsoft.com/office/drawing/2014/main" id="{A38ECAA5-9A5B-426D-8174-EC1E5F3CF9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6183" y="4003285"/>
                  <a:ext cx="0" cy="504000"/>
                </a:xfrm>
                <a:prstGeom prst="line">
                  <a:avLst/>
                </a:prstGeom>
                <a:solidFill>
                  <a:schemeClr val="accent1">
                    <a:lumMod val="75000"/>
                  </a:schemeClr>
                </a:solidFill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5" name="Ellipse 324">
                  <a:extLst>
                    <a:ext uri="{FF2B5EF4-FFF2-40B4-BE49-F238E27FC236}">
                      <a16:creationId xmlns:a16="http://schemas.microsoft.com/office/drawing/2014/main" id="{5CF118CD-ECAD-412D-8D54-C398A1BDA78A}"/>
                    </a:ext>
                  </a:extLst>
                </p:cNvPr>
                <p:cNvSpPr/>
                <p:nvPr/>
              </p:nvSpPr>
              <p:spPr>
                <a:xfrm>
                  <a:off x="1903658" y="4136833"/>
                  <a:ext cx="265051" cy="236904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r>
                    <a:rPr lang="fr-FR" sz="1100" b="1" dirty="0"/>
                    <a:t>4</a:t>
                  </a:r>
                </a:p>
              </p:txBody>
            </p:sp>
          </p:grpSp>
          <p:sp>
            <p:nvSpPr>
              <p:cNvPr id="449" name="Rectangle 448">
                <a:extLst>
                  <a:ext uri="{FF2B5EF4-FFF2-40B4-BE49-F238E27FC236}">
                    <a16:creationId xmlns:a16="http://schemas.microsoft.com/office/drawing/2014/main" id="{0293FA28-C73C-49BA-82F1-0C6E3CE37E01}"/>
                  </a:ext>
                </a:extLst>
              </p:cNvPr>
              <p:cNvSpPr/>
              <p:nvPr/>
            </p:nvSpPr>
            <p:spPr>
              <a:xfrm>
                <a:off x="2169012" y="4016809"/>
                <a:ext cx="3240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Maîtriser l'ensemble des fonctionnalités et gérer les cas complexes</a:t>
                </a:r>
              </a:p>
            </p:txBody>
          </p:sp>
        </p:grp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03DCC9F-CFC0-4C0D-B60B-5B0FFAC28569}"/>
              </a:ext>
            </a:extLst>
          </p:cNvPr>
          <p:cNvGrpSpPr/>
          <p:nvPr/>
        </p:nvGrpSpPr>
        <p:grpSpPr>
          <a:xfrm>
            <a:off x="205409" y="4560602"/>
            <a:ext cx="7208162" cy="553998"/>
            <a:chOff x="205409" y="4560602"/>
            <a:chExt cx="7208162" cy="553998"/>
          </a:xfrm>
        </p:grpSpPr>
        <p:sp>
          <p:nvSpPr>
            <p:cNvPr id="258" name="ZoneTexte 257">
              <a:extLst>
                <a:ext uri="{FF2B5EF4-FFF2-40B4-BE49-F238E27FC236}">
                  <a16:creationId xmlns:a16="http://schemas.microsoft.com/office/drawing/2014/main" id="{850CAB72-FA7C-431B-8774-E5F68B7CBF1D}"/>
                </a:ext>
              </a:extLst>
            </p:cNvPr>
            <p:cNvSpPr txBox="1"/>
            <p:nvPr/>
          </p:nvSpPr>
          <p:spPr>
            <a:xfrm>
              <a:off x="205409" y="4560602"/>
              <a:ext cx="176717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Process et méthodologies de travail spécifiques au domaine de spécialité</a:t>
              </a:r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98A41055-EB25-480F-941E-B1A9FFC91A90}"/>
                </a:ext>
              </a:extLst>
            </p:cNvPr>
            <p:cNvSpPr/>
            <p:nvPr/>
          </p:nvSpPr>
          <p:spPr>
            <a:xfrm>
              <a:off x="5326558" y="4583686"/>
              <a:ext cx="2087013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Appliquer la méthodologie de rapprochement bancaire, anticiper les cas complexes </a:t>
              </a:r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0D475A1B-461C-4A9A-A236-90831B4E7702}"/>
                </a:ext>
              </a:extLst>
            </p:cNvPr>
            <p:cNvSpPr/>
            <p:nvPr/>
          </p:nvSpPr>
          <p:spPr>
            <a:xfrm>
              <a:off x="2087319" y="4585601"/>
              <a:ext cx="3260587" cy="504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 sz="1400" dirty="0" err="1"/>
            </a:p>
          </p:txBody>
        </p:sp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4394A870-D55C-4120-BBF3-7E72C0412132}"/>
                </a:ext>
              </a:extLst>
            </p:cNvPr>
            <p:cNvGrpSpPr/>
            <p:nvPr/>
          </p:nvGrpSpPr>
          <p:grpSpPr>
            <a:xfrm>
              <a:off x="1942187" y="4585601"/>
              <a:ext cx="271472" cy="504000"/>
              <a:chOff x="1903658" y="4015785"/>
              <a:chExt cx="265051" cy="504000"/>
            </a:xfrm>
          </p:grpSpPr>
          <p:cxnSp>
            <p:nvCxnSpPr>
              <p:cNvPr id="329" name="Connecteur droit 328">
                <a:extLst>
                  <a:ext uri="{FF2B5EF4-FFF2-40B4-BE49-F238E27FC236}">
                    <a16:creationId xmlns:a16="http://schemas.microsoft.com/office/drawing/2014/main" id="{3F1D7B0B-9864-498F-8720-FC54029DA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6183" y="4015785"/>
                <a:ext cx="0" cy="504000"/>
              </a:xfrm>
              <a:prstGeom prst="lin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0" name="Ellipse 329">
                <a:extLst>
                  <a:ext uri="{FF2B5EF4-FFF2-40B4-BE49-F238E27FC236}">
                    <a16:creationId xmlns:a16="http://schemas.microsoft.com/office/drawing/2014/main" id="{3D9C0E5B-C055-4CB7-BEEE-1AC4D71A70FE}"/>
                  </a:ext>
                </a:extLst>
              </p:cNvPr>
              <p:cNvSpPr/>
              <p:nvPr/>
            </p:nvSpPr>
            <p:spPr>
              <a:xfrm>
                <a:off x="1903658" y="4149333"/>
                <a:ext cx="265051" cy="236904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100" b="1" dirty="0"/>
                  <a:t>3</a:t>
                </a:r>
              </a:p>
            </p:txBody>
          </p:sp>
        </p:grpSp>
        <p:sp>
          <p:nvSpPr>
            <p:cNvPr id="450" name="Rectangle 449">
              <a:extLst>
                <a:ext uri="{FF2B5EF4-FFF2-40B4-BE49-F238E27FC236}">
                  <a16:creationId xmlns:a16="http://schemas.microsoft.com/office/drawing/2014/main" id="{239BDA74-ED90-4CE5-B281-4E1F09F762C2}"/>
                </a:ext>
              </a:extLst>
            </p:cNvPr>
            <p:cNvSpPr/>
            <p:nvPr/>
          </p:nvSpPr>
          <p:spPr>
            <a:xfrm>
              <a:off x="2169011" y="4637546"/>
              <a:ext cx="32400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000" b="1" dirty="0">
                  <a:solidFill>
                    <a:schemeClr val="accent1"/>
                  </a:solidFill>
                  <a:latin typeface="Univers Light" panose="020B0403020202020204" pitchFamily="34" charset="0"/>
                </a:rPr>
                <a:t>Anticiper et analyser les cas les plus complexes, mettre en place des améliorations</a:t>
              </a: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38BB0206-E00A-4CED-95DB-68386BD47C2C}"/>
              </a:ext>
            </a:extLst>
          </p:cNvPr>
          <p:cNvGrpSpPr/>
          <p:nvPr/>
        </p:nvGrpSpPr>
        <p:grpSpPr>
          <a:xfrm>
            <a:off x="205409" y="6714058"/>
            <a:ext cx="7011712" cy="507831"/>
            <a:chOff x="205409" y="6733554"/>
            <a:chExt cx="7011712" cy="507831"/>
          </a:xfrm>
        </p:grpSpPr>
        <p:sp>
          <p:nvSpPr>
            <p:cNvPr id="146" name="ZoneTexte 145">
              <a:extLst>
                <a:ext uri="{FF2B5EF4-FFF2-40B4-BE49-F238E27FC236}">
                  <a16:creationId xmlns:a16="http://schemas.microsoft.com/office/drawing/2014/main" id="{A1936F32-410F-41A3-9409-6D501D1618F3}"/>
                </a:ext>
              </a:extLst>
            </p:cNvPr>
            <p:cNvSpPr txBox="1"/>
            <p:nvPr/>
          </p:nvSpPr>
          <p:spPr>
            <a:xfrm>
              <a:off x="205409" y="6864359"/>
              <a:ext cx="1885022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accent1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>
                  <a:solidFill>
                    <a:schemeClr val="tx2"/>
                  </a:solidFill>
                </a:rPr>
                <a:t>Pilotage de missions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48FA4ED-B994-43FF-BAFF-BBD559DC4B64}"/>
                </a:ext>
              </a:extLst>
            </p:cNvPr>
            <p:cNvSpPr/>
            <p:nvPr/>
          </p:nvSpPr>
          <p:spPr>
            <a:xfrm>
              <a:off x="5326559" y="6733554"/>
              <a:ext cx="1890562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Suivre l’avancement de la production comptable à travers des points d’étape réguliers</a:t>
              </a:r>
            </a:p>
          </p:txBody>
        </p: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81C1DF9C-81B6-4D77-9F73-2F67C67EF720}"/>
                </a:ext>
              </a:extLst>
            </p:cNvPr>
            <p:cNvGrpSpPr/>
            <p:nvPr/>
          </p:nvGrpSpPr>
          <p:grpSpPr>
            <a:xfrm>
              <a:off x="1942187" y="6735469"/>
              <a:ext cx="3456023" cy="504000"/>
              <a:chOff x="1942188" y="6706137"/>
              <a:chExt cx="3456023" cy="504000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454A4A30-BCFA-466B-8945-23AAA4F86401}"/>
                  </a:ext>
                </a:extLst>
              </p:cNvPr>
              <p:cNvGrpSpPr/>
              <p:nvPr/>
            </p:nvGrpSpPr>
            <p:grpSpPr>
              <a:xfrm>
                <a:off x="1942188" y="6706137"/>
                <a:ext cx="3405719" cy="504000"/>
                <a:chOff x="1907629" y="2781441"/>
                <a:chExt cx="3405719" cy="504000"/>
              </a:xfrm>
            </p:grpSpPr>
            <p:sp>
              <p:nvSpPr>
                <p:cNvPr id="275" name="Rectangle 274">
                  <a:extLst>
                    <a:ext uri="{FF2B5EF4-FFF2-40B4-BE49-F238E27FC236}">
                      <a16:creationId xmlns:a16="http://schemas.microsoft.com/office/drawing/2014/main" id="{8FBBD0BE-E7BE-4CF0-8C9B-64BA03BCAA46}"/>
                    </a:ext>
                  </a:extLst>
                </p:cNvPr>
                <p:cNvSpPr/>
                <p:nvPr/>
              </p:nvSpPr>
              <p:spPr>
                <a:xfrm>
                  <a:off x="2052761" y="2781441"/>
                  <a:ext cx="3260587" cy="504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400" dirty="0"/>
                </a:p>
              </p:txBody>
            </p:sp>
            <p:grpSp>
              <p:nvGrpSpPr>
                <p:cNvPr id="276" name="Groupe 275">
                  <a:extLst>
                    <a:ext uri="{FF2B5EF4-FFF2-40B4-BE49-F238E27FC236}">
                      <a16:creationId xmlns:a16="http://schemas.microsoft.com/office/drawing/2014/main" id="{13B0354D-D69A-4AF4-8BBE-ED80B6AFD000}"/>
                    </a:ext>
                  </a:extLst>
                </p:cNvPr>
                <p:cNvGrpSpPr/>
                <p:nvPr/>
              </p:nvGrpSpPr>
              <p:grpSpPr>
                <a:xfrm>
                  <a:off x="1907629" y="2781441"/>
                  <a:ext cx="271472" cy="504000"/>
                  <a:chOff x="1903658" y="4014827"/>
                  <a:chExt cx="265051" cy="504000"/>
                </a:xfrm>
              </p:grpSpPr>
              <p:cxnSp>
                <p:nvCxnSpPr>
                  <p:cNvPr id="277" name="Connecteur droit 276">
                    <a:extLst>
                      <a:ext uri="{FF2B5EF4-FFF2-40B4-BE49-F238E27FC236}">
                        <a16:creationId xmlns:a16="http://schemas.microsoft.com/office/drawing/2014/main" id="{C713B714-8AE4-448C-9E96-45E1052E6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36183" y="4014827"/>
                    <a:ext cx="0" cy="504000"/>
                  </a:xfrm>
                  <a:prstGeom prst="lin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28575"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8" name="Ellipse 277">
                    <a:extLst>
                      <a:ext uri="{FF2B5EF4-FFF2-40B4-BE49-F238E27FC236}">
                        <a16:creationId xmlns:a16="http://schemas.microsoft.com/office/drawing/2014/main" id="{E2C4D87B-FEAA-464D-90CA-3F69444D0FCA}"/>
                      </a:ext>
                    </a:extLst>
                  </p:cNvPr>
                  <p:cNvSpPr/>
                  <p:nvPr/>
                </p:nvSpPr>
                <p:spPr>
                  <a:xfrm>
                    <a:off x="1903658" y="4148375"/>
                    <a:ext cx="265051" cy="236904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r>
                      <a:rPr lang="fr-FR" sz="1100" b="1" dirty="0"/>
                      <a:t>2</a:t>
                    </a:r>
                  </a:p>
                </p:txBody>
              </p:sp>
            </p:grpSp>
          </p:grpSp>
          <p:sp>
            <p:nvSpPr>
              <p:cNvPr id="309" name="Rectangle 308">
                <a:extLst>
                  <a:ext uri="{FF2B5EF4-FFF2-40B4-BE49-F238E27FC236}">
                    <a16:creationId xmlns:a16="http://schemas.microsoft.com/office/drawing/2014/main" id="{CDDC9E39-B3CE-4563-AFE2-535D68E9F78B}"/>
                  </a:ext>
                </a:extLst>
              </p:cNvPr>
              <p:cNvSpPr/>
              <p:nvPr/>
            </p:nvSpPr>
            <p:spPr>
              <a:xfrm>
                <a:off x="2158211" y="6758082"/>
                <a:ext cx="3240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Adapter et optimiser les caractéristiques d'un projet selon les évolutions d'objectifs et de contexte</a:t>
                </a:r>
              </a:p>
            </p:txBody>
          </p:sp>
        </p:grp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023AA466-2770-487E-99D1-D3714E9B7313}"/>
              </a:ext>
            </a:extLst>
          </p:cNvPr>
          <p:cNvGrpSpPr/>
          <p:nvPr/>
        </p:nvGrpSpPr>
        <p:grpSpPr>
          <a:xfrm>
            <a:off x="205409" y="7251659"/>
            <a:ext cx="7246836" cy="553998"/>
            <a:chOff x="205409" y="7279856"/>
            <a:chExt cx="7246836" cy="553998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70132C6E-972C-452D-8D00-793A50CEDF12}"/>
                </a:ext>
              </a:extLst>
            </p:cNvPr>
            <p:cNvSpPr txBox="1"/>
            <p:nvPr/>
          </p:nvSpPr>
          <p:spPr>
            <a:xfrm>
              <a:off x="205409" y="7433745"/>
              <a:ext cx="105414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Posture conseil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93403E25-0A40-4BA7-9516-F68F6C0C2609}"/>
                </a:ext>
              </a:extLst>
            </p:cNvPr>
            <p:cNvSpPr/>
            <p:nvPr/>
          </p:nvSpPr>
          <p:spPr>
            <a:xfrm>
              <a:off x="5326559" y="7302940"/>
              <a:ext cx="2125686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10033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900" i="1" dirty="0">
                  <a:solidFill>
                    <a:srgbClr val="5F5B5D"/>
                  </a:solidFill>
                  <a:latin typeface="Univers Light" panose="020B0403020202020204" pitchFamily="34" charset="0"/>
                </a:rPr>
                <a:t>Mener une a</a:t>
              </a:r>
              <a:r>
                <a:rPr kumimoji="0" lang="fr-FR" sz="9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5F5B5D"/>
                  </a:solidFill>
                  <a:effectLst/>
                  <a:uLnTx/>
                  <a:uFillTx/>
                  <a:latin typeface="Univers Light" panose="020B0403020202020204" pitchFamily="34" charset="0"/>
                  <a:ea typeface="+mn-ea"/>
                  <a:cs typeface="+mn-cs"/>
                </a:rPr>
                <a:t>nalyse</a:t>
              </a:r>
              <a:r>
                <a:rPr kumimoji="0" lang="fr-FR" sz="900" b="0" i="1" u="none" strike="noStrike" kern="1200" cap="none" spc="0" normalizeH="0" baseline="0" noProof="0" dirty="0">
                  <a:ln>
                    <a:noFill/>
                  </a:ln>
                  <a:solidFill>
                    <a:srgbClr val="5F5B5D"/>
                  </a:solidFill>
                  <a:effectLst/>
                  <a:uLnTx/>
                  <a:uFillTx/>
                  <a:latin typeface="Univers Light" panose="020B0403020202020204" pitchFamily="34" charset="0"/>
                  <a:ea typeface="+mn-ea"/>
                  <a:cs typeface="+mn-cs"/>
                </a:rPr>
                <a:t> critique </a:t>
              </a:r>
              <a:r>
                <a:rPr lang="fr-FR" sz="900" i="1" dirty="0">
                  <a:solidFill>
                    <a:srgbClr val="5F5B5D"/>
                  </a:solidFill>
                  <a:latin typeface="Univers Light" panose="020B0403020202020204" pitchFamily="34" charset="0"/>
                </a:rPr>
                <a:t>d</a:t>
              </a:r>
              <a:r>
                <a:rPr kumimoji="0" lang="fr-FR" sz="900" b="0" i="1" u="none" strike="noStrike" kern="1200" cap="none" spc="0" normalizeH="0" baseline="0" noProof="0" dirty="0">
                  <a:ln>
                    <a:noFill/>
                  </a:ln>
                  <a:solidFill>
                    <a:srgbClr val="5F5B5D"/>
                  </a:solidFill>
                  <a:effectLst/>
                  <a:uLnTx/>
                  <a:uFillTx/>
                  <a:latin typeface="Univers Light" panose="020B0403020202020204" pitchFamily="34" charset="0"/>
                  <a:ea typeface="+mn-ea"/>
                  <a:cs typeface="+mn-cs"/>
                </a:rPr>
                <a:t>es comptes et </a:t>
              </a:r>
              <a:r>
                <a:rPr kumimoji="0" lang="fr-FR" sz="9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5F5B5D"/>
                  </a:solidFill>
                  <a:effectLst/>
                  <a:uLnTx/>
                  <a:uFillTx/>
                  <a:latin typeface="Univers Light" panose="020B0403020202020204" pitchFamily="34" charset="0"/>
                  <a:ea typeface="+mn-ea"/>
                  <a:cs typeface="+mn-cs"/>
                </a:rPr>
                <a:t>co</a:t>
              </a:r>
              <a:r>
                <a:rPr lang="fr-FR" sz="900" i="1" dirty="0">
                  <a:solidFill>
                    <a:srgbClr val="5F5B5D"/>
                  </a:solidFill>
                  <a:latin typeface="Univers Light" panose="020B0403020202020204" pitchFamily="34" charset="0"/>
                </a:rPr>
                <a:t>construire </a:t>
              </a:r>
              <a:r>
                <a:rPr kumimoji="0" lang="fr-FR" sz="900" b="0" i="1" u="none" strike="noStrike" kern="1200" cap="none" spc="0" normalizeH="0" baseline="0" noProof="0" dirty="0">
                  <a:ln>
                    <a:noFill/>
                  </a:ln>
                  <a:solidFill>
                    <a:srgbClr val="5F5B5D"/>
                  </a:solidFill>
                  <a:effectLst/>
                  <a:uLnTx/>
                  <a:uFillTx/>
                  <a:latin typeface="Univers Light" panose="020B0403020202020204" pitchFamily="34" charset="0"/>
                  <a:ea typeface="+mn-ea"/>
                  <a:cs typeface="+mn-cs"/>
                </a:rPr>
                <a:t>un plan d’actions d’amélioration de la gestion</a:t>
              </a:r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EFF695EF-982A-4009-B56F-1FC68721449F}"/>
                </a:ext>
              </a:extLst>
            </p:cNvPr>
            <p:cNvGrpSpPr/>
            <p:nvPr/>
          </p:nvGrpSpPr>
          <p:grpSpPr>
            <a:xfrm>
              <a:off x="1942187" y="7279856"/>
              <a:ext cx="3456023" cy="553998"/>
              <a:chOff x="1942188" y="7279856"/>
              <a:chExt cx="3456023" cy="553998"/>
            </a:xfrm>
          </p:grpSpPr>
          <p:grpSp>
            <p:nvGrpSpPr>
              <p:cNvPr id="279" name="Groupe 278">
                <a:extLst>
                  <a:ext uri="{FF2B5EF4-FFF2-40B4-BE49-F238E27FC236}">
                    <a16:creationId xmlns:a16="http://schemas.microsoft.com/office/drawing/2014/main" id="{5394A287-A9BE-4B43-9419-9D1EAC7F3D75}"/>
                  </a:ext>
                </a:extLst>
              </p:cNvPr>
              <p:cNvGrpSpPr/>
              <p:nvPr/>
            </p:nvGrpSpPr>
            <p:grpSpPr>
              <a:xfrm>
                <a:off x="1942188" y="7304855"/>
                <a:ext cx="3405719" cy="504000"/>
                <a:chOff x="1907629" y="2851649"/>
                <a:chExt cx="3405719" cy="504000"/>
              </a:xfrm>
            </p:grpSpPr>
            <p:sp>
              <p:nvSpPr>
                <p:cNvPr id="280" name="Rectangle 279">
                  <a:extLst>
                    <a:ext uri="{FF2B5EF4-FFF2-40B4-BE49-F238E27FC236}">
                      <a16:creationId xmlns:a16="http://schemas.microsoft.com/office/drawing/2014/main" id="{F55AB939-CD25-4BCF-8437-89F00232C956}"/>
                    </a:ext>
                  </a:extLst>
                </p:cNvPr>
                <p:cNvSpPr/>
                <p:nvPr/>
              </p:nvSpPr>
              <p:spPr>
                <a:xfrm>
                  <a:off x="2052761" y="2851649"/>
                  <a:ext cx="3260587" cy="504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400" dirty="0" err="1"/>
                </a:p>
              </p:txBody>
            </p:sp>
            <p:grpSp>
              <p:nvGrpSpPr>
                <p:cNvPr id="281" name="Groupe 280">
                  <a:extLst>
                    <a:ext uri="{FF2B5EF4-FFF2-40B4-BE49-F238E27FC236}">
                      <a16:creationId xmlns:a16="http://schemas.microsoft.com/office/drawing/2014/main" id="{CAE4AFF3-920B-4973-8467-0D486E3C6C72}"/>
                    </a:ext>
                  </a:extLst>
                </p:cNvPr>
                <p:cNvGrpSpPr/>
                <p:nvPr/>
              </p:nvGrpSpPr>
              <p:grpSpPr>
                <a:xfrm>
                  <a:off x="1907629" y="2851649"/>
                  <a:ext cx="271472" cy="504000"/>
                  <a:chOff x="1903658" y="4085035"/>
                  <a:chExt cx="265051" cy="504000"/>
                </a:xfrm>
              </p:grpSpPr>
              <p:cxnSp>
                <p:nvCxnSpPr>
                  <p:cNvPr id="282" name="Connecteur droit 281">
                    <a:extLst>
                      <a:ext uri="{FF2B5EF4-FFF2-40B4-BE49-F238E27FC236}">
                        <a16:creationId xmlns:a16="http://schemas.microsoft.com/office/drawing/2014/main" id="{9A24C6C8-03CA-47C2-8AF1-05447202FB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36183" y="4085035"/>
                    <a:ext cx="0" cy="504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3" name="Ellipse 282">
                    <a:extLst>
                      <a:ext uri="{FF2B5EF4-FFF2-40B4-BE49-F238E27FC236}">
                        <a16:creationId xmlns:a16="http://schemas.microsoft.com/office/drawing/2014/main" id="{B0038783-9AC1-4E64-B8EE-5FDE44E03F56}"/>
                      </a:ext>
                    </a:extLst>
                  </p:cNvPr>
                  <p:cNvSpPr/>
                  <p:nvPr/>
                </p:nvSpPr>
                <p:spPr>
                  <a:xfrm>
                    <a:off x="1903658" y="4218583"/>
                    <a:ext cx="265051" cy="236904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r>
                      <a:rPr lang="fr-FR" sz="1100" b="1"/>
                      <a:t>3</a:t>
                    </a:r>
                    <a:endParaRPr lang="fr-FR" sz="1100" b="1" dirty="0"/>
                  </a:p>
                </p:txBody>
              </p:sp>
            </p:grpSp>
          </p:grpSp>
          <p:sp>
            <p:nvSpPr>
              <p:cNvPr id="310" name="Rectangle 309">
                <a:extLst>
                  <a:ext uri="{FF2B5EF4-FFF2-40B4-BE49-F238E27FC236}">
                    <a16:creationId xmlns:a16="http://schemas.microsoft.com/office/drawing/2014/main" id="{938A828C-F1F3-437F-99C7-9C3D2E5C8099}"/>
                  </a:ext>
                </a:extLst>
              </p:cNvPr>
              <p:cNvSpPr/>
              <p:nvPr/>
            </p:nvSpPr>
            <p:spPr>
              <a:xfrm>
                <a:off x="2158211" y="7279856"/>
                <a:ext cx="3240000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100338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5446C"/>
                    </a:solidFill>
                    <a:effectLst/>
                    <a:uLnTx/>
                    <a:uFillTx/>
                    <a:latin typeface="Univers Light" panose="020B0403020202020204" pitchFamily="34" charset="0"/>
                    <a:ea typeface="+mn-ea"/>
                    <a:cs typeface="+mn-cs"/>
                  </a:rPr>
                  <a:t>Engager son interlocuteur dans des prises de décision stratégiques à travers des recommandations d'actions argumentées </a:t>
                </a:r>
              </a:p>
            </p:txBody>
          </p:sp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43DA0B96-B4EF-4C4B-A02D-67445816D978}"/>
              </a:ext>
            </a:extLst>
          </p:cNvPr>
          <p:cNvGrpSpPr/>
          <p:nvPr/>
        </p:nvGrpSpPr>
        <p:grpSpPr>
          <a:xfrm>
            <a:off x="205409" y="7835427"/>
            <a:ext cx="7208161" cy="553998"/>
            <a:chOff x="205409" y="7844908"/>
            <a:chExt cx="7208161" cy="553998"/>
          </a:xfrm>
        </p:grpSpPr>
        <p:sp>
          <p:nvSpPr>
            <p:cNvPr id="159" name="ZoneTexte 158">
              <a:extLst>
                <a:ext uri="{FF2B5EF4-FFF2-40B4-BE49-F238E27FC236}">
                  <a16:creationId xmlns:a16="http://schemas.microsoft.com/office/drawing/2014/main" id="{AED06FB0-3919-4DF9-92EE-D25405EBDFFE}"/>
                </a:ext>
              </a:extLst>
            </p:cNvPr>
            <p:cNvSpPr txBox="1"/>
            <p:nvPr/>
          </p:nvSpPr>
          <p:spPr>
            <a:xfrm>
              <a:off x="205409" y="7998797"/>
              <a:ext cx="1270172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Sens commercial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BD80CCF4-B9EB-41CD-8FD1-F9615466F506}"/>
                </a:ext>
              </a:extLst>
            </p:cNvPr>
            <p:cNvSpPr/>
            <p:nvPr/>
          </p:nvSpPr>
          <p:spPr>
            <a:xfrm>
              <a:off x="5315165" y="7867992"/>
              <a:ext cx="2098405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Répondre en autonomie à une question spécifique du client et identifier les besoins d’appui liés</a:t>
              </a:r>
            </a:p>
          </p:txBody>
        </p:sp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F7B924FB-F100-4C8E-8DCF-998766A76327}"/>
                </a:ext>
              </a:extLst>
            </p:cNvPr>
            <p:cNvGrpSpPr/>
            <p:nvPr/>
          </p:nvGrpSpPr>
          <p:grpSpPr>
            <a:xfrm>
              <a:off x="1942187" y="7844908"/>
              <a:ext cx="3456023" cy="553998"/>
              <a:chOff x="1942188" y="7844908"/>
              <a:chExt cx="3456023" cy="553998"/>
            </a:xfrm>
          </p:grpSpPr>
          <p:grpSp>
            <p:nvGrpSpPr>
              <p:cNvPr id="284" name="Groupe 283">
                <a:extLst>
                  <a:ext uri="{FF2B5EF4-FFF2-40B4-BE49-F238E27FC236}">
                    <a16:creationId xmlns:a16="http://schemas.microsoft.com/office/drawing/2014/main" id="{F746DAAB-D927-45BB-9FCB-576354257FFD}"/>
                  </a:ext>
                </a:extLst>
              </p:cNvPr>
              <p:cNvGrpSpPr/>
              <p:nvPr/>
            </p:nvGrpSpPr>
            <p:grpSpPr>
              <a:xfrm>
                <a:off x="1942188" y="7869907"/>
                <a:ext cx="3405719" cy="504000"/>
                <a:chOff x="1907629" y="2840107"/>
                <a:chExt cx="3405719" cy="504000"/>
              </a:xfrm>
            </p:grpSpPr>
            <p:sp>
              <p:nvSpPr>
                <p:cNvPr id="285" name="Rectangle 284">
                  <a:extLst>
                    <a:ext uri="{FF2B5EF4-FFF2-40B4-BE49-F238E27FC236}">
                      <a16:creationId xmlns:a16="http://schemas.microsoft.com/office/drawing/2014/main" id="{B5F23234-B91E-43DE-A72C-DAA77F8506DB}"/>
                    </a:ext>
                  </a:extLst>
                </p:cNvPr>
                <p:cNvSpPr/>
                <p:nvPr/>
              </p:nvSpPr>
              <p:spPr>
                <a:xfrm>
                  <a:off x="2052761" y="2840107"/>
                  <a:ext cx="3260587" cy="504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400" dirty="0" err="1"/>
                </a:p>
              </p:txBody>
            </p:sp>
            <p:grpSp>
              <p:nvGrpSpPr>
                <p:cNvPr id="286" name="Groupe 285">
                  <a:extLst>
                    <a:ext uri="{FF2B5EF4-FFF2-40B4-BE49-F238E27FC236}">
                      <a16:creationId xmlns:a16="http://schemas.microsoft.com/office/drawing/2014/main" id="{82DC49F5-2079-436E-9F2E-A165D9E0F30C}"/>
                    </a:ext>
                  </a:extLst>
                </p:cNvPr>
                <p:cNvGrpSpPr/>
                <p:nvPr/>
              </p:nvGrpSpPr>
              <p:grpSpPr>
                <a:xfrm>
                  <a:off x="1907629" y="2840107"/>
                  <a:ext cx="271472" cy="504000"/>
                  <a:chOff x="1903658" y="4073493"/>
                  <a:chExt cx="265051" cy="504000"/>
                </a:xfrm>
              </p:grpSpPr>
              <p:cxnSp>
                <p:nvCxnSpPr>
                  <p:cNvPr id="287" name="Connecteur droit 286">
                    <a:extLst>
                      <a:ext uri="{FF2B5EF4-FFF2-40B4-BE49-F238E27FC236}">
                        <a16:creationId xmlns:a16="http://schemas.microsoft.com/office/drawing/2014/main" id="{89E7ECA1-A53A-4F40-90C5-52CCB294E2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36183" y="4073493"/>
                    <a:ext cx="0" cy="504000"/>
                  </a:xfrm>
                  <a:prstGeom prst="lin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285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8" name="Ellipse 287">
                    <a:extLst>
                      <a:ext uri="{FF2B5EF4-FFF2-40B4-BE49-F238E27FC236}">
                        <a16:creationId xmlns:a16="http://schemas.microsoft.com/office/drawing/2014/main" id="{57202339-D59D-4461-8116-F8D42BE8BF9A}"/>
                      </a:ext>
                    </a:extLst>
                  </p:cNvPr>
                  <p:cNvSpPr/>
                  <p:nvPr/>
                </p:nvSpPr>
                <p:spPr>
                  <a:xfrm>
                    <a:off x="1903658" y="4207041"/>
                    <a:ext cx="265051" cy="236904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r>
                      <a:rPr lang="fr-FR" sz="1100" b="1" dirty="0"/>
                      <a:t>2</a:t>
                    </a:r>
                  </a:p>
                </p:txBody>
              </p:sp>
            </p:grpSp>
          </p:grpSp>
          <p:sp>
            <p:nvSpPr>
              <p:cNvPr id="311" name="Rectangle 310">
                <a:extLst>
                  <a:ext uri="{FF2B5EF4-FFF2-40B4-BE49-F238E27FC236}">
                    <a16:creationId xmlns:a16="http://schemas.microsoft.com/office/drawing/2014/main" id="{078D288C-AF4C-4578-9D15-856B26BBC17A}"/>
                  </a:ext>
                </a:extLst>
              </p:cNvPr>
              <p:cNvSpPr/>
              <p:nvPr/>
            </p:nvSpPr>
            <p:spPr>
              <a:xfrm>
                <a:off x="2158211" y="7844908"/>
                <a:ext cx="3240000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Répondre directement au besoin du client, promouvoir l’offre du cabinet et intervenir sur des propositions commerciales</a:t>
                </a:r>
              </a:p>
            </p:txBody>
          </p:sp>
        </p:grp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C94BF79A-8BCA-4F0B-9B19-4CB802F93B5D}"/>
              </a:ext>
            </a:extLst>
          </p:cNvPr>
          <p:cNvGrpSpPr/>
          <p:nvPr/>
        </p:nvGrpSpPr>
        <p:grpSpPr>
          <a:xfrm>
            <a:off x="205409" y="8419195"/>
            <a:ext cx="7118414" cy="553998"/>
            <a:chOff x="205409" y="8446986"/>
            <a:chExt cx="7118414" cy="553998"/>
          </a:xfrm>
        </p:grpSpPr>
        <p:sp>
          <p:nvSpPr>
            <p:cNvPr id="192" name="ZoneTexte 191">
              <a:extLst>
                <a:ext uri="{FF2B5EF4-FFF2-40B4-BE49-F238E27FC236}">
                  <a16:creationId xmlns:a16="http://schemas.microsoft.com/office/drawing/2014/main" id="{F46F39FA-44B0-492E-9CF8-226EC78E1A40}"/>
                </a:ext>
              </a:extLst>
            </p:cNvPr>
            <p:cNvSpPr txBox="1"/>
            <p:nvPr/>
          </p:nvSpPr>
          <p:spPr>
            <a:xfrm>
              <a:off x="205409" y="8523930"/>
              <a:ext cx="148850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Communication écrite et orale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B1359D42-E81C-4459-A332-56F79DD00CEC}"/>
                </a:ext>
              </a:extLst>
            </p:cNvPr>
            <p:cNvSpPr/>
            <p:nvPr/>
          </p:nvSpPr>
          <p:spPr>
            <a:xfrm>
              <a:off x="5326559" y="8470070"/>
              <a:ext cx="1997264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Rédiger une note d’analyse d’une réglementation dans un format professionnel</a:t>
              </a:r>
            </a:p>
          </p:txBody>
        </p: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0CE9782D-DD24-4D6E-8241-4127CB824505}"/>
                </a:ext>
              </a:extLst>
            </p:cNvPr>
            <p:cNvGrpSpPr/>
            <p:nvPr/>
          </p:nvGrpSpPr>
          <p:grpSpPr>
            <a:xfrm>
              <a:off x="1942187" y="8446986"/>
              <a:ext cx="3456023" cy="553998"/>
              <a:chOff x="1942188" y="8460930"/>
              <a:chExt cx="3456023" cy="553998"/>
            </a:xfrm>
          </p:grpSpPr>
          <p:grpSp>
            <p:nvGrpSpPr>
              <p:cNvPr id="294" name="Groupe 293">
                <a:extLst>
                  <a:ext uri="{FF2B5EF4-FFF2-40B4-BE49-F238E27FC236}">
                    <a16:creationId xmlns:a16="http://schemas.microsoft.com/office/drawing/2014/main" id="{F5267D8D-2190-427D-87ED-5B76CE2D3759}"/>
                  </a:ext>
                </a:extLst>
              </p:cNvPr>
              <p:cNvGrpSpPr/>
              <p:nvPr/>
            </p:nvGrpSpPr>
            <p:grpSpPr>
              <a:xfrm>
                <a:off x="1942188" y="8485929"/>
                <a:ext cx="3405719" cy="504000"/>
                <a:chOff x="1907629" y="2895890"/>
                <a:chExt cx="3405719" cy="504000"/>
              </a:xfrm>
            </p:grpSpPr>
            <p:sp>
              <p:nvSpPr>
                <p:cNvPr id="295" name="Rectangle 294">
                  <a:extLst>
                    <a:ext uri="{FF2B5EF4-FFF2-40B4-BE49-F238E27FC236}">
                      <a16:creationId xmlns:a16="http://schemas.microsoft.com/office/drawing/2014/main" id="{36E4CDC1-352D-4AC4-ACE1-36F02052256E}"/>
                    </a:ext>
                  </a:extLst>
                </p:cNvPr>
                <p:cNvSpPr/>
                <p:nvPr/>
              </p:nvSpPr>
              <p:spPr>
                <a:xfrm>
                  <a:off x="2052761" y="2895890"/>
                  <a:ext cx="3260587" cy="504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400" dirty="0" err="1"/>
                </a:p>
              </p:txBody>
            </p:sp>
            <p:grpSp>
              <p:nvGrpSpPr>
                <p:cNvPr id="296" name="Groupe 295">
                  <a:extLst>
                    <a:ext uri="{FF2B5EF4-FFF2-40B4-BE49-F238E27FC236}">
                      <a16:creationId xmlns:a16="http://schemas.microsoft.com/office/drawing/2014/main" id="{DBAFB43F-1C1B-4127-8234-BA461B43408B}"/>
                    </a:ext>
                  </a:extLst>
                </p:cNvPr>
                <p:cNvGrpSpPr/>
                <p:nvPr/>
              </p:nvGrpSpPr>
              <p:grpSpPr>
                <a:xfrm>
                  <a:off x="1907629" y="2895890"/>
                  <a:ext cx="271472" cy="504000"/>
                  <a:chOff x="1903658" y="4129276"/>
                  <a:chExt cx="265051" cy="504000"/>
                </a:xfrm>
              </p:grpSpPr>
              <p:cxnSp>
                <p:nvCxnSpPr>
                  <p:cNvPr id="297" name="Connecteur droit 296">
                    <a:extLst>
                      <a:ext uri="{FF2B5EF4-FFF2-40B4-BE49-F238E27FC236}">
                        <a16:creationId xmlns:a16="http://schemas.microsoft.com/office/drawing/2014/main" id="{50F872D9-BAB1-4722-8CF2-809269432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36183" y="4129276"/>
                    <a:ext cx="0" cy="504000"/>
                  </a:xfrm>
                  <a:prstGeom prst="lin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28575"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8" name="Ellipse 297">
                    <a:extLst>
                      <a:ext uri="{FF2B5EF4-FFF2-40B4-BE49-F238E27FC236}">
                        <a16:creationId xmlns:a16="http://schemas.microsoft.com/office/drawing/2014/main" id="{FCAC2CB0-F6EE-41CB-8E03-3270E504169D}"/>
                      </a:ext>
                    </a:extLst>
                  </p:cNvPr>
                  <p:cNvSpPr/>
                  <p:nvPr/>
                </p:nvSpPr>
                <p:spPr>
                  <a:xfrm>
                    <a:off x="1903658" y="4262824"/>
                    <a:ext cx="265051" cy="236904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r>
                      <a:rPr lang="fr-FR" sz="1100" b="1" dirty="0"/>
                      <a:t>2</a:t>
                    </a:r>
                  </a:p>
                </p:txBody>
              </p:sp>
            </p:grpSp>
          </p:grpSp>
          <p:sp>
            <p:nvSpPr>
              <p:cNvPr id="313" name="Rectangle 312">
                <a:extLst>
                  <a:ext uri="{FF2B5EF4-FFF2-40B4-BE49-F238E27FC236}">
                    <a16:creationId xmlns:a16="http://schemas.microsoft.com/office/drawing/2014/main" id="{E69A4BE1-A336-40CC-9A0D-FF97DC6C52D9}"/>
                  </a:ext>
                </a:extLst>
              </p:cNvPr>
              <p:cNvSpPr/>
              <p:nvPr/>
            </p:nvSpPr>
            <p:spPr>
              <a:xfrm>
                <a:off x="2158211" y="8460930"/>
                <a:ext cx="3240000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Transmettre des idées complexes à son interlocuteur, adopter des mises en forme écrites professionnelles</a:t>
                </a:r>
              </a:p>
            </p:txBody>
          </p:sp>
        </p:grp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BF4D6A50-4487-443A-A0B4-952EFE345526}"/>
              </a:ext>
            </a:extLst>
          </p:cNvPr>
          <p:cNvGrpSpPr/>
          <p:nvPr/>
        </p:nvGrpSpPr>
        <p:grpSpPr>
          <a:xfrm>
            <a:off x="205409" y="9002963"/>
            <a:ext cx="7197747" cy="504000"/>
            <a:chOff x="205409" y="9029829"/>
            <a:chExt cx="7197747" cy="504000"/>
          </a:xfrm>
        </p:grpSpPr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4A8685FF-9F67-4D91-B426-30D48E8F5F72}"/>
                </a:ext>
              </a:extLst>
            </p:cNvPr>
            <p:cNvSpPr txBox="1"/>
            <p:nvPr/>
          </p:nvSpPr>
          <p:spPr>
            <a:xfrm>
              <a:off x="205409" y="9081774"/>
              <a:ext cx="15799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Organisation et planification du travail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D0843A5-9A21-4579-8310-3F578A888F59}"/>
                </a:ext>
              </a:extLst>
            </p:cNvPr>
            <p:cNvSpPr/>
            <p:nvPr/>
          </p:nvSpPr>
          <p:spPr>
            <a:xfrm>
              <a:off x="5326558" y="9097163"/>
              <a:ext cx="20765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Organiser son plan de charge en anticipant les périodes fiscales</a:t>
              </a:r>
            </a:p>
          </p:txBody>
        </p: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D767E60C-7FD3-455D-A59E-0178241928BF}"/>
                </a:ext>
              </a:extLst>
            </p:cNvPr>
            <p:cNvGrpSpPr/>
            <p:nvPr/>
          </p:nvGrpSpPr>
          <p:grpSpPr>
            <a:xfrm>
              <a:off x="1942187" y="9029829"/>
              <a:ext cx="3456023" cy="504000"/>
              <a:chOff x="1942187" y="9029829"/>
              <a:chExt cx="3456023" cy="50400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8AD33E40-ABB4-4CC0-BC12-3A068841BFE7}"/>
                  </a:ext>
                </a:extLst>
              </p:cNvPr>
              <p:cNvSpPr/>
              <p:nvPr/>
            </p:nvSpPr>
            <p:spPr>
              <a:xfrm>
                <a:off x="2087319" y="9029829"/>
                <a:ext cx="3260587" cy="504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FR" sz="1400" dirty="0" err="1"/>
              </a:p>
            </p:txBody>
          </p:sp>
          <p:grpSp>
            <p:nvGrpSpPr>
              <p:cNvPr id="167" name="Groupe 166">
                <a:extLst>
                  <a:ext uri="{FF2B5EF4-FFF2-40B4-BE49-F238E27FC236}">
                    <a16:creationId xmlns:a16="http://schemas.microsoft.com/office/drawing/2014/main" id="{7E8F80D3-1A58-4E8D-ADD4-7AE215A26611}"/>
                  </a:ext>
                </a:extLst>
              </p:cNvPr>
              <p:cNvGrpSpPr/>
              <p:nvPr/>
            </p:nvGrpSpPr>
            <p:grpSpPr>
              <a:xfrm>
                <a:off x="1942187" y="9029829"/>
                <a:ext cx="271472" cy="504000"/>
                <a:chOff x="1903658" y="4003344"/>
                <a:chExt cx="265051" cy="504000"/>
              </a:xfrm>
            </p:grpSpPr>
            <p:cxnSp>
              <p:nvCxnSpPr>
                <p:cNvPr id="169" name="Connecteur droit 168">
                  <a:extLst>
                    <a:ext uri="{FF2B5EF4-FFF2-40B4-BE49-F238E27FC236}">
                      <a16:creationId xmlns:a16="http://schemas.microsoft.com/office/drawing/2014/main" id="{269CA0C2-1DC1-4983-A90F-66B7C79BD6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6183" y="4003344"/>
                  <a:ext cx="0" cy="504000"/>
                </a:xfrm>
                <a:prstGeom prst="lin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Ellipse 169">
                  <a:extLst>
                    <a:ext uri="{FF2B5EF4-FFF2-40B4-BE49-F238E27FC236}">
                      <a16:creationId xmlns:a16="http://schemas.microsoft.com/office/drawing/2014/main" id="{560871EC-A486-4241-ABAF-2DF55DF195CF}"/>
                    </a:ext>
                  </a:extLst>
                </p:cNvPr>
                <p:cNvSpPr/>
                <p:nvPr/>
              </p:nvSpPr>
              <p:spPr>
                <a:xfrm>
                  <a:off x="1903658" y="4136892"/>
                  <a:ext cx="265051" cy="2369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r>
                    <a:rPr lang="fr-FR" sz="1100" b="1" dirty="0"/>
                    <a:t>3</a:t>
                  </a:r>
                </a:p>
              </p:txBody>
            </p:sp>
          </p:grp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4081DA94-4149-4005-8C8E-EB20EF9AF157}"/>
                  </a:ext>
                </a:extLst>
              </p:cNvPr>
              <p:cNvSpPr/>
              <p:nvPr/>
            </p:nvSpPr>
            <p:spPr>
              <a:xfrm>
                <a:off x="2158210" y="9081774"/>
                <a:ext cx="3240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Planifier son organisation du travail selon les priorités sur ses différents dossiers d'intervention</a:t>
                </a:r>
              </a:p>
            </p:txBody>
          </p:sp>
        </p:grp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C32C5C29-6FE0-44CC-AA90-DB2CE84B0646}"/>
              </a:ext>
            </a:extLst>
          </p:cNvPr>
          <p:cNvGrpSpPr/>
          <p:nvPr/>
        </p:nvGrpSpPr>
        <p:grpSpPr>
          <a:xfrm>
            <a:off x="205409" y="9536733"/>
            <a:ext cx="7225602" cy="553998"/>
            <a:chOff x="205409" y="9574687"/>
            <a:chExt cx="7225602" cy="553998"/>
          </a:xfrm>
        </p:grpSpPr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9CDCFEC5-FC7A-45E2-87C2-1B2599D19428}"/>
                </a:ext>
              </a:extLst>
            </p:cNvPr>
            <p:cNvSpPr txBox="1"/>
            <p:nvPr/>
          </p:nvSpPr>
          <p:spPr>
            <a:xfrm>
              <a:off x="205409" y="9574687"/>
              <a:ext cx="1579944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Adaptation à une variété de situations et d'interlocuteurs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3FFB16A3-85F0-4874-8BBA-1C581E7065FC}"/>
                </a:ext>
              </a:extLst>
            </p:cNvPr>
            <p:cNvSpPr/>
            <p:nvPr/>
          </p:nvSpPr>
          <p:spPr>
            <a:xfrm>
              <a:off x="5354413" y="9597771"/>
              <a:ext cx="2076598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Faire preuve de pédagogie dans la présentation d’éléments techniques auprès de publics non-avertis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8A7A1968-8C7B-47FD-A431-9894C8E2B187}"/>
                </a:ext>
              </a:extLst>
            </p:cNvPr>
            <p:cNvGrpSpPr/>
            <p:nvPr/>
          </p:nvGrpSpPr>
          <p:grpSpPr>
            <a:xfrm>
              <a:off x="1942187" y="9599686"/>
              <a:ext cx="3456023" cy="504000"/>
              <a:chOff x="1970042" y="9549672"/>
              <a:chExt cx="3456023" cy="504000"/>
            </a:xfrm>
          </p:grpSpPr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8C2FA797-4427-4221-8322-395930D71373}"/>
                  </a:ext>
                </a:extLst>
              </p:cNvPr>
              <p:cNvSpPr/>
              <p:nvPr/>
            </p:nvSpPr>
            <p:spPr>
              <a:xfrm>
                <a:off x="2115174" y="9549672"/>
                <a:ext cx="3260587" cy="504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FR" sz="1400" dirty="0" err="1"/>
              </a:p>
            </p:txBody>
          </p:sp>
          <p:grpSp>
            <p:nvGrpSpPr>
              <p:cNvPr id="160" name="Groupe 159">
                <a:extLst>
                  <a:ext uri="{FF2B5EF4-FFF2-40B4-BE49-F238E27FC236}">
                    <a16:creationId xmlns:a16="http://schemas.microsoft.com/office/drawing/2014/main" id="{3AF8D5CA-12FE-43DB-B27D-0499EF1EABE3}"/>
                  </a:ext>
                </a:extLst>
              </p:cNvPr>
              <p:cNvGrpSpPr/>
              <p:nvPr/>
            </p:nvGrpSpPr>
            <p:grpSpPr>
              <a:xfrm>
                <a:off x="1970042" y="9549672"/>
                <a:ext cx="271472" cy="504000"/>
                <a:chOff x="1903658" y="4004302"/>
                <a:chExt cx="265051" cy="504000"/>
              </a:xfrm>
            </p:grpSpPr>
            <p:cxnSp>
              <p:nvCxnSpPr>
                <p:cNvPr id="164" name="Connecteur droit 163">
                  <a:extLst>
                    <a:ext uri="{FF2B5EF4-FFF2-40B4-BE49-F238E27FC236}">
                      <a16:creationId xmlns:a16="http://schemas.microsoft.com/office/drawing/2014/main" id="{B1B93DD8-26DC-470B-9A8C-757802C907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6183" y="4004302"/>
                  <a:ext cx="0" cy="504000"/>
                </a:xfrm>
                <a:prstGeom prst="lin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Ellipse 172">
                  <a:extLst>
                    <a:ext uri="{FF2B5EF4-FFF2-40B4-BE49-F238E27FC236}">
                      <a16:creationId xmlns:a16="http://schemas.microsoft.com/office/drawing/2014/main" id="{BB8ADF9B-8B7A-4FD9-BD58-DB49492D449C}"/>
                    </a:ext>
                  </a:extLst>
                </p:cNvPr>
                <p:cNvSpPr/>
                <p:nvPr/>
              </p:nvSpPr>
              <p:spPr>
                <a:xfrm>
                  <a:off x="1903658" y="4137850"/>
                  <a:ext cx="265051" cy="2369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r>
                    <a:rPr lang="fr-FR" sz="1100" b="1" dirty="0"/>
                    <a:t>2</a:t>
                  </a:r>
                </a:p>
              </p:txBody>
            </p:sp>
          </p:grp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41CE6C84-6334-4E98-8320-05C431502329}"/>
                  </a:ext>
                </a:extLst>
              </p:cNvPr>
              <p:cNvSpPr/>
              <p:nvPr/>
            </p:nvSpPr>
            <p:spPr>
              <a:xfrm>
                <a:off x="2186065" y="9601617"/>
                <a:ext cx="3240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Adopter une communication écrite et orale adaptée à l'ensemble des interlocuteurs potentiels</a:t>
                </a:r>
              </a:p>
            </p:txBody>
          </p:sp>
        </p:grpSp>
      </p:grpSp>
      <p:sp>
        <p:nvSpPr>
          <p:cNvPr id="147" name="ZoneTexte 146">
            <a:extLst>
              <a:ext uri="{FF2B5EF4-FFF2-40B4-BE49-F238E27FC236}">
                <a16:creationId xmlns:a16="http://schemas.microsoft.com/office/drawing/2014/main" id="{97F6DB65-26A5-4AC8-890C-028991930264}"/>
              </a:ext>
            </a:extLst>
          </p:cNvPr>
          <p:cNvSpPr txBox="1"/>
          <p:nvPr/>
        </p:nvSpPr>
        <p:spPr>
          <a:xfrm>
            <a:off x="240924" y="1220429"/>
            <a:ext cx="4326264" cy="307777"/>
          </a:xfrm>
          <a:prstGeom prst="rect">
            <a:avLst/>
          </a:prstGeom>
          <a:solidFill>
            <a:srgbClr val="1C92D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Univers Light" panose="020B0403020202020204" pitchFamily="34" charset="0"/>
              </a:rPr>
              <a:t>Collaborateur comptable généraliste</a:t>
            </a:r>
          </a:p>
        </p:txBody>
      </p:sp>
      <p:grpSp>
        <p:nvGrpSpPr>
          <p:cNvPr id="151" name="Groupe 150">
            <a:extLst>
              <a:ext uri="{FF2B5EF4-FFF2-40B4-BE49-F238E27FC236}">
                <a16:creationId xmlns:a16="http://schemas.microsoft.com/office/drawing/2014/main" id="{2A1BA19C-041B-49AA-80F9-D346D7F54C15}"/>
              </a:ext>
            </a:extLst>
          </p:cNvPr>
          <p:cNvGrpSpPr/>
          <p:nvPr/>
        </p:nvGrpSpPr>
        <p:grpSpPr>
          <a:xfrm>
            <a:off x="205409" y="10120500"/>
            <a:ext cx="7218909" cy="553998"/>
            <a:chOff x="205409" y="10193597"/>
            <a:chExt cx="7218909" cy="553998"/>
          </a:xfrm>
        </p:grpSpPr>
        <p:sp>
          <p:nvSpPr>
            <p:cNvPr id="174" name="ZoneTexte 173">
              <a:extLst>
                <a:ext uri="{FF2B5EF4-FFF2-40B4-BE49-F238E27FC236}">
                  <a16:creationId xmlns:a16="http://schemas.microsoft.com/office/drawing/2014/main" id="{A9A375C2-1101-42BB-AD20-9FF0EF6D238A}"/>
                </a:ext>
              </a:extLst>
            </p:cNvPr>
            <p:cNvSpPr txBox="1"/>
            <p:nvPr/>
          </p:nvSpPr>
          <p:spPr>
            <a:xfrm>
              <a:off x="205409" y="10270541"/>
              <a:ext cx="16949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1000" b="1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b="0" dirty="0"/>
                <a:t>Confidentialité et déontologie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99E9AEF3-F75D-49C0-B89E-DA6337D3FB88}"/>
                </a:ext>
              </a:extLst>
            </p:cNvPr>
            <p:cNvSpPr/>
            <p:nvPr/>
          </p:nvSpPr>
          <p:spPr>
            <a:xfrm>
              <a:off x="5347720" y="10216681"/>
              <a:ext cx="2076598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900" i="1" dirty="0">
                  <a:solidFill>
                    <a:schemeClr val="tx2"/>
                  </a:solidFill>
                  <a:latin typeface="Univers Light" panose="020B0403020202020204" pitchFamily="34" charset="0"/>
                </a:rPr>
                <a:t>Rappeler les obligations en matière de confidentialité dans ses écrits professionnels : mails, livrables…</a:t>
              </a:r>
            </a:p>
          </p:txBody>
        </p:sp>
        <p:grpSp>
          <p:nvGrpSpPr>
            <p:cNvPr id="176" name="Groupe 175">
              <a:extLst>
                <a:ext uri="{FF2B5EF4-FFF2-40B4-BE49-F238E27FC236}">
                  <a16:creationId xmlns:a16="http://schemas.microsoft.com/office/drawing/2014/main" id="{A027EB1A-E1A3-4D17-8CE8-FD8B799B9087}"/>
                </a:ext>
              </a:extLst>
            </p:cNvPr>
            <p:cNvGrpSpPr/>
            <p:nvPr/>
          </p:nvGrpSpPr>
          <p:grpSpPr>
            <a:xfrm>
              <a:off x="1942187" y="10193597"/>
              <a:ext cx="3456023" cy="553998"/>
              <a:chOff x="1886467" y="9547438"/>
              <a:chExt cx="3456023" cy="553998"/>
            </a:xfrm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F647A1C4-3A99-4C56-92A8-8EE26C53BFCA}"/>
                  </a:ext>
                </a:extLst>
              </p:cNvPr>
              <p:cNvSpPr/>
              <p:nvPr/>
            </p:nvSpPr>
            <p:spPr>
              <a:xfrm>
                <a:off x="2031599" y="9572437"/>
                <a:ext cx="3260587" cy="504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FR" sz="1400" dirty="0" err="1"/>
              </a:p>
            </p:txBody>
          </p:sp>
          <p:grpSp>
            <p:nvGrpSpPr>
              <p:cNvPr id="178" name="Groupe 177">
                <a:extLst>
                  <a:ext uri="{FF2B5EF4-FFF2-40B4-BE49-F238E27FC236}">
                    <a16:creationId xmlns:a16="http://schemas.microsoft.com/office/drawing/2014/main" id="{0A427C46-397E-4235-9A37-B92B768D7822}"/>
                  </a:ext>
                </a:extLst>
              </p:cNvPr>
              <p:cNvGrpSpPr/>
              <p:nvPr/>
            </p:nvGrpSpPr>
            <p:grpSpPr>
              <a:xfrm>
                <a:off x="1886467" y="9572437"/>
                <a:ext cx="271472" cy="504000"/>
                <a:chOff x="1903658" y="4096162"/>
                <a:chExt cx="265051" cy="504000"/>
              </a:xfrm>
            </p:grpSpPr>
            <p:cxnSp>
              <p:nvCxnSpPr>
                <p:cNvPr id="182" name="Connecteur droit 181">
                  <a:extLst>
                    <a:ext uri="{FF2B5EF4-FFF2-40B4-BE49-F238E27FC236}">
                      <a16:creationId xmlns:a16="http://schemas.microsoft.com/office/drawing/2014/main" id="{57E3C446-3715-40D6-8CD2-039E2C5495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6183" y="4096162"/>
                  <a:ext cx="0" cy="504000"/>
                </a:xfrm>
                <a:prstGeom prst="lin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Ellipse 182">
                  <a:extLst>
                    <a:ext uri="{FF2B5EF4-FFF2-40B4-BE49-F238E27FC236}">
                      <a16:creationId xmlns:a16="http://schemas.microsoft.com/office/drawing/2014/main" id="{0A72E1D3-8964-44C4-BA32-0A8E4890EA36}"/>
                    </a:ext>
                  </a:extLst>
                </p:cNvPr>
                <p:cNvSpPr/>
                <p:nvPr/>
              </p:nvSpPr>
              <p:spPr>
                <a:xfrm>
                  <a:off x="1903658" y="4229710"/>
                  <a:ext cx="265051" cy="236904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r>
                    <a:rPr lang="fr-FR" sz="1100" b="1" dirty="0"/>
                    <a:t>2</a:t>
                  </a:r>
                </a:p>
              </p:txBody>
            </p:sp>
          </p:grp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F82F502A-AC63-4A67-9B78-8860957F6270}"/>
                  </a:ext>
                </a:extLst>
              </p:cNvPr>
              <p:cNvSpPr/>
              <p:nvPr/>
            </p:nvSpPr>
            <p:spPr>
              <a:xfrm>
                <a:off x="2102490" y="9547438"/>
                <a:ext cx="3240000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1000" b="1" dirty="0">
                    <a:solidFill>
                      <a:schemeClr val="accent1"/>
                    </a:solidFill>
                    <a:latin typeface="Univers Light" panose="020B0403020202020204" pitchFamily="34" charset="0"/>
                  </a:rPr>
                  <a:t>Respecter les règles de confidentialité et de déontologie, sensibiliser ses interlocuteurs, repérer les situations à risque</a:t>
                </a:r>
              </a:p>
            </p:txBody>
          </p:sp>
        </p:grp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D1CFCF62-532B-4CE1-A428-3F094D32B2FF}"/>
              </a:ext>
            </a:extLst>
          </p:cNvPr>
          <p:cNvGrpSpPr/>
          <p:nvPr/>
        </p:nvGrpSpPr>
        <p:grpSpPr>
          <a:xfrm>
            <a:off x="3995753" y="1528206"/>
            <a:ext cx="3456384" cy="481018"/>
            <a:chOff x="3635821" y="1491960"/>
            <a:chExt cx="3456384" cy="481018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D79DED7B-DA47-4931-8C23-1A25F810EDE8}"/>
                </a:ext>
              </a:extLst>
            </p:cNvPr>
            <p:cNvGrpSpPr/>
            <p:nvPr/>
          </p:nvGrpSpPr>
          <p:grpSpPr>
            <a:xfrm>
              <a:off x="3747100" y="1491960"/>
              <a:ext cx="3129082" cy="451140"/>
              <a:chOff x="3747100" y="1491960"/>
              <a:chExt cx="3129082" cy="451140"/>
            </a:xfrm>
          </p:grpSpPr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A065158A-9665-4C2D-B3AC-C0075196FAAC}"/>
                  </a:ext>
                </a:extLst>
              </p:cNvPr>
              <p:cNvSpPr/>
              <p:nvPr/>
            </p:nvSpPr>
            <p:spPr>
              <a:xfrm>
                <a:off x="3789012" y="1527277"/>
                <a:ext cx="3087170" cy="415823"/>
              </a:xfrm>
              <a:prstGeom prst="rect">
                <a:avLst/>
              </a:prstGeom>
              <a:solidFill>
                <a:srgbClr val="FFFFFF"/>
              </a:solidFill>
              <a:ln w="22225">
                <a:solidFill>
                  <a:schemeClr val="bg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FR" sz="1400" dirty="0" err="1"/>
              </a:p>
            </p:txBody>
          </p:sp>
          <p:sp>
            <p:nvSpPr>
              <p:cNvPr id="204" name="ZoneTexte 203">
                <a:extLst>
                  <a:ext uri="{FF2B5EF4-FFF2-40B4-BE49-F238E27FC236}">
                    <a16:creationId xmlns:a16="http://schemas.microsoft.com/office/drawing/2014/main" id="{046D1283-DCE1-4AFA-A2BA-9B6A815C9C57}"/>
                  </a:ext>
                </a:extLst>
              </p:cNvPr>
              <p:cNvSpPr txBox="1"/>
              <p:nvPr/>
            </p:nvSpPr>
            <p:spPr>
              <a:xfrm>
                <a:off x="3747100" y="1491960"/>
                <a:ext cx="845828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fr-FR"/>
                </a:defPPr>
                <a:lvl1pPr marL="108000" indent="-108000" algn="just">
                  <a:buFont typeface="Wingdings" panose="05000000000000000000" pitchFamily="2" charset="2"/>
                  <a:buChar char="§"/>
                  <a:defRPr sz="1000">
                    <a:solidFill>
                      <a:schemeClr val="tx2"/>
                    </a:solidFill>
                    <a:latin typeface="Univers Light" panose="020B0403020202020204" pitchFamily="34" charset="0"/>
                  </a:defRPr>
                </a:lvl1pPr>
              </a:lstStyle>
              <a:p>
                <a:pPr marL="0" indent="0" algn="l">
                  <a:buNone/>
                </a:pPr>
                <a:r>
                  <a:rPr lang="fr-FR" sz="800" b="1" dirty="0"/>
                  <a:t>Légende</a:t>
                </a:r>
              </a:p>
            </p:txBody>
          </p:sp>
        </p:grpSp>
        <p:grpSp>
          <p:nvGrpSpPr>
            <p:cNvPr id="189" name="Groupe 188">
              <a:extLst>
                <a:ext uri="{FF2B5EF4-FFF2-40B4-BE49-F238E27FC236}">
                  <a16:creationId xmlns:a16="http://schemas.microsoft.com/office/drawing/2014/main" id="{2196AC17-4A64-47AA-BC4C-EE7F379CFB25}"/>
                </a:ext>
              </a:extLst>
            </p:cNvPr>
            <p:cNvGrpSpPr/>
            <p:nvPr/>
          </p:nvGrpSpPr>
          <p:grpSpPr>
            <a:xfrm>
              <a:off x="5145033" y="1669592"/>
              <a:ext cx="1192567" cy="303386"/>
              <a:chOff x="5501712" y="1669592"/>
              <a:chExt cx="1192567" cy="303386"/>
            </a:xfrm>
          </p:grpSpPr>
          <p:sp>
            <p:nvSpPr>
              <p:cNvPr id="201" name="ZoneTexte 200">
                <a:extLst>
                  <a:ext uri="{FF2B5EF4-FFF2-40B4-BE49-F238E27FC236}">
                    <a16:creationId xmlns:a16="http://schemas.microsoft.com/office/drawing/2014/main" id="{118F73A0-F62D-46AA-90F8-6983B6AC056A}"/>
                  </a:ext>
                </a:extLst>
              </p:cNvPr>
              <p:cNvSpPr txBox="1"/>
              <p:nvPr/>
            </p:nvSpPr>
            <p:spPr>
              <a:xfrm>
                <a:off x="5501712" y="1757534"/>
                <a:ext cx="1192567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fr-FR"/>
                </a:defPPr>
                <a:lvl1pPr indent="0">
                  <a:buNone/>
                  <a:defRPr sz="1000">
                    <a:latin typeface="Univers Light" panose="020B0403020202020204" pitchFamily="34" charset="0"/>
                  </a:defRPr>
                </a:lvl1pPr>
              </a:lstStyle>
              <a:p>
                <a:pPr algn="ctr"/>
                <a:r>
                  <a:rPr lang="fr-FR" sz="800" dirty="0">
                    <a:solidFill>
                      <a:schemeClr val="tx2"/>
                    </a:solidFill>
                  </a:rPr>
                  <a:t>Niveau confirmé</a:t>
                </a:r>
              </a:p>
            </p:txBody>
          </p: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EA893939-77B5-434D-B9BA-E0848ABE5EF0}"/>
                  </a:ext>
                </a:extLst>
              </p:cNvPr>
              <p:cNvSpPr/>
              <p:nvPr/>
            </p:nvSpPr>
            <p:spPr>
              <a:xfrm>
                <a:off x="6016187" y="1669592"/>
                <a:ext cx="163617" cy="133002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800" b="1" dirty="0"/>
                  <a:t>3</a:t>
                </a:r>
              </a:p>
            </p:txBody>
          </p:sp>
        </p:grpSp>
        <p:grpSp>
          <p:nvGrpSpPr>
            <p:cNvPr id="190" name="Groupe 189">
              <a:extLst>
                <a:ext uri="{FF2B5EF4-FFF2-40B4-BE49-F238E27FC236}">
                  <a16:creationId xmlns:a16="http://schemas.microsoft.com/office/drawing/2014/main" id="{7C173E95-AA58-4128-8D34-513173E751D2}"/>
                </a:ext>
              </a:extLst>
            </p:cNvPr>
            <p:cNvGrpSpPr/>
            <p:nvPr/>
          </p:nvGrpSpPr>
          <p:grpSpPr>
            <a:xfrm>
              <a:off x="5899638" y="1669592"/>
              <a:ext cx="1192567" cy="303386"/>
              <a:chOff x="6322879" y="1669592"/>
              <a:chExt cx="1192567" cy="303386"/>
            </a:xfrm>
          </p:grpSpPr>
          <p:sp>
            <p:nvSpPr>
              <p:cNvPr id="199" name="ZoneTexte 198">
                <a:extLst>
                  <a:ext uri="{FF2B5EF4-FFF2-40B4-BE49-F238E27FC236}">
                    <a16:creationId xmlns:a16="http://schemas.microsoft.com/office/drawing/2014/main" id="{C2447913-6D32-42C6-A9BD-3D8CEFFA3C7D}"/>
                  </a:ext>
                </a:extLst>
              </p:cNvPr>
              <p:cNvSpPr txBox="1"/>
              <p:nvPr/>
            </p:nvSpPr>
            <p:spPr>
              <a:xfrm>
                <a:off x="6322879" y="1757534"/>
                <a:ext cx="1192567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fr-FR"/>
                </a:defPPr>
                <a:lvl1pPr indent="0">
                  <a:buNone/>
                  <a:defRPr sz="1000">
                    <a:latin typeface="Univers Light" panose="020B0403020202020204" pitchFamily="34" charset="0"/>
                  </a:defRPr>
                </a:lvl1pPr>
              </a:lstStyle>
              <a:p>
                <a:pPr algn="ctr"/>
                <a:r>
                  <a:rPr lang="fr-FR" sz="800" dirty="0">
                    <a:solidFill>
                      <a:schemeClr val="tx2"/>
                    </a:solidFill>
                  </a:rPr>
                  <a:t>Niveau expert</a:t>
                </a:r>
              </a:p>
            </p:txBody>
          </p:sp>
          <p:sp>
            <p:nvSpPr>
              <p:cNvPr id="200" name="Ellipse 199">
                <a:extLst>
                  <a:ext uri="{FF2B5EF4-FFF2-40B4-BE49-F238E27FC236}">
                    <a16:creationId xmlns:a16="http://schemas.microsoft.com/office/drawing/2014/main" id="{9B50A09C-E2E3-4496-9BF3-9606A5B74329}"/>
                  </a:ext>
                </a:extLst>
              </p:cNvPr>
              <p:cNvSpPr/>
              <p:nvPr/>
            </p:nvSpPr>
            <p:spPr>
              <a:xfrm>
                <a:off x="6837354" y="1669592"/>
                <a:ext cx="163617" cy="133002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800" b="1" dirty="0"/>
                  <a:t>4</a:t>
                </a:r>
              </a:p>
            </p:txBody>
          </p:sp>
        </p:grpSp>
        <p:grpSp>
          <p:nvGrpSpPr>
            <p:cNvPr id="191" name="Groupe 190">
              <a:extLst>
                <a:ext uri="{FF2B5EF4-FFF2-40B4-BE49-F238E27FC236}">
                  <a16:creationId xmlns:a16="http://schemas.microsoft.com/office/drawing/2014/main" id="{34386BCD-53E4-492E-B078-E11A60250504}"/>
                </a:ext>
              </a:extLst>
            </p:cNvPr>
            <p:cNvGrpSpPr/>
            <p:nvPr/>
          </p:nvGrpSpPr>
          <p:grpSpPr>
            <a:xfrm>
              <a:off x="4390427" y="1669592"/>
              <a:ext cx="1192567" cy="303386"/>
              <a:chOff x="4680545" y="1669592"/>
              <a:chExt cx="1192567" cy="303386"/>
            </a:xfrm>
          </p:grpSpPr>
          <p:sp>
            <p:nvSpPr>
              <p:cNvPr id="196" name="ZoneTexte 195">
                <a:extLst>
                  <a:ext uri="{FF2B5EF4-FFF2-40B4-BE49-F238E27FC236}">
                    <a16:creationId xmlns:a16="http://schemas.microsoft.com/office/drawing/2014/main" id="{BDC074D2-70BB-42EE-BDE1-773B1328EA4C}"/>
                  </a:ext>
                </a:extLst>
              </p:cNvPr>
              <p:cNvSpPr txBox="1"/>
              <p:nvPr/>
            </p:nvSpPr>
            <p:spPr>
              <a:xfrm>
                <a:off x="4680545" y="1757534"/>
                <a:ext cx="1192567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fr-FR"/>
                </a:defPPr>
                <a:lvl1pPr indent="0">
                  <a:buNone/>
                  <a:defRPr sz="1000">
                    <a:latin typeface="Univers Light" panose="020B0403020202020204" pitchFamily="34" charset="0"/>
                  </a:defRPr>
                </a:lvl1pPr>
              </a:lstStyle>
              <a:p>
                <a:pPr algn="ctr"/>
                <a:r>
                  <a:rPr lang="fr-FR" sz="800" dirty="0">
                    <a:solidFill>
                      <a:schemeClr val="tx2"/>
                    </a:solidFill>
                  </a:rPr>
                  <a:t>Niveau avancé</a:t>
                </a:r>
              </a:p>
            </p:txBody>
          </p:sp>
          <p:sp>
            <p:nvSpPr>
              <p:cNvPr id="198" name="Ellipse 197">
                <a:extLst>
                  <a:ext uri="{FF2B5EF4-FFF2-40B4-BE49-F238E27FC236}">
                    <a16:creationId xmlns:a16="http://schemas.microsoft.com/office/drawing/2014/main" id="{FC561F6A-9BE8-45C9-B43B-DED0CB2F6CAE}"/>
                  </a:ext>
                </a:extLst>
              </p:cNvPr>
              <p:cNvSpPr/>
              <p:nvPr/>
            </p:nvSpPr>
            <p:spPr>
              <a:xfrm>
                <a:off x="5195020" y="1669592"/>
                <a:ext cx="163617" cy="13300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800" b="1" dirty="0"/>
                  <a:t>2</a:t>
                </a:r>
              </a:p>
            </p:txBody>
          </p:sp>
        </p:grpSp>
        <p:grpSp>
          <p:nvGrpSpPr>
            <p:cNvPr id="193" name="Groupe 192">
              <a:extLst>
                <a:ext uri="{FF2B5EF4-FFF2-40B4-BE49-F238E27FC236}">
                  <a16:creationId xmlns:a16="http://schemas.microsoft.com/office/drawing/2014/main" id="{54E5B76C-1FFB-4399-9EC5-6562EDE604D4}"/>
                </a:ext>
              </a:extLst>
            </p:cNvPr>
            <p:cNvGrpSpPr/>
            <p:nvPr/>
          </p:nvGrpSpPr>
          <p:grpSpPr>
            <a:xfrm>
              <a:off x="3635821" y="1669592"/>
              <a:ext cx="1192567" cy="303386"/>
              <a:chOff x="3859378" y="1669592"/>
              <a:chExt cx="1192567" cy="303386"/>
            </a:xfrm>
          </p:grpSpPr>
          <p:sp>
            <p:nvSpPr>
              <p:cNvPr id="194" name="ZoneTexte 193">
                <a:extLst>
                  <a:ext uri="{FF2B5EF4-FFF2-40B4-BE49-F238E27FC236}">
                    <a16:creationId xmlns:a16="http://schemas.microsoft.com/office/drawing/2014/main" id="{E7DDB4C2-F987-48D2-B56C-931B3BB9BAA4}"/>
                  </a:ext>
                </a:extLst>
              </p:cNvPr>
              <p:cNvSpPr txBox="1"/>
              <p:nvPr/>
            </p:nvSpPr>
            <p:spPr>
              <a:xfrm>
                <a:off x="3859378" y="1757534"/>
                <a:ext cx="1192567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fr-FR"/>
                </a:defPPr>
                <a:lvl1pPr indent="0">
                  <a:buNone/>
                  <a:defRPr sz="1000">
                    <a:latin typeface="Univers Light" panose="020B0403020202020204" pitchFamily="34" charset="0"/>
                  </a:defRPr>
                </a:lvl1pPr>
              </a:lstStyle>
              <a:p>
                <a:pPr algn="ctr"/>
                <a:r>
                  <a:rPr lang="fr-FR" sz="800" dirty="0">
                    <a:solidFill>
                      <a:schemeClr val="tx2"/>
                    </a:solidFill>
                  </a:rPr>
                  <a:t>Niveau de base</a:t>
                </a:r>
              </a:p>
            </p:txBody>
          </p:sp>
          <p:sp>
            <p:nvSpPr>
              <p:cNvPr id="195" name="Ellipse 194">
                <a:extLst>
                  <a:ext uri="{FF2B5EF4-FFF2-40B4-BE49-F238E27FC236}">
                    <a16:creationId xmlns:a16="http://schemas.microsoft.com/office/drawing/2014/main" id="{D3D552C5-4C06-4FC7-8358-CC3736B8FA99}"/>
                  </a:ext>
                </a:extLst>
              </p:cNvPr>
              <p:cNvSpPr/>
              <p:nvPr/>
            </p:nvSpPr>
            <p:spPr>
              <a:xfrm>
                <a:off x="4373853" y="1669592"/>
                <a:ext cx="163617" cy="13300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800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26FC7793-ECCA-F787-8A99-D0AA83E81B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88" y="150743"/>
            <a:ext cx="1117053" cy="92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8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ZoneTexte 125">
            <a:extLst>
              <a:ext uri="{FF2B5EF4-FFF2-40B4-BE49-F238E27FC236}">
                <a16:creationId xmlns:a16="http://schemas.microsoft.com/office/drawing/2014/main" id="{B98F3625-1046-4D5F-ADD3-A4CAEFB445D3}"/>
              </a:ext>
            </a:extLst>
          </p:cNvPr>
          <p:cNvSpPr txBox="1"/>
          <p:nvPr/>
        </p:nvSpPr>
        <p:spPr>
          <a:xfrm>
            <a:off x="510584" y="1663087"/>
            <a:ext cx="3209469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600" b="1" dirty="0">
                <a:solidFill>
                  <a:schemeClr val="accent2"/>
                </a:solidFill>
                <a:latin typeface="Univers Light" panose="020B0403020202020204" pitchFamily="34" charset="0"/>
              </a:rPr>
              <a:t>Variabilité du métier</a:t>
            </a:r>
          </a:p>
        </p:txBody>
      </p:sp>
      <p:sp>
        <p:nvSpPr>
          <p:cNvPr id="127" name="Triangle isocèle 126">
            <a:extLst>
              <a:ext uri="{FF2B5EF4-FFF2-40B4-BE49-F238E27FC236}">
                <a16:creationId xmlns:a16="http://schemas.microsoft.com/office/drawing/2014/main" id="{ACBE601F-1288-475A-B512-BD910EF38035}"/>
              </a:ext>
            </a:extLst>
          </p:cNvPr>
          <p:cNvSpPr/>
          <p:nvPr/>
        </p:nvSpPr>
        <p:spPr>
          <a:xfrm rot="5400000">
            <a:off x="366673" y="1742402"/>
            <a:ext cx="163177" cy="95528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100" dirty="0" err="1">
              <a:solidFill>
                <a:schemeClr val="accent2"/>
              </a:solidFill>
            </a:endParaRPr>
          </a:p>
        </p:txBody>
      </p: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8A39C541-AE05-46FD-8BA0-E62BB599F9E4}"/>
              </a:ext>
            </a:extLst>
          </p:cNvPr>
          <p:cNvCxnSpPr>
            <a:cxnSpLocks/>
          </p:cNvCxnSpPr>
          <p:nvPr/>
        </p:nvCxnSpPr>
        <p:spPr>
          <a:xfrm>
            <a:off x="410396" y="1928364"/>
            <a:ext cx="3240000" cy="0"/>
          </a:xfrm>
          <a:prstGeom prst="line">
            <a:avLst/>
          </a:prstGeom>
          <a:ln w="25400">
            <a:solidFill>
              <a:srgbClr val="1C92D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0" name="Groupe 219">
            <a:extLst>
              <a:ext uri="{FF2B5EF4-FFF2-40B4-BE49-F238E27FC236}">
                <a16:creationId xmlns:a16="http://schemas.microsoft.com/office/drawing/2014/main" id="{967EE6A5-262A-424E-9421-305DB32E965D}"/>
              </a:ext>
            </a:extLst>
          </p:cNvPr>
          <p:cNvGrpSpPr/>
          <p:nvPr/>
        </p:nvGrpSpPr>
        <p:grpSpPr>
          <a:xfrm>
            <a:off x="4093843" y="155684"/>
            <a:ext cx="3214638" cy="970644"/>
            <a:chOff x="4093843" y="155684"/>
            <a:chExt cx="3214638" cy="970644"/>
          </a:xfrm>
        </p:grpSpPr>
        <p:pic>
          <p:nvPicPr>
            <p:cNvPr id="221" name="Graphique 220" descr="Loupe avec un remplissage uni">
              <a:extLst>
                <a:ext uri="{FF2B5EF4-FFF2-40B4-BE49-F238E27FC236}">
                  <a16:creationId xmlns:a16="http://schemas.microsoft.com/office/drawing/2014/main" id="{9F29CA22-EA5B-4355-9375-3190160DB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14680" y="155684"/>
              <a:ext cx="991119" cy="970644"/>
            </a:xfrm>
            <a:prstGeom prst="rect">
              <a:avLst/>
            </a:prstGeom>
          </p:spPr>
        </p:pic>
        <p:sp>
          <p:nvSpPr>
            <p:cNvPr id="222" name="ZoneTexte 221">
              <a:extLst>
                <a:ext uri="{FF2B5EF4-FFF2-40B4-BE49-F238E27FC236}">
                  <a16:creationId xmlns:a16="http://schemas.microsoft.com/office/drawing/2014/main" id="{A4883841-3E8F-4367-A3FB-E52D4B8EDB9F}"/>
                </a:ext>
              </a:extLst>
            </p:cNvPr>
            <p:cNvSpPr txBox="1"/>
            <p:nvPr/>
          </p:nvSpPr>
          <p:spPr>
            <a:xfrm>
              <a:off x="4093843" y="445496"/>
              <a:ext cx="3214638" cy="184639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fr-FR" sz="1200" dirty="0">
                  <a:solidFill>
                    <a:schemeClr val="bg1">
                      <a:lumMod val="50000"/>
                    </a:schemeClr>
                  </a:solidFill>
                  <a:latin typeface="Univers Light" panose="020B0403020202020204" pitchFamily="34" charset="0"/>
                </a:rPr>
                <a:t>LES FICHES MÉTIERS DE L’OBSERVATOIRE</a:t>
              </a:r>
            </a:p>
          </p:txBody>
        </p:sp>
      </p:grp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42A1732C-E8B1-46EE-84B8-D24418F63238}"/>
              </a:ext>
            </a:extLst>
          </p:cNvPr>
          <p:cNvCxnSpPr>
            <a:cxnSpLocks/>
          </p:cNvCxnSpPr>
          <p:nvPr/>
        </p:nvCxnSpPr>
        <p:spPr>
          <a:xfrm>
            <a:off x="3983344" y="6778049"/>
            <a:ext cx="3240000" cy="0"/>
          </a:xfrm>
          <a:prstGeom prst="line">
            <a:avLst/>
          </a:prstGeom>
          <a:ln w="25400">
            <a:solidFill>
              <a:srgbClr val="1C92D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e 3">
            <a:extLst>
              <a:ext uri="{FF2B5EF4-FFF2-40B4-BE49-F238E27FC236}">
                <a16:creationId xmlns:a16="http://schemas.microsoft.com/office/drawing/2014/main" id="{0017EB1A-2684-4435-84A1-1E71CBE31081}"/>
              </a:ext>
            </a:extLst>
          </p:cNvPr>
          <p:cNvGrpSpPr/>
          <p:nvPr/>
        </p:nvGrpSpPr>
        <p:grpSpPr>
          <a:xfrm>
            <a:off x="3973446" y="6515436"/>
            <a:ext cx="3478799" cy="1469148"/>
            <a:chOff x="3973446" y="6571660"/>
            <a:chExt cx="3478799" cy="1616063"/>
          </a:xfrm>
        </p:grpSpPr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801D9D51-E8B0-4BA3-BA13-6383DD7D2674}"/>
                </a:ext>
              </a:extLst>
            </p:cNvPr>
            <p:cNvSpPr txBox="1"/>
            <p:nvPr/>
          </p:nvSpPr>
          <p:spPr>
            <a:xfrm>
              <a:off x="4083532" y="6571660"/>
              <a:ext cx="3325269" cy="246221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fr-FR" sz="1600" b="1" dirty="0">
                  <a:solidFill>
                    <a:schemeClr val="accent2"/>
                  </a:solidFill>
                  <a:latin typeface="Univers Light" panose="020B0403020202020204" pitchFamily="34" charset="0"/>
                </a:rPr>
                <a:t>Tendances d’évolution du métier</a:t>
              </a:r>
            </a:p>
          </p:txBody>
        </p:sp>
        <p:sp>
          <p:nvSpPr>
            <p:cNvPr id="101" name="Triangle isocèle 100">
              <a:extLst>
                <a:ext uri="{FF2B5EF4-FFF2-40B4-BE49-F238E27FC236}">
                  <a16:creationId xmlns:a16="http://schemas.microsoft.com/office/drawing/2014/main" id="{53422097-A604-4AE0-94DA-52D194D24D93}"/>
                </a:ext>
              </a:extLst>
            </p:cNvPr>
            <p:cNvSpPr/>
            <p:nvPr/>
          </p:nvSpPr>
          <p:spPr>
            <a:xfrm rot="5400000">
              <a:off x="3939621" y="6650975"/>
              <a:ext cx="163177" cy="9552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 sz="1100" dirty="0" err="1">
                <a:solidFill>
                  <a:schemeClr val="accent2"/>
                </a:solidFill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9C680D0D-EADB-41EF-9406-79332806A869}"/>
                </a:ext>
              </a:extLst>
            </p:cNvPr>
            <p:cNvSpPr txBox="1"/>
            <p:nvPr/>
          </p:nvSpPr>
          <p:spPr>
            <a:xfrm>
              <a:off x="3978345" y="6901218"/>
              <a:ext cx="3473900" cy="1286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108000" indent="-108000">
                <a:buFont typeface="Wingdings" panose="05000000000000000000" pitchFamily="2" charset="2"/>
                <a:buChar char="§"/>
                <a:defRPr sz="1000">
                  <a:latin typeface="Univers Light" panose="020B0403020202020204" pitchFamily="34" charset="0"/>
                </a:defRPr>
              </a:lvl1pPr>
            </a:lstStyle>
            <a:p>
              <a:r>
                <a:rPr lang="fr-FR" dirty="0">
                  <a:solidFill>
                    <a:schemeClr val="tx2"/>
                  </a:solidFill>
                </a:rPr>
                <a:t>Renforcement des compétences en informatique et analyse de données</a:t>
              </a:r>
            </a:p>
            <a:p>
              <a:r>
                <a:rPr lang="fr-FR" dirty="0">
                  <a:solidFill>
                    <a:schemeClr val="tx2"/>
                  </a:solidFill>
                </a:rPr>
                <a:t>Plus grande spécialisation des collaborateurs par secteur d’activités et type de mission (gestion patrimoniale…) </a:t>
              </a:r>
            </a:p>
            <a:p>
              <a:r>
                <a:rPr lang="fr-FR" dirty="0">
                  <a:solidFill>
                    <a:schemeClr val="tx2"/>
                  </a:solidFill>
                </a:rPr>
                <a:t>Développement des missions d’accompagnement et de conseil sur des besoins spécifiques du dirigeant </a:t>
              </a:r>
            </a:p>
            <a:p>
              <a:endParaRPr lang="fr-FR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D7546F4C-6464-4C9A-B6E5-421EF675CAE4}"/>
              </a:ext>
            </a:extLst>
          </p:cNvPr>
          <p:cNvGrpSpPr/>
          <p:nvPr/>
        </p:nvGrpSpPr>
        <p:grpSpPr>
          <a:xfrm>
            <a:off x="3978882" y="7866186"/>
            <a:ext cx="3350087" cy="269296"/>
            <a:chOff x="3978882" y="7866186"/>
            <a:chExt cx="3350087" cy="269296"/>
          </a:xfrm>
        </p:grpSpPr>
        <p:grpSp>
          <p:nvGrpSpPr>
            <p:cNvPr id="105" name="Groupe 104">
              <a:extLst>
                <a:ext uri="{FF2B5EF4-FFF2-40B4-BE49-F238E27FC236}">
                  <a16:creationId xmlns:a16="http://schemas.microsoft.com/office/drawing/2014/main" id="{6AFAE93F-8F73-42CD-A47D-A66B8B8C6458}"/>
                </a:ext>
              </a:extLst>
            </p:cNvPr>
            <p:cNvGrpSpPr/>
            <p:nvPr/>
          </p:nvGrpSpPr>
          <p:grpSpPr>
            <a:xfrm>
              <a:off x="3978882" y="7866186"/>
              <a:ext cx="3350087" cy="223837"/>
              <a:chOff x="433240" y="2440348"/>
              <a:chExt cx="1723338" cy="246221"/>
            </a:xfrm>
          </p:grpSpPr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5DC10516-9D5D-42DB-A0AB-164208BC1CCC}"/>
                  </a:ext>
                </a:extLst>
              </p:cNvPr>
              <p:cNvSpPr txBox="1"/>
              <p:nvPr/>
            </p:nvSpPr>
            <p:spPr>
              <a:xfrm>
                <a:off x="489871" y="2440348"/>
                <a:ext cx="1666707" cy="246221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r>
                  <a:rPr lang="fr-FR" sz="1600" b="1" dirty="0">
                    <a:solidFill>
                      <a:schemeClr val="accent2"/>
                    </a:solidFill>
                    <a:latin typeface="Univers Light" panose="020B0403020202020204" pitchFamily="34" charset="0"/>
                  </a:rPr>
                  <a:t>Perspectives professionnelles</a:t>
                </a:r>
              </a:p>
            </p:txBody>
          </p:sp>
          <p:sp>
            <p:nvSpPr>
              <p:cNvPr id="108" name="Triangle isocèle 107">
                <a:extLst>
                  <a:ext uri="{FF2B5EF4-FFF2-40B4-BE49-F238E27FC236}">
                    <a16:creationId xmlns:a16="http://schemas.microsoft.com/office/drawing/2014/main" id="{35F108E7-129E-404C-B23B-97038DB5B3B3}"/>
                  </a:ext>
                </a:extLst>
              </p:cNvPr>
              <p:cNvSpPr/>
              <p:nvPr/>
            </p:nvSpPr>
            <p:spPr>
              <a:xfrm rot="5400000">
                <a:off x="376222" y="2542855"/>
                <a:ext cx="163177" cy="49141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FR" sz="1100" dirty="0" err="1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106" name="Connecteur droit 105">
              <a:extLst>
                <a:ext uri="{FF2B5EF4-FFF2-40B4-BE49-F238E27FC236}">
                  <a16:creationId xmlns:a16="http://schemas.microsoft.com/office/drawing/2014/main" id="{1965D122-FF8E-405B-97EC-78B335C97737}"/>
                </a:ext>
              </a:extLst>
            </p:cNvPr>
            <p:cNvCxnSpPr>
              <a:cxnSpLocks/>
            </p:cNvCxnSpPr>
            <p:nvPr/>
          </p:nvCxnSpPr>
          <p:spPr>
            <a:xfrm>
              <a:off x="3988780" y="8135482"/>
              <a:ext cx="3240000" cy="0"/>
            </a:xfrm>
            <a:prstGeom prst="line">
              <a:avLst/>
            </a:prstGeom>
            <a:ln w="25400">
              <a:solidFill>
                <a:srgbClr val="1C92D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ZoneTexte 103">
            <a:extLst>
              <a:ext uri="{FF2B5EF4-FFF2-40B4-BE49-F238E27FC236}">
                <a16:creationId xmlns:a16="http://schemas.microsoft.com/office/drawing/2014/main" id="{4A36D89B-A17D-4E79-AC81-666F9488D64F}"/>
              </a:ext>
            </a:extLst>
          </p:cNvPr>
          <p:cNvSpPr txBox="1"/>
          <p:nvPr/>
        </p:nvSpPr>
        <p:spPr>
          <a:xfrm>
            <a:off x="3978345" y="8134766"/>
            <a:ext cx="33274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algn="just">
              <a:defRPr sz="1000">
                <a:latin typeface="Univers Light" panose="020B0403020202020204" pitchFamily="34" charset="0"/>
              </a:defRPr>
            </a:lvl1pPr>
          </a:lstStyle>
          <a:p>
            <a:pPr marL="108000" indent="-108000" algn="l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2"/>
                </a:solidFill>
              </a:rPr>
              <a:t>Autres métiers des cabinets comptables : Collaborateur comptable spécialisé « Gestion et patrimoine », « Pilotage de la performance et Opérations comptables complexes » ou « Métiers et sectoriel », Chef de mission comptable, Expert-comptable (sous condition d’obtention du DEC), Responsable méthodes, métiers de l’audit, du conseil financier (consultant finance ou consultant « Transaction Service »)… </a:t>
            </a:r>
          </a:p>
          <a:p>
            <a:pPr marL="108000" indent="-108000" algn="l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2"/>
                </a:solidFill>
              </a:rPr>
              <a:t>Métiers des directions financières : direction comptable, contrôle de gestion, contrôle interne…</a:t>
            </a:r>
          </a:p>
          <a:p>
            <a:pPr marL="108000" indent="-108000" algn="l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2"/>
                </a:solidFill>
              </a:rPr>
              <a:t>Métiers du conseil : conseil en finance, conseil en management</a:t>
            </a:r>
          </a:p>
          <a:p>
            <a:pPr marL="108000" indent="-108000" algn="l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2"/>
                </a:solidFill>
              </a:rPr>
              <a:t>Métiers de l’analyse financière et de la gestion d’actifs des banques, sociétés d’assurance, fonds d’investissement… 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D0B3E300-8CF5-42E1-BE4A-BDD2E0D57766}"/>
              </a:ext>
            </a:extLst>
          </p:cNvPr>
          <p:cNvSpPr txBox="1"/>
          <p:nvPr/>
        </p:nvSpPr>
        <p:spPr>
          <a:xfrm>
            <a:off x="369971" y="4482197"/>
            <a:ext cx="3325269" cy="2162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indent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>
                <a:solidFill>
                  <a:schemeClr val="accent3">
                    <a:lumMod val="75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fr-FR" sz="1100" dirty="0">
                <a:solidFill>
                  <a:schemeClr val="accent2"/>
                </a:solidFill>
              </a:rPr>
              <a:t>Selon les spécialités du cabinet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16D938E2-4346-48F5-897B-5F680C1ED040}"/>
              </a:ext>
            </a:extLst>
          </p:cNvPr>
          <p:cNvSpPr txBox="1"/>
          <p:nvPr/>
        </p:nvSpPr>
        <p:spPr>
          <a:xfrm>
            <a:off x="420574" y="4789044"/>
            <a:ext cx="3240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108000" indent="-108000" algn="just"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  <a:latin typeface="Univers Light" panose="020B0403020202020204" pitchFamily="34" charset="0"/>
              </a:defRPr>
            </a:lvl1pPr>
          </a:lstStyle>
          <a:p>
            <a:pPr algn="l"/>
            <a:r>
              <a:rPr lang="fr-FR" dirty="0"/>
              <a:t>Le Collaborateur comptable intervient sur un portefeuille de clients de secteurs plus ou moins variés selon les cabinets (clientèle historique, positionnement concurrentiel sur un territoire…).</a:t>
            </a:r>
          </a:p>
          <a:p>
            <a:pPr algn="l"/>
            <a:r>
              <a:rPr lang="fr-FR" dirty="0"/>
              <a:t>Selon les modes d’organisation du cabinet (présence ou non d’Assistants comptables), les tâches de collecte, de saisie et de contrôle des informations comptables sont plus ou moins importantes.</a:t>
            </a:r>
          </a:p>
        </p:txBody>
      </p:sp>
      <p:cxnSp>
        <p:nvCxnSpPr>
          <p:cNvPr id="112" name="Connecteur droit 111">
            <a:extLst>
              <a:ext uri="{FF2B5EF4-FFF2-40B4-BE49-F238E27FC236}">
                <a16:creationId xmlns:a16="http://schemas.microsoft.com/office/drawing/2014/main" id="{691E2A3C-D7AE-4457-9E1B-B8454B4A5E76}"/>
              </a:ext>
            </a:extLst>
          </p:cNvPr>
          <p:cNvCxnSpPr>
            <a:cxnSpLocks/>
          </p:cNvCxnSpPr>
          <p:nvPr/>
        </p:nvCxnSpPr>
        <p:spPr>
          <a:xfrm flipV="1">
            <a:off x="395813" y="4755624"/>
            <a:ext cx="3168000" cy="1243"/>
          </a:xfrm>
          <a:prstGeom prst="line">
            <a:avLst/>
          </a:prstGeom>
          <a:ln>
            <a:solidFill>
              <a:srgbClr val="1C9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 7">
            <a:extLst>
              <a:ext uri="{FF2B5EF4-FFF2-40B4-BE49-F238E27FC236}">
                <a16:creationId xmlns:a16="http://schemas.microsoft.com/office/drawing/2014/main" id="{209CFF3B-DA44-4D1E-9789-27AB26B8C973}"/>
              </a:ext>
            </a:extLst>
          </p:cNvPr>
          <p:cNvGrpSpPr/>
          <p:nvPr/>
        </p:nvGrpSpPr>
        <p:grpSpPr>
          <a:xfrm>
            <a:off x="369971" y="2000379"/>
            <a:ext cx="3325269" cy="2522448"/>
            <a:chOff x="369971" y="2000379"/>
            <a:chExt cx="3325269" cy="2522448"/>
          </a:xfrm>
        </p:grpSpPr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2E310E27-268E-470D-83D4-450F7DE133F1}"/>
                </a:ext>
              </a:extLst>
            </p:cNvPr>
            <p:cNvSpPr txBox="1"/>
            <p:nvPr/>
          </p:nvSpPr>
          <p:spPr>
            <a:xfrm>
              <a:off x="369971" y="2000379"/>
              <a:ext cx="3325269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indent="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>
                  <a:solidFill>
                    <a:schemeClr val="accent3">
                      <a:lumMod val="75000"/>
                    </a:schemeClr>
                  </a:solidFill>
                  <a:latin typeface="Univers Light" panose="020B0403020202020204" pitchFamily="34" charset="0"/>
                </a:defRPr>
              </a:lvl1pPr>
            </a:lstStyle>
            <a:p>
              <a:r>
                <a:rPr lang="fr-FR" sz="1100" dirty="0">
                  <a:solidFill>
                    <a:schemeClr val="accent2"/>
                  </a:solidFill>
                </a:rPr>
                <a:t>Selon la taille du cabinet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FD824262-D8A8-4118-9609-69D47F0AE7AD}"/>
                </a:ext>
              </a:extLst>
            </p:cNvPr>
            <p:cNvSpPr txBox="1"/>
            <p:nvPr/>
          </p:nvSpPr>
          <p:spPr>
            <a:xfrm>
              <a:off x="420574" y="2276058"/>
              <a:ext cx="3249898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108000" indent="-108000" algn="just">
                <a:buFont typeface="Wingdings" panose="05000000000000000000" pitchFamily="2" charset="2"/>
                <a:buChar char="§"/>
                <a:defRPr sz="1000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marL="0" indent="0" algn="l">
                <a:buNone/>
              </a:pPr>
              <a:r>
                <a:rPr lang="fr-FR" dirty="0"/>
                <a:t>Dans les petits cabinets, les Collaborateurs comptables interviennent fréquemment sur des domaines autres que l’expertise comptable : </a:t>
              </a:r>
            </a:p>
            <a:p>
              <a:pPr algn="l"/>
              <a:r>
                <a:rPr lang="fr-FR" dirty="0"/>
                <a:t>Expertise sociale, fiscale et juridique (appui au choix du statut d’entreprise, conseil en fiscalité d’entreprise…)</a:t>
              </a:r>
            </a:p>
            <a:p>
              <a:pPr algn="l"/>
              <a:r>
                <a:rPr lang="fr-FR" dirty="0"/>
                <a:t>Participation à des missions d’audit financier</a:t>
              </a:r>
            </a:p>
            <a:p>
              <a:pPr algn="l"/>
              <a:r>
                <a:rPr lang="fr-FR" dirty="0"/>
                <a:t>Participation à des missions de conseil financier et d’appui à la gestion d’entreprise.</a:t>
              </a:r>
            </a:p>
            <a:p>
              <a:pPr marL="0" indent="0" algn="l">
                <a:buNone/>
              </a:pPr>
              <a:r>
                <a:rPr lang="fr-FR" dirty="0"/>
                <a:t>Les Collaborateurs comptables des grands cabinets sont davantage spécialisés par grade, secteur d’activité et prestations réalisées (consolidation des comptes, transmission-cessions d’entreprise, fusions-acquisitions…).</a:t>
              </a:r>
            </a:p>
          </p:txBody>
        </p: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1B49E769-3BD3-4A3B-8280-CC8D2F9640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5813" y="2261181"/>
              <a:ext cx="3168000" cy="1504"/>
            </a:xfrm>
            <a:prstGeom prst="line">
              <a:avLst/>
            </a:prstGeom>
            <a:ln>
              <a:solidFill>
                <a:srgbClr val="1C92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503D623F-B7B1-4761-8ADD-D18826994B31}"/>
              </a:ext>
            </a:extLst>
          </p:cNvPr>
          <p:cNvGrpSpPr/>
          <p:nvPr/>
        </p:nvGrpSpPr>
        <p:grpSpPr>
          <a:xfrm>
            <a:off x="369971" y="6308265"/>
            <a:ext cx="3325269" cy="1291486"/>
            <a:chOff x="369971" y="6065986"/>
            <a:chExt cx="3325269" cy="1291486"/>
          </a:xfrm>
        </p:grpSpPr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AF3D5513-BF9B-4E23-A5CD-D9F5CE73A3B1}"/>
                </a:ext>
              </a:extLst>
            </p:cNvPr>
            <p:cNvSpPr txBox="1"/>
            <p:nvPr/>
          </p:nvSpPr>
          <p:spPr>
            <a:xfrm>
              <a:off x="420574" y="6341809"/>
              <a:ext cx="324000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108000" indent="-108000" algn="just">
                <a:buFont typeface="Wingdings" panose="05000000000000000000" pitchFamily="2" charset="2"/>
                <a:buChar char="§"/>
                <a:defRPr sz="1000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dirty="0"/>
                <a:t>Possibilité d’encadrement de Collaborateurs comptables juniors ou d’Assistants comptables après quelques années d’expérience</a:t>
              </a:r>
            </a:p>
            <a:p>
              <a:pPr algn="l"/>
              <a:r>
                <a:rPr lang="fr-FR" dirty="0"/>
                <a:t>Hausse du nombre de dossiers d’intervention, de leur niveau de complexité et du degré de contact avec le client avec l’expérience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1ACCE7B-DD40-4144-93E6-9E286C1BAE9D}"/>
                </a:ext>
              </a:extLst>
            </p:cNvPr>
            <p:cNvSpPr txBox="1"/>
            <p:nvPr/>
          </p:nvSpPr>
          <p:spPr>
            <a:xfrm>
              <a:off x="369971" y="6065986"/>
              <a:ext cx="3325269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indent="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>
                  <a:solidFill>
                    <a:schemeClr val="accent3">
                      <a:lumMod val="75000"/>
                    </a:schemeClr>
                  </a:solidFill>
                  <a:latin typeface="Univers Light" panose="020B0403020202020204" pitchFamily="34" charset="0"/>
                </a:defRPr>
              </a:lvl1pPr>
            </a:lstStyle>
            <a:p>
              <a:r>
                <a:rPr lang="fr-FR" sz="1100" dirty="0">
                  <a:solidFill>
                    <a:schemeClr val="accent2"/>
                  </a:solidFill>
                </a:rPr>
                <a:t>Selon l’expérience du professionnel</a:t>
              </a:r>
            </a:p>
          </p:txBody>
        </p:sp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A7CB8984-0AC8-41E1-B06F-EB8622F561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5813" y="6326788"/>
              <a:ext cx="3168000" cy="1504"/>
            </a:xfrm>
            <a:prstGeom prst="line">
              <a:avLst/>
            </a:prstGeom>
            <a:ln>
              <a:solidFill>
                <a:srgbClr val="1C92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9B64068-C4B9-4FF9-875B-CDE8A9758582}"/>
              </a:ext>
            </a:extLst>
          </p:cNvPr>
          <p:cNvGrpSpPr/>
          <p:nvPr/>
        </p:nvGrpSpPr>
        <p:grpSpPr>
          <a:xfrm>
            <a:off x="420574" y="7725792"/>
            <a:ext cx="3283900" cy="2251858"/>
            <a:chOff x="420574" y="7290122"/>
            <a:chExt cx="3283900" cy="2477045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620A95C0-DC18-4717-95F8-4E14B5D46E1D}"/>
                </a:ext>
              </a:extLst>
            </p:cNvPr>
            <p:cNvGrpSpPr/>
            <p:nvPr/>
          </p:nvGrpSpPr>
          <p:grpSpPr>
            <a:xfrm>
              <a:off x="454576" y="7290122"/>
              <a:ext cx="3249898" cy="327176"/>
              <a:chOff x="454576" y="7290122"/>
              <a:chExt cx="3249898" cy="327176"/>
            </a:xfrm>
          </p:grpSpPr>
          <p:cxnSp>
            <p:nvCxnSpPr>
              <p:cNvPr id="111" name="Connecteur droit 110">
                <a:extLst>
                  <a:ext uri="{FF2B5EF4-FFF2-40B4-BE49-F238E27FC236}">
                    <a16:creationId xmlns:a16="http://schemas.microsoft.com/office/drawing/2014/main" id="{7B57D5A4-2037-4B75-9966-0F169393D5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4474" y="7617298"/>
                <a:ext cx="3240000" cy="0"/>
              </a:xfrm>
              <a:prstGeom prst="line">
                <a:avLst/>
              </a:prstGeom>
              <a:ln w="25400">
                <a:solidFill>
                  <a:srgbClr val="1C92DA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0" name="Groupe 109">
                <a:extLst>
                  <a:ext uri="{FF2B5EF4-FFF2-40B4-BE49-F238E27FC236}">
                    <a16:creationId xmlns:a16="http://schemas.microsoft.com/office/drawing/2014/main" id="{D9A65EB5-DE36-4E09-8865-0C643FC0F140}"/>
                  </a:ext>
                </a:extLst>
              </p:cNvPr>
              <p:cNvGrpSpPr/>
              <p:nvPr/>
            </p:nvGrpSpPr>
            <p:grpSpPr>
              <a:xfrm>
                <a:off x="454576" y="7290122"/>
                <a:ext cx="3195823" cy="246221"/>
                <a:chOff x="433240" y="2440348"/>
                <a:chExt cx="1643982" cy="246221"/>
              </a:xfrm>
            </p:grpSpPr>
            <p:sp>
              <p:nvSpPr>
                <p:cNvPr id="114" name="ZoneTexte 113">
                  <a:extLst>
                    <a:ext uri="{FF2B5EF4-FFF2-40B4-BE49-F238E27FC236}">
                      <a16:creationId xmlns:a16="http://schemas.microsoft.com/office/drawing/2014/main" id="{4526E48D-722A-43F7-BFC7-BD8607EB35A5}"/>
                    </a:ext>
                  </a:extLst>
                </p:cNvPr>
                <p:cNvSpPr txBox="1"/>
                <p:nvPr/>
              </p:nvSpPr>
              <p:spPr>
                <a:xfrm>
                  <a:off x="489871" y="2440348"/>
                  <a:ext cx="1587351" cy="246221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r>
                    <a:rPr lang="fr-FR" sz="1600" b="1" dirty="0">
                      <a:solidFill>
                        <a:schemeClr val="accent2"/>
                      </a:solidFill>
                      <a:latin typeface="Univers Light" panose="020B0403020202020204" pitchFamily="34" charset="0"/>
                    </a:rPr>
                    <a:t>Conditions d’exercice</a:t>
                  </a:r>
                </a:p>
              </p:txBody>
            </p:sp>
            <p:sp>
              <p:nvSpPr>
                <p:cNvPr id="115" name="Triangle isocèle 114">
                  <a:extLst>
                    <a:ext uri="{FF2B5EF4-FFF2-40B4-BE49-F238E27FC236}">
                      <a16:creationId xmlns:a16="http://schemas.microsoft.com/office/drawing/2014/main" id="{999B85B7-ADAC-4ADE-AFF6-E2A5E175B0C2}"/>
                    </a:ext>
                  </a:extLst>
                </p:cNvPr>
                <p:cNvSpPr/>
                <p:nvPr/>
              </p:nvSpPr>
              <p:spPr>
                <a:xfrm rot="5400000">
                  <a:off x="376222" y="2542855"/>
                  <a:ext cx="163177" cy="49141"/>
                </a:xfrm>
                <a:prstGeom prst="triangl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fr-FR" sz="1100" dirty="0" err="1">
                    <a:solidFill>
                      <a:schemeClr val="accent2"/>
                    </a:solidFill>
                  </a:endParaRPr>
                </a:p>
              </p:txBody>
            </p:sp>
          </p:grpSp>
        </p:grp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12FA9338-88D2-4D5C-AA5C-39F8C3581043}"/>
                </a:ext>
              </a:extLst>
            </p:cNvPr>
            <p:cNvSpPr txBox="1"/>
            <p:nvPr/>
          </p:nvSpPr>
          <p:spPr>
            <a:xfrm>
              <a:off x="420574" y="7634276"/>
              <a:ext cx="3271793" cy="21328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108000" indent="-108000" algn="just">
                <a:buFont typeface="Wingdings" panose="05000000000000000000" pitchFamily="2" charset="2"/>
                <a:buChar char="§"/>
                <a:defRPr sz="1000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i="1" dirty="0"/>
                <a:t>Relations professionnelles internes </a:t>
              </a:r>
              <a:r>
                <a:rPr lang="fr-FR" dirty="0"/>
                <a:t>: Assistant comptable, Chef de mission comptable, Expert-comptable, Commissaire aux comptes, Juriste…</a:t>
              </a:r>
            </a:p>
            <a:p>
              <a:pPr algn="l"/>
              <a:r>
                <a:rPr lang="fr-FR" i="1" dirty="0"/>
                <a:t>Relations professionnelles externes </a:t>
              </a:r>
              <a:r>
                <a:rPr lang="fr-FR" dirty="0"/>
                <a:t>: Dirigeant, Responsable Administratif et Financier, Responsable comptable, Comptable, Contrôleur de gestion, Responsable SI… </a:t>
              </a:r>
            </a:p>
            <a:p>
              <a:pPr algn="l"/>
              <a:r>
                <a:rPr lang="fr-FR" i="1" dirty="0"/>
                <a:t>Télétravail</a:t>
              </a:r>
              <a:r>
                <a:rPr lang="fr-FR" dirty="0"/>
                <a:t> : possible sur une partie significative des activités, mais variable selon l’accès aux outils métiers, aux documents et systèmes clients, et selon les pratiques internes du cabinet</a:t>
              </a:r>
            </a:p>
            <a:p>
              <a:pPr algn="l"/>
              <a:endParaRPr lang="fr-FR" dirty="0"/>
            </a:p>
          </p:txBody>
        </p:sp>
      </p:grp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D4876B99-ADFC-4EE8-9BAB-FDAFBFBCC712}"/>
              </a:ext>
            </a:extLst>
          </p:cNvPr>
          <p:cNvCxnSpPr>
            <a:cxnSpLocks/>
          </p:cNvCxnSpPr>
          <p:nvPr/>
        </p:nvCxnSpPr>
        <p:spPr>
          <a:xfrm flipV="1">
            <a:off x="3935345" y="2264168"/>
            <a:ext cx="3168000" cy="1504"/>
          </a:xfrm>
          <a:prstGeom prst="line">
            <a:avLst/>
          </a:prstGeom>
          <a:ln>
            <a:solidFill>
              <a:srgbClr val="1C9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2C8A8778-FB40-4A42-83C0-918212209C5A}"/>
              </a:ext>
            </a:extLst>
          </p:cNvPr>
          <p:cNvSpPr txBox="1"/>
          <p:nvPr/>
        </p:nvSpPr>
        <p:spPr>
          <a:xfrm>
            <a:off x="240924" y="1220429"/>
            <a:ext cx="4326264" cy="307777"/>
          </a:xfrm>
          <a:prstGeom prst="rect">
            <a:avLst/>
          </a:prstGeom>
          <a:solidFill>
            <a:srgbClr val="1C92D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Univers Light" panose="020B0403020202020204" pitchFamily="34" charset="0"/>
              </a:rPr>
              <a:t>Collaborateur comptable généraliste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420D5275-41C2-49B9-920C-4D4B8D52F85B}"/>
              </a:ext>
            </a:extLst>
          </p:cNvPr>
          <p:cNvSpPr txBox="1"/>
          <p:nvPr/>
        </p:nvSpPr>
        <p:spPr>
          <a:xfrm>
            <a:off x="4046776" y="1663291"/>
            <a:ext cx="3405469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600" b="1" dirty="0">
                <a:solidFill>
                  <a:schemeClr val="accent2"/>
                </a:solidFill>
                <a:latin typeface="Univers Light" panose="020B0403020202020204" pitchFamily="34" charset="0"/>
              </a:rPr>
              <a:t>Prérequis pour l’exercice du métier</a:t>
            </a:r>
          </a:p>
        </p:txBody>
      </p:sp>
      <p:sp>
        <p:nvSpPr>
          <p:cNvPr id="81" name="Triangle isocèle 80">
            <a:extLst>
              <a:ext uri="{FF2B5EF4-FFF2-40B4-BE49-F238E27FC236}">
                <a16:creationId xmlns:a16="http://schemas.microsoft.com/office/drawing/2014/main" id="{9B3F64B3-C0B0-495D-B9E3-9E4A30F9458B}"/>
              </a:ext>
            </a:extLst>
          </p:cNvPr>
          <p:cNvSpPr/>
          <p:nvPr/>
        </p:nvSpPr>
        <p:spPr>
          <a:xfrm rot="5400000">
            <a:off x="3902865" y="1742606"/>
            <a:ext cx="163177" cy="95528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100" dirty="0" err="1">
              <a:solidFill>
                <a:schemeClr val="accent2"/>
              </a:solidFill>
            </a:endParaRPr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AC739428-2067-4460-9248-BD2A32B90E64}"/>
              </a:ext>
            </a:extLst>
          </p:cNvPr>
          <p:cNvCxnSpPr>
            <a:cxnSpLocks/>
          </p:cNvCxnSpPr>
          <p:nvPr/>
        </p:nvCxnSpPr>
        <p:spPr>
          <a:xfrm>
            <a:off x="3946588" y="1936188"/>
            <a:ext cx="3240000" cy="0"/>
          </a:xfrm>
          <a:prstGeom prst="line">
            <a:avLst/>
          </a:prstGeom>
          <a:ln w="25400">
            <a:solidFill>
              <a:srgbClr val="1C92D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e 8">
            <a:extLst>
              <a:ext uri="{FF2B5EF4-FFF2-40B4-BE49-F238E27FC236}">
                <a16:creationId xmlns:a16="http://schemas.microsoft.com/office/drawing/2014/main" id="{AC113FB0-F6E1-499A-B021-191EBAFB4A03}"/>
              </a:ext>
            </a:extLst>
          </p:cNvPr>
          <p:cNvGrpSpPr/>
          <p:nvPr/>
        </p:nvGrpSpPr>
        <p:grpSpPr>
          <a:xfrm>
            <a:off x="3935345" y="2001919"/>
            <a:ext cx="3168000" cy="1753577"/>
            <a:chOff x="3935345" y="2001919"/>
            <a:chExt cx="3168000" cy="1753577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67A1A514-CA7F-49BE-8B7E-C9358E60BC8B}"/>
                </a:ext>
              </a:extLst>
            </p:cNvPr>
            <p:cNvSpPr txBox="1"/>
            <p:nvPr/>
          </p:nvSpPr>
          <p:spPr>
            <a:xfrm>
              <a:off x="3935345" y="2278168"/>
              <a:ext cx="316800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indent="0" algn="just">
                <a:buFont typeface="Wingdings" panose="05000000000000000000" pitchFamily="2" charset="2"/>
                <a:buNone/>
                <a:defRPr sz="1000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algn="l"/>
              <a:r>
                <a:rPr lang="fr-FR" dirty="0"/>
                <a:t>Bac+2 à Bac+5 en comptabilité, gestion, audit, finance, par exemple :</a:t>
              </a:r>
            </a:p>
            <a:p>
              <a:pPr marL="108000" indent="-108000" algn="l">
                <a:buFont typeface="Wingdings" panose="05000000000000000000" pitchFamily="2" charset="2"/>
                <a:buChar char="§"/>
              </a:pPr>
              <a:r>
                <a:rPr lang="fr-FR" dirty="0"/>
                <a:t>BTS Comptabilité et Gestion</a:t>
              </a:r>
            </a:p>
            <a:p>
              <a:pPr marL="108000" indent="-108000" algn="l">
                <a:buFont typeface="Wingdings" panose="05000000000000000000" pitchFamily="2" charset="2"/>
                <a:buChar char="§"/>
              </a:pPr>
              <a:r>
                <a:rPr lang="fr-FR" dirty="0"/>
                <a:t>DCG (Diplôme de Comptabilité et de Gestion)</a:t>
              </a:r>
            </a:p>
            <a:p>
              <a:pPr marL="108000" indent="-108000" algn="l">
                <a:buFont typeface="Wingdings" panose="05000000000000000000" pitchFamily="2" charset="2"/>
                <a:buChar char="§"/>
              </a:pPr>
              <a:r>
                <a:rPr lang="fr-FR" dirty="0"/>
                <a:t>Licence CCA (Comptabilité Contrôle Audit)</a:t>
              </a:r>
            </a:p>
            <a:p>
              <a:pPr marL="108000" indent="-108000" algn="l">
                <a:buFont typeface="Wingdings" panose="05000000000000000000" pitchFamily="2" charset="2"/>
                <a:buChar char="§"/>
              </a:pPr>
              <a:r>
                <a:rPr lang="fr-FR" dirty="0"/>
                <a:t>DSCG (Diplôme Supérieur de Comptabilité et de Gestion)</a:t>
              </a:r>
            </a:p>
            <a:p>
              <a:pPr marL="108000" indent="-108000" algn="l">
                <a:buFont typeface="Wingdings" panose="05000000000000000000" pitchFamily="2" charset="2"/>
                <a:buChar char="§"/>
              </a:pPr>
              <a:r>
                <a:rPr lang="fr-FR" dirty="0"/>
                <a:t>Master CCA (Comptabilité Contrôle Audit)</a:t>
              </a:r>
            </a:p>
            <a:p>
              <a:pPr marL="108000" indent="-108000" algn="l">
                <a:buFont typeface="Wingdings" panose="05000000000000000000" pitchFamily="2" charset="2"/>
                <a:buChar char="§"/>
              </a:pPr>
              <a:r>
                <a:rPr lang="fr-FR" dirty="0"/>
                <a:t>Master d’École de commerce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3D850C6B-355F-4322-B402-7B64B857B006}"/>
                </a:ext>
              </a:extLst>
            </p:cNvPr>
            <p:cNvSpPr txBox="1"/>
            <p:nvPr/>
          </p:nvSpPr>
          <p:spPr>
            <a:xfrm>
              <a:off x="3935345" y="2001919"/>
              <a:ext cx="185392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108000" indent="-108000" algn="just">
                <a:buFont typeface="Wingdings" panose="05000000000000000000" pitchFamily="2" charset="2"/>
                <a:buChar char="§"/>
                <a:defRPr sz="1000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marL="0" indent="0" algn="l">
                <a:buNone/>
              </a:pPr>
              <a:r>
                <a:rPr lang="fr-FR" sz="1100" dirty="0">
                  <a:solidFill>
                    <a:schemeClr val="accent2"/>
                  </a:solidFill>
                </a:rPr>
                <a:t>Formation initiale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754A353-E466-407F-9E08-E51EABC48BF8}"/>
              </a:ext>
            </a:extLst>
          </p:cNvPr>
          <p:cNvGrpSpPr/>
          <p:nvPr/>
        </p:nvGrpSpPr>
        <p:grpSpPr>
          <a:xfrm>
            <a:off x="3935345" y="3692978"/>
            <a:ext cx="3283000" cy="976463"/>
            <a:chOff x="3935345" y="3966319"/>
            <a:chExt cx="3283000" cy="976463"/>
          </a:xfrm>
        </p:grpSpPr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4790275F-7869-48AB-A01B-85061FA25347}"/>
                </a:ext>
              </a:extLst>
            </p:cNvPr>
            <p:cNvSpPr txBox="1"/>
            <p:nvPr/>
          </p:nvSpPr>
          <p:spPr>
            <a:xfrm>
              <a:off x="3935345" y="3966319"/>
              <a:ext cx="324989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108000" indent="-108000" algn="just">
                <a:buFont typeface="Wingdings" panose="05000000000000000000" pitchFamily="2" charset="2"/>
                <a:buChar char="§"/>
                <a:defRPr sz="1000">
                  <a:solidFill>
                    <a:schemeClr val="tx2"/>
                  </a:solidFill>
                  <a:latin typeface="Univers Light" panose="020B0403020202020204" pitchFamily="34" charset="0"/>
                </a:defRPr>
              </a:lvl1pPr>
            </a:lstStyle>
            <a:p>
              <a:pPr marL="0" indent="0" algn="l">
                <a:buNone/>
              </a:pPr>
              <a:r>
                <a:rPr lang="fr-FR" sz="1100" dirty="0">
                  <a:solidFill>
                    <a:schemeClr val="accent2"/>
                  </a:solidFill>
                </a:rPr>
                <a:t>Profil recommandé pour le personnel expérimenté s’orientant vers ce métier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0B70E29C-F493-49E2-9712-AAE863D973CE}"/>
                </a:ext>
              </a:extLst>
            </p:cNvPr>
            <p:cNvSpPr txBox="1"/>
            <p:nvPr/>
          </p:nvSpPr>
          <p:spPr>
            <a:xfrm>
              <a:off x="3978345" y="4388784"/>
              <a:ext cx="324000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108000" indent="-108000">
                <a:buFont typeface="Wingdings" panose="05000000000000000000" pitchFamily="2" charset="2"/>
                <a:buChar char="§"/>
                <a:defRPr sz="1000">
                  <a:latin typeface="Univers Light" panose="020B0403020202020204" pitchFamily="34" charset="0"/>
                </a:defRPr>
              </a:lvl1pPr>
            </a:lstStyle>
            <a:p>
              <a:r>
                <a:rPr lang="fr-FR" dirty="0">
                  <a:solidFill>
                    <a:schemeClr val="tx2"/>
                  </a:solidFill>
                </a:rPr>
                <a:t>Assistant comptable en cabinet</a:t>
              </a:r>
            </a:p>
            <a:p>
              <a:r>
                <a:rPr lang="fr-FR" dirty="0">
                  <a:solidFill>
                    <a:schemeClr val="tx2"/>
                  </a:solidFill>
                </a:rPr>
                <a:t>Parcours en direction financière d’entreprise : comptabilité, contrôle interne, contrôle de gestion </a:t>
              </a:r>
            </a:p>
          </p:txBody>
        </p: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90469217-9DF8-4D26-8229-BF3ABDFAD4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5345" y="4378124"/>
              <a:ext cx="3168000" cy="1504"/>
            </a:xfrm>
            <a:prstGeom prst="line">
              <a:avLst/>
            </a:prstGeom>
            <a:ln>
              <a:solidFill>
                <a:srgbClr val="1C92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A6EF5C3-EB5B-4C65-9525-F5BC76ADC922}"/>
              </a:ext>
            </a:extLst>
          </p:cNvPr>
          <p:cNvGrpSpPr/>
          <p:nvPr/>
        </p:nvGrpSpPr>
        <p:grpSpPr>
          <a:xfrm>
            <a:off x="3935345" y="4630460"/>
            <a:ext cx="3325269" cy="1890450"/>
            <a:chOff x="3935345" y="5023735"/>
            <a:chExt cx="3325269" cy="1890450"/>
          </a:xfrm>
        </p:grpSpPr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DAED3C-D004-4A7C-9EC9-D69C4C89C860}"/>
                </a:ext>
              </a:extLst>
            </p:cNvPr>
            <p:cNvSpPr txBox="1"/>
            <p:nvPr/>
          </p:nvSpPr>
          <p:spPr>
            <a:xfrm>
              <a:off x="3978345" y="5282969"/>
              <a:ext cx="3240000" cy="1631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marL="108000" indent="-108000">
                <a:buFont typeface="Wingdings" panose="05000000000000000000" pitchFamily="2" charset="2"/>
                <a:buChar char="§"/>
                <a:defRPr sz="1000">
                  <a:latin typeface="Univers Light" panose="020B0403020202020204" pitchFamily="34" charset="0"/>
                </a:defRPr>
              </a:lvl1pPr>
            </a:lstStyle>
            <a:p>
              <a:r>
                <a:rPr lang="fr-FR" dirty="0">
                  <a:solidFill>
                    <a:schemeClr val="tx2"/>
                  </a:solidFill>
                </a:rPr>
                <a:t>Formations aux évolutions réglementaires et des normes comptables et fiscales (ex : Loi de finances) </a:t>
              </a:r>
            </a:p>
            <a:p>
              <a:r>
                <a:rPr lang="fr-FR" dirty="0">
                  <a:solidFill>
                    <a:schemeClr val="tx2"/>
                  </a:solidFill>
                </a:rPr>
                <a:t>Formation aux logiciels de comptabilité et d’analyse de données </a:t>
              </a:r>
            </a:p>
            <a:p>
              <a:r>
                <a:rPr lang="fr-FR" dirty="0">
                  <a:solidFill>
                    <a:schemeClr val="tx2"/>
                  </a:solidFill>
                </a:rPr>
                <a:t>Formations spécialisées selon les secteurs des entreprises accompagnées et la spécialité du cabinet </a:t>
              </a:r>
            </a:p>
            <a:p>
              <a:r>
                <a:rPr lang="fr-FR" dirty="0">
                  <a:solidFill>
                    <a:schemeClr val="tx2"/>
                  </a:solidFill>
                </a:rPr>
                <a:t>Formations aux méthodes d’accompagnement du client et de l’expert-comptable : analyse financière, tableau de bord, gestion de projet… 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528F3C49-37B0-4F3F-8607-189728D0B03D}"/>
                </a:ext>
              </a:extLst>
            </p:cNvPr>
            <p:cNvSpPr txBox="1"/>
            <p:nvPr/>
          </p:nvSpPr>
          <p:spPr>
            <a:xfrm>
              <a:off x="3935345" y="5023735"/>
              <a:ext cx="3325269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fr-FR"/>
              </a:defPPr>
              <a:lvl1pPr indent="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>
                  <a:solidFill>
                    <a:schemeClr val="accent3">
                      <a:lumMod val="75000"/>
                    </a:schemeClr>
                  </a:solidFill>
                  <a:latin typeface="Univers Light" panose="020B0403020202020204" pitchFamily="34" charset="0"/>
                </a:defRPr>
              </a:lvl1pPr>
            </a:lstStyle>
            <a:p>
              <a:r>
                <a:rPr lang="fr-FR" sz="1100" dirty="0">
                  <a:solidFill>
                    <a:schemeClr val="accent2"/>
                  </a:solidFill>
                </a:rPr>
                <a:t>Formations prioritaires en cours de carrière</a:t>
              </a:r>
            </a:p>
          </p:txBody>
        </p: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8EE0C447-DCB1-4545-BF08-0FD7AB35A6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5345" y="5269026"/>
              <a:ext cx="3168000" cy="1243"/>
            </a:xfrm>
            <a:prstGeom prst="line">
              <a:avLst/>
            </a:prstGeom>
            <a:ln>
              <a:solidFill>
                <a:srgbClr val="1C92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FCA8BD55-5211-4823-B29B-0624A659846E}"/>
              </a:ext>
            </a:extLst>
          </p:cNvPr>
          <p:cNvCxnSpPr>
            <a:cxnSpLocks/>
          </p:cNvCxnSpPr>
          <p:nvPr/>
        </p:nvCxnSpPr>
        <p:spPr>
          <a:xfrm flipV="1">
            <a:off x="0" y="1152394"/>
            <a:ext cx="755967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A7636D60-5446-4A27-B007-5F6D34F84F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88" y="150743"/>
            <a:ext cx="1117053" cy="92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23222"/>
      </p:ext>
    </p:extLst>
  </p:cSld>
  <p:clrMapOvr>
    <a:masterClrMapping/>
  </p:clrMapOvr>
</p:sld>
</file>

<file path=ppt/theme/theme1.xml><?xml version="1.0" encoding="utf-8"?>
<a:theme xmlns:a="http://schemas.openxmlformats.org/drawingml/2006/main" name="Omeca v1">
  <a:themeElements>
    <a:clrScheme name="Omeca_Couleurs">
      <a:dk1>
        <a:sysClr val="windowText" lastClr="000000"/>
      </a:dk1>
      <a:lt1>
        <a:sysClr val="window" lastClr="FFFFFF"/>
      </a:lt1>
      <a:dk2>
        <a:srgbClr val="5F5B5D"/>
      </a:dk2>
      <a:lt2>
        <a:srgbClr val="DBDDDC"/>
      </a:lt2>
      <a:accent1>
        <a:srgbClr val="E5446C"/>
      </a:accent1>
      <a:accent2>
        <a:srgbClr val="009CD7"/>
      </a:accent2>
      <a:accent3>
        <a:srgbClr val="B5CB2C"/>
      </a:accent3>
      <a:accent4>
        <a:srgbClr val="5F5B5D"/>
      </a:accent4>
      <a:accent5>
        <a:srgbClr val="7A7B7D"/>
      </a:accent5>
      <a:accent6>
        <a:srgbClr val="BEC0C1"/>
      </a:accent6>
      <a:hlink>
        <a:srgbClr val="000000"/>
      </a:hlink>
      <a:folHlink>
        <a:srgbClr val="BEC0C1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36000" tIns="0" rIns="36000" bIns="0" rtlCol="0">
        <a:spAutoFit/>
      </a:bodyPr>
      <a:lstStyle>
        <a:defPPr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Omeca v1</Template>
  <TotalTime>9283</TotalTime>
  <Words>1612</Words>
  <Application>Microsoft Office PowerPoint</Application>
  <PresentationFormat>Personnalisé</PresentationFormat>
  <Paragraphs>145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Univers Light</vt:lpstr>
      <vt:lpstr>Wingdings</vt:lpstr>
      <vt:lpstr>Omeca v1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Dalila TAHER</dc:creator>
  <cp:lastModifiedBy>CATINAT Alexandra</cp:lastModifiedBy>
  <cp:revision>1075</cp:revision>
  <cp:lastPrinted>2021-05-20T08:43:48Z</cp:lastPrinted>
  <dcterms:created xsi:type="dcterms:W3CDTF">2014-07-30T08:09:35Z</dcterms:created>
  <dcterms:modified xsi:type="dcterms:W3CDTF">2024-01-18T15:02:27Z</dcterms:modified>
</cp:coreProperties>
</file>