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5" r:id="rId3"/>
    <p:sldId id="266"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71" autoAdjust="0"/>
    <p:restoredTop sz="96173" autoAdjust="0"/>
  </p:normalViewPr>
  <p:slideViewPr>
    <p:cSldViewPr showGuides="1">
      <p:cViewPr varScale="1">
        <p:scale>
          <a:sx n="71" d="100"/>
          <a:sy n="71" d="100"/>
        </p:scale>
        <p:origin x="2964" y="72"/>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onnecteur droit 13">
            <a:extLst>
              <a:ext uri="{FF2B5EF4-FFF2-40B4-BE49-F238E27FC236}">
                <a16:creationId xmlns:a16="http://schemas.microsoft.com/office/drawing/2014/main" id="{862D5F01-2D95-412E-91CA-358B5C7BE321}"/>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457474"/>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398085"/>
            <a:ext cx="6873596" cy="492443"/>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JURISTE DROIT DES SOCIETES</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1914228"/>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2052299"/>
            <a:ext cx="6854799" cy="542755"/>
            <a:chOff x="288912" y="2049262"/>
            <a:chExt cx="6854799" cy="542755"/>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323165"/>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Juriste en droit des affaires, Juriste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Métiers juridiques</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3" y="2268853"/>
              <a:ext cx="2160000"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Fiscal et droit des sociétés</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3494052"/>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30039" y="3517830"/>
            <a:ext cx="6921295" cy="1107996"/>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Juriste en droit des sociétés a la responsabilité opérationnelle de la production des missions d’expertise juridique, relatives à la vie d’une société (TPE, PME, ETI, groupes). Il évolue sous la supervision du Directeur en droit des sociétés et/ou du ou des Associé(s) du cabinet. Il assure des missions de conseil juridique en droit des sociétés et réalise à la fois des missions dites « courantes » (approbation des comptes et tenue des assemblées générales) et « exceptionnelles » (augmentation du capital d’une société, cession d’actifs, fusion et acquisition, etc.)</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30039" y="3113658"/>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4985866"/>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ZoneTexte 50">
            <a:extLst>
              <a:ext uri="{FF2B5EF4-FFF2-40B4-BE49-F238E27FC236}">
                <a16:creationId xmlns:a16="http://schemas.microsoft.com/office/drawing/2014/main" id="{54F5D85B-86B0-44CC-B995-FA0589610172}"/>
              </a:ext>
            </a:extLst>
          </p:cNvPr>
          <p:cNvSpPr txBox="1"/>
          <p:nvPr/>
        </p:nvSpPr>
        <p:spPr>
          <a:xfrm>
            <a:off x="269328" y="7717521"/>
            <a:ext cx="3420000"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Chaque année, le Juriste en droit des sociétés participe aux étapes clés nécessaires à l’approbation des comptes du portefeuille de sociétés dont il est responsable. Dans le cadre de ses missions, il :</a:t>
            </a:r>
          </a:p>
          <a:p>
            <a:pPr algn="l"/>
            <a:r>
              <a:rPr lang="fr-FR" dirty="0"/>
              <a:t>Prépare les assemblées générales (AG) : rédige toute la documentation juridique relative à l’approbation des comptes (en amont et en aval de la tenue des AG) en s’assurant du respect des dispositions légales et des spécificités des sociétés</a:t>
            </a:r>
          </a:p>
          <a:p>
            <a:pPr algn="l"/>
            <a:r>
              <a:rPr lang="fr-FR" dirty="0"/>
              <a:t>S’assure du dépôt des pièces au greffe et de l’accomplissement de toutes les formalités légales annexes</a:t>
            </a:r>
          </a:p>
        </p:txBody>
      </p:sp>
      <p:sp>
        <p:nvSpPr>
          <p:cNvPr id="48" name="ZoneTexte 47">
            <a:extLst>
              <a:ext uri="{FF2B5EF4-FFF2-40B4-BE49-F238E27FC236}">
                <a16:creationId xmlns:a16="http://schemas.microsoft.com/office/drawing/2014/main" id="{BB29561A-BC65-4591-B614-AAEFCF332453}"/>
              </a:ext>
            </a:extLst>
          </p:cNvPr>
          <p:cNvSpPr txBox="1"/>
          <p:nvPr/>
        </p:nvSpPr>
        <p:spPr>
          <a:xfrm>
            <a:off x="269328" y="7290122"/>
            <a:ext cx="2934000"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Etablissement des formalités juridiques  dites « courantes »</a:t>
            </a:r>
          </a:p>
        </p:txBody>
      </p:sp>
      <p:sp>
        <p:nvSpPr>
          <p:cNvPr id="44" name="ZoneTexte 43">
            <a:extLst>
              <a:ext uri="{FF2B5EF4-FFF2-40B4-BE49-F238E27FC236}">
                <a16:creationId xmlns:a16="http://schemas.microsoft.com/office/drawing/2014/main" id="{A1CCA42B-469F-4172-9EFC-060A6D243655}"/>
              </a:ext>
            </a:extLst>
          </p:cNvPr>
          <p:cNvSpPr txBox="1"/>
          <p:nvPr/>
        </p:nvSpPr>
        <p:spPr>
          <a:xfrm>
            <a:off x="3833843" y="8154218"/>
            <a:ext cx="2933833" cy="460800"/>
          </a:xfrm>
          <a:prstGeom prst="rect">
            <a:avLst/>
          </a:prstGeom>
          <a:noFill/>
        </p:spPr>
        <p:txBody>
          <a:bodyPr wrap="square" tIns="46800" bIns="46800">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Etablissement des formalités juridiques dites « exceptionnelles »</a:t>
            </a:r>
          </a:p>
        </p:txBody>
      </p:sp>
      <p:sp>
        <p:nvSpPr>
          <p:cNvPr id="52" name="ZoneTexte 51">
            <a:extLst>
              <a:ext uri="{FF2B5EF4-FFF2-40B4-BE49-F238E27FC236}">
                <a16:creationId xmlns:a16="http://schemas.microsoft.com/office/drawing/2014/main" id="{3AE4DAB0-F3CB-4D54-9478-5D84043FE10D}"/>
              </a:ext>
            </a:extLst>
          </p:cNvPr>
          <p:cNvSpPr txBox="1"/>
          <p:nvPr/>
        </p:nvSpPr>
        <p:spPr>
          <a:xfrm>
            <a:off x="3833843" y="8581617"/>
            <a:ext cx="3420000" cy="2095062"/>
          </a:xfrm>
          <a:prstGeom prst="rect">
            <a:avLst/>
          </a:prstGeom>
          <a:noFill/>
        </p:spPr>
        <p:txBody>
          <a:bodyPr wrap="square" tIns="46800" bIns="46800">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Rédige la documentation juridique relative à la vie de son portefeuille de sociétés - constitution, transformation, augmentation ou réduction de capital, cession d’actions ou de parts sociales, fusion, changement de dirigeant, transfert de siège social, etc. - en s’assurant du respect de l’arsenal règlementaire et en s’adaptant aux particularités de chacune des sociétés</a:t>
            </a:r>
          </a:p>
          <a:p>
            <a:pPr algn="l"/>
            <a:r>
              <a:rPr lang="fr-FR" dirty="0"/>
              <a:t>Rédige et assure un suivi des contrats commerciaux (ex : baux commerciaux) des sociétés dont il a la charge, en prenant en compte leurs spécificités et besoins </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30039" y="4590769"/>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2656040"/>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2875631"/>
            <a:ext cx="2160000"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372e - Juristes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2656040"/>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2875630"/>
            <a:ext cx="3049635" cy="161583"/>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16118 - Juriste d’affaires </a:t>
            </a:r>
          </a:p>
        </p:txBody>
      </p:sp>
      <p:sp>
        <p:nvSpPr>
          <p:cNvPr id="42" name="ZoneTexte 41">
            <a:extLst>
              <a:ext uri="{FF2B5EF4-FFF2-40B4-BE49-F238E27FC236}">
                <a16:creationId xmlns:a16="http://schemas.microsoft.com/office/drawing/2014/main" id="{E7F0DC29-FD6A-41F7-A61D-C325EE4C5E0B}"/>
              </a:ext>
            </a:extLst>
          </p:cNvPr>
          <p:cNvSpPr txBox="1"/>
          <p:nvPr/>
        </p:nvSpPr>
        <p:spPr>
          <a:xfrm>
            <a:off x="269328" y="5011340"/>
            <a:ext cx="356117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Conseil en expertise juridique et suivi de la relation client</a:t>
            </a:r>
          </a:p>
        </p:txBody>
      </p:sp>
      <p:sp>
        <p:nvSpPr>
          <p:cNvPr id="53" name="ZoneTexte 52">
            <a:extLst>
              <a:ext uri="{FF2B5EF4-FFF2-40B4-BE49-F238E27FC236}">
                <a16:creationId xmlns:a16="http://schemas.microsoft.com/office/drawing/2014/main" id="{8E668959-C2AC-4E6E-9E27-6854736CAF23}"/>
              </a:ext>
            </a:extLst>
          </p:cNvPr>
          <p:cNvSpPr txBox="1"/>
          <p:nvPr/>
        </p:nvSpPr>
        <p:spPr>
          <a:xfrm>
            <a:off x="269328" y="5445784"/>
            <a:ext cx="34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Assure un suivi de la relation client en répondant quotidiennement aux interrogations juridico-commerciales de son portefeuille de clients</a:t>
            </a:r>
          </a:p>
          <a:p>
            <a:pPr algn="l"/>
            <a:r>
              <a:rPr lang="fr-FR" dirty="0"/>
              <a:t>Conseille et assiste les clients dont il gère les sociétés afin d’appuyer leur stratégie juridique et commerciale (investissement, conclusion d’un bail avec une tierce personne, etc.) </a:t>
            </a:r>
          </a:p>
          <a:p>
            <a:pPr algn="l"/>
            <a:r>
              <a:rPr lang="fr-FR" dirty="0"/>
              <a:t>Propose à ses clients les offres de services des autres pôles du cabinet à même de répondre à leurs problématiques spécifiques et/ou à leur besoin d’accompagnement global</a:t>
            </a:r>
          </a:p>
        </p:txBody>
      </p:sp>
      <p:sp>
        <p:nvSpPr>
          <p:cNvPr id="40" name="ZoneTexte 39">
            <a:extLst>
              <a:ext uri="{FF2B5EF4-FFF2-40B4-BE49-F238E27FC236}">
                <a16:creationId xmlns:a16="http://schemas.microsoft.com/office/drawing/2014/main" id="{F4414F96-0D0D-4E81-A70F-F450EB9C3087}"/>
              </a:ext>
            </a:extLst>
          </p:cNvPr>
          <p:cNvSpPr txBox="1"/>
          <p:nvPr/>
        </p:nvSpPr>
        <p:spPr>
          <a:xfrm>
            <a:off x="3833843" y="5011340"/>
            <a:ext cx="356117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Travail de veille juridique et participation aux projets transverses du cabinet</a:t>
            </a:r>
          </a:p>
        </p:txBody>
      </p:sp>
      <p:sp>
        <p:nvSpPr>
          <p:cNvPr id="41" name="ZoneTexte 40">
            <a:extLst>
              <a:ext uri="{FF2B5EF4-FFF2-40B4-BE49-F238E27FC236}">
                <a16:creationId xmlns:a16="http://schemas.microsoft.com/office/drawing/2014/main" id="{E96690AB-FDC1-4CBB-9940-B2ACDC3E83F9}"/>
              </a:ext>
            </a:extLst>
          </p:cNvPr>
          <p:cNvSpPr txBox="1"/>
          <p:nvPr/>
        </p:nvSpPr>
        <p:spPr>
          <a:xfrm>
            <a:off x="3833843" y="5445784"/>
            <a:ext cx="342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Effectue un travail continu de veille juridique et de décryptage des évolutions règlementaires en droit des sociétés ainsi qu’un suivi de l’actualité économique et sectorielle de ses clients afin de saisir les enjeux propres à leur écosystème</a:t>
            </a:r>
          </a:p>
          <a:p>
            <a:pPr algn="l"/>
            <a:r>
              <a:rPr lang="fr-FR" dirty="0"/>
              <a:t>Réalise des notes, synthèses et analyses, à destination des clients et de ses collaborateurs, sur l’impact des évolutions règlementaires en matière de droits des sociétés</a:t>
            </a:r>
          </a:p>
          <a:p>
            <a:pPr algn="l"/>
            <a:r>
              <a:rPr lang="fr-FR" dirty="0"/>
              <a:t>Apporte un soutien technique ponctuel aux Collaborateurs comptables sur les aspects juridico-commerciaux de leurs dossiers</a:t>
            </a:r>
          </a:p>
          <a:p>
            <a:pPr algn="l"/>
            <a:r>
              <a:rPr lang="fr-FR" dirty="0"/>
              <a:t>Participe aux projets d’évolution des méthodologies et outils de travail utilisés en droit des sociétés (dématérialisation du dépôt des actes…) ainsi qu’au développement de nouvelles offres de conseil juridico-commerciales en les valorisant auprès des clients</a:t>
            </a:r>
          </a:p>
        </p:txBody>
      </p: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68846"/>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36" name="Groupe 135">
            <a:extLst>
              <a:ext uri="{FF2B5EF4-FFF2-40B4-BE49-F238E27FC236}">
                <a16:creationId xmlns:a16="http://schemas.microsoft.com/office/drawing/2014/main" id="{E5D17491-E1CD-49BE-AF3B-7183C6D31751}"/>
              </a:ext>
            </a:extLst>
          </p:cNvPr>
          <p:cNvGrpSpPr/>
          <p:nvPr/>
        </p:nvGrpSpPr>
        <p:grpSpPr>
          <a:xfrm>
            <a:off x="149688" y="1529482"/>
            <a:ext cx="2842800" cy="369332"/>
            <a:chOff x="350572" y="2377258"/>
            <a:chExt cx="2842800" cy="369332"/>
          </a:xfrm>
        </p:grpSpPr>
        <p:sp>
          <p:nvSpPr>
            <p:cNvPr id="137" name="ZoneTexte 136">
              <a:extLst>
                <a:ext uri="{FF2B5EF4-FFF2-40B4-BE49-F238E27FC236}">
                  <a16:creationId xmlns:a16="http://schemas.microsoft.com/office/drawing/2014/main" id="{ABD8AB45-2891-4CDE-9D33-FB36C462AAE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38" name="Triangle isocèle 137">
              <a:extLst>
                <a:ext uri="{FF2B5EF4-FFF2-40B4-BE49-F238E27FC236}">
                  <a16:creationId xmlns:a16="http://schemas.microsoft.com/office/drawing/2014/main" id="{FE5B1C35-88DB-4A44-8EB3-3103E500636D}"/>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148" name="Connecteur droit 147">
            <a:extLst>
              <a:ext uri="{FF2B5EF4-FFF2-40B4-BE49-F238E27FC236}">
                <a16:creationId xmlns:a16="http://schemas.microsoft.com/office/drawing/2014/main" id="{2D08BE87-0D57-41DE-8A1F-F94DB73A1B70}"/>
              </a:ext>
            </a:extLst>
          </p:cNvPr>
          <p:cNvCxnSpPr>
            <a:cxnSpLocks/>
          </p:cNvCxnSpPr>
          <p:nvPr/>
        </p:nvCxnSpPr>
        <p:spPr>
          <a:xfrm>
            <a:off x="298723" y="1898814"/>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151" name="ZoneTexte 150">
            <a:extLst>
              <a:ext uri="{FF2B5EF4-FFF2-40B4-BE49-F238E27FC236}">
                <a16:creationId xmlns:a16="http://schemas.microsoft.com/office/drawing/2014/main" id="{4C8FDFAC-20A6-4F6D-BE59-A48049A7827B}"/>
              </a:ext>
            </a:extLst>
          </p:cNvPr>
          <p:cNvSpPr txBox="1"/>
          <p:nvPr/>
        </p:nvSpPr>
        <p:spPr>
          <a:xfrm>
            <a:off x="170850" y="2655768"/>
            <a:ext cx="2078641"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Règlementations </a:t>
            </a:r>
            <a:br>
              <a:rPr lang="fr-FR" dirty="0">
                <a:solidFill>
                  <a:schemeClr val="tx2"/>
                </a:solidFill>
              </a:rPr>
            </a:br>
            <a:r>
              <a:rPr lang="fr-FR" dirty="0">
                <a:solidFill>
                  <a:schemeClr val="tx2"/>
                </a:solidFill>
              </a:rPr>
              <a:t>spécifiques au domaine </a:t>
            </a:r>
            <a:br>
              <a:rPr lang="fr-FR" dirty="0">
                <a:solidFill>
                  <a:schemeClr val="tx2"/>
                </a:solidFill>
              </a:rPr>
            </a:br>
            <a:r>
              <a:rPr lang="fr-FR" dirty="0">
                <a:solidFill>
                  <a:schemeClr val="tx2"/>
                </a:solidFill>
              </a:rPr>
              <a:t>de spécialité</a:t>
            </a:r>
          </a:p>
        </p:txBody>
      </p:sp>
      <p:sp>
        <p:nvSpPr>
          <p:cNvPr id="164" name="ZoneTexte 163">
            <a:extLst>
              <a:ext uri="{FF2B5EF4-FFF2-40B4-BE49-F238E27FC236}">
                <a16:creationId xmlns:a16="http://schemas.microsoft.com/office/drawing/2014/main" id="{4C8FDFAC-20A6-4F6D-BE59-A48049A7827B}"/>
              </a:ext>
            </a:extLst>
          </p:cNvPr>
          <p:cNvSpPr txBox="1"/>
          <p:nvPr/>
        </p:nvSpPr>
        <p:spPr>
          <a:xfrm>
            <a:off x="170850" y="4006310"/>
            <a:ext cx="2160000"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Utilisation d’un logiciel </a:t>
            </a:r>
            <a:br>
              <a:rPr lang="fr-FR" dirty="0"/>
            </a:br>
            <a:r>
              <a:rPr lang="fr-FR" dirty="0"/>
              <a:t>métier</a:t>
            </a:r>
          </a:p>
        </p:txBody>
      </p:sp>
      <p:sp>
        <p:nvSpPr>
          <p:cNvPr id="165" name="ZoneTexte 164">
            <a:extLst>
              <a:ext uri="{FF2B5EF4-FFF2-40B4-BE49-F238E27FC236}">
                <a16:creationId xmlns:a16="http://schemas.microsoft.com/office/drawing/2014/main" id="{4C8FDFAC-20A6-4F6D-BE59-A48049A7827B}"/>
              </a:ext>
            </a:extLst>
          </p:cNvPr>
          <p:cNvSpPr txBox="1"/>
          <p:nvPr/>
        </p:nvSpPr>
        <p:spPr>
          <a:xfrm>
            <a:off x="170850" y="4527976"/>
            <a:ext cx="221995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Process et méthodologies </a:t>
            </a:r>
            <a:br>
              <a:rPr lang="fr-FR" dirty="0"/>
            </a:br>
            <a:r>
              <a:rPr lang="fr-FR" dirty="0"/>
              <a:t>de travail spécifiques au</a:t>
            </a:r>
            <a:br>
              <a:rPr lang="fr-FR" dirty="0"/>
            </a:br>
            <a:r>
              <a:rPr lang="fr-FR" dirty="0"/>
              <a:t>domaine de spécialité</a:t>
            </a:r>
          </a:p>
        </p:txBody>
      </p:sp>
      <p:sp>
        <p:nvSpPr>
          <p:cNvPr id="175" name="ZoneTexte 174">
            <a:extLst>
              <a:ext uri="{FF2B5EF4-FFF2-40B4-BE49-F238E27FC236}">
                <a16:creationId xmlns:a16="http://schemas.microsoft.com/office/drawing/2014/main" id="{4C8FDFAC-20A6-4F6D-BE59-A48049A7827B}"/>
              </a:ext>
            </a:extLst>
          </p:cNvPr>
          <p:cNvSpPr txBox="1"/>
          <p:nvPr/>
        </p:nvSpPr>
        <p:spPr>
          <a:xfrm>
            <a:off x="170850" y="5177789"/>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Production de livrables </a:t>
            </a:r>
            <a:br>
              <a:rPr lang="fr-FR" dirty="0"/>
            </a:br>
            <a:r>
              <a:rPr lang="fr-FR" dirty="0"/>
              <a:t>répondant à une </a:t>
            </a:r>
            <a:br>
              <a:rPr lang="fr-FR" dirty="0"/>
            </a:br>
            <a:r>
              <a:rPr lang="fr-FR" dirty="0"/>
              <a:t>problématique client</a:t>
            </a:r>
          </a:p>
        </p:txBody>
      </p:sp>
      <p:sp>
        <p:nvSpPr>
          <p:cNvPr id="31" name="Rectangle 30"/>
          <p:cNvSpPr/>
          <p:nvPr/>
        </p:nvSpPr>
        <p:spPr>
          <a:xfrm>
            <a:off x="5306895" y="2609602"/>
            <a:ext cx="2190070"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Être à jour et anticiper l’actualité en droit des sociétés (tenue des AG en distanciel) et des implications sur la gestion des dossiers clients</a:t>
            </a:r>
          </a:p>
        </p:txBody>
      </p:sp>
      <p:sp>
        <p:nvSpPr>
          <p:cNvPr id="209" name="ZoneTexte 208">
            <a:extLst>
              <a:ext uri="{FF2B5EF4-FFF2-40B4-BE49-F238E27FC236}">
                <a16:creationId xmlns:a16="http://schemas.microsoft.com/office/drawing/2014/main" id="{4C8FDFAC-20A6-4F6D-BE59-A48049A7827B}"/>
              </a:ext>
            </a:extLst>
          </p:cNvPr>
          <p:cNvSpPr txBox="1"/>
          <p:nvPr/>
        </p:nvSpPr>
        <p:spPr>
          <a:xfrm>
            <a:off x="170850" y="3301082"/>
            <a:ext cx="2160000"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Collecte des informations nécessaires à la </a:t>
            </a:r>
            <a:br>
              <a:rPr lang="fr-FR" dirty="0"/>
            </a:br>
            <a:r>
              <a:rPr lang="fr-FR" dirty="0"/>
              <a:t>production d'une mission</a:t>
            </a:r>
          </a:p>
        </p:txBody>
      </p:sp>
      <p:sp>
        <p:nvSpPr>
          <p:cNvPr id="229" name="Rectangle 228"/>
          <p:cNvSpPr/>
          <p:nvPr/>
        </p:nvSpPr>
        <p:spPr>
          <a:xfrm>
            <a:off x="5306895" y="3185666"/>
            <a:ext cx="2076598" cy="784830"/>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au client une variété </a:t>
            </a:r>
            <a:br>
              <a:rPr lang="fr-FR" sz="900" i="1" dirty="0">
                <a:solidFill>
                  <a:schemeClr val="tx2"/>
                </a:solidFill>
                <a:latin typeface="Univers Light" panose="020B0403020202020204" pitchFamily="34" charset="0"/>
              </a:rPr>
            </a:br>
            <a:r>
              <a:rPr lang="fr-FR" sz="900" i="1" dirty="0">
                <a:solidFill>
                  <a:schemeClr val="tx2"/>
                </a:solidFill>
                <a:latin typeface="Univers Light" panose="020B0403020202020204" pitchFamily="34" charset="0"/>
              </a:rPr>
              <a:t>des modes de transmission des informations nécessaires à la préparation des AG, selon leurs besoins : mail, voie postale, etc. </a:t>
            </a:r>
          </a:p>
        </p:txBody>
      </p:sp>
      <p:sp>
        <p:nvSpPr>
          <p:cNvPr id="33" name="Rectangle 32"/>
          <p:cNvSpPr/>
          <p:nvPr/>
        </p:nvSpPr>
        <p:spPr>
          <a:xfrm>
            <a:off x="5306895" y="3952450"/>
            <a:ext cx="2058847"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Créer la signature électronique et expliquer les modalités d’utilisation au client</a:t>
            </a:r>
          </a:p>
        </p:txBody>
      </p:sp>
      <p:sp>
        <p:nvSpPr>
          <p:cNvPr id="34" name="Rectangle 33"/>
          <p:cNvSpPr/>
          <p:nvPr/>
        </p:nvSpPr>
        <p:spPr>
          <a:xfrm>
            <a:off x="5306895" y="4481810"/>
            <a:ext cx="1890562"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Mettre en place un contrôle de qualité systématique de la production des actes en droit des sociétés générés par un logiciel</a:t>
            </a:r>
          </a:p>
        </p:txBody>
      </p:sp>
      <p:sp>
        <p:nvSpPr>
          <p:cNvPr id="257" name="ZoneTexte 256">
            <a:extLst>
              <a:ext uri="{FF2B5EF4-FFF2-40B4-BE49-F238E27FC236}">
                <a16:creationId xmlns:a16="http://schemas.microsoft.com/office/drawing/2014/main" id="{4C8FDFAC-20A6-4F6D-BE59-A48049A7827B}"/>
              </a:ext>
            </a:extLst>
          </p:cNvPr>
          <p:cNvSpPr txBox="1"/>
          <p:nvPr/>
        </p:nvSpPr>
        <p:spPr>
          <a:xfrm>
            <a:off x="170850" y="5901064"/>
            <a:ext cx="200294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Sécurité des échanges de données avec l'externe</a:t>
            </a:r>
          </a:p>
        </p:txBody>
      </p:sp>
      <p:sp>
        <p:nvSpPr>
          <p:cNvPr id="36" name="Rectangle 35"/>
          <p:cNvSpPr/>
          <p:nvPr/>
        </p:nvSpPr>
        <p:spPr>
          <a:xfrm>
            <a:off x="5306895" y="5777954"/>
            <a:ext cx="1890562"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Lors de la collecte d’informations nécessaires au transfert d’un siège, rappeler les obligations de la RGPD applicables</a:t>
            </a:r>
          </a:p>
        </p:txBody>
      </p:sp>
      <p:sp>
        <p:nvSpPr>
          <p:cNvPr id="37" name="Rectangle 36"/>
          <p:cNvSpPr/>
          <p:nvPr/>
        </p:nvSpPr>
        <p:spPr>
          <a:xfrm>
            <a:off x="5306895" y="5131623"/>
            <a:ext cx="1970641" cy="646331"/>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une note, à destination des clients concernés, sur l’impact d’une évolution règlementaire en droit des sociétés </a:t>
            </a:r>
          </a:p>
        </p:txBody>
      </p:sp>
      <p:sp>
        <p:nvSpPr>
          <p:cNvPr id="120" name="Rectangle 119">
            <a:extLst>
              <a:ext uri="{FF2B5EF4-FFF2-40B4-BE49-F238E27FC236}">
                <a16:creationId xmlns:a16="http://schemas.microsoft.com/office/drawing/2014/main" id="{8475E909-F207-41AB-AEB9-52D91EB81BD1}"/>
              </a:ext>
            </a:extLst>
          </p:cNvPr>
          <p:cNvSpPr/>
          <p:nvPr/>
        </p:nvSpPr>
        <p:spPr>
          <a:xfrm>
            <a:off x="5292000" y="7848876"/>
            <a:ext cx="1940520" cy="369332"/>
          </a:xfrm>
          <a:prstGeom prst="rect">
            <a:avLst/>
          </a:prstGeom>
          <a:noFill/>
        </p:spPr>
        <p:txBody>
          <a:bodyPr wrap="square">
            <a:spAutoFit/>
          </a:bodyPr>
          <a:lstStyle/>
          <a:p>
            <a:endParaRPr lang="fr-FR" sz="900" i="1" dirty="0">
              <a:solidFill>
                <a:schemeClr val="tx2"/>
              </a:solidFill>
              <a:latin typeface="Univers Light" panose="020B0403020202020204" pitchFamily="34" charset="0"/>
            </a:endParaRPr>
          </a:p>
          <a:p>
            <a:endParaRPr lang="fr-FR" sz="900" i="1" dirty="0">
              <a:solidFill>
                <a:schemeClr val="tx2"/>
              </a:solidFill>
              <a:latin typeface="Univers Light" panose="020B0403020202020204" pitchFamily="34" charset="0"/>
            </a:endParaRPr>
          </a:p>
        </p:txBody>
      </p:sp>
      <p:sp>
        <p:nvSpPr>
          <p:cNvPr id="134" name="ZoneTexte 133">
            <a:extLst>
              <a:ext uri="{FF2B5EF4-FFF2-40B4-BE49-F238E27FC236}">
                <a16:creationId xmlns:a16="http://schemas.microsoft.com/office/drawing/2014/main" id="{7C29DF29-A118-4809-9E26-6930ACCDCD54}"/>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115" name="Groupe 114">
            <a:extLst>
              <a:ext uri="{FF2B5EF4-FFF2-40B4-BE49-F238E27FC236}">
                <a16:creationId xmlns:a16="http://schemas.microsoft.com/office/drawing/2014/main" id="{EFCED91E-F65C-4BB8-B74A-3DB66192CD00}"/>
              </a:ext>
            </a:extLst>
          </p:cNvPr>
          <p:cNvGrpSpPr/>
          <p:nvPr/>
        </p:nvGrpSpPr>
        <p:grpSpPr>
          <a:xfrm>
            <a:off x="233264" y="1989068"/>
            <a:ext cx="7056000" cy="593893"/>
            <a:chOff x="119163" y="2062518"/>
            <a:chExt cx="7056000" cy="593893"/>
          </a:xfrm>
        </p:grpSpPr>
        <p:sp>
          <p:nvSpPr>
            <p:cNvPr id="116" name="ZoneTexte 115">
              <a:extLst>
                <a:ext uri="{FF2B5EF4-FFF2-40B4-BE49-F238E27FC236}">
                  <a16:creationId xmlns:a16="http://schemas.microsoft.com/office/drawing/2014/main" id="{91B53FAF-22BC-4DB9-951D-9C92D8B68A28}"/>
                </a:ext>
              </a:extLst>
            </p:cNvPr>
            <p:cNvSpPr txBox="1"/>
            <p:nvPr/>
          </p:nvSpPr>
          <p:spPr>
            <a:xfrm>
              <a:off x="119163" y="20625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cxnSp>
          <p:nvCxnSpPr>
            <p:cNvPr id="139" name="Connecteur droit 138">
              <a:extLst>
                <a:ext uri="{FF2B5EF4-FFF2-40B4-BE49-F238E27FC236}">
                  <a16:creationId xmlns:a16="http://schemas.microsoft.com/office/drawing/2014/main" id="{EC779CC9-9DCB-4740-8383-220453B985DB}"/>
                </a:ext>
              </a:extLst>
            </p:cNvPr>
            <p:cNvCxnSpPr/>
            <p:nvPr/>
          </p:nvCxnSpPr>
          <p:spPr>
            <a:xfrm flipV="1">
              <a:off x="124149" y="2656411"/>
              <a:ext cx="6984000"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6" name="ZoneTexte 125">
            <a:extLst>
              <a:ext uri="{FF2B5EF4-FFF2-40B4-BE49-F238E27FC236}">
                <a16:creationId xmlns:a16="http://schemas.microsoft.com/office/drawing/2014/main" id="{388B6815-B4D1-4F98-8635-9A100F5DF11D}"/>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 droit des sociétés</a:t>
            </a:r>
          </a:p>
        </p:txBody>
      </p:sp>
      <p:cxnSp>
        <p:nvCxnSpPr>
          <p:cNvPr id="155" name="Connecteur droit 154">
            <a:extLst>
              <a:ext uri="{FF2B5EF4-FFF2-40B4-BE49-F238E27FC236}">
                <a16:creationId xmlns:a16="http://schemas.microsoft.com/office/drawing/2014/main" id="{EDF840B2-1D2A-4D43-AC7D-5D162C9C8547}"/>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160" name="Groupe 159">
            <a:extLst>
              <a:ext uri="{FF2B5EF4-FFF2-40B4-BE49-F238E27FC236}">
                <a16:creationId xmlns:a16="http://schemas.microsoft.com/office/drawing/2014/main" id="{75B7F0B4-295E-4849-AB5D-F53023F4BDFF}"/>
              </a:ext>
            </a:extLst>
          </p:cNvPr>
          <p:cNvGrpSpPr/>
          <p:nvPr/>
        </p:nvGrpSpPr>
        <p:grpSpPr>
          <a:xfrm>
            <a:off x="3995861" y="1457474"/>
            <a:ext cx="3456384" cy="481018"/>
            <a:chOff x="3635821" y="1491960"/>
            <a:chExt cx="3456384" cy="481018"/>
          </a:xfrm>
        </p:grpSpPr>
        <p:grpSp>
          <p:nvGrpSpPr>
            <p:cNvPr id="161" name="Groupe 160">
              <a:extLst>
                <a:ext uri="{FF2B5EF4-FFF2-40B4-BE49-F238E27FC236}">
                  <a16:creationId xmlns:a16="http://schemas.microsoft.com/office/drawing/2014/main" id="{0581916D-05C7-45DA-AD4A-19EF0C68C9D4}"/>
                </a:ext>
              </a:extLst>
            </p:cNvPr>
            <p:cNvGrpSpPr/>
            <p:nvPr/>
          </p:nvGrpSpPr>
          <p:grpSpPr>
            <a:xfrm>
              <a:off x="3747100" y="1491960"/>
              <a:ext cx="3129082" cy="451140"/>
              <a:chOff x="3747100" y="1491960"/>
              <a:chExt cx="3129082" cy="451140"/>
            </a:xfrm>
          </p:grpSpPr>
          <p:sp>
            <p:nvSpPr>
              <p:cNvPr id="179" name="Rectangle 178">
                <a:extLst>
                  <a:ext uri="{FF2B5EF4-FFF2-40B4-BE49-F238E27FC236}">
                    <a16:creationId xmlns:a16="http://schemas.microsoft.com/office/drawing/2014/main" id="{9E658C4C-CF7B-43EF-9520-36B78F05BED8}"/>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80" name="ZoneTexte 179">
                <a:extLst>
                  <a:ext uri="{FF2B5EF4-FFF2-40B4-BE49-F238E27FC236}">
                    <a16:creationId xmlns:a16="http://schemas.microsoft.com/office/drawing/2014/main" id="{FDE22B75-A41E-4257-9E08-D88E835B1B9B}"/>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162" name="Groupe 161">
              <a:extLst>
                <a:ext uri="{FF2B5EF4-FFF2-40B4-BE49-F238E27FC236}">
                  <a16:creationId xmlns:a16="http://schemas.microsoft.com/office/drawing/2014/main" id="{E51B5A80-B0CB-4903-A93E-A9D6BBBB87C0}"/>
                </a:ext>
              </a:extLst>
            </p:cNvPr>
            <p:cNvGrpSpPr/>
            <p:nvPr/>
          </p:nvGrpSpPr>
          <p:grpSpPr>
            <a:xfrm>
              <a:off x="5145033" y="1669592"/>
              <a:ext cx="1192567" cy="303386"/>
              <a:chOff x="5501712" y="1669592"/>
              <a:chExt cx="1192567" cy="303386"/>
            </a:xfrm>
          </p:grpSpPr>
          <p:sp>
            <p:nvSpPr>
              <p:cNvPr id="174" name="ZoneTexte 173">
                <a:extLst>
                  <a:ext uri="{FF2B5EF4-FFF2-40B4-BE49-F238E27FC236}">
                    <a16:creationId xmlns:a16="http://schemas.microsoft.com/office/drawing/2014/main" id="{39BBD9A0-E45F-4FF7-AD9C-7920CBA348E1}"/>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78" name="Ellipse 177">
                <a:extLst>
                  <a:ext uri="{FF2B5EF4-FFF2-40B4-BE49-F238E27FC236}">
                    <a16:creationId xmlns:a16="http://schemas.microsoft.com/office/drawing/2014/main" id="{318BC3B7-4D0C-493F-9D5B-716177E9EDC6}"/>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163" name="Groupe 162">
              <a:extLst>
                <a:ext uri="{FF2B5EF4-FFF2-40B4-BE49-F238E27FC236}">
                  <a16:creationId xmlns:a16="http://schemas.microsoft.com/office/drawing/2014/main" id="{6C00B009-39B7-449D-B455-A2110B49ACA8}"/>
                </a:ext>
              </a:extLst>
            </p:cNvPr>
            <p:cNvGrpSpPr/>
            <p:nvPr/>
          </p:nvGrpSpPr>
          <p:grpSpPr>
            <a:xfrm>
              <a:off x="5899638" y="1669592"/>
              <a:ext cx="1192567" cy="303386"/>
              <a:chOff x="6322879" y="1669592"/>
              <a:chExt cx="1192567" cy="303386"/>
            </a:xfrm>
          </p:grpSpPr>
          <p:sp>
            <p:nvSpPr>
              <p:cNvPr id="172" name="ZoneTexte 171">
                <a:extLst>
                  <a:ext uri="{FF2B5EF4-FFF2-40B4-BE49-F238E27FC236}">
                    <a16:creationId xmlns:a16="http://schemas.microsoft.com/office/drawing/2014/main" id="{3BFC5C72-79D7-4A41-AC6A-796A01B20A1B}"/>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73" name="Ellipse 172">
                <a:extLst>
                  <a:ext uri="{FF2B5EF4-FFF2-40B4-BE49-F238E27FC236}">
                    <a16:creationId xmlns:a16="http://schemas.microsoft.com/office/drawing/2014/main" id="{BFED90FD-1561-4CD0-B972-8348ACB6BC73}"/>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166" name="Groupe 165">
              <a:extLst>
                <a:ext uri="{FF2B5EF4-FFF2-40B4-BE49-F238E27FC236}">
                  <a16:creationId xmlns:a16="http://schemas.microsoft.com/office/drawing/2014/main" id="{F876F599-36E5-479D-B58A-1FA752FD93B2}"/>
                </a:ext>
              </a:extLst>
            </p:cNvPr>
            <p:cNvGrpSpPr/>
            <p:nvPr/>
          </p:nvGrpSpPr>
          <p:grpSpPr>
            <a:xfrm>
              <a:off x="4390427" y="1669592"/>
              <a:ext cx="1192567" cy="303386"/>
              <a:chOff x="4680545" y="1669592"/>
              <a:chExt cx="1192567" cy="303386"/>
            </a:xfrm>
          </p:grpSpPr>
          <p:sp>
            <p:nvSpPr>
              <p:cNvPr id="170" name="ZoneTexte 169">
                <a:extLst>
                  <a:ext uri="{FF2B5EF4-FFF2-40B4-BE49-F238E27FC236}">
                    <a16:creationId xmlns:a16="http://schemas.microsoft.com/office/drawing/2014/main" id="{E81CC374-7860-4A48-9CCD-07766773E6AA}"/>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71" name="Ellipse 170">
                <a:extLst>
                  <a:ext uri="{FF2B5EF4-FFF2-40B4-BE49-F238E27FC236}">
                    <a16:creationId xmlns:a16="http://schemas.microsoft.com/office/drawing/2014/main" id="{57854F1A-4FFC-4C22-A09F-C7199B2648EB}"/>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167" name="Groupe 166">
              <a:extLst>
                <a:ext uri="{FF2B5EF4-FFF2-40B4-BE49-F238E27FC236}">
                  <a16:creationId xmlns:a16="http://schemas.microsoft.com/office/drawing/2014/main" id="{F26FC071-2DE6-4CDD-9AA0-0BF14B9B6584}"/>
                </a:ext>
              </a:extLst>
            </p:cNvPr>
            <p:cNvGrpSpPr/>
            <p:nvPr/>
          </p:nvGrpSpPr>
          <p:grpSpPr>
            <a:xfrm>
              <a:off x="3635821" y="1669592"/>
              <a:ext cx="1192567" cy="303386"/>
              <a:chOff x="3859378" y="1669592"/>
              <a:chExt cx="1192567" cy="303386"/>
            </a:xfrm>
          </p:grpSpPr>
          <p:sp>
            <p:nvSpPr>
              <p:cNvPr id="168" name="ZoneTexte 167">
                <a:extLst>
                  <a:ext uri="{FF2B5EF4-FFF2-40B4-BE49-F238E27FC236}">
                    <a16:creationId xmlns:a16="http://schemas.microsoft.com/office/drawing/2014/main" id="{620294DB-BD06-4561-AB82-1C4C00D77D2E}"/>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169" name="Ellipse 168">
                <a:extLst>
                  <a:ext uri="{FF2B5EF4-FFF2-40B4-BE49-F238E27FC236}">
                    <a16:creationId xmlns:a16="http://schemas.microsoft.com/office/drawing/2014/main" id="{C50A3B8A-C45B-4A93-B958-4620D0FC889E}"/>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grpSp>
        <p:nvGrpSpPr>
          <p:cNvPr id="181" name="Groupe 180">
            <a:extLst>
              <a:ext uri="{FF2B5EF4-FFF2-40B4-BE49-F238E27FC236}">
                <a16:creationId xmlns:a16="http://schemas.microsoft.com/office/drawing/2014/main" id="{698A8668-48EE-4948-A042-21A690119D74}"/>
              </a:ext>
            </a:extLst>
          </p:cNvPr>
          <p:cNvGrpSpPr/>
          <p:nvPr/>
        </p:nvGrpSpPr>
        <p:grpSpPr>
          <a:xfrm>
            <a:off x="1860558" y="2680767"/>
            <a:ext cx="3466824" cy="504000"/>
            <a:chOff x="1907629" y="3346741"/>
            <a:chExt cx="3466824" cy="504000"/>
          </a:xfrm>
        </p:grpSpPr>
        <p:grpSp>
          <p:nvGrpSpPr>
            <p:cNvPr id="182" name="Groupe 181">
              <a:extLst>
                <a:ext uri="{FF2B5EF4-FFF2-40B4-BE49-F238E27FC236}">
                  <a16:creationId xmlns:a16="http://schemas.microsoft.com/office/drawing/2014/main" id="{15CD8FCF-3561-4FE9-BAED-E4A26A0782CA}"/>
                </a:ext>
              </a:extLst>
            </p:cNvPr>
            <p:cNvGrpSpPr/>
            <p:nvPr/>
          </p:nvGrpSpPr>
          <p:grpSpPr>
            <a:xfrm>
              <a:off x="1907629" y="3346741"/>
              <a:ext cx="3405719" cy="504000"/>
              <a:chOff x="1907629" y="2782399"/>
              <a:chExt cx="3405719" cy="504000"/>
            </a:xfrm>
          </p:grpSpPr>
          <p:sp>
            <p:nvSpPr>
              <p:cNvPr id="184" name="Rectangle 183">
                <a:extLst>
                  <a:ext uri="{FF2B5EF4-FFF2-40B4-BE49-F238E27FC236}">
                    <a16:creationId xmlns:a16="http://schemas.microsoft.com/office/drawing/2014/main" id="{21655FB7-1516-4DAE-AB8E-0D9151D658BA}"/>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85" name="Groupe 184">
                <a:extLst>
                  <a:ext uri="{FF2B5EF4-FFF2-40B4-BE49-F238E27FC236}">
                    <a16:creationId xmlns:a16="http://schemas.microsoft.com/office/drawing/2014/main" id="{C0514756-8475-4D57-962E-5A731C3A04B4}"/>
                  </a:ext>
                </a:extLst>
              </p:cNvPr>
              <p:cNvGrpSpPr/>
              <p:nvPr/>
            </p:nvGrpSpPr>
            <p:grpSpPr>
              <a:xfrm>
                <a:off x="1907629" y="2782399"/>
                <a:ext cx="271472" cy="504000"/>
                <a:chOff x="1903658" y="4015785"/>
                <a:chExt cx="265051" cy="504000"/>
              </a:xfrm>
            </p:grpSpPr>
            <p:cxnSp>
              <p:nvCxnSpPr>
                <p:cNvPr id="186" name="Connecteur droit 185">
                  <a:extLst>
                    <a:ext uri="{FF2B5EF4-FFF2-40B4-BE49-F238E27FC236}">
                      <a16:creationId xmlns:a16="http://schemas.microsoft.com/office/drawing/2014/main" id="{3C040E0E-A0BE-4F60-A5E8-F10DACDCFC7F}"/>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87" name="Ellipse 186">
                  <a:extLst>
                    <a:ext uri="{FF2B5EF4-FFF2-40B4-BE49-F238E27FC236}">
                      <a16:creationId xmlns:a16="http://schemas.microsoft.com/office/drawing/2014/main" id="{CA5BCC46-E16E-4587-B278-97D27CF5CE6E}"/>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183" name="Rectangle 182">
              <a:extLst>
                <a:ext uri="{FF2B5EF4-FFF2-40B4-BE49-F238E27FC236}">
                  <a16:creationId xmlns:a16="http://schemas.microsoft.com/office/drawing/2014/main" id="{44CF156C-0F9C-4924-9ABC-374DD8F39D28}"/>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les tendances règlementaires, faire évoluer les offres et process de travail en fonction</a:t>
              </a:r>
            </a:p>
          </p:txBody>
        </p:sp>
      </p:grpSp>
      <p:grpSp>
        <p:nvGrpSpPr>
          <p:cNvPr id="188" name="Groupe 187">
            <a:extLst>
              <a:ext uri="{FF2B5EF4-FFF2-40B4-BE49-F238E27FC236}">
                <a16:creationId xmlns:a16="http://schemas.microsoft.com/office/drawing/2014/main" id="{26D8A2E4-0DE2-4833-8725-C2DEB505E9CE}"/>
              </a:ext>
            </a:extLst>
          </p:cNvPr>
          <p:cNvGrpSpPr/>
          <p:nvPr/>
        </p:nvGrpSpPr>
        <p:grpSpPr>
          <a:xfrm>
            <a:off x="1860558" y="3326081"/>
            <a:ext cx="3466824" cy="504000"/>
            <a:chOff x="1907629" y="3346741"/>
            <a:chExt cx="3466824" cy="504000"/>
          </a:xfrm>
        </p:grpSpPr>
        <p:grpSp>
          <p:nvGrpSpPr>
            <p:cNvPr id="203" name="Groupe 202">
              <a:extLst>
                <a:ext uri="{FF2B5EF4-FFF2-40B4-BE49-F238E27FC236}">
                  <a16:creationId xmlns:a16="http://schemas.microsoft.com/office/drawing/2014/main" id="{02523F43-A8BE-4131-95BC-4B1B243F4BB4}"/>
                </a:ext>
              </a:extLst>
            </p:cNvPr>
            <p:cNvGrpSpPr/>
            <p:nvPr/>
          </p:nvGrpSpPr>
          <p:grpSpPr>
            <a:xfrm>
              <a:off x="1907629" y="3346741"/>
              <a:ext cx="3405719" cy="504000"/>
              <a:chOff x="1907629" y="2782399"/>
              <a:chExt cx="3405719" cy="504000"/>
            </a:xfrm>
          </p:grpSpPr>
          <p:sp>
            <p:nvSpPr>
              <p:cNvPr id="249" name="Rectangle 248">
                <a:extLst>
                  <a:ext uri="{FF2B5EF4-FFF2-40B4-BE49-F238E27FC236}">
                    <a16:creationId xmlns:a16="http://schemas.microsoft.com/office/drawing/2014/main" id="{44A07B7E-41BD-470C-B04F-392C581C3D0A}"/>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72" name="Groupe 271">
                <a:extLst>
                  <a:ext uri="{FF2B5EF4-FFF2-40B4-BE49-F238E27FC236}">
                    <a16:creationId xmlns:a16="http://schemas.microsoft.com/office/drawing/2014/main" id="{09F7DCBB-A0D7-401E-ABD7-042CEEE32E11}"/>
                  </a:ext>
                </a:extLst>
              </p:cNvPr>
              <p:cNvGrpSpPr/>
              <p:nvPr/>
            </p:nvGrpSpPr>
            <p:grpSpPr>
              <a:xfrm>
                <a:off x="1907629" y="2782399"/>
                <a:ext cx="271472" cy="504000"/>
                <a:chOff x="1903658" y="4015785"/>
                <a:chExt cx="265051" cy="504000"/>
              </a:xfrm>
            </p:grpSpPr>
            <p:cxnSp>
              <p:nvCxnSpPr>
                <p:cNvPr id="303" name="Connecteur droit 302">
                  <a:extLst>
                    <a:ext uri="{FF2B5EF4-FFF2-40B4-BE49-F238E27FC236}">
                      <a16:creationId xmlns:a16="http://schemas.microsoft.com/office/drawing/2014/main" id="{28C7AA00-289E-4E45-BC99-9E7010F56146}"/>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04" name="Ellipse 303">
                  <a:extLst>
                    <a:ext uri="{FF2B5EF4-FFF2-40B4-BE49-F238E27FC236}">
                      <a16:creationId xmlns:a16="http://schemas.microsoft.com/office/drawing/2014/main" id="{FC4BC86F-A9FD-426E-AED1-38CD14CDBE57}"/>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248" name="Rectangle 247">
              <a:extLst>
                <a:ext uri="{FF2B5EF4-FFF2-40B4-BE49-F238E27FC236}">
                  <a16:creationId xmlns:a16="http://schemas.microsoft.com/office/drawing/2014/main" id="{27B18D26-0172-48FA-AA30-EFCA1E72298C}"/>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nvGrpSpPr>
          <p:cNvPr id="305" name="Groupe 304">
            <a:extLst>
              <a:ext uri="{FF2B5EF4-FFF2-40B4-BE49-F238E27FC236}">
                <a16:creationId xmlns:a16="http://schemas.microsoft.com/office/drawing/2014/main" id="{1E6E8B58-6416-47BF-B4D6-3EE75CAD3EFD}"/>
              </a:ext>
            </a:extLst>
          </p:cNvPr>
          <p:cNvGrpSpPr/>
          <p:nvPr/>
        </p:nvGrpSpPr>
        <p:grpSpPr>
          <a:xfrm>
            <a:off x="1860558" y="3954365"/>
            <a:ext cx="3466824" cy="504000"/>
            <a:chOff x="1942188" y="5252504"/>
            <a:chExt cx="3466824" cy="504000"/>
          </a:xfrm>
        </p:grpSpPr>
        <p:grpSp>
          <p:nvGrpSpPr>
            <p:cNvPr id="306" name="Groupe 305">
              <a:extLst>
                <a:ext uri="{FF2B5EF4-FFF2-40B4-BE49-F238E27FC236}">
                  <a16:creationId xmlns:a16="http://schemas.microsoft.com/office/drawing/2014/main" id="{823B7799-D598-4B30-9F4D-101AFA51794A}"/>
                </a:ext>
              </a:extLst>
            </p:cNvPr>
            <p:cNvGrpSpPr/>
            <p:nvPr/>
          </p:nvGrpSpPr>
          <p:grpSpPr>
            <a:xfrm>
              <a:off x="1942188" y="5252504"/>
              <a:ext cx="3405719" cy="504000"/>
              <a:chOff x="1907629" y="2828565"/>
              <a:chExt cx="3405719" cy="504000"/>
            </a:xfrm>
          </p:grpSpPr>
          <p:sp>
            <p:nvSpPr>
              <p:cNvPr id="308" name="Rectangle 307">
                <a:extLst>
                  <a:ext uri="{FF2B5EF4-FFF2-40B4-BE49-F238E27FC236}">
                    <a16:creationId xmlns:a16="http://schemas.microsoft.com/office/drawing/2014/main" id="{CBE56FCA-917A-4246-9397-7B35DD4A2873}"/>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9" name="Groupe 308">
                <a:extLst>
                  <a:ext uri="{FF2B5EF4-FFF2-40B4-BE49-F238E27FC236}">
                    <a16:creationId xmlns:a16="http://schemas.microsoft.com/office/drawing/2014/main" id="{9538C701-705B-4C61-AC4D-10479470F93A}"/>
                  </a:ext>
                </a:extLst>
              </p:cNvPr>
              <p:cNvGrpSpPr/>
              <p:nvPr/>
            </p:nvGrpSpPr>
            <p:grpSpPr>
              <a:xfrm>
                <a:off x="1907629" y="2828565"/>
                <a:ext cx="271472" cy="504000"/>
                <a:chOff x="1903658" y="4061951"/>
                <a:chExt cx="265051" cy="504000"/>
              </a:xfrm>
            </p:grpSpPr>
            <p:cxnSp>
              <p:nvCxnSpPr>
                <p:cNvPr id="310" name="Connecteur droit 309">
                  <a:extLst>
                    <a:ext uri="{FF2B5EF4-FFF2-40B4-BE49-F238E27FC236}">
                      <a16:creationId xmlns:a16="http://schemas.microsoft.com/office/drawing/2014/main" id="{7A7AA87C-D4F9-4A03-93B2-5B0E5A2783F3}"/>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1" name="Ellipse 310">
                  <a:extLst>
                    <a:ext uri="{FF2B5EF4-FFF2-40B4-BE49-F238E27FC236}">
                      <a16:creationId xmlns:a16="http://schemas.microsoft.com/office/drawing/2014/main" id="{AD1BCA89-5ED1-4968-A37F-EAEDFACC7DB7}"/>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7" name="Rectangle 306">
              <a:extLst>
                <a:ext uri="{FF2B5EF4-FFF2-40B4-BE49-F238E27FC236}">
                  <a16:creationId xmlns:a16="http://schemas.microsoft.com/office/drawing/2014/main" id="{7AF5BF75-0CFE-498D-9DA6-3DEB239FF0A0}"/>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d’un domaine d’intervention spécifique</a:t>
              </a:r>
            </a:p>
          </p:txBody>
        </p:sp>
      </p:grpSp>
      <p:grpSp>
        <p:nvGrpSpPr>
          <p:cNvPr id="312" name="Groupe 311">
            <a:extLst>
              <a:ext uri="{FF2B5EF4-FFF2-40B4-BE49-F238E27FC236}">
                <a16:creationId xmlns:a16="http://schemas.microsoft.com/office/drawing/2014/main" id="{CD2DC576-1C61-4345-B31A-1E1009F0737A}"/>
              </a:ext>
            </a:extLst>
          </p:cNvPr>
          <p:cNvGrpSpPr/>
          <p:nvPr/>
        </p:nvGrpSpPr>
        <p:grpSpPr>
          <a:xfrm>
            <a:off x="1860558" y="4552975"/>
            <a:ext cx="3466824" cy="504000"/>
            <a:chOff x="1907629" y="3346741"/>
            <a:chExt cx="3466824" cy="504000"/>
          </a:xfrm>
        </p:grpSpPr>
        <p:grpSp>
          <p:nvGrpSpPr>
            <p:cNvPr id="313" name="Groupe 312">
              <a:extLst>
                <a:ext uri="{FF2B5EF4-FFF2-40B4-BE49-F238E27FC236}">
                  <a16:creationId xmlns:a16="http://schemas.microsoft.com/office/drawing/2014/main" id="{7D18E714-46F3-4CCD-AF92-2CC1325C6AB7}"/>
                </a:ext>
              </a:extLst>
            </p:cNvPr>
            <p:cNvGrpSpPr/>
            <p:nvPr/>
          </p:nvGrpSpPr>
          <p:grpSpPr>
            <a:xfrm>
              <a:off x="1907629" y="3346741"/>
              <a:ext cx="3405719" cy="504000"/>
              <a:chOff x="1907629" y="2782399"/>
              <a:chExt cx="3405719" cy="504000"/>
            </a:xfrm>
          </p:grpSpPr>
          <p:sp>
            <p:nvSpPr>
              <p:cNvPr id="315" name="Rectangle 314">
                <a:extLst>
                  <a:ext uri="{FF2B5EF4-FFF2-40B4-BE49-F238E27FC236}">
                    <a16:creationId xmlns:a16="http://schemas.microsoft.com/office/drawing/2014/main" id="{FC1924A1-AA15-4E60-ACF7-E40A5E80F5FA}"/>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6" name="Groupe 315">
                <a:extLst>
                  <a:ext uri="{FF2B5EF4-FFF2-40B4-BE49-F238E27FC236}">
                    <a16:creationId xmlns:a16="http://schemas.microsoft.com/office/drawing/2014/main" id="{2E014894-22D8-42B7-A2FE-B59C190F1F12}"/>
                  </a:ext>
                </a:extLst>
              </p:cNvPr>
              <p:cNvGrpSpPr/>
              <p:nvPr/>
            </p:nvGrpSpPr>
            <p:grpSpPr>
              <a:xfrm>
                <a:off x="1907629" y="2782399"/>
                <a:ext cx="271472" cy="504000"/>
                <a:chOff x="1903658" y="4015785"/>
                <a:chExt cx="265051" cy="504000"/>
              </a:xfrm>
            </p:grpSpPr>
            <p:cxnSp>
              <p:nvCxnSpPr>
                <p:cNvPr id="317" name="Connecteur droit 316">
                  <a:extLst>
                    <a:ext uri="{FF2B5EF4-FFF2-40B4-BE49-F238E27FC236}">
                      <a16:creationId xmlns:a16="http://schemas.microsoft.com/office/drawing/2014/main" id="{3FF6281F-C139-4411-B3AF-0030C22BF0C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18" name="Ellipse 317">
                  <a:extLst>
                    <a:ext uri="{FF2B5EF4-FFF2-40B4-BE49-F238E27FC236}">
                      <a16:creationId xmlns:a16="http://schemas.microsoft.com/office/drawing/2014/main" id="{35CE6233-12EB-4E7D-A161-9BB67A382571}"/>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4" name="Rectangle 313">
              <a:extLst>
                <a:ext uri="{FF2B5EF4-FFF2-40B4-BE49-F238E27FC236}">
                  <a16:creationId xmlns:a16="http://schemas.microsoft.com/office/drawing/2014/main" id="{61E101A0-62DE-4D37-A93A-BFDAE78CC76B}"/>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 méthodologiques</a:t>
              </a:r>
            </a:p>
          </p:txBody>
        </p:sp>
      </p:grpSp>
      <p:grpSp>
        <p:nvGrpSpPr>
          <p:cNvPr id="319" name="Groupe 318">
            <a:extLst>
              <a:ext uri="{FF2B5EF4-FFF2-40B4-BE49-F238E27FC236}">
                <a16:creationId xmlns:a16="http://schemas.microsoft.com/office/drawing/2014/main" id="{C693CF6E-86E2-49F3-8E7C-4FFFB3E515E3}"/>
              </a:ext>
            </a:extLst>
          </p:cNvPr>
          <p:cNvGrpSpPr/>
          <p:nvPr/>
        </p:nvGrpSpPr>
        <p:grpSpPr>
          <a:xfrm>
            <a:off x="1860558" y="5177789"/>
            <a:ext cx="3466824" cy="553998"/>
            <a:chOff x="1835621" y="5439980"/>
            <a:chExt cx="3466824" cy="553998"/>
          </a:xfrm>
        </p:grpSpPr>
        <p:sp>
          <p:nvSpPr>
            <p:cNvPr id="320" name="Rectangle 319">
              <a:extLst>
                <a:ext uri="{FF2B5EF4-FFF2-40B4-BE49-F238E27FC236}">
                  <a16:creationId xmlns:a16="http://schemas.microsoft.com/office/drawing/2014/main" id="{44F48702-4C67-46C5-A317-9D28AD1AD4F1}"/>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1" name="Groupe 320">
              <a:extLst>
                <a:ext uri="{FF2B5EF4-FFF2-40B4-BE49-F238E27FC236}">
                  <a16:creationId xmlns:a16="http://schemas.microsoft.com/office/drawing/2014/main" id="{04AF27CA-D09F-489E-9981-902724AEB8B7}"/>
                </a:ext>
              </a:extLst>
            </p:cNvPr>
            <p:cNvGrpSpPr/>
            <p:nvPr/>
          </p:nvGrpSpPr>
          <p:grpSpPr>
            <a:xfrm>
              <a:off x="1835621" y="5439980"/>
              <a:ext cx="3466824" cy="553998"/>
              <a:chOff x="1835621" y="5439980"/>
              <a:chExt cx="3466824" cy="553998"/>
            </a:xfrm>
          </p:grpSpPr>
          <p:grpSp>
            <p:nvGrpSpPr>
              <p:cNvPr id="322" name="Groupe 321">
                <a:extLst>
                  <a:ext uri="{FF2B5EF4-FFF2-40B4-BE49-F238E27FC236}">
                    <a16:creationId xmlns:a16="http://schemas.microsoft.com/office/drawing/2014/main" id="{E616390C-7944-4447-8E98-F80AE5CE74C6}"/>
                  </a:ext>
                </a:extLst>
              </p:cNvPr>
              <p:cNvGrpSpPr/>
              <p:nvPr/>
            </p:nvGrpSpPr>
            <p:grpSpPr>
              <a:xfrm>
                <a:off x="1835621" y="5464979"/>
                <a:ext cx="271472" cy="504000"/>
                <a:chOff x="1903658" y="4015785"/>
                <a:chExt cx="265051" cy="504000"/>
              </a:xfrm>
            </p:grpSpPr>
            <p:cxnSp>
              <p:nvCxnSpPr>
                <p:cNvPr id="324" name="Connecteur droit 323">
                  <a:extLst>
                    <a:ext uri="{FF2B5EF4-FFF2-40B4-BE49-F238E27FC236}">
                      <a16:creationId xmlns:a16="http://schemas.microsoft.com/office/drawing/2014/main" id="{186B6926-4237-4F42-BC94-F72EBEEF026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B6EABC4-A12A-4D07-BB41-E1AA279A19CC}"/>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23" name="Rectangle 322">
                <a:extLst>
                  <a:ext uri="{FF2B5EF4-FFF2-40B4-BE49-F238E27FC236}">
                    <a16:creationId xmlns:a16="http://schemas.microsoft.com/office/drawing/2014/main" id="{CEBF3ACA-9B07-4E90-B9C7-67FF9352A6D1}"/>
                  </a:ext>
                </a:extLst>
              </p:cNvPr>
              <p:cNvSpPr/>
              <p:nvPr/>
            </p:nvSpPr>
            <p:spPr>
              <a:xfrm>
                <a:off x="2062445" y="543998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Réaliser et formaliser des analyses s'appuyant sur une variété de matériaux et des préconisations articulées aux problématiques spécifiques du client </a:t>
                </a:r>
              </a:p>
            </p:txBody>
          </p:sp>
        </p:grpSp>
      </p:grpSp>
      <p:grpSp>
        <p:nvGrpSpPr>
          <p:cNvPr id="326" name="Groupe 325">
            <a:extLst>
              <a:ext uri="{FF2B5EF4-FFF2-40B4-BE49-F238E27FC236}">
                <a16:creationId xmlns:a16="http://schemas.microsoft.com/office/drawing/2014/main" id="{6AFEF536-74C1-43B5-9BA6-8F9397207467}"/>
              </a:ext>
            </a:extLst>
          </p:cNvPr>
          <p:cNvGrpSpPr/>
          <p:nvPr/>
        </p:nvGrpSpPr>
        <p:grpSpPr>
          <a:xfrm>
            <a:off x="1860558" y="5849119"/>
            <a:ext cx="3466824" cy="504000"/>
            <a:chOff x="1942188" y="5252504"/>
            <a:chExt cx="3466824" cy="504000"/>
          </a:xfrm>
        </p:grpSpPr>
        <p:grpSp>
          <p:nvGrpSpPr>
            <p:cNvPr id="327" name="Groupe 326">
              <a:extLst>
                <a:ext uri="{FF2B5EF4-FFF2-40B4-BE49-F238E27FC236}">
                  <a16:creationId xmlns:a16="http://schemas.microsoft.com/office/drawing/2014/main" id="{3280A8D6-A697-4309-A3EF-20D7F50B6D0D}"/>
                </a:ext>
              </a:extLst>
            </p:cNvPr>
            <p:cNvGrpSpPr/>
            <p:nvPr/>
          </p:nvGrpSpPr>
          <p:grpSpPr>
            <a:xfrm>
              <a:off x="1942188" y="5252504"/>
              <a:ext cx="3405719" cy="504000"/>
              <a:chOff x="1907629" y="2828565"/>
              <a:chExt cx="3405719" cy="504000"/>
            </a:xfrm>
          </p:grpSpPr>
          <p:sp>
            <p:nvSpPr>
              <p:cNvPr id="329" name="Rectangle 328">
                <a:extLst>
                  <a:ext uri="{FF2B5EF4-FFF2-40B4-BE49-F238E27FC236}">
                    <a16:creationId xmlns:a16="http://schemas.microsoft.com/office/drawing/2014/main" id="{26C97810-B831-4FDC-8C09-1CC7D48CE53B}"/>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0" name="Groupe 329">
                <a:extLst>
                  <a:ext uri="{FF2B5EF4-FFF2-40B4-BE49-F238E27FC236}">
                    <a16:creationId xmlns:a16="http://schemas.microsoft.com/office/drawing/2014/main" id="{DDFCB205-7532-420D-819D-CC577A93BA55}"/>
                  </a:ext>
                </a:extLst>
              </p:cNvPr>
              <p:cNvGrpSpPr/>
              <p:nvPr/>
            </p:nvGrpSpPr>
            <p:grpSpPr>
              <a:xfrm>
                <a:off x="1907629" y="2828565"/>
                <a:ext cx="271472" cy="504000"/>
                <a:chOff x="1903658" y="4061951"/>
                <a:chExt cx="265051" cy="504000"/>
              </a:xfrm>
            </p:grpSpPr>
            <p:cxnSp>
              <p:nvCxnSpPr>
                <p:cNvPr id="331" name="Connecteur droit 330">
                  <a:extLst>
                    <a:ext uri="{FF2B5EF4-FFF2-40B4-BE49-F238E27FC236}">
                      <a16:creationId xmlns:a16="http://schemas.microsoft.com/office/drawing/2014/main" id="{DDE2328D-3860-49FB-A042-D716B0A90D54}"/>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2" name="Ellipse 331">
                  <a:extLst>
                    <a:ext uri="{FF2B5EF4-FFF2-40B4-BE49-F238E27FC236}">
                      <a16:creationId xmlns:a16="http://schemas.microsoft.com/office/drawing/2014/main" id="{3BEF90E3-D0F7-48A3-82B4-DB2D270AE14F}"/>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28" name="Rectangle 327">
              <a:extLst>
                <a:ext uri="{FF2B5EF4-FFF2-40B4-BE49-F238E27FC236}">
                  <a16:creationId xmlns:a16="http://schemas.microsoft.com/office/drawing/2014/main" id="{13021C3E-F71F-441D-ADA0-568CC249B813}"/>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Sensibiliser ses interlocuteurs au respect des obligations en matière de sécurité des données</a:t>
              </a:r>
            </a:p>
          </p:txBody>
        </p:sp>
      </p:grpSp>
      <p:grpSp>
        <p:nvGrpSpPr>
          <p:cNvPr id="2" name="Groupe 1">
            <a:extLst>
              <a:ext uri="{FF2B5EF4-FFF2-40B4-BE49-F238E27FC236}">
                <a16:creationId xmlns:a16="http://schemas.microsoft.com/office/drawing/2014/main" id="{DE0A67A3-2F32-45E1-AF40-DF66413A6340}"/>
              </a:ext>
            </a:extLst>
          </p:cNvPr>
          <p:cNvGrpSpPr/>
          <p:nvPr/>
        </p:nvGrpSpPr>
        <p:grpSpPr>
          <a:xfrm>
            <a:off x="170850" y="6675717"/>
            <a:ext cx="7133309" cy="507831"/>
            <a:chOff x="170850" y="6675717"/>
            <a:chExt cx="7133309" cy="507831"/>
          </a:xfrm>
        </p:grpSpPr>
        <p:sp>
          <p:nvSpPr>
            <p:cNvPr id="280" name="ZoneTexte 279">
              <a:extLst>
                <a:ext uri="{FF2B5EF4-FFF2-40B4-BE49-F238E27FC236}">
                  <a16:creationId xmlns:a16="http://schemas.microsoft.com/office/drawing/2014/main" id="{4C8FDFAC-20A6-4F6D-BE59-A48049A7827B}"/>
                </a:ext>
              </a:extLst>
            </p:cNvPr>
            <p:cNvSpPr txBox="1"/>
            <p:nvPr/>
          </p:nvSpPr>
          <p:spPr>
            <a:xfrm>
              <a:off x="170850" y="6806522"/>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dirty="0">
                  <a:solidFill>
                    <a:schemeClr val="tx2"/>
                  </a:solidFill>
                </a:rPr>
                <a:t>Pilotage de missions</a:t>
              </a:r>
            </a:p>
          </p:txBody>
        </p:sp>
        <p:sp>
          <p:nvSpPr>
            <p:cNvPr id="113" name="Rectangle 112">
              <a:extLst>
                <a:ext uri="{FF2B5EF4-FFF2-40B4-BE49-F238E27FC236}">
                  <a16:creationId xmlns:a16="http://schemas.microsoft.com/office/drawing/2014/main" id="{07B9A61A-5FE0-436F-AA8B-945C7BBB99D7}"/>
                </a:ext>
              </a:extLst>
            </p:cNvPr>
            <p:cNvSpPr/>
            <p:nvPr/>
          </p:nvSpPr>
          <p:spPr>
            <a:xfrm>
              <a:off x="5306895" y="6675717"/>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Anticiper le besoin d’un collaborateur supplémentaire de la clôture des comptes annuels</a:t>
              </a:r>
            </a:p>
          </p:txBody>
        </p:sp>
        <p:grpSp>
          <p:nvGrpSpPr>
            <p:cNvPr id="333" name="Groupe 332">
              <a:extLst>
                <a:ext uri="{FF2B5EF4-FFF2-40B4-BE49-F238E27FC236}">
                  <a16:creationId xmlns:a16="http://schemas.microsoft.com/office/drawing/2014/main" id="{2557D806-0BF8-4FFF-9600-A79272CD6584}"/>
                </a:ext>
              </a:extLst>
            </p:cNvPr>
            <p:cNvGrpSpPr/>
            <p:nvPr/>
          </p:nvGrpSpPr>
          <p:grpSpPr>
            <a:xfrm>
              <a:off x="1860558" y="6677632"/>
              <a:ext cx="3466824" cy="504000"/>
              <a:chOff x="1942188" y="5252504"/>
              <a:chExt cx="3466824" cy="504000"/>
            </a:xfrm>
          </p:grpSpPr>
          <p:grpSp>
            <p:nvGrpSpPr>
              <p:cNvPr id="334" name="Groupe 333">
                <a:extLst>
                  <a:ext uri="{FF2B5EF4-FFF2-40B4-BE49-F238E27FC236}">
                    <a16:creationId xmlns:a16="http://schemas.microsoft.com/office/drawing/2014/main" id="{446BB65B-3F8D-46D4-8EDA-9DC77F2AAFBC}"/>
                  </a:ext>
                </a:extLst>
              </p:cNvPr>
              <p:cNvGrpSpPr/>
              <p:nvPr/>
            </p:nvGrpSpPr>
            <p:grpSpPr>
              <a:xfrm>
                <a:off x="1942188" y="5252504"/>
                <a:ext cx="3405719" cy="504000"/>
                <a:chOff x="1907629" y="2828565"/>
                <a:chExt cx="3405719" cy="504000"/>
              </a:xfrm>
            </p:grpSpPr>
            <p:sp>
              <p:nvSpPr>
                <p:cNvPr id="336" name="Rectangle 335">
                  <a:extLst>
                    <a:ext uri="{FF2B5EF4-FFF2-40B4-BE49-F238E27FC236}">
                      <a16:creationId xmlns:a16="http://schemas.microsoft.com/office/drawing/2014/main" id="{DF6A444B-0AF2-4D9E-B108-422610E061A0}"/>
                    </a:ext>
                  </a:extLst>
                </p:cNvPr>
                <p:cNvSpPr/>
                <p:nvPr/>
              </p:nvSpPr>
              <p:spPr>
                <a:xfrm>
                  <a:off x="2052761" y="2828565"/>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7" name="Groupe 336">
                  <a:extLst>
                    <a:ext uri="{FF2B5EF4-FFF2-40B4-BE49-F238E27FC236}">
                      <a16:creationId xmlns:a16="http://schemas.microsoft.com/office/drawing/2014/main" id="{63E1AD87-CE8D-4890-9734-9138F90220CD}"/>
                    </a:ext>
                  </a:extLst>
                </p:cNvPr>
                <p:cNvGrpSpPr/>
                <p:nvPr/>
              </p:nvGrpSpPr>
              <p:grpSpPr>
                <a:xfrm>
                  <a:off x="1907629" y="2828565"/>
                  <a:ext cx="271472" cy="504000"/>
                  <a:chOff x="1903658" y="4061951"/>
                  <a:chExt cx="265051" cy="504000"/>
                </a:xfrm>
              </p:grpSpPr>
              <p:cxnSp>
                <p:nvCxnSpPr>
                  <p:cNvPr id="338" name="Connecteur droit 337">
                    <a:extLst>
                      <a:ext uri="{FF2B5EF4-FFF2-40B4-BE49-F238E27FC236}">
                        <a16:creationId xmlns:a16="http://schemas.microsoft.com/office/drawing/2014/main" id="{8A2D0EBB-8A6C-4287-B804-4C266D0DBDB6}"/>
                      </a:ext>
                    </a:extLst>
                  </p:cNvPr>
                  <p:cNvCxnSpPr>
                    <a:cxnSpLocks/>
                  </p:cNvCxnSpPr>
                  <p:nvPr/>
                </p:nvCxnSpPr>
                <p:spPr>
                  <a:xfrm>
                    <a:off x="2036183" y="4061951"/>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9" name="Ellipse 338">
                    <a:extLst>
                      <a:ext uri="{FF2B5EF4-FFF2-40B4-BE49-F238E27FC236}">
                        <a16:creationId xmlns:a16="http://schemas.microsoft.com/office/drawing/2014/main" id="{B22CB0CD-0AA4-4D98-BD28-0DDAB5EE2D3F}"/>
                      </a:ext>
                    </a:extLst>
                  </p:cNvPr>
                  <p:cNvSpPr/>
                  <p:nvPr/>
                </p:nvSpPr>
                <p:spPr>
                  <a:xfrm>
                    <a:off x="1903658" y="4195499"/>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35" name="Rectangle 334">
                <a:extLst>
                  <a:ext uri="{FF2B5EF4-FFF2-40B4-BE49-F238E27FC236}">
                    <a16:creationId xmlns:a16="http://schemas.microsoft.com/office/drawing/2014/main" id="{64BBFFFC-0EEC-413B-87D1-D1A8D6A5E6CC}"/>
                  </a:ext>
                </a:extLst>
              </p:cNvPr>
              <p:cNvSpPr/>
              <p:nvPr/>
            </p:nvSpPr>
            <p:spPr>
              <a:xfrm>
                <a:off x="2169012" y="53104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3" name="Groupe 2">
            <a:extLst>
              <a:ext uri="{FF2B5EF4-FFF2-40B4-BE49-F238E27FC236}">
                <a16:creationId xmlns:a16="http://schemas.microsoft.com/office/drawing/2014/main" id="{354723CC-9C6C-447A-992A-7DAF72B641F7}"/>
              </a:ext>
            </a:extLst>
          </p:cNvPr>
          <p:cNvGrpSpPr/>
          <p:nvPr/>
        </p:nvGrpSpPr>
        <p:grpSpPr>
          <a:xfrm>
            <a:off x="170850" y="7234459"/>
            <a:ext cx="7203275" cy="553998"/>
            <a:chOff x="170850" y="7240180"/>
            <a:chExt cx="7203275" cy="553998"/>
          </a:xfrm>
        </p:grpSpPr>
        <p:sp>
          <p:nvSpPr>
            <p:cNvPr id="285" name="ZoneTexte 284">
              <a:extLst>
                <a:ext uri="{FF2B5EF4-FFF2-40B4-BE49-F238E27FC236}">
                  <a16:creationId xmlns:a16="http://schemas.microsoft.com/office/drawing/2014/main" id="{4C8FDFAC-20A6-4F6D-BE59-A48049A7827B}"/>
                </a:ext>
              </a:extLst>
            </p:cNvPr>
            <p:cNvSpPr txBox="1"/>
            <p:nvPr/>
          </p:nvSpPr>
          <p:spPr>
            <a:xfrm>
              <a:off x="170850" y="7394069"/>
              <a:ext cx="1939338"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Posture conseil</a:t>
              </a:r>
            </a:p>
          </p:txBody>
        </p:sp>
        <p:sp>
          <p:nvSpPr>
            <p:cNvPr id="119" name="Rectangle 118">
              <a:extLst>
                <a:ext uri="{FF2B5EF4-FFF2-40B4-BE49-F238E27FC236}">
                  <a16:creationId xmlns:a16="http://schemas.microsoft.com/office/drawing/2014/main" id="{581A62BC-49EC-473D-923E-6C34F4FA26A0}"/>
                </a:ext>
              </a:extLst>
            </p:cNvPr>
            <p:cNvSpPr/>
            <p:nvPr/>
          </p:nvSpPr>
          <p:spPr>
            <a:xfrm>
              <a:off x="5306895" y="7263264"/>
              <a:ext cx="2067230"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un client sur les  modalités du pacte d’associés les plus adaptées à ses besoins </a:t>
              </a:r>
            </a:p>
          </p:txBody>
        </p:sp>
        <p:grpSp>
          <p:nvGrpSpPr>
            <p:cNvPr id="340" name="Groupe 339">
              <a:extLst>
                <a:ext uri="{FF2B5EF4-FFF2-40B4-BE49-F238E27FC236}">
                  <a16:creationId xmlns:a16="http://schemas.microsoft.com/office/drawing/2014/main" id="{295B9BF6-CD86-4CDA-B05B-5BA2DA79E9F3}"/>
                </a:ext>
              </a:extLst>
            </p:cNvPr>
            <p:cNvGrpSpPr/>
            <p:nvPr/>
          </p:nvGrpSpPr>
          <p:grpSpPr>
            <a:xfrm>
              <a:off x="1860558" y="7240180"/>
              <a:ext cx="3466824" cy="553998"/>
              <a:chOff x="1835621" y="5439980"/>
              <a:chExt cx="3466824" cy="553998"/>
            </a:xfrm>
          </p:grpSpPr>
          <p:sp>
            <p:nvSpPr>
              <p:cNvPr id="341" name="Rectangle 340">
                <a:extLst>
                  <a:ext uri="{FF2B5EF4-FFF2-40B4-BE49-F238E27FC236}">
                    <a16:creationId xmlns:a16="http://schemas.microsoft.com/office/drawing/2014/main" id="{2B8B512C-94B3-45F9-B087-D850A8EC5D0F}"/>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42" name="Groupe 341">
                <a:extLst>
                  <a:ext uri="{FF2B5EF4-FFF2-40B4-BE49-F238E27FC236}">
                    <a16:creationId xmlns:a16="http://schemas.microsoft.com/office/drawing/2014/main" id="{B326D768-F9FD-463C-9671-E8E9DC474575}"/>
                  </a:ext>
                </a:extLst>
              </p:cNvPr>
              <p:cNvGrpSpPr/>
              <p:nvPr/>
            </p:nvGrpSpPr>
            <p:grpSpPr>
              <a:xfrm>
                <a:off x="1835621" y="5439980"/>
                <a:ext cx="3466824" cy="553998"/>
                <a:chOff x="1835621" y="5439980"/>
                <a:chExt cx="3466824" cy="553998"/>
              </a:xfrm>
            </p:grpSpPr>
            <p:grpSp>
              <p:nvGrpSpPr>
                <p:cNvPr id="343" name="Groupe 342">
                  <a:extLst>
                    <a:ext uri="{FF2B5EF4-FFF2-40B4-BE49-F238E27FC236}">
                      <a16:creationId xmlns:a16="http://schemas.microsoft.com/office/drawing/2014/main" id="{6F41927E-E443-404F-9984-C27315DDEA73}"/>
                    </a:ext>
                  </a:extLst>
                </p:cNvPr>
                <p:cNvGrpSpPr/>
                <p:nvPr/>
              </p:nvGrpSpPr>
              <p:grpSpPr>
                <a:xfrm>
                  <a:off x="1835621" y="5464979"/>
                  <a:ext cx="271472" cy="504000"/>
                  <a:chOff x="1903658" y="4015785"/>
                  <a:chExt cx="265051" cy="504000"/>
                </a:xfrm>
              </p:grpSpPr>
              <p:cxnSp>
                <p:nvCxnSpPr>
                  <p:cNvPr id="345" name="Connecteur droit 344">
                    <a:extLst>
                      <a:ext uri="{FF2B5EF4-FFF2-40B4-BE49-F238E27FC236}">
                        <a16:creationId xmlns:a16="http://schemas.microsoft.com/office/drawing/2014/main" id="{95EFD673-6C40-40AC-ADA2-948AE81BD9B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6" name="Ellipse 345">
                    <a:extLst>
                      <a:ext uri="{FF2B5EF4-FFF2-40B4-BE49-F238E27FC236}">
                        <a16:creationId xmlns:a16="http://schemas.microsoft.com/office/drawing/2014/main" id="{AD23D8CB-6A54-4CD2-B2FE-450F1FC00F15}"/>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44" name="Rectangle 343">
                  <a:extLst>
                    <a:ext uri="{FF2B5EF4-FFF2-40B4-BE49-F238E27FC236}">
                      <a16:creationId xmlns:a16="http://schemas.microsoft.com/office/drawing/2014/main" id="{0EAD12C3-14F5-490B-9017-2A0792C3EC7C}"/>
                    </a:ext>
                  </a:extLst>
                </p:cNvPr>
                <p:cNvSpPr/>
                <p:nvPr/>
              </p:nvSpPr>
              <p:spPr>
                <a:xfrm>
                  <a:off x="2062445" y="5439980"/>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Engager son interlocuteur dans des prises de décision stratégiques à travers des recommandations d’actions argumentées </a:t>
                  </a:r>
                </a:p>
              </p:txBody>
            </p:sp>
          </p:grpSp>
        </p:grpSp>
      </p:grpSp>
      <p:grpSp>
        <p:nvGrpSpPr>
          <p:cNvPr id="4" name="Groupe 3">
            <a:extLst>
              <a:ext uri="{FF2B5EF4-FFF2-40B4-BE49-F238E27FC236}">
                <a16:creationId xmlns:a16="http://schemas.microsoft.com/office/drawing/2014/main" id="{EB2365EB-491C-4B5E-A57E-CB08AF48D143}"/>
              </a:ext>
            </a:extLst>
          </p:cNvPr>
          <p:cNvGrpSpPr/>
          <p:nvPr/>
        </p:nvGrpSpPr>
        <p:grpSpPr>
          <a:xfrm>
            <a:off x="170850" y="7839368"/>
            <a:ext cx="7133309" cy="553998"/>
            <a:chOff x="170850" y="7781417"/>
            <a:chExt cx="7133309" cy="553998"/>
          </a:xfrm>
        </p:grpSpPr>
        <p:sp>
          <p:nvSpPr>
            <p:cNvPr id="281" name="ZoneTexte 280">
              <a:extLst>
                <a:ext uri="{FF2B5EF4-FFF2-40B4-BE49-F238E27FC236}">
                  <a16:creationId xmlns:a16="http://schemas.microsoft.com/office/drawing/2014/main" id="{4C8FDFAC-20A6-4F6D-BE59-A48049A7827B}"/>
                </a:ext>
              </a:extLst>
            </p:cNvPr>
            <p:cNvSpPr txBox="1"/>
            <p:nvPr/>
          </p:nvSpPr>
          <p:spPr>
            <a:xfrm>
              <a:off x="170850" y="7935306"/>
              <a:ext cx="1881125"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Sens commercial</a:t>
              </a:r>
            </a:p>
          </p:txBody>
        </p:sp>
        <p:sp>
          <p:nvSpPr>
            <p:cNvPr id="189" name="Rectangle 188">
              <a:extLst>
                <a:ext uri="{FF2B5EF4-FFF2-40B4-BE49-F238E27FC236}">
                  <a16:creationId xmlns:a16="http://schemas.microsoft.com/office/drawing/2014/main" id="{9117B142-3BA9-4CBE-A131-9195229ED0A7}"/>
                </a:ext>
              </a:extLst>
            </p:cNvPr>
            <p:cNvSpPr/>
            <p:nvPr/>
          </p:nvSpPr>
          <p:spPr>
            <a:xfrm>
              <a:off x="5306895" y="7804501"/>
              <a:ext cx="199726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les différents aspects de l’offre d’accompagnement juridique  du cabinet à un dirigeant </a:t>
              </a:r>
            </a:p>
          </p:txBody>
        </p:sp>
        <p:grpSp>
          <p:nvGrpSpPr>
            <p:cNvPr id="347" name="Groupe 346">
              <a:extLst>
                <a:ext uri="{FF2B5EF4-FFF2-40B4-BE49-F238E27FC236}">
                  <a16:creationId xmlns:a16="http://schemas.microsoft.com/office/drawing/2014/main" id="{98FF00CF-B620-48E3-9093-AF0C39DC28D9}"/>
                </a:ext>
              </a:extLst>
            </p:cNvPr>
            <p:cNvGrpSpPr/>
            <p:nvPr/>
          </p:nvGrpSpPr>
          <p:grpSpPr>
            <a:xfrm>
              <a:off x="1860558" y="7781417"/>
              <a:ext cx="3456023" cy="553998"/>
              <a:chOff x="1942188" y="8413894"/>
              <a:chExt cx="3456023" cy="553998"/>
            </a:xfrm>
          </p:grpSpPr>
          <p:grpSp>
            <p:nvGrpSpPr>
              <p:cNvPr id="348" name="Groupe 347">
                <a:extLst>
                  <a:ext uri="{FF2B5EF4-FFF2-40B4-BE49-F238E27FC236}">
                    <a16:creationId xmlns:a16="http://schemas.microsoft.com/office/drawing/2014/main" id="{B2BD00BE-6FDA-446D-85B1-59694024C8BF}"/>
                  </a:ext>
                </a:extLst>
              </p:cNvPr>
              <p:cNvGrpSpPr/>
              <p:nvPr/>
            </p:nvGrpSpPr>
            <p:grpSpPr>
              <a:xfrm>
                <a:off x="1942188" y="8438893"/>
                <a:ext cx="3405719" cy="504000"/>
                <a:chOff x="1907629" y="2848854"/>
                <a:chExt cx="3405719" cy="504000"/>
              </a:xfrm>
            </p:grpSpPr>
            <p:sp>
              <p:nvSpPr>
                <p:cNvPr id="350" name="Rectangle 349">
                  <a:extLst>
                    <a:ext uri="{FF2B5EF4-FFF2-40B4-BE49-F238E27FC236}">
                      <a16:creationId xmlns:a16="http://schemas.microsoft.com/office/drawing/2014/main" id="{4C84F125-6EC1-41FE-AC82-24B5ED7D9CB0}"/>
                    </a:ext>
                  </a:extLst>
                </p:cNvPr>
                <p:cNvSpPr/>
                <p:nvPr/>
              </p:nvSpPr>
              <p:spPr>
                <a:xfrm>
                  <a:off x="2052761" y="284885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1" name="Groupe 350">
                  <a:extLst>
                    <a:ext uri="{FF2B5EF4-FFF2-40B4-BE49-F238E27FC236}">
                      <a16:creationId xmlns:a16="http://schemas.microsoft.com/office/drawing/2014/main" id="{B7EE336B-D0EE-4568-AD18-55A4004E95BC}"/>
                    </a:ext>
                  </a:extLst>
                </p:cNvPr>
                <p:cNvGrpSpPr/>
                <p:nvPr/>
              </p:nvGrpSpPr>
              <p:grpSpPr>
                <a:xfrm>
                  <a:off x="1907629" y="2848854"/>
                  <a:ext cx="271472" cy="504000"/>
                  <a:chOff x="1903658" y="4082240"/>
                  <a:chExt cx="265051" cy="504000"/>
                </a:xfrm>
              </p:grpSpPr>
              <p:cxnSp>
                <p:nvCxnSpPr>
                  <p:cNvPr id="352" name="Connecteur droit 351">
                    <a:extLst>
                      <a:ext uri="{FF2B5EF4-FFF2-40B4-BE49-F238E27FC236}">
                        <a16:creationId xmlns:a16="http://schemas.microsoft.com/office/drawing/2014/main" id="{5EB660CF-8275-4263-83BD-507EC2FB131D}"/>
                      </a:ext>
                    </a:extLst>
                  </p:cNvPr>
                  <p:cNvCxnSpPr>
                    <a:cxnSpLocks/>
                  </p:cNvCxnSpPr>
                  <p:nvPr/>
                </p:nvCxnSpPr>
                <p:spPr>
                  <a:xfrm>
                    <a:off x="2036183" y="4082240"/>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53" name="Ellipse 352">
                    <a:extLst>
                      <a:ext uri="{FF2B5EF4-FFF2-40B4-BE49-F238E27FC236}">
                        <a16:creationId xmlns:a16="http://schemas.microsoft.com/office/drawing/2014/main" id="{323C2224-0162-4D51-8FA2-6D5B464C9C0D}"/>
                      </a:ext>
                    </a:extLst>
                  </p:cNvPr>
                  <p:cNvSpPr/>
                  <p:nvPr/>
                </p:nvSpPr>
                <p:spPr>
                  <a:xfrm>
                    <a:off x="1903658" y="4215788"/>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49" name="Rectangle 348">
                <a:extLst>
                  <a:ext uri="{FF2B5EF4-FFF2-40B4-BE49-F238E27FC236}">
                    <a16:creationId xmlns:a16="http://schemas.microsoft.com/office/drawing/2014/main" id="{A6940A10-6501-49B7-8585-9DD35BD3801A}"/>
                  </a:ext>
                </a:extLst>
              </p:cNvPr>
              <p:cNvSpPr/>
              <p:nvPr/>
            </p:nvSpPr>
            <p:spPr>
              <a:xfrm>
                <a:off x="2158211" y="8413894"/>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Répondre directement au besoin du client, promouvoir l’offre du cabinet et intervenir sur des propositions commerciales</a:t>
                </a:r>
              </a:p>
            </p:txBody>
          </p:sp>
        </p:grpSp>
      </p:grpSp>
      <p:grpSp>
        <p:nvGrpSpPr>
          <p:cNvPr id="5" name="Groupe 4">
            <a:extLst>
              <a:ext uri="{FF2B5EF4-FFF2-40B4-BE49-F238E27FC236}">
                <a16:creationId xmlns:a16="http://schemas.microsoft.com/office/drawing/2014/main" id="{231495ED-1BFE-497B-96E1-65D835325C63}"/>
              </a:ext>
            </a:extLst>
          </p:cNvPr>
          <p:cNvGrpSpPr/>
          <p:nvPr/>
        </p:nvGrpSpPr>
        <p:grpSpPr>
          <a:xfrm>
            <a:off x="170850" y="8444277"/>
            <a:ext cx="7326113" cy="507831"/>
            <a:chOff x="170850" y="8405650"/>
            <a:chExt cx="7326113" cy="507831"/>
          </a:xfrm>
        </p:grpSpPr>
        <p:sp>
          <p:nvSpPr>
            <p:cNvPr id="282" name="ZoneTexte 281">
              <a:extLst>
                <a:ext uri="{FF2B5EF4-FFF2-40B4-BE49-F238E27FC236}">
                  <a16:creationId xmlns:a16="http://schemas.microsoft.com/office/drawing/2014/main" id="{4C8FDFAC-20A6-4F6D-BE59-A48049A7827B}"/>
                </a:ext>
              </a:extLst>
            </p:cNvPr>
            <p:cNvSpPr txBox="1"/>
            <p:nvPr/>
          </p:nvSpPr>
          <p:spPr>
            <a:xfrm>
              <a:off x="170850" y="8459510"/>
              <a:ext cx="1973917"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Communication écrite </a:t>
              </a:r>
              <a:br>
                <a:rPr lang="fr-FR" dirty="0"/>
              </a:br>
              <a:r>
                <a:rPr lang="fr-FR" dirty="0"/>
                <a:t>et orale</a:t>
              </a:r>
            </a:p>
          </p:txBody>
        </p:sp>
        <p:sp>
          <p:nvSpPr>
            <p:cNvPr id="121" name="Rectangle 120">
              <a:extLst>
                <a:ext uri="{FF2B5EF4-FFF2-40B4-BE49-F238E27FC236}">
                  <a16:creationId xmlns:a16="http://schemas.microsoft.com/office/drawing/2014/main" id="{07ED02F7-D011-4234-B149-B5EA5B723F71}"/>
                </a:ext>
              </a:extLst>
            </p:cNvPr>
            <p:cNvSpPr/>
            <p:nvPr/>
          </p:nvSpPr>
          <p:spPr>
            <a:xfrm>
              <a:off x="5306895" y="8405650"/>
              <a:ext cx="219006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En formation, adapter son niveau de précision sur les nouvelles règlementations en droit des sociétés</a:t>
              </a:r>
            </a:p>
          </p:txBody>
        </p:sp>
        <p:grpSp>
          <p:nvGrpSpPr>
            <p:cNvPr id="354" name="Groupe 353">
              <a:extLst>
                <a:ext uri="{FF2B5EF4-FFF2-40B4-BE49-F238E27FC236}">
                  <a16:creationId xmlns:a16="http://schemas.microsoft.com/office/drawing/2014/main" id="{9B957BD5-4895-4DAC-9F35-0201D2249C3A}"/>
                </a:ext>
              </a:extLst>
            </p:cNvPr>
            <p:cNvGrpSpPr/>
            <p:nvPr/>
          </p:nvGrpSpPr>
          <p:grpSpPr>
            <a:xfrm>
              <a:off x="1860558" y="8407565"/>
              <a:ext cx="3466824" cy="504000"/>
              <a:chOff x="1907629" y="3346741"/>
              <a:chExt cx="3466824" cy="504000"/>
            </a:xfrm>
          </p:grpSpPr>
          <p:grpSp>
            <p:nvGrpSpPr>
              <p:cNvPr id="355" name="Groupe 354">
                <a:extLst>
                  <a:ext uri="{FF2B5EF4-FFF2-40B4-BE49-F238E27FC236}">
                    <a16:creationId xmlns:a16="http://schemas.microsoft.com/office/drawing/2014/main" id="{908E520A-14D4-4814-A06A-CCA396207A80}"/>
                  </a:ext>
                </a:extLst>
              </p:cNvPr>
              <p:cNvGrpSpPr/>
              <p:nvPr/>
            </p:nvGrpSpPr>
            <p:grpSpPr>
              <a:xfrm>
                <a:off x="1907629" y="3346741"/>
                <a:ext cx="3405719" cy="504000"/>
                <a:chOff x="1907629" y="2782399"/>
                <a:chExt cx="3405719" cy="504000"/>
              </a:xfrm>
            </p:grpSpPr>
            <p:sp>
              <p:nvSpPr>
                <p:cNvPr id="357" name="Rectangle 356">
                  <a:extLst>
                    <a:ext uri="{FF2B5EF4-FFF2-40B4-BE49-F238E27FC236}">
                      <a16:creationId xmlns:a16="http://schemas.microsoft.com/office/drawing/2014/main" id="{797CF444-368F-4CC1-BFE8-0710FF9A713A}"/>
                    </a:ext>
                  </a:extLst>
                </p:cNvPr>
                <p:cNvSpPr/>
                <p:nvPr/>
              </p:nvSpPr>
              <p:spPr>
                <a:xfrm>
                  <a:off x="2052761" y="27823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58" name="Groupe 357">
                  <a:extLst>
                    <a:ext uri="{FF2B5EF4-FFF2-40B4-BE49-F238E27FC236}">
                      <a16:creationId xmlns:a16="http://schemas.microsoft.com/office/drawing/2014/main" id="{F7F5AF81-1CD6-4286-8608-095C67F849CD}"/>
                    </a:ext>
                  </a:extLst>
                </p:cNvPr>
                <p:cNvGrpSpPr/>
                <p:nvPr/>
              </p:nvGrpSpPr>
              <p:grpSpPr>
                <a:xfrm>
                  <a:off x="1907629" y="2782399"/>
                  <a:ext cx="271472" cy="504000"/>
                  <a:chOff x="1903658" y="4015785"/>
                  <a:chExt cx="265051" cy="504000"/>
                </a:xfrm>
              </p:grpSpPr>
              <p:cxnSp>
                <p:nvCxnSpPr>
                  <p:cNvPr id="359" name="Connecteur droit 358">
                    <a:extLst>
                      <a:ext uri="{FF2B5EF4-FFF2-40B4-BE49-F238E27FC236}">
                        <a16:creationId xmlns:a16="http://schemas.microsoft.com/office/drawing/2014/main" id="{C028F30A-07DB-4DBA-AFD9-D66D68D0271F}"/>
                      </a:ext>
                    </a:extLst>
                  </p:cNvPr>
                  <p:cNvCxnSpPr>
                    <a:cxnSpLocks/>
                  </p:cNvCxnSpPr>
                  <p:nvPr/>
                </p:nvCxnSpPr>
                <p:spPr>
                  <a:xfrm>
                    <a:off x="2036183" y="4015785"/>
                    <a:ext cx="0" cy="504000"/>
                  </a:xfrm>
                  <a:prstGeom prst="line">
                    <a:avLst/>
                  </a:prstGeom>
                  <a:solidFill>
                    <a:schemeClr val="accent1"/>
                  </a:solidFill>
                  <a:ln w="28575">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360" name="Ellipse 359">
                    <a:extLst>
                      <a:ext uri="{FF2B5EF4-FFF2-40B4-BE49-F238E27FC236}">
                        <a16:creationId xmlns:a16="http://schemas.microsoft.com/office/drawing/2014/main" id="{EAD4D1B5-3BF7-4922-ACFD-C1F64754CC88}"/>
                      </a:ext>
                    </a:extLst>
                  </p:cNvPr>
                  <p:cNvSpPr/>
                  <p:nvPr/>
                </p:nvSpPr>
                <p:spPr>
                  <a:xfrm>
                    <a:off x="1903658" y="4149333"/>
                    <a:ext cx="265051" cy="236904"/>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4</a:t>
                    </a:r>
                  </a:p>
                </p:txBody>
              </p:sp>
            </p:grpSp>
          </p:grpSp>
          <p:sp>
            <p:nvSpPr>
              <p:cNvPr id="356" name="Rectangle 355">
                <a:extLst>
                  <a:ext uri="{FF2B5EF4-FFF2-40B4-BE49-F238E27FC236}">
                    <a16:creationId xmlns:a16="http://schemas.microsoft.com/office/drawing/2014/main" id="{6718D71D-8356-4C7A-B057-DE9A6E8C44EF}"/>
                  </a:ext>
                </a:extLst>
              </p:cNvPr>
              <p:cNvSpPr/>
              <p:nvPr/>
            </p:nvSpPr>
            <p:spPr>
              <a:xfrm>
                <a:off x="2134453" y="339868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Décrypter la dynamique collective d’un groupe de travail et adapter son mode d’animation</a:t>
                </a:r>
              </a:p>
            </p:txBody>
          </p:sp>
        </p:grpSp>
      </p:grpSp>
      <p:grpSp>
        <p:nvGrpSpPr>
          <p:cNvPr id="6" name="Groupe 5">
            <a:extLst>
              <a:ext uri="{FF2B5EF4-FFF2-40B4-BE49-F238E27FC236}">
                <a16:creationId xmlns:a16="http://schemas.microsoft.com/office/drawing/2014/main" id="{56036A25-C3F8-4F20-89F6-3E91BDE71395}"/>
              </a:ext>
            </a:extLst>
          </p:cNvPr>
          <p:cNvGrpSpPr/>
          <p:nvPr/>
        </p:nvGrpSpPr>
        <p:grpSpPr>
          <a:xfrm>
            <a:off x="170850" y="9003019"/>
            <a:ext cx="7106686" cy="507831"/>
            <a:chOff x="170850" y="9040092"/>
            <a:chExt cx="7106686" cy="507831"/>
          </a:xfrm>
        </p:grpSpPr>
        <p:sp>
          <p:nvSpPr>
            <p:cNvPr id="290" name="ZoneTexte 289">
              <a:extLst>
                <a:ext uri="{FF2B5EF4-FFF2-40B4-BE49-F238E27FC236}">
                  <a16:creationId xmlns:a16="http://schemas.microsoft.com/office/drawing/2014/main" id="{4C8FDFAC-20A6-4F6D-BE59-A48049A7827B}"/>
                </a:ext>
              </a:extLst>
            </p:cNvPr>
            <p:cNvSpPr txBox="1"/>
            <p:nvPr/>
          </p:nvSpPr>
          <p:spPr>
            <a:xfrm>
              <a:off x="170850" y="9093952"/>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Organisation et </a:t>
              </a:r>
              <a:br>
                <a:rPr lang="fr-FR" dirty="0"/>
              </a:br>
              <a:r>
                <a:rPr lang="fr-FR" dirty="0"/>
                <a:t>planification du travail</a:t>
              </a:r>
            </a:p>
          </p:txBody>
        </p:sp>
        <p:sp>
          <p:nvSpPr>
            <p:cNvPr id="122" name="Rectangle 121">
              <a:extLst>
                <a:ext uri="{FF2B5EF4-FFF2-40B4-BE49-F238E27FC236}">
                  <a16:creationId xmlns:a16="http://schemas.microsoft.com/office/drawing/2014/main" id="{3F8A0722-7DED-4BA9-925B-1474B45F904A}"/>
                </a:ext>
              </a:extLst>
            </p:cNvPr>
            <p:cNvSpPr/>
            <p:nvPr/>
          </p:nvSpPr>
          <p:spPr>
            <a:xfrm>
              <a:off x="5306895" y="9040092"/>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Prendre en compte les délais légaux de la tenue des AG dans l’organisation de son travail</a:t>
              </a:r>
            </a:p>
          </p:txBody>
        </p:sp>
        <p:grpSp>
          <p:nvGrpSpPr>
            <p:cNvPr id="361" name="Groupe 360">
              <a:extLst>
                <a:ext uri="{FF2B5EF4-FFF2-40B4-BE49-F238E27FC236}">
                  <a16:creationId xmlns:a16="http://schemas.microsoft.com/office/drawing/2014/main" id="{3EDFC3B5-F3F6-447B-95D1-7ED589F23DB7}"/>
                </a:ext>
              </a:extLst>
            </p:cNvPr>
            <p:cNvGrpSpPr/>
            <p:nvPr/>
          </p:nvGrpSpPr>
          <p:grpSpPr>
            <a:xfrm>
              <a:off x="1860558" y="9042007"/>
              <a:ext cx="3446753" cy="504000"/>
              <a:chOff x="1835621" y="5464979"/>
              <a:chExt cx="3446753" cy="504000"/>
            </a:xfrm>
          </p:grpSpPr>
          <p:sp>
            <p:nvSpPr>
              <p:cNvPr id="362" name="Rectangle 361">
                <a:extLst>
                  <a:ext uri="{FF2B5EF4-FFF2-40B4-BE49-F238E27FC236}">
                    <a16:creationId xmlns:a16="http://schemas.microsoft.com/office/drawing/2014/main" id="{DF56EA7A-168E-4B92-8988-CFB4CD75B1CF}"/>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63" name="Groupe 362">
                <a:extLst>
                  <a:ext uri="{FF2B5EF4-FFF2-40B4-BE49-F238E27FC236}">
                    <a16:creationId xmlns:a16="http://schemas.microsoft.com/office/drawing/2014/main" id="{3D6F315A-7614-46EA-BCC2-9070BDC06F1D}"/>
                  </a:ext>
                </a:extLst>
              </p:cNvPr>
              <p:cNvGrpSpPr/>
              <p:nvPr/>
            </p:nvGrpSpPr>
            <p:grpSpPr>
              <a:xfrm>
                <a:off x="1835621" y="5464979"/>
                <a:ext cx="3446753" cy="504000"/>
                <a:chOff x="1835621" y="5464979"/>
                <a:chExt cx="3446753" cy="504000"/>
              </a:xfrm>
            </p:grpSpPr>
            <p:grpSp>
              <p:nvGrpSpPr>
                <p:cNvPr id="364" name="Groupe 363">
                  <a:extLst>
                    <a:ext uri="{FF2B5EF4-FFF2-40B4-BE49-F238E27FC236}">
                      <a16:creationId xmlns:a16="http://schemas.microsoft.com/office/drawing/2014/main" id="{546CF406-A3B9-43C8-B44F-4DAE3892F2CF}"/>
                    </a:ext>
                  </a:extLst>
                </p:cNvPr>
                <p:cNvGrpSpPr/>
                <p:nvPr/>
              </p:nvGrpSpPr>
              <p:grpSpPr>
                <a:xfrm>
                  <a:off x="1835621" y="5464979"/>
                  <a:ext cx="271472" cy="504000"/>
                  <a:chOff x="1903658" y="4015785"/>
                  <a:chExt cx="265051" cy="504000"/>
                </a:xfrm>
              </p:grpSpPr>
              <p:cxnSp>
                <p:nvCxnSpPr>
                  <p:cNvPr id="366" name="Connecteur droit 365">
                    <a:extLst>
                      <a:ext uri="{FF2B5EF4-FFF2-40B4-BE49-F238E27FC236}">
                        <a16:creationId xmlns:a16="http://schemas.microsoft.com/office/drawing/2014/main" id="{69B45C58-C06C-424E-91F7-49D9B9D97ADB}"/>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67" name="Ellipse 366">
                    <a:extLst>
                      <a:ext uri="{FF2B5EF4-FFF2-40B4-BE49-F238E27FC236}">
                        <a16:creationId xmlns:a16="http://schemas.microsoft.com/office/drawing/2014/main" id="{840224DE-F412-47EC-BB65-01B7C6A8B4C2}"/>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65" name="Rectangle 364">
                  <a:extLst>
                    <a:ext uri="{FF2B5EF4-FFF2-40B4-BE49-F238E27FC236}">
                      <a16:creationId xmlns:a16="http://schemas.microsoft.com/office/drawing/2014/main" id="{5300AAC6-1416-413E-80A6-7659ADEDCD06}"/>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des différents dossiers d’intervention</a:t>
                  </a:r>
                </a:p>
              </p:txBody>
            </p:sp>
          </p:grpSp>
        </p:grpSp>
      </p:grpSp>
      <p:grpSp>
        <p:nvGrpSpPr>
          <p:cNvPr id="7" name="Groupe 6">
            <a:extLst>
              <a:ext uri="{FF2B5EF4-FFF2-40B4-BE49-F238E27FC236}">
                <a16:creationId xmlns:a16="http://schemas.microsoft.com/office/drawing/2014/main" id="{E626E659-907B-4CB2-841A-092D56C60D82}"/>
              </a:ext>
            </a:extLst>
          </p:cNvPr>
          <p:cNvGrpSpPr/>
          <p:nvPr/>
        </p:nvGrpSpPr>
        <p:grpSpPr>
          <a:xfrm>
            <a:off x="170850" y="9561761"/>
            <a:ext cx="7212643" cy="553998"/>
            <a:chOff x="170850" y="9544436"/>
            <a:chExt cx="7212643" cy="553998"/>
          </a:xfrm>
        </p:grpSpPr>
        <p:sp>
          <p:nvSpPr>
            <p:cNvPr id="199" name="ZoneTexte 198">
              <a:extLst>
                <a:ext uri="{FF2B5EF4-FFF2-40B4-BE49-F238E27FC236}">
                  <a16:creationId xmlns:a16="http://schemas.microsoft.com/office/drawing/2014/main" id="{4C8FDFAC-20A6-4F6D-BE59-A48049A7827B}"/>
                </a:ext>
              </a:extLst>
            </p:cNvPr>
            <p:cNvSpPr txBox="1"/>
            <p:nvPr/>
          </p:nvSpPr>
          <p:spPr>
            <a:xfrm>
              <a:off x="170850" y="9544436"/>
              <a:ext cx="1970641"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Adaptation à une variété </a:t>
              </a:r>
              <a:br>
                <a:rPr lang="fr-FR" dirty="0"/>
              </a:br>
              <a:r>
                <a:rPr lang="fr-FR" dirty="0"/>
                <a:t>de situations et </a:t>
              </a:r>
              <a:br>
                <a:rPr lang="fr-FR" dirty="0"/>
              </a:br>
              <a:r>
                <a:rPr lang="fr-FR" dirty="0"/>
                <a:t>d’interlocuteurs</a:t>
              </a:r>
            </a:p>
          </p:txBody>
        </p:sp>
        <p:sp>
          <p:nvSpPr>
            <p:cNvPr id="123" name="Rectangle 122">
              <a:extLst>
                <a:ext uri="{FF2B5EF4-FFF2-40B4-BE49-F238E27FC236}">
                  <a16:creationId xmlns:a16="http://schemas.microsoft.com/office/drawing/2014/main" id="{FEE7C92B-458E-4D4F-8880-EFB4F997B987}"/>
                </a:ext>
              </a:extLst>
            </p:cNvPr>
            <p:cNvSpPr/>
            <p:nvPr/>
          </p:nvSpPr>
          <p:spPr>
            <a:xfrm>
              <a:off x="5306895" y="9567520"/>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Proposer une forme différente d’augmentation de capital selon le montant des bénéfices de la société</a:t>
              </a:r>
            </a:p>
          </p:txBody>
        </p:sp>
        <p:grpSp>
          <p:nvGrpSpPr>
            <p:cNvPr id="368" name="Groupe 367">
              <a:extLst>
                <a:ext uri="{FF2B5EF4-FFF2-40B4-BE49-F238E27FC236}">
                  <a16:creationId xmlns:a16="http://schemas.microsoft.com/office/drawing/2014/main" id="{18A20E9A-C3AC-45A7-97C1-AFAB8113843D}"/>
                </a:ext>
              </a:extLst>
            </p:cNvPr>
            <p:cNvGrpSpPr/>
            <p:nvPr/>
          </p:nvGrpSpPr>
          <p:grpSpPr>
            <a:xfrm>
              <a:off x="1860558" y="9569435"/>
              <a:ext cx="3446753" cy="504000"/>
              <a:chOff x="1835621" y="5464979"/>
              <a:chExt cx="3446753" cy="504000"/>
            </a:xfrm>
          </p:grpSpPr>
          <p:sp>
            <p:nvSpPr>
              <p:cNvPr id="369" name="Rectangle 368">
                <a:extLst>
                  <a:ext uri="{FF2B5EF4-FFF2-40B4-BE49-F238E27FC236}">
                    <a16:creationId xmlns:a16="http://schemas.microsoft.com/office/drawing/2014/main" id="{47ED95E3-770B-47F7-AC96-A6FCB6B3E4A5}"/>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0" name="Groupe 369">
                <a:extLst>
                  <a:ext uri="{FF2B5EF4-FFF2-40B4-BE49-F238E27FC236}">
                    <a16:creationId xmlns:a16="http://schemas.microsoft.com/office/drawing/2014/main" id="{2AD5AF66-40A1-4222-8947-502E913FA7BF}"/>
                  </a:ext>
                </a:extLst>
              </p:cNvPr>
              <p:cNvGrpSpPr/>
              <p:nvPr/>
            </p:nvGrpSpPr>
            <p:grpSpPr>
              <a:xfrm>
                <a:off x="1835621" y="5464979"/>
                <a:ext cx="3446753" cy="504000"/>
                <a:chOff x="1835621" y="5464979"/>
                <a:chExt cx="3446753" cy="504000"/>
              </a:xfrm>
            </p:grpSpPr>
            <p:grpSp>
              <p:nvGrpSpPr>
                <p:cNvPr id="371" name="Groupe 370">
                  <a:extLst>
                    <a:ext uri="{FF2B5EF4-FFF2-40B4-BE49-F238E27FC236}">
                      <a16:creationId xmlns:a16="http://schemas.microsoft.com/office/drawing/2014/main" id="{B5A05FCD-22E6-499B-A9FF-39AC50DC084A}"/>
                    </a:ext>
                  </a:extLst>
                </p:cNvPr>
                <p:cNvGrpSpPr/>
                <p:nvPr/>
              </p:nvGrpSpPr>
              <p:grpSpPr>
                <a:xfrm>
                  <a:off x="1835621" y="5464979"/>
                  <a:ext cx="271472" cy="504000"/>
                  <a:chOff x="1903658" y="4015785"/>
                  <a:chExt cx="265051" cy="504000"/>
                </a:xfrm>
              </p:grpSpPr>
              <p:cxnSp>
                <p:nvCxnSpPr>
                  <p:cNvPr id="373" name="Connecteur droit 372">
                    <a:extLst>
                      <a:ext uri="{FF2B5EF4-FFF2-40B4-BE49-F238E27FC236}">
                        <a16:creationId xmlns:a16="http://schemas.microsoft.com/office/drawing/2014/main" id="{ABC0C84B-7D69-4216-8A9F-A45099756E78}"/>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74" name="Ellipse 373">
                    <a:extLst>
                      <a:ext uri="{FF2B5EF4-FFF2-40B4-BE49-F238E27FC236}">
                        <a16:creationId xmlns:a16="http://schemas.microsoft.com/office/drawing/2014/main" id="{D6760E29-347C-41E2-B1FC-62C204A06CE2}"/>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72" name="Rectangle 371">
                  <a:extLst>
                    <a:ext uri="{FF2B5EF4-FFF2-40B4-BE49-F238E27FC236}">
                      <a16:creationId xmlns:a16="http://schemas.microsoft.com/office/drawing/2014/main" id="{CF3F794D-F0C8-4AD5-A829-3DD2CB1DB944}"/>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grpSp>
        <p:nvGrpSpPr>
          <p:cNvPr id="8" name="Groupe 7">
            <a:extLst>
              <a:ext uri="{FF2B5EF4-FFF2-40B4-BE49-F238E27FC236}">
                <a16:creationId xmlns:a16="http://schemas.microsoft.com/office/drawing/2014/main" id="{5D185E9E-146D-484F-8D86-08A1928C4D6D}"/>
              </a:ext>
            </a:extLst>
          </p:cNvPr>
          <p:cNvGrpSpPr/>
          <p:nvPr/>
        </p:nvGrpSpPr>
        <p:grpSpPr>
          <a:xfrm>
            <a:off x="170850" y="10166667"/>
            <a:ext cx="7262969" cy="507831"/>
            <a:chOff x="170850" y="10060093"/>
            <a:chExt cx="7262969" cy="507831"/>
          </a:xfrm>
        </p:grpSpPr>
        <p:sp>
          <p:nvSpPr>
            <p:cNvPr id="202" name="ZoneTexte 201">
              <a:extLst>
                <a:ext uri="{FF2B5EF4-FFF2-40B4-BE49-F238E27FC236}">
                  <a16:creationId xmlns:a16="http://schemas.microsoft.com/office/drawing/2014/main" id="{4C8FDFAC-20A6-4F6D-BE59-A48049A7827B}"/>
                </a:ext>
              </a:extLst>
            </p:cNvPr>
            <p:cNvSpPr txBox="1"/>
            <p:nvPr/>
          </p:nvSpPr>
          <p:spPr>
            <a:xfrm>
              <a:off x="170850" y="10113953"/>
              <a:ext cx="197064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dirty="0"/>
                <a:t>Confidentialité et </a:t>
              </a:r>
              <a:br>
                <a:rPr lang="fr-FR" dirty="0"/>
              </a:br>
              <a:r>
                <a:rPr lang="fr-FR" dirty="0"/>
                <a:t>déontologie</a:t>
              </a:r>
            </a:p>
          </p:txBody>
        </p:sp>
        <p:sp>
          <p:nvSpPr>
            <p:cNvPr id="159" name="Rectangle 158">
              <a:extLst>
                <a:ext uri="{FF2B5EF4-FFF2-40B4-BE49-F238E27FC236}">
                  <a16:creationId xmlns:a16="http://schemas.microsoft.com/office/drawing/2014/main" id="{B9F53C5A-0F34-4971-ACDC-9F41CB62231B}"/>
                </a:ext>
              </a:extLst>
            </p:cNvPr>
            <p:cNvSpPr/>
            <p:nvPr/>
          </p:nvSpPr>
          <p:spPr>
            <a:xfrm>
              <a:off x="5306895" y="10060093"/>
              <a:ext cx="2126924"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Garantir au client la confidentialité des dossiers en sensibilisant et contrôlant l’application des règles de déontologie</a:t>
              </a:r>
            </a:p>
          </p:txBody>
        </p:sp>
        <p:grpSp>
          <p:nvGrpSpPr>
            <p:cNvPr id="375" name="Groupe 374">
              <a:extLst>
                <a:ext uri="{FF2B5EF4-FFF2-40B4-BE49-F238E27FC236}">
                  <a16:creationId xmlns:a16="http://schemas.microsoft.com/office/drawing/2014/main" id="{355A84BF-9CB5-455D-A943-5F79A3ACA81B}"/>
                </a:ext>
              </a:extLst>
            </p:cNvPr>
            <p:cNvGrpSpPr/>
            <p:nvPr/>
          </p:nvGrpSpPr>
          <p:grpSpPr>
            <a:xfrm>
              <a:off x="1860558" y="10062008"/>
              <a:ext cx="3446753" cy="504000"/>
              <a:chOff x="1835621" y="5464979"/>
              <a:chExt cx="3446753" cy="504000"/>
            </a:xfrm>
          </p:grpSpPr>
          <p:sp>
            <p:nvSpPr>
              <p:cNvPr id="376" name="Rectangle 375">
                <a:extLst>
                  <a:ext uri="{FF2B5EF4-FFF2-40B4-BE49-F238E27FC236}">
                    <a16:creationId xmlns:a16="http://schemas.microsoft.com/office/drawing/2014/main" id="{830365EE-3053-4128-B257-3AD5DF2F0412}"/>
                  </a:ext>
                </a:extLst>
              </p:cNvPr>
              <p:cNvSpPr/>
              <p:nvPr/>
            </p:nvSpPr>
            <p:spPr>
              <a:xfrm>
                <a:off x="1980753" y="546497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77" name="Groupe 376">
                <a:extLst>
                  <a:ext uri="{FF2B5EF4-FFF2-40B4-BE49-F238E27FC236}">
                    <a16:creationId xmlns:a16="http://schemas.microsoft.com/office/drawing/2014/main" id="{F5FFE5C7-3CCF-49DB-9583-5B5F37EE3D92}"/>
                  </a:ext>
                </a:extLst>
              </p:cNvPr>
              <p:cNvGrpSpPr/>
              <p:nvPr/>
            </p:nvGrpSpPr>
            <p:grpSpPr>
              <a:xfrm>
                <a:off x="1835621" y="5464979"/>
                <a:ext cx="3446753" cy="504000"/>
                <a:chOff x="1835621" y="5464979"/>
                <a:chExt cx="3446753" cy="504000"/>
              </a:xfrm>
            </p:grpSpPr>
            <p:grpSp>
              <p:nvGrpSpPr>
                <p:cNvPr id="378" name="Groupe 377">
                  <a:extLst>
                    <a:ext uri="{FF2B5EF4-FFF2-40B4-BE49-F238E27FC236}">
                      <a16:creationId xmlns:a16="http://schemas.microsoft.com/office/drawing/2014/main" id="{6E11BFEA-EC72-4BEE-8417-D5D89F9B2C96}"/>
                    </a:ext>
                  </a:extLst>
                </p:cNvPr>
                <p:cNvGrpSpPr/>
                <p:nvPr/>
              </p:nvGrpSpPr>
              <p:grpSpPr>
                <a:xfrm>
                  <a:off x="1835621" y="5464979"/>
                  <a:ext cx="271472" cy="504000"/>
                  <a:chOff x="1903658" y="4015785"/>
                  <a:chExt cx="265051" cy="504000"/>
                </a:xfrm>
              </p:grpSpPr>
              <p:cxnSp>
                <p:nvCxnSpPr>
                  <p:cNvPr id="380" name="Connecteur droit 379">
                    <a:extLst>
                      <a:ext uri="{FF2B5EF4-FFF2-40B4-BE49-F238E27FC236}">
                        <a16:creationId xmlns:a16="http://schemas.microsoft.com/office/drawing/2014/main" id="{19688C34-58A9-4946-AE91-CB53E03E6D79}"/>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81" name="Ellipse 380">
                    <a:extLst>
                      <a:ext uri="{FF2B5EF4-FFF2-40B4-BE49-F238E27FC236}">
                        <a16:creationId xmlns:a16="http://schemas.microsoft.com/office/drawing/2014/main" id="{C7A1B028-2F1E-4E97-B5A2-52431ABBF641}"/>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379" name="Rectangle 378">
                  <a:extLst>
                    <a:ext uri="{FF2B5EF4-FFF2-40B4-BE49-F238E27FC236}">
                      <a16:creationId xmlns:a16="http://schemas.microsoft.com/office/drawing/2014/main" id="{6BB73A7A-37CD-4EDA-BDBD-5EE91C6050B7}"/>
                    </a:ext>
                  </a:extLst>
                </p:cNvPr>
                <p:cNvSpPr/>
                <p:nvPr/>
              </p:nvSpPr>
              <p:spPr>
                <a:xfrm>
                  <a:off x="2062445" y="5513476"/>
                  <a:ext cx="3219929"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Faire respecter les règles de confidentialité et de déontologie, prévenir les situations à risque</a:t>
                  </a:r>
                </a:p>
              </p:txBody>
            </p:sp>
          </p:grpSp>
        </p:grpSp>
      </p:grpSp>
      <p:sp>
        <p:nvSpPr>
          <p:cNvPr id="176" name="ZoneTexte 175">
            <a:extLst>
              <a:ext uri="{FF2B5EF4-FFF2-40B4-BE49-F238E27FC236}">
                <a16:creationId xmlns:a16="http://schemas.microsoft.com/office/drawing/2014/main" id="{931C0874-6A24-4AFE-9F99-1690B64F27E2}"/>
              </a:ext>
            </a:extLst>
          </p:cNvPr>
          <p:cNvSpPr txBox="1"/>
          <p:nvPr/>
        </p:nvSpPr>
        <p:spPr>
          <a:xfrm>
            <a:off x="4692506" y="2286437"/>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77" name="ZoneTexte 176">
            <a:extLst>
              <a:ext uri="{FF2B5EF4-FFF2-40B4-BE49-F238E27FC236}">
                <a16:creationId xmlns:a16="http://schemas.microsoft.com/office/drawing/2014/main" id="{F3CAE16B-FD61-4608-9CF8-F70EC970A019}"/>
              </a:ext>
            </a:extLst>
          </p:cNvPr>
          <p:cNvSpPr txBox="1"/>
          <p:nvPr/>
        </p:nvSpPr>
        <p:spPr>
          <a:xfrm>
            <a:off x="1678364" y="2209492"/>
            <a:ext cx="3901673"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90" name="ZoneTexte 189">
            <a:extLst>
              <a:ext uri="{FF2B5EF4-FFF2-40B4-BE49-F238E27FC236}">
                <a16:creationId xmlns:a16="http://schemas.microsoft.com/office/drawing/2014/main" id="{92608C3B-2F0C-4A74-818D-14A371C0899F}"/>
              </a:ext>
            </a:extLst>
          </p:cNvPr>
          <p:cNvSpPr txBox="1"/>
          <p:nvPr/>
        </p:nvSpPr>
        <p:spPr>
          <a:xfrm>
            <a:off x="-648" y="2286437"/>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pic>
        <p:nvPicPr>
          <p:cNvPr id="9" name="Image 8" descr="Une image contenant texte, Police, logo, Graphique&#10;&#10;Description générée automatiquement">
            <a:extLst>
              <a:ext uri="{FF2B5EF4-FFF2-40B4-BE49-F238E27FC236}">
                <a16:creationId xmlns:a16="http://schemas.microsoft.com/office/drawing/2014/main" id="{2929132C-4D22-A23D-4DA6-79CA07BE70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68846"/>
            <a:ext cx="1117053" cy="922337"/>
          </a:xfrm>
          <a:prstGeom prst="rect">
            <a:avLst/>
          </a:prstGeom>
        </p:spPr>
      </p:pic>
    </p:spTree>
    <p:extLst>
      <p:ext uri="{BB962C8B-B14F-4D97-AF65-F5344CB8AC3E}">
        <p14:creationId xmlns:p14="http://schemas.microsoft.com/office/powerpoint/2010/main" val="2508524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ZoneTexte 76">
            <a:extLst>
              <a:ext uri="{FF2B5EF4-FFF2-40B4-BE49-F238E27FC236}">
                <a16:creationId xmlns:a16="http://schemas.microsoft.com/office/drawing/2014/main" id="{D633C062-45D0-4004-9B8F-C073910A552E}"/>
              </a:ext>
            </a:extLst>
          </p:cNvPr>
          <p:cNvSpPr txBox="1"/>
          <p:nvPr/>
        </p:nvSpPr>
        <p:spPr>
          <a:xfrm>
            <a:off x="3940550" y="4491682"/>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5" name="ZoneTexte 84">
            <a:extLst>
              <a:ext uri="{FF2B5EF4-FFF2-40B4-BE49-F238E27FC236}">
                <a16:creationId xmlns:a16="http://schemas.microsoft.com/office/drawing/2014/main" id="{A3DAED3C-D004-4A7C-9EC9-D69C4C89C860}"/>
              </a:ext>
            </a:extLst>
          </p:cNvPr>
          <p:cNvSpPr txBox="1"/>
          <p:nvPr/>
        </p:nvSpPr>
        <p:spPr>
          <a:xfrm>
            <a:off x="3935345" y="4753292"/>
            <a:ext cx="3240000" cy="1477328"/>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Formations générales en droit fiscal et en comptabilité (analyser un bilan, un compte de résultat, etc.)</a:t>
            </a:r>
          </a:p>
          <a:p>
            <a:r>
              <a:rPr lang="fr-FR" dirty="0">
                <a:solidFill>
                  <a:schemeClr val="tx2"/>
                </a:solidFill>
              </a:rPr>
              <a:t>Utilisation des logiciels métiers en droit des sociétés (fonctionnement, paramétrages…)</a:t>
            </a:r>
          </a:p>
          <a:p>
            <a:r>
              <a:rPr lang="fr-FR" dirty="0">
                <a:solidFill>
                  <a:schemeClr val="tx2"/>
                </a:solidFill>
              </a:rPr>
              <a:t>Actualités en droit des sociétés </a:t>
            </a:r>
          </a:p>
          <a:p>
            <a:r>
              <a:rPr lang="fr-FR" dirty="0">
                <a:solidFill>
                  <a:schemeClr val="tx2"/>
                </a:solidFill>
              </a:rPr>
              <a:t>Formations spécifiques pour le développement d’expertises spécifiques en droit des sociétés (opérations de fusions, de baux commerciaux, etc.)</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420574" y="7053941"/>
            <a:ext cx="3240000" cy="1477328"/>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Possibilités d’encadrement des Juristes en droit des sociétés débutants après quelques années d’expérience</a:t>
            </a:r>
          </a:p>
          <a:p>
            <a:pPr algn="l"/>
            <a:r>
              <a:rPr lang="fr-FR" dirty="0"/>
              <a:t>Hausse des missions relatives aux opérations de restructuration (fusions-acquisitions, apports partiels d’actifs) et de cessions de fonds de commerce, avec l’expérience et selon le parcours professionnel antérieur du Juriste en droit des sociétés (expérience en cabinet d’avocats)</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63087"/>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42402"/>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2836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69971" y="383106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20574" y="4096132"/>
            <a:ext cx="3240000" cy="270843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dirty="0"/>
              <a:t>Selon l’organisation et l’offre de services juridiques déployée au sein du cabinet, le Juriste en droit des sociétés peut : </a:t>
            </a:r>
          </a:p>
          <a:p>
            <a:pPr algn="l"/>
            <a:r>
              <a:rPr lang="fr-FR" dirty="0"/>
              <a:t>Gérer des opérations pour des clients de taille variable, ce qui impacte fortement les problématiques juridiques traitées : par exemple, pour des groupes, le Juriste en droit des sociétés peut avoir à intervenir sur des opérations de restructuration d’ampleur : fusion-acquisition, transmission universelle de patrimoine, apports partiels d’actifs, etc. </a:t>
            </a:r>
          </a:p>
          <a:p>
            <a:pPr algn="l"/>
            <a:r>
              <a:rPr lang="fr-FR" dirty="0"/>
              <a:t>Travailler en autonomie dans sa spécialité au sein du cabinet, supervisé généralement par un Expert-comptable dirigeant (et non par un Directeur en droit des sociétés), ce qui exige un niveau de rigueur renforcé dans la réalisation des prestations et l’organisation du travail.</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01149"/>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66" name="ZoneTexte 65">
            <a:extLst>
              <a:ext uri="{FF2B5EF4-FFF2-40B4-BE49-F238E27FC236}">
                <a16:creationId xmlns:a16="http://schemas.microsoft.com/office/drawing/2014/main" id="{FD824262-D8A8-4118-9609-69D47F0AE7AD}"/>
              </a:ext>
            </a:extLst>
          </p:cNvPr>
          <p:cNvSpPr txBox="1"/>
          <p:nvPr/>
        </p:nvSpPr>
        <p:spPr>
          <a:xfrm>
            <a:off x="420574" y="2270548"/>
            <a:ext cx="324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de petite taille ou en l’absence d’Assistant juridique, le Juriste en droit des sociétés prend en charge une part plus importante de tâches d’organisation et classement des dossiers, rédaction et dépôt d’actes, facturation, etc.</a:t>
            </a:r>
          </a:p>
          <a:p>
            <a:pPr algn="l"/>
            <a:r>
              <a:rPr lang="fr-FR" dirty="0"/>
              <a:t>Dans les cabinets de plus grande taille, le Juriste en droit des sociétés peut être amené à travailler sur des dossiers nécessitant une coordination formalisée entre les différents pôles du cabinet (social, comptabilité, fiscalité, etc.).</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63291"/>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42606"/>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36188"/>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278168"/>
            <a:ext cx="3288000" cy="1169551"/>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Bac+5 minimum en droit </a:t>
            </a:r>
            <a:r>
              <a:rPr lang="fr-FR"/>
              <a:t>des sociétés : </a:t>
            </a:r>
            <a:endParaRPr lang="fr-FR" dirty="0"/>
          </a:p>
          <a:p>
            <a:pPr marL="108000" indent="-108000" algn="l">
              <a:buFont typeface="Wingdings" panose="05000000000000000000" pitchFamily="2" charset="2"/>
              <a:buChar char="§"/>
            </a:pPr>
            <a:r>
              <a:rPr lang="fr-FR" dirty="0"/>
              <a:t>Master 2 en droit des sociétés, droit des affaires, éventuellement en droit privé général, DJCE (Diplôme de Juriste Conseil d’Entreprise), etc. à l’université</a:t>
            </a:r>
          </a:p>
          <a:p>
            <a:pPr marL="108000" indent="-108000" algn="l">
              <a:buFont typeface="Wingdings" panose="05000000000000000000" pitchFamily="2" charset="2"/>
              <a:buChar char="§"/>
            </a:pPr>
            <a:r>
              <a:rPr lang="fr-FR" dirty="0"/>
              <a:t>Certificat d’Aptitude à la Profession d’Avocat (CAPA)</a:t>
            </a:r>
          </a:p>
          <a:p>
            <a:pPr algn="l"/>
            <a:endParaRPr lang="fr-FR" dirty="0"/>
          </a:p>
        </p:txBody>
      </p:sp>
      <p:sp>
        <p:nvSpPr>
          <p:cNvPr id="69" name="ZoneTexte 68">
            <a:extLst>
              <a:ext uri="{FF2B5EF4-FFF2-40B4-BE49-F238E27FC236}">
                <a16:creationId xmlns:a16="http://schemas.microsoft.com/office/drawing/2014/main" id="{0B70E29C-F493-49E2-9712-AAE863D973CE}"/>
              </a:ext>
            </a:extLst>
          </p:cNvPr>
          <p:cNvSpPr txBox="1"/>
          <p:nvPr/>
        </p:nvSpPr>
        <p:spPr>
          <a:xfrm>
            <a:off x="3935345" y="3685668"/>
            <a:ext cx="3370454" cy="86177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Juriste en droit des sociétés ou en droit des affaires ayant exercé dans le service juridique d’une entreprise ou en cabinet d’avocat</a:t>
            </a:r>
          </a:p>
          <a:p>
            <a:r>
              <a:rPr lang="fr-FR" dirty="0">
                <a:solidFill>
                  <a:schemeClr val="tx2"/>
                </a:solidFill>
              </a:rPr>
              <a:t>Avocat, idéalement spécialisé en droit des sociétés ou en droit des affaires</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01149"/>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46588" y="3685668"/>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82" name="ZoneTexte 81">
            <a:extLst>
              <a:ext uri="{FF2B5EF4-FFF2-40B4-BE49-F238E27FC236}">
                <a16:creationId xmlns:a16="http://schemas.microsoft.com/office/drawing/2014/main" id="{4790275F-7869-48AB-A01B-85061FA25347}"/>
              </a:ext>
            </a:extLst>
          </p:cNvPr>
          <p:cNvSpPr txBox="1"/>
          <p:nvPr/>
        </p:nvSpPr>
        <p:spPr>
          <a:xfrm>
            <a:off x="3935345" y="3253620"/>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0" name="ZoneTexte 99">
            <a:extLst>
              <a:ext uri="{FF2B5EF4-FFF2-40B4-BE49-F238E27FC236}">
                <a16:creationId xmlns:a16="http://schemas.microsoft.com/office/drawing/2014/main" id="{801D9D51-E8B0-4BA3-BA13-6383DD7D2674}"/>
              </a:ext>
            </a:extLst>
          </p:cNvPr>
          <p:cNvSpPr txBox="1"/>
          <p:nvPr/>
        </p:nvSpPr>
        <p:spPr>
          <a:xfrm>
            <a:off x="4083532" y="6257725"/>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337040"/>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523002"/>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5" y="6523002"/>
            <a:ext cx="3370454" cy="1785104"/>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Renforcement des compétences informatiques du fait de l’utilisation croissante des logiciels métiers (dématérialisation du dépôt des pièces, génération automatique d’actes, etc.)</a:t>
            </a:r>
          </a:p>
          <a:p>
            <a:r>
              <a:rPr lang="fr-FR" dirty="0">
                <a:solidFill>
                  <a:schemeClr val="tx2"/>
                </a:solidFill>
              </a:rPr>
              <a:t>Approfondissement de la posture conseil et des qualités commerciales, développement des prestations en conseil juridique (rédaction de contrats, cessions de fonds de commerce, fusions et acquisitions, etc.) </a:t>
            </a:r>
          </a:p>
          <a:p>
            <a:r>
              <a:rPr lang="fr-FR" dirty="0">
                <a:solidFill>
                  <a:schemeClr val="tx2"/>
                </a:solidFill>
              </a:rPr>
              <a:t>Elévation du niveau de formation initiale au recrutement (niveau Master 2 de plus en plus exigé)</a:t>
            </a:r>
          </a:p>
        </p:txBody>
      </p:sp>
      <p:sp>
        <p:nvSpPr>
          <p:cNvPr id="107" name="ZoneTexte 106">
            <a:extLst>
              <a:ext uri="{FF2B5EF4-FFF2-40B4-BE49-F238E27FC236}">
                <a16:creationId xmlns:a16="http://schemas.microsoft.com/office/drawing/2014/main" id="{5DC10516-9D5D-42DB-A0AB-164208BC1CCC}"/>
              </a:ext>
            </a:extLst>
          </p:cNvPr>
          <p:cNvSpPr txBox="1"/>
          <p:nvPr/>
        </p:nvSpPr>
        <p:spPr>
          <a:xfrm>
            <a:off x="4088970" y="8308106"/>
            <a:ext cx="323999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945057" y="8377548"/>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88780" y="858626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04" name="ZoneTexte 103">
            <a:extLst>
              <a:ext uri="{FF2B5EF4-FFF2-40B4-BE49-F238E27FC236}">
                <a16:creationId xmlns:a16="http://schemas.microsoft.com/office/drawing/2014/main" id="{4A36D89B-A17D-4E79-AC81-666F9488D64F}"/>
              </a:ext>
            </a:extLst>
          </p:cNvPr>
          <p:cNvSpPr txBox="1"/>
          <p:nvPr/>
        </p:nvSpPr>
        <p:spPr>
          <a:xfrm>
            <a:off x="3935345" y="8621106"/>
            <a:ext cx="3240000" cy="1477328"/>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Directeur en droit des sociétés au sein d’un cabinet d’expert-comptable</a:t>
            </a:r>
          </a:p>
          <a:p>
            <a:pPr marL="108000" indent="-108000" algn="l">
              <a:buFont typeface="Wingdings" panose="05000000000000000000" pitchFamily="2" charset="2"/>
              <a:buChar char="§"/>
            </a:pPr>
            <a:r>
              <a:rPr lang="fr-FR" dirty="0">
                <a:solidFill>
                  <a:schemeClr val="tx2"/>
                </a:solidFill>
              </a:rPr>
              <a:t>Juriste en entreprise</a:t>
            </a:r>
          </a:p>
          <a:p>
            <a:pPr marL="108000" indent="-108000" algn="l">
              <a:buFont typeface="Wingdings" panose="05000000000000000000" pitchFamily="2" charset="2"/>
              <a:buChar char="§"/>
            </a:pPr>
            <a:r>
              <a:rPr lang="fr-FR" dirty="0">
                <a:solidFill>
                  <a:schemeClr val="tx2"/>
                </a:solidFill>
              </a:rPr>
              <a:t>Juriste en droit des sociétés ou en droit fiscal (sous condition de formation) au sein d’un cabinet d’avocats</a:t>
            </a:r>
          </a:p>
          <a:p>
            <a:pPr marL="108000" indent="-108000" algn="l">
              <a:buFont typeface="Wingdings" panose="05000000000000000000" pitchFamily="2" charset="2"/>
              <a:buChar char="§"/>
            </a:pPr>
            <a:r>
              <a:rPr lang="fr-FR" dirty="0">
                <a:solidFill>
                  <a:schemeClr val="tx2"/>
                </a:solidFill>
              </a:rPr>
              <a:t>Pour les Juristes titulaires du CAPA, Associés au sein d’une Société Pluriprofessionnelle d’Exercice (SPE)</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09117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786066"/>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7047676"/>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110" name="Groupe 109">
            <a:extLst>
              <a:ext uri="{FF2B5EF4-FFF2-40B4-BE49-F238E27FC236}">
                <a16:creationId xmlns:a16="http://schemas.microsoft.com/office/drawing/2014/main" id="{D9A65EB5-DE36-4E09-8865-0C643FC0F140}"/>
              </a:ext>
            </a:extLst>
          </p:cNvPr>
          <p:cNvGrpSpPr/>
          <p:nvPr/>
        </p:nvGrpSpPr>
        <p:grpSpPr>
          <a:xfrm>
            <a:off x="454576" y="8559844"/>
            <a:ext cx="3195823" cy="246221"/>
            <a:chOff x="433240" y="2450220"/>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50220"/>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8838004"/>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116" name="ZoneTexte 115">
            <a:extLst>
              <a:ext uri="{FF2B5EF4-FFF2-40B4-BE49-F238E27FC236}">
                <a16:creationId xmlns:a16="http://schemas.microsoft.com/office/drawing/2014/main" id="{12FA9338-88D2-4D5C-AA5C-39F8C3581043}"/>
              </a:ext>
            </a:extLst>
          </p:cNvPr>
          <p:cNvSpPr txBox="1"/>
          <p:nvPr/>
        </p:nvSpPr>
        <p:spPr>
          <a:xfrm>
            <a:off x="420574" y="8872844"/>
            <a:ext cx="3271793"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Directeur en droit des sociétés, Expert-comptable dirigeant, Juriste fiscaliste, Collaborateur comptable, Juriste en droit social, Gestionnaire de paie</a:t>
            </a:r>
          </a:p>
          <a:p>
            <a:pPr algn="l"/>
            <a:r>
              <a:rPr lang="fr-FR" i="1" dirty="0"/>
              <a:t>Relations professionnelles externes </a:t>
            </a:r>
            <a:r>
              <a:rPr lang="fr-FR" dirty="0"/>
              <a:t>: Dirigeants clients, Avocats, Notaires</a:t>
            </a:r>
          </a:p>
          <a:p>
            <a:pPr algn="l"/>
            <a:r>
              <a:rPr lang="fr-FR" i="1" dirty="0"/>
              <a:t>Télétravail </a:t>
            </a:r>
            <a:r>
              <a:rPr lang="fr-FR" dirty="0"/>
              <a:t>: possible pour la quasi-totalité des activités, mais variable selon l’accès aux outils métiers, aux documents et systèmes clients, et les pratiques internes du cabinet. Présence nécessaire pour certains évènements clés des clients (AG…)</a:t>
            </a:r>
          </a:p>
          <a:p>
            <a:pPr algn="l"/>
            <a:endParaRPr lang="fr-FR" dirty="0"/>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4753292"/>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35345" y="2261181"/>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52" name="ZoneTexte 51">
            <a:extLst>
              <a:ext uri="{FF2B5EF4-FFF2-40B4-BE49-F238E27FC236}">
                <a16:creationId xmlns:a16="http://schemas.microsoft.com/office/drawing/2014/main" id="{4B418287-C018-431E-8D6A-CC28A6807B1C}"/>
              </a:ext>
            </a:extLst>
          </p:cNvPr>
          <p:cNvSpPr txBox="1"/>
          <p:nvPr/>
        </p:nvSpPr>
        <p:spPr>
          <a:xfrm>
            <a:off x="240923" y="1220429"/>
            <a:ext cx="3852919" cy="307777"/>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2000" b="1" dirty="0">
                <a:solidFill>
                  <a:schemeClr val="bg1"/>
                </a:solidFill>
                <a:latin typeface="Univers Light" panose="020B0403020202020204" pitchFamily="34" charset="0"/>
              </a:rPr>
              <a:t>Juriste droit des sociétés</a:t>
            </a:r>
          </a:p>
        </p:txBody>
      </p:sp>
      <p:cxnSp>
        <p:nvCxnSpPr>
          <p:cNvPr id="50" name="Connecteur droit 49">
            <a:extLst>
              <a:ext uri="{FF2B5EF4-FFF2-40B4-BE49-F238E27FC236}">
                <a16:creationId xmlns:a16="http://schemas.microsoft.com/office/drawing/2014/main" id="{8B3A0938-1B24-4997-AD17-4F88104660E9}"/>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2" name="Image 1" descr="Une image contenant texte, Police, logo, Graphique&#10;&#10;Description générée automatiquement">
            <a:extLst>
              <a:ext uri="{FF2B5EF4-FFF2-40B4-BE49-F238E27FC236}">
                <a16:creationId xmlns:a16="http://schemas.microsoft.com/office/drawing/2014/main" id="{3D98E268-E406-D95D-625A-02594EC3BE8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1194" y="68846"/>
            <a:ext cx="1117053" cy="922337"/>
          </a:xfrm>
          <a:prstGeom prst="rect">
            <a:avLst/>
          </a:prstGeom>
        </p:spPr>
      </p:pic>
    </p:spTree>
    <p:extLst>
      <p:ext uri="{BB962C8B-B14F-4D97-AF65-F5344CB8AC3E}">
        <p14:creationId xmlns:p14="http://schemas.microsoft.com/office/powerpoint/2010/main" val="3255823222"/>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10954</TotalTime>
  <Words>1785</Words>
  <Application>Microsoft Office PowerPoint</Application>
  <PresentationFormat>Personnalisé</PresentationFormat>
  <Paragraphs>139</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1323</cp:revision>
  <dcterms:created xsi:type="dcterms:W3CDTF">2014-07-30T08:09:35Z</dcterms:created>
  <dcterms:modified xsi:type="dcterms:W3CDTF">2024-01-18T15:42:56Z</dcterms:modified>
</cp:coreProperties>
</file>