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1" r:id="rId2"/>
    <p:sldId id="269"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as LEVERT" initials="LL" lastIdx="4" clrIdx="0">
    <p:extLst>
      <p:ext uri="{19B8F6BF-5375-455C-9EA6-DF929625EA0E}">
        <p15:presenceInfo xmlns:p15="http://schemas.microsoft.com/office/powerpoint/2012/main" userId="6f717a20c60fe3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74" autoAdjust="0"/>
    <p:restoredTop sz="96173" autoAdjust="0"/>
  </p:normalViewPr>
  <p:slideViewPr>
    <p:cSldViewPr showGuides="1">
      <p:cViewPr varScale="1">
        <p:scale>
          <a:sx n="71" d="100"/>
          <a:sy n="71" d="100"/>
        </p:scale>
        <p:origin x="3348"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1937461"/>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grpSp>
        <p:nvGrpSpPr>
          <p:cNvPr id="5" name="Groupe 4">
            <a:extLst>
              <a:ext uri="{FF2B5EF4-FFF2-40B4-BE49-F238E27FC236}">
                <a16:creationId xmlns:a16="http://schemas.microsoft.com/office/drawing/2014/main" id="{12D6F566-A875-47DA-BA20-7443337040D6}"/>
              </a:ext>
            </a:extLst>
          </p:cNvPr>
          <p:cNvGrpSpPr/>
          <p:nvPr/>
        </p:nvGrpSpPr>
        <p:grpSpPr>
          <a:xfrm>
            <a:off x="277738" y="1260000"/>
            <a:ext cx="6898037" cy="493200"/>
            <a:chOff x="277738" y="1260000"/>
            <a:chExt cx="6898037" cy="493200"/>
          </a:xfrm>
        </p:grpSpPr>
        <p:sp>
          <p:nvSpPr>
            <p:cNvPr id="21" name="ZoneTexte 20">
              <a:extLst>
                <a:ext uri="{FF2B5EF4-FFF2-40B4-BE49-F238E27FC236}">
                  <a16:creationId xmlns:a16="http://schemas.microsoft.com/office/drawing/2014/main" id="{BE063AF8-784F-4C2B-BE77-966FBA10C306}"/>
                </a:ext>
              </a:extLst>
            </p:cNvPr>
            <p:cNvSpPr txBox="1"/>
            <p:nvPr/>
          </p:nvSpPr>
          <p:spPr>
            <a:xfrm>
              <a:off x="277738" y="1260000"/>
              <a:ext cx="6873596" cy="493200"/>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ASSISTANT COMPTABLE</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334534" y="1753200"/>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grpSp>
        <p:nvGrpSpPr>
          <p:cNvPr id="8" name="Groupe 7">
            <a:extLst>
              <a:ext uri="{FF2B5EF4-FFF2-40B4-BE49-F238E27FC236}">
                <a16:creationId xmlns:a16="http://schemas.microsoft.com/office/drawing/2014/main" id="{9B7DB975-DC43-4AE7-8C8A-5E58FB7A31BD}"/>
              </a:ext>
            </a:extLst>
          </p:cNvPr>
          <p:cNvGrpSpPr/>
          <p:nvPr/>
        </p:nvGrpSpPr>
        <p:grpSpPr>
          <a:xfrm>
            <a:off x="277738" y="1907926"/>
            <a:ext cx="6873596" cy="381173"/>
            <a:chOff x="277738" y="1907926"/>
            <a:chExt cx="6873596" cy="381173"/>
          </a:xfrm>
        </p:grpSpPr>
        <p:sp>
          <p:nvSpPr>
            <p:cNvPr id="26" name="ZoneTexte 25">
              <a:extLst>
                <a:ext uri="{FF2B5EF4-FFF2-40B4-BE49-F238E27FC236}">
                  <a16:creationId xmlns:a16="http://schemas.microsoft.com/office/drawing/2014/main" id="{D44D9155-530C-4A16-BA78-51AAB9EBDDD3}"/>
                </a:ext>
              </a:extLst>
            </p:cNvPr>
            <p:cNvSpPr txBox="1"/>
            <p:nvPr/>
          </p:nvSpPr>
          <p:spPr>
            <a:xfrm>
              <a:off x="4972537" y="2122449"/>
              <a:ext cx="2178797" cy="161583"/>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Technicien comptable, Aide-comptable</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25138" y="1907926"/>
              <a:ext cx="2160000" cy="161583"/>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05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72537" y="1907926"/>
              <a:ext cx="2160000" cy="161583"/>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05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77738" y="2127516"/>
              <a:ext cx="2124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Expertise-comptable</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77738" y="1907926"/>
              <a:ext cx="2160000" cy="161583"/>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050" b="1" dirty="0">
                  <a:solidFill>
                    <a:schemeClr val="tx2"/>
                  </a:solidFill>
                  <a:latin typeface="Univers Light" panose="020B0403020202020204" pitchFamily="34" charset="0"/>
                </a:rPr>
                <a:t>Domaine d’activité</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25139" y="2127516"/>
              <a:ext cx="2160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Production de mission EC </a:t>
              </a:r>
            </a:p>
          </p:txBody>
        </p:sp>
      </p:grpSp>
      <p:grpSp>
        <p:nvGrpSpPr>
          <p:cNvPr id="6" name="Groupe 5">
            <a:extLst>
              <a:ext uri="{FF2B5EF4-FFF2-40B4-BE49-F238E27FC236}">
                <a16:creationId xmlns:a16="http://schemas.microsoft.com/office/drawing/2014/main" id="{3A42BAA9-6CCE-4D1B-90E0-227A80CD16DF}"/>
              </a:ext>
            </a:extLst>
          </p:cNvPr>
          <p:cNvGrpSpPr/>
          <p:nvPr/>
        </p:nvGrpSpPr>
        <p:grpSpPr>
          <a:xfrm>
            <a:off x="342234" y="3349424"/>
            <a:ext cx="6801477" cy="1025245"/>
            <a:chOff x="342234" y="2605299"/>
            <a:chExt cx="6801477" cy="1025245"/>
          </a:xfrm>
        </p:grpSpPr>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342234" y="2985693"/>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369034" y="3053463"/>
              <a:ext cx="6774677" cy="577081"/>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pPr marL="0" indent="0">
                <a:buNone/>
              </a:pPr>
              <a:r>
                <a:rPr lang="fr-FR" sz="1050" dirty="0">
                  <a:solidFill>
                    <a:schemeClr val="accent2"/>
                  </a:solidFill>
                </a:rPr>
                <a:t>L’Assistant comptable participe à la réalisation des missions d’expertise comptable, sous la supervision d’un Collaborateur comptable, Chef de mission ou Expert-comptable. Il intervient principalement sur les travaux de collecte, de paramétrage des logiciels de comptabilité et de contrôle des documents et données comptables</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342234" y="2605299"/>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p>
            </p:txBody>
          </p:sp>
        </p:gr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324652" y="4948915"/>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grpSp>
        <p:nvGrpSpPr>
          <p:cNvPr id="64" name="Groupe 63">
            <a:extLst>
              <a:ext uri="{FF2B5EF4-FFF2-40B4-BE49-F238E27FC236}">
                <a16:creationId xmlns:a16="http://schemas.microsoft.com/office/drawing/2014/main" id="{65172FAD-C807-4855-9B49-F962647810C2}"/>
              </a:ext>
            </a:extLst>
          </p:cNvPr>
          <p:cNvGrpSpPr/>
          <p:nvPr/>
        </p:nvGrpSpPr>
        <p:grpSpPr>
          <a:xfrm>
            <a:off x="324652" y="4553818"/>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0" name="ZoneTexte 39">
            <a:extLst>
              <a:ext uri="{FF2B5EF4-FFF2-40B4-BE49-F238E27FC236}">
                <a16:creationId xmlns:a16="http://schemas.microsoft.com/office/drawing/2014/main" id="{EB6563C7-8B94-42B4-8DD8-6797EE263046}"/>
              </a:ext>
            </a:extLst>
          </p:cNvPr>
          <p:cNvSpPr txBox="1"/>
          <p:nvPr/>
        </p:nvSpPr>
        <p:spPr>
          <a:xfrm>
            <a:off x="2606164" y="2393578"/>
            <a:ext cx="2160000" cy="161583"/>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050" b="1" dirty="0">
                <a:solidFill>
                  <a:schemeClr val="tx2"/>
                </a:solidFill>
                <a:latin typeface="Univers Light" panose="020B0403020202020204" pitchFamily="34" charset="0"/>
              </a:rPr>
              <a:t>Nomenclature ROME</a:t>
            </a:r>
          </a:p>
        </p:txBody>
      </p:sp>
      <p:sp>
        <p:nvSpPr>
          <p:cNvPr id="41" name="ZoneTexte 40">
            <a:extLst>
              <a:ext uri="{FF2B5EF4-FFF2-40B4-BE49-F238E27FC236}">
                <a16:creationId xmlns:a16="http://schemas.microsoft.com/office/drawing/2014/main" id="{D05AD890-B9BF-4920-93E9-74548A0A4048}"/>
              </a:ext>
            </a:extLst>
          </p:cNvPr>
          <p:cNvSpPr txBox="1"/>
          <p:nvPr/>
        </p:nvSpPr>
        <p:spPr>
          <a:xfrm>
            <a:off x="269328" y="2613169"/>
            <a:ext cx="2160000" cy="646331"/>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543b - Employés qualifiés des services comptables ou financiers</a:t>
            </a:r>
          </a:p>
          <a:p>
            <a:r>
              <a:rPr lang="fr-FR" sz="1050" dirty="0"/>
              <a:t>543c - Employés non qualifiés des services comptables ou financiers</a:t>
            </a:r>
          </a:p>
        </p:txBody>
      </p:sp>
      <p:sp>
        <p:nvSpPr>
          <p:cNvPr id="42" name="ZoneTexte 41">
            <a:extLst>
              <a:ext uri="{FF2B5EF4-FFF2-40B4-BE49-F238E27FC236}">
                <a16:creationId xmlns:a16="http://schemas.microsoft.com/office/drawing/2014/main" id="{B2F2BB43-843F-4B9E-A6D9-66BEB78EF82A}"/>
              </a:ext>
            </a:extLst>
          </p:cNvPr>
          <p:cNvSpPr txBox="1"/>
          <p:nvPr/>
        </p:nvSpPr>
        <p:spPr>
          <a:xfrm>
            <a:off x="258764" y="2393578"/>
            <a:ext cx="2160000" cy="161583"/>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050" b="1" dirty="0">
                <a:solidFill>
                  <a:schemeClr val="tx2"/>
                </a:solidFill>
                <a:latin typeface="Univers Light" panose="020B0403020202020204" pitchFamily="34" charset="0"/>
              </a:rPr>
              <a:t>Nomenclature PCS</a:t>
            </a:r>
          </a:p>
        </p:txBody>
      </p:sp>
      <p:sp>
        <p:nvSpPr>
          <p:cNvPr id="43" name="ZoneTexte 42">
            <a:extLst>
              <a:ext uri="{FF2B5EF4-FFF2-40B4-BE49-F238E27FC236}">
                <a16:creationId xmlns:a16="http://schemas.microsoft.com/office/drawing/2014/main" id="{972DC699-D3D0-4DD9-9152-27FB2D3A7899}"/>
              </a:ext>
            </a:extLst>
          </p:cNvPr>
          <p:cNvSpPr txBox="1"/>
          <p:nvPr/>
        </p:nvSpPr>
        <p:spPr>
          <a:xfrm>
            <a:off x="2606163" y="2613168"/>
            <a:ext cx="2160001" cy="323165"/>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11213 - Assistant / Assistante comptable</a:t>
            </a:r>
          </a:p>
        </p:txBody>
      </p:sp>
      <p:grpSp>
        <p:nvGrpSpPr>
          <p:cNvPr id="18" name="Groupe 17">
            <a:extLst>
              <a:ext uri="{FF2B5EF4-FFF2-40B4-BE49-F238E27FC236}">
                <a16:creationId xmlns:a16="http://schemas.microsoft.com/office/drawing/2014/main" id="{FF0D4931-4FE1-44CB-B81F-FB46A5D86C05}"/>
              </a:ext>
            </a:extLst>
          </p:cNvPr>
          <p:cNvGrpSpPr/>
          <p:nvPr/>
        </p:nvGrpSpPr>
        <p:grpSpPr>
          <a:xfrm>
            <a:off x="258764" y="5121255"/>
            <a:ext cx="3446785" cy="2697316"/>
            <a:chOff x="258764" y="5121255"/>
            <a:chExt cx="3446785" cy="2697316"/>
          </a:xfrm>
        </p:grpSpPr>
        <p:sp>
          <p:nvSpPr>
            <p:cNvPr id="54" name="ZoneTexte 53">
              <a:extLst>
                <a:ext uri="{FF2B5EF4-FFF2-40B4-BE49-F238E27FC236}">
                  <a16:creationId xmlns:a16="http://schemas.microsoft.com/office/drawing/2014/main" id="{71B86F55-344E-4158-892F-89103147B6EE}"/>
                </a:ext>
              </a:extLst>
            </p:cNvPr>
            <p:cNvSpPr txBox="1"/>
            <p:nvPr/>
          </p:nvSpPr>
          <p:spPr>
            <a:xfrm>
              <a:off x="285549" y="5417914"/>
              <a:ext cx="3420000" cy="240065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Met en œuvre la collecte des pièces comptables (factures, relevés bancaires…) auprès du client, recueille les informations nécessaires, répond aux questions courantes et réoriente vers l’interlocuteur adéquat si besoin </a:t>
              </a:r>
            </a:p>
            <a:p>
              <a:pPr algn="l"/>
              <a:r>
                <a:rPr lang="fr-FR" dirty="0"/>
                <a:t>Contrôle la qualité de la saisie automatique des informations comptables et la production des écritures par le logiciel de comptabilité</a:t>
              </a:r>
            </a:p>
            <a:p>
              <a:pPr algn="l"/>
              <a:r>
                <a:rPr lang="fr-FR" dirty="0"/>
                <a:t>Contrôle les calculs des déclarations fiscales et sociales et leur télétransmissions aux autorités administratives</a:t>
              </a:r>
            </a:p>
            <a:p>
              <a:pPr algn="l"/>
              <a:r>
                <a:rPr lang="fr-FR" dirty="0"/>
                <a:t>Rend compte régulièrement de l’état d’avancement de ses travaux à son responsable (Collaborateur comptable ou Chef de mission comptable) et le sollicite dans la résolution de cas complexes </a:t>
              </a:r>
            </a:p>
          </p:txBody>
        </p:sp>
        <p:sp>
          <p:nvSpPr>
            <p:cNvPr id="50" name="ZoneTexte 49">
              <a:extLst>
                <a:ext uri="{FF2B5EF4-FFF2-40B4-BE49-F238E27FC236}">
                  <a16:creationId xmlns:a16="http://schemas.microsoft.com/office/drawing/2014/main" id="{8DB97F60-4AFA-42E9-8999-97919359C4A1}"/>
                </a:ext>
              </a:extLst>
            </p:cNvPr>
            <p:cNvSpPr txBox="1"/>
            <p:nvPr/>
          </p:nvSpPr>
          <p:spPr>
            <a:xfrm>
              <a:off x="258764" y="5121255"/>
              <a:ext cx="3420000"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Collecte et contrôle des documents comptables </a:t>
              </a:r>
            </a:p>
          </p:txBody>
        </p:sp>
      </p:grpSp>
      <p:grpSp>
        <p:nvGrpSpPr>
          <p:cNvPr id="7" name="Groupe 6">
            <a:extLst>
              <a:ext uri="{FF2B5EF4-FFF2-40B4-BE49-F238E27FC236}">
                <a16:creationId xmlns:a16="http://schemas.microsoft.com/office/drawing/2014/main" id="{1B1279AE-CFA1-4607-A6DD-CB4F15B91BAB}"/>
              </a:ext>
            </a:extLst>
          </p:cNvPr>
          <p:cNvGrpSpPr/>
          <p:nvPr/>
        </p:nvGrpSpPr>
        <p:grpSpPr>
          <a:xfrm>
            <a:off x="3851845" y="6930082"/>
            <a:ext cx="3544190" cy="1545595"/>
            <a:chOff x="388571" y="7948981"/>
            <a:chExt cx="3544190" cy="1545595"/>
          </a:xfrm>
        </p:grpSpPr>
        <p:sp>
          <p:nvSpPr>
            <p:cNvPr id="53" name="ZoneTexte 52">
              <a:extLst>
                <a:ext uri="{FF2B5EF4-FFF2-40B4-BE49-F238E27FC236}">
                  <a16:creationId xmlns:a16="http://schemas.microsoft.com/office/drawing/2014/main" id="{F8A57CF1-BE85-45CE-BB9F-39AFBBC40BFE}"/>
                </a:ext>
              </a:extLst>
            </p:cNvPr>
            <p:cNvSpPr txBox="1"/>
            <p:nvPr/>
          </p:nvSpPr>
          <p:spPr>
            <a:xfrm>
              <a:off x="402848" y="8325025"/>
              <a:ext cx="3420000" cy="116955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Apporte son soutien dans la rédaction de propositions d’intervention : recherches documentaires, traitement de données de cadrage, rédaction de CV… </a:t>
              </a:r>
            </a:p>
            <a:p>
              <a:pPr algn="l"/>
              <a:r>
                <a:rPr lang="fr-FR" dirty="0"/>
                <a:t>Participe aux projets de développement interne du cabinet : développement d’outils digitaux, séminaires et évènements internes, construction d’offres de services…</a:t>
              </a:r>
            </a:p>
          </p:txBody>
        </p:sp>
        <p:sp>
          <p:nvSpPr>
            <p:cNvPr id="55" name="ZoneTexte 54">
              <a:extLst>
                <a:ext uri="{FF2B5EF4-FFF2-40B4-BE49-F238E27FC236}">
                  <a16:creationId xmlns:a16="http://schemas.microsoft.com/office/drawing/2014/main" id="{D684A644-47DD-4425-8D3B-35CECA3E9E69}"/>
                </a:ext>
              </a:extLst>
            </p:cNvPr>
            <p:cNvSpPr txBox="1"/>
            <p:nvPr/>
          </p:nvSpPr>
          <p:spPr>
            <a:xfrm>
              <a:off x="388571" y="7948981"/>
              <a:ext cx="3544190"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Participation aux projets transverses et commerciaux du cabinet</a:t>
              </a:r>
            </a:p>
          </p:txBody>
        </p:sp>
      </p:grpSp>
      <p:grpSp>
        <p:nvGrpSpPr>
          <p:cNvPr id="19" name="Groupe 18">
            <a:extLst>
              <a:ext uri="{FF2B5EF4-FFF2-40B4-BE49-F238E27FC236}">
                <a16:creationId xmlns:a16="http://schemas.microsoft.com/office/drawing/2014/main" id="{8649B29A-9ADC-49B9-B554-3C8C2E1F94A2}"/>
              </a:ext>
            </a:extLst>
          </p:cNvPr>
          <p:cNvGrpSpPr/>
          <p:nvPr/>
        </p:nvGrpSpPr>
        <p:grpSpPr>
          <a:xfrm>
            <a:off x="3851845" y="5121255"/>
            <a:ext cx="3451672" cy="1770008"/>
            <a:chOff x="3854127" y="6843553"/>
            <a:chExt cx="3451672" cy="1770008"/>
          </a:xfrm>
        </p:grpSpPr>
        <p:sp>
          <p:nvSpPr>
            <p:cNvPr id="44" name="ZoneTexte 43">
              <a:extLst>
                <a:ext uri="{FF2B5EF4-FFF2-40B4-BE49-F238E27FC236}">
                  <a16:creationId xmlns:a16="http://schemas.microsoft.com/office/drawing/2014/main" id="{B7DA2194-C74C-4615-951E-11591624478B}"/>
                </a:ext>
              </a:extLst>
            </p:cNvPr>
            <p:cNvSpPr txBox="1"/>
            <p:nvPr/>
          </p:nvSpPr>
          <p:spPr>
            <a:xfrm>
              <a:off x="3854127" y="7290122"/>
              <a:ext cx="3419999" cy="1323439"/>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r>
                <a:rPr lang="fr-FR" dirty="0"/>
                <a:t>Sous la supervision d’un Collaborateur comptable ou d’un Chef de mission comptable, l’Assistant comptable peut prendre en charge certaines tâches relatives à l’établissement des comptes annuels : construction du bilan comptable, du compte de résultat, rédaction des conclusions et de la note de synthèse, transmission de la liasse fiscale à l’administration et de la dossier finalisé au client </a:t>
              </a:r>
            </a:p>
          </p:txBody>
        </p:sp>
        <p:sp>
          <p:nvSpPr>
            <p:cNvPr id="48" name="ZoneTexte 47">
              <a:extLst>
                <a:ext uri="{FF2B5EF4-FFF2-40B4-BE49-F238E27FC236}">
                  <a16:creationId xmlns:a16="http://schemas.microsoft.com/office/drawing/2014/main" id="{2D73F74D-B024-42C0-8996-E039C8F79085}"/>
                </a:ext>
              </a:extLst>
            </p:cNvPr>
            <p:cNvSpPr txBox="1"/>
            <p:nvPr/>
          </p:nvSpPr>
          <p:spPr>
            <a:xfrm>
              <a:off x="3854127" y="6843553"/>
              <a:ext cx="3451672"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Participation à l’établissement des comptes annuels</a:t>
              </a:r>
            </a:p>
          </p:txBody>
        </p:sp>
      </p:grpSp>
      <p:pic>
        <p:nvPicPr>
          <p:cNvPr id="9" name="Image 8"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7738" y="137926"/>
            <a:ext cx="1117053" cy="922337"/>
          </a:xfrm>
          <a:prstGeom prst="rect">
            <a:avLst/>
          </a:prstGeom>
        </p:spPr>
      </p:pic>
    </p:spTree>
    <p:extLst>
      <p:ext uri="{BB962C8B-B14F-4D97-AF65-F5344CB8AC3E}">
        <p14:creationId xmlns:p14="http://schemas.microsoft.com/office/powerpoint/2010/main" val="93840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549175"/>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1955129"/>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6426026"/>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grpSp>
        <p:nvGrpSpPr>
          <p:cNvPr id="42" name="Groupe 41">
            <a:extLst>
              <a:ext uri="{FF2B5EF4-FFF2-40B4-BE49-F238E27FC236}">
                <a16:creationId xmlns:a16="http://schemas.microsoft.com/office/drawing/2014/main" id="{A2D9AFF5-1432-46D1-BF49-A357083BDD09}"/>
              </a:ext>
            </a:extLst>
          </p:cNvPr>
          <p:cNvGrpSpPr/>
          <p:nvPr/>
        </p:nvGrpSpPr>
        <p:grpSpPr>
          <a:xfrm>
            <a:off x="205409" y="2675309"/>
            <a:ext cx="7069790" cy="553998"/>
            <a:chOff x="205409" y="2675309"/>
            <a:chExt cx="7069790" cy="553998"/>
          </a:xfrm>
        </p:grpSpPr>
        <p:grpSp>
          <p:nvGrpSpPr>
            <p:cNvPr id="12" name="Groupe 11">
              <a:extLst>
                <a:ext uri="{FF2B5EF4-FFF2-40B4-BE49-F238E27FC236}">
                  <a16:creationId xmlns:a16="http://schemas.microsoft.com/office/drawing/2014/main" id="{FB16D2E7-6927-49DD-86B3-4F53EB7ED6A6}"/>
                </a:ext>
              </a:extLst>
            </p:cNvPr>
            <p:cNvGrpSpPr/>
            <p:nvPr/>
          </p:nvGrpSpPr>
          <p:grpSpPr>
            <a:xfrm>
              <a:off x="1942187" y="2700308"/>
              <a:ext cx="3466824" cy="504000"/>
              <a:chOff x="1907629" y="2711105"/>
              <a:chExt cx="3466824" cy="504000"/>
            </a:xfrm>
          </p:grpSpPr>
          <p:grpSp>
            <p:nvGrpSpPr>
              <p:cNvPr id="11" name="Groupe 10">
                <a:extLst>
                  <a:ext uri="{FF2B5EF4-FFF2-40B4-BE49-F238E27FC236}">
                    <a16:creationId xmlns:a16="http://schemas.microsoft.com/office/drawing/2014/main" id="{8C2B5C28-AE8D-46EF-9AF1-F34BDFF2832B}"/>
                  </a:ext>
                </a:extLst>
              </p:cNvPr>
              <p:cNvGrpSpPr/>
              <p:nvPr/>
            </p:nvGrpSpPr>
            <p:grpSpPr>
              <a:xfrm>
                <a:off x="1907629" y="2711105"/>
                <a:ext cx="3405719" cy="504000"/>
                <a:chOff x="1907629" y="2776397"/>
                <a:chExt cx="3405719" cy="504000"/>
              </a:xfrm>
            </p:grpSpPr>
            <p:sp>
              <p:nvSpPr>
                <p:cNvPr id="148" name="Rectangle 147">
                  <a:extLst>
                    <a:ext uri="{FF2B5EF4-FFF2-40B4-BE49-F238E27FC236}">
                      <a16:creationId xmlns:a16="http://schemas.microsoft.com/office/drawing/2014/main" id="{702BD9C8-060D-4CD4-83DD-580188485DAF}"/>
                    </a:ext>
                  </a:extLst>
                </p:cNvPr>
                <p:cNvSpPr/>
                <p:nvPr/>
              </p:nvSpPr>
              <p:spPr>
                <a:xfrm>
                  <a:off x="2052761" y="277639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49" name="Groupe 148">
                  <a:extLst>
                    <a:ext uri="{FF2B5EF4-FFF2-40B4-BE49-F238E27FC236}">
                      <a16:creationId xmlns:a16="http://schemas.microsoft.com/office/drawing/2014/main" id="{52479227-BE61-47AE-B7D1-D071810B59D1}"/>
                    </a:ext>
                  </a:extLst>
                </p:cNvPr>
                <p:cNvGrpSpPr/>
                <p:nvPr/>
              </p:nvGrpSpPr>
              <p:grpSpPr>
                <a:xfrm>
                  <a:off x="1907629" y="2776397"/>
                  <a:ext cx="271472" cy="504000"/>
                  <a:chOff x="1903658" y="4009783"/>
                  <a:chExt cx="265051" cy="504000"/>
                </a:xfrm>
              </p:grpSpPr>
              <p:cxnSp>
                <p:nvCxnSpPr>
                  <p:cNvPr id="153" name="Connecteur droit 152">
                    <a:extLst>
                      <a:ext uri="{FF2B5EF4-FFF2-40B4-BE49-F238E27FC236}">
                        <a16:creationId xmlns:a16="http://schemas.microsoft.com/office/drawing/2014/main" id="{25B543B2-FBEF-4ED6-819C-49E1C77D8378}"/>
                      </a:ext>
                    </a:extLst>
                  </p:cNvPr>
                  <p:cNvCxnSpPr>
                    <a:cxnSpLocks/>
                  </p:cNvCxnSpPr>
                  <p:nvPr/>
                </p:nvCxnSpPr>
                <p:spPr>
                  <a:xfrm>
                    <a:off x="2036183" y="4009783"/>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55" name="Ellipse 154">
                    <a:extLst>
                      <a:ext uri="{FF2B5EF4-FFF2-40B4-BE49-F238E27FC236}">
                        <a16:creationId xmlns:a16="http://schemas.microsoft.com/office/drawing/2014/main" id="{BEC38E8A-3BE6-47D3-B6C2-18047C6CC3B8}"/>
                      </a:ext>
                    </a:extLst>
                  </p:cNvPr>
                  <p:cNvSpPr/>
                  <p:nvPr/>
                </p:nvSpPr>
                <p:spPr>
                  <a:xfrm>
                    <a:off x="1903658" y="4143331"/>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451" name="Rectangle 450">
                <a:extLst>
                  <a:ext uri="{FF2B5EF4-FFF2-40B4-BE49-F238E27FC236}">
                    <a16:creationId xmlns:a16="http://schemas.microsoft.com/office/drawing/2014/main" id="{69581CF1-9A11-43B9-A7D7-1B0510B26B2B}"/>
                  </a:ext>
                </a:extLst>
              </p:cNvPr>
              <p:cNvSpPr/>
              <p:nvPr/>
            </p:nvSpPr>
            <p:spPr>
              <a:xfrm>
                <a:off x="2134453" y="2763050"/>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Maîtriser les réglementations spécifiques, en décrypter les enjeux au client</a:t>
                </a:r>
              </a:p>
            </p:txBody>
          </p:sp>
        </p:grpSp>
        <p:sp>
          <p:nvSpPr>
            <p:cNvPr id="256" name="ZoneTexte 255">
              <a:extLst>
                <a:ext uri="{FF2B5EF4-FFF2-40B4-BE49-F238E27FC236}">
                  <a16:creationId xmlns:a16="http://schemas.microsoft.com/office/drawing/2014/main" id="{15F29BC5-86A3-45F1-9106-C2C6C8C5E43A}"/>
                </a:ext>
              </a:extLst>
            </p:cNvPr>
            <p:cNvSpPr txBox="1"/>
            <p:nvPr/>
          </p:nvSpPr>
          <p:spPr>
            <a:xfrm>
              <a:off x="205409" y="2675309"/>
              <a:ext cx="1694922" cy="553998"/>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Réglementations spécifiques au domaine de spécialité</a:t>
              </a:r>
            </a:p>
          </p:txBody>
        </p:sp>
        <p:sp>
          <p:nvSpPr>
            <p:cNvPr id="352" name="Rectangle 351">
              <a:extLst>
                <a:ext uri="{FF2B5EF4-FFF2-40B4-BE49-F238E27FC236}">
                  <a16:creationId xmlns:a16="http://schemas.microsoft.com/office/drawing/2014/main" id="{15AA151B-5055-476E-8C5B-88C3F518436A}"/>
                </a:ext>
              </a:extLst>
            </p:cNvPr>
            <p:cNvSpPr/>
            <p:nvPr/>
          </p:nvSpPr>
          <p:spPr>
            <a:xfrm>
              <a:off x="5326559" y="2698393"/>
              <a:ext cx="1948640"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Connaître les réglementations en matière de transmission des données fiscales à l’administration</a:t>
              </a:r>
            </a:p>
          </p:txBody>
        </p:sp>
      </p:grpSp>
      <p:sp>
        <p:nvSpPr>
          <p:cNvPr id="132" name="ZoneTexte 131">
            <a:extLst>
              <a:ext uri="{FF2B5EF4-FFF2-40B4-BE49-F238E27FC236}">
                <a16:creationId xmlns:a16="http://schemas.microsoft.com/office/drawing/2014/main" id="{C6D215BB-1927-4A9E-81A9-AA44B45B6100}"/>
              </a:ext>
            </a:extLst>
          </p:cNvPr>
          <p:cNvSpPr txBox="1"/>
          <p:nvPr/>
        </p:nvSpPr>
        <p:spPr>
          <a:xfrm>
            <a:off x="233264" y="2034118"/>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sp>
        <p:nvSpPr>
          <p:cNvPr id="133" name="ZoneTexte 132">
            <a:extLst>
              <a:ext uri="{FF2B5EF4-FFF2-40B4-BE49-F238E27FC236}">
                <a16:creationId xmlns:a16="http://schemas.microsoft.com/office/drawing/2014/main" id="{F587C10D-AC6E-45B3-BF83-D6319499706F}"/>
              </a:ext>
            </a:extLst>
          </p:cNvPr>
          <p:cNvSpPr txBox="1"/>
          <p:nvPr/>
        </p:nvSpPr>
        <p:spPr>
          <a:xfrm>
            <a:off x="4692506" y="2347860"/>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34" name="ZoneTexte 133">
            <a:extLst>
              <a:ext uri="{FF2B5EF4-FFF2-40B4-BE49-F238E27FC236}">
                <a16:creationId xmlns:a16="http://schemas.microsoft.com/office/drawing/2014/main" id="{04F9E212-75A1-4AA9-9A73-906423549C68}"/>
              </a:ext>
            </a:extLst>
          </p:cNvPr>
          <p:cNvSpPr txBox="1"/>
          <p:nvPr/>
        </p:nvSpPr>
        <p:spPr>
          <a:xfrm>
            <a:off x="1693913" y="2263804"/>
            <a:ext cx="3956910"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36" name="ZoneTexte 135">
            <a:extLst>
              <a:ext uri="{FF2B5EF4-FFF2-40B4-BE49-F238E27FC236}">
                <a16:creationId xmlns:a16="http://schemas.microsoft.com/office/drawing/2014/main" id="{AB640B82-2EE7-4FF0-9657-1912AF3F122C}"/>
              </a:ext>
            </a:extLst>
          </p:cNvPr>
          <p:cNvSpPr txBox="1"/>
          <p:nvPr/>
        </p:nvSpPr>
        <p:spPr>
          <a:xfrm>
            <a:off x="-648" y="2347860"/>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cxnSp>
        <p:nvCxnSpPr>
          <p:cNvPr id="137" name="Connecteur droit 136">
            <a:extLst>
              <a:ext uri="{FF2B5EF4-FFF2-40B4-BE49-F238E27FC236}">
                <a16:creationId xmlns:a16="http://schemas.microsoft.com/office/drawing/2014/main" id="{35DDEFAF-CA16-4B2F-923E-EF9A0E56AB1C}"/>
              </a:ext>
            </a:extLst>
          </p:cNvPr>
          <p:cNvCxnSpPr/>
          <p:nvPr/>
        </p:nvCxnSpPr>
        <p:spPr>
          <a:xfrm flipV="1">
            <a:off x="238250" y="2646224"/>
            <a:ext cx="698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Connecteur droit 160">
            <a:extLst>
              <a:ext uri="{FF2B5EF4-FFF2-40B4-BE49-F238E27FC236}">
                <a16:creationId xmlns:a16="http://schemas.microsoft.com/office/drawing/2014/main" id="{4DD5C89A-6085-4ACB-9449-06A1A6E90BF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41" name="Groupe 40">
            <a:extLst>
              <a:ext uri="{FF2B5EF4-FFF2-40B4-BE49-F238E27FC236}">
                <a16:creationId xmlns:a16="http://schemas.microsoft.com/office/drawing/2014/main" id="{BE8530D2-97BE-40F4-B79E-57A7D8069B1B}"/>
              </a:ext>
            </a:extLst>
          </p:cNvPr>
          <p:cNvGrpSpPr/>
          <p:nvPr/>
        </p:nvGrpSpPr>
        <p:grpSpPr>
          <a:xfrm>
            <a:off x="205409" y="3344614"/>
            <a:ext cx="7091791" cy="553998"/>
            <a:chOff x="205409" y="3344614"/>
            <a:chExt cx="7091791" cy="553998"/>
          </a:xfrm>
        </p:grpSpPr>
        <p:sp>
          <p:nvSpPr>
            <p:cNvPr id="270" name="ZoneTexte 269">
              <a:extLst>
                <a:ext uri="{FF2B5EF4-FFF2-40B4-BE49-F238E27FC236}">
                  <a16:creationId xmlns:a16="http://schemas.microsoft.com/office/drawing/2014/main" id="{DC12A47F-103E-414F-9AA7-B8FF2D3458AD}"/>
                </a:ext>
              </a:extLst>
            </p:cNvPr>
            <p:cNvSpPr txBox="1"/>
            <p:nvPr/>
          </p:nvSpPr>
          <p:spPr>
            <a:xfrm>
              <a:off x="205409" y="3344614"/>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Collecte des informations nécessaires à la production d'une mission</a:t>
              </a:r>
            </a:p>
          </p:txBody>
        </p:sp>
        <p:sp>
          <p:nvSpPr>
            <p:cNvPr id="179" name="Rectangle 178">
              <a:extLst>
                <a:ext uri="{FF2B5EF4-FFF2-40B4-BE49-F238E27FC236}">
                  <a16:creationId xmlns:a16="http://schemas.microsoft.com/office/drawing/2014/main" id="{397162A7-740A-4DEB-AEDD-3CA1E522418A}"/>
                </a:ext>
              </a:extLst>
            </p:cNvPr>
            <p:cNvSpPr/>
            <p:nvPr/>
          </p:nvSpPr>
          <p:spPr>
            <a:xfrm>
              <a:off x="5348559" y="3367698"/>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Recueillir les documents auprès du client, les archiver, organiser les relances au client</a:t>
              </a:r>
            </a:p>
          </p:txBody>
        </p:sp>
        <p:grpSp>
          <p:nvGrpSpPr>
            <p:cNvPr id="13" name="Groupe 12">
              <a:extLst>
                <a:ext uri="{FF2B5EF4-FFF2-40B4-BE49-F238E27FC236}">
                  <a16:creationId xmlns:a16="http://schemas.microsoft.com/office/drawing/2014/main" id="{9E0DA087-D5A3-42D5-BD01-B1CA63A43E01}"/>
                </a:ext>
              </a:extLst>
            </p:cNvPr>
            <p:cNvGrpSpPr/>
            <p:nvPr/>
          </p:nvGrpSpPr>
          <p:grpSpPr>
            <a:xfrm>
              <a:off x="1942187" y="3344614"/>
              <a:ext cx="3466824" cy="553998"/>
              <a:chOff x="1907629" y="3347227"/>
              <a:chExt cx="3466824" cy="553998"/>
            </a:xfrm>
          </p:grpSpPr>
          <p:grpSp>
            <p:nvGrpSpPr>
              <p:cNvPr id="316" name="Groupe 315">
                <a:extLst>
                  <a:ext uri="{FF2B5EF4-FFF2-40B4-BE49-F238E27FC236}">
                    <a16:creationId xmlns:a16="http://schemas.microsoft.com/office/drawing/2014/main" id="{62F90DA3-73A2-4CDD-A8F2-94956A21F6BB}"/>
                  </a:ext>
                </a:extLst>
              </p:cNvPr>
              <p:cNvGrpSpPr/>
              <p:nvPr/>
            </p:nvGrpSpPr>
            <p:grpSpPr>
              <a:xfrm>
                <a:off x="1907629" y="3372226"/>
                <a:ext cx="3405719" cy="504000"/>
                <a:chOff x="1907629" y="2807884"/>
                <a:chExt cx="3405719" cy="504000"/>
              </a:xfrm>
            </p:grpSpPr>
            <p:sp>
              <p:nvSpPr>
                <p:cNvPr id="317" name="Rectangle 316">
                  <a:extLst>
                    <a:ext uri="{FF2B5EF4-FFF2-40B4-BE49-F238E27FC236}">
                      <a16:creationId xmlns:a16="http://schemas.microsoft.com/office/drawing/2014/main" id="{F4BCBB37-1AF2-46E3-9EE5-A57F447D9303}"/>
                    </a:ext>
                  </a:extLst>
                </p:cNvPr>
                <p:cNvSpPr/>
                <p:nvPr/>
              </p:nvSpPr>
              <p:spPr>
                <a:xfrm>
                  <a:off x="2052761" y="280788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8" name="Groupe 317">
                  <a:extLst>
                    <a:ext uri="{FF2B5EF4-FFF2-40B4-BE49-F238E27FC236}">
                      <a16:creationId xmlns:a16="http://schemas.microsoft.com/office/drawing/2014/main" id="{4017C23A-F150-4EB1-A404-88610AC7A2D9}"/>
                    </a:ext>
                  </a:extLst>
                </p:cNvPr>
                <p:cNvGrpSpPr/>
                <p:nvPr/>
              </p:nvGrpSpPr>
              <p:grpSpPr>
                <a:xfrm>
                  <a:off x="1907629" y="2807884"/>
                  <a:ext cx="271472" cy="504000"/>
                  <a:chOff x="1903658" y="4041270"/>
                  <a:chExt cx="265051" cy="504000"/>
                </a:xfrm>
              </p:grpSpPr>
              <p:cxnSp>
                <p:nvCxnSpPr>
                  <p:cNvPr id="319" name="Connecteur droit 318">
                    <a:extLst>
                      <a:ext uri="{FF2B5EF4-FFF2-40B4-BE49-F238E27FC236}">
                        <a16:creationId xmlns:a16="http://schemas.microsoft.com/office/drawing/2014/main" id="{13ACC1A3-98F7-4EA8-8FB7-27C692E7FF1E}"/>
                      </a:ext>
                    </a:extLst>
                  </p:cNvPr>
                  <p:cNvCxnSpPr>
                    <a:cxnSpLocks/>
                  </p:cNvCxnSpPr>
                  <p:nvPr/>
                </p:nvCxnSpPr>
                <p:spPr>
                  <a:xfrm>
                    <a:off x="2036183" y="4041270"/>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20" name="Ellipse 319">
                    <a:extLst>
                      <a:ext uri="{FF2B5EF4-FFF2-40B4-BE49-F238E27FC236}">
                        <a16:creationId xmlns:a16="http://schemas.microsoft.com/office/drawing/2014/main" id="{70D86D9C-C209-4D0D-A3F8-BE28A5CA81EC}"/>
                      </a:ext>
                    </a:extLst>
                  </p:cNvPr>
                  <p:cNvSpPr/>
                  <p:nvPr/>
                </p:nvSpPr>
                <p:spPr>
                  <a:xfrm>
                    <a:off x="1903658" y="4174818"/>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39" name="Rectangle 438">
                <a:extLst>
                  <a:ext uri="{FF2B5EF4-FFF2-40B4-BE49-F238E27FC236}">
                    <a16:creationId xmlns:a16="http://schemas.microsoft.com/office/drawing/2014/main" id="{590FF08C-1FC4-4C64-8853-D724D5A9DAFE}"/>
                  </a:ext>
                </a:extLst>
              </p:cNvPr>
              <p:cNvSpPr/>
              <p:nvPr/>
            </p:nvSpPr>
            <p:spPr>
              <a:xfrm>
                <a:off x="2134453" y="3347227"/>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Être autonome dans la collecte et l’organisation des documents clients et promouvoir les modes de collecte dématérialisés</a:t>
                </a:r>
              </a:p>
            </p:txBody>
          </p:sp>
        </p:grpSp>
      </p:grpSp>
      <p:grpSp>
        <p:nvGrpSpPr>
          <p:cNvPr id="38" name="Groupe 37">
            <a:extLst>
              <a:ext uri="{FF2B5EF4-FFF2-40B4-BE49-F238E27FC236}">
                <a16:creationId xmlns:a16="http://schemas.microsoft.com/office/drawing/2014/main" id="{9FDA2C9D-3B9A-470C-9582-0398C888E204}"/>
              </a:ext>
            </a:extLst>
          </p:cNvPr>
          <p:cNvGrpSpPr/>
          <p:nvPr/>
        </p:nvGrpSpPr>
        <p:grpSpPr>
          <a:xfrm>
            <a:off x="205409" y="5848243"/>
            <a:ext cx="7142579" cy="507831"/>
            <a:chOff x="205409" y="5848243"/>
            <a:chExt cx="7142579" cy="507831"/>
          </a:xfrm>
        </p:grpSpPr>
        <p:sp>
          <p:nvSpPr>
            <p:cNvPr id="271" name="ZoneTexte 270">
              <a:extLst>
                <a:ext uri="{FF2B5EF4-FFF2-40B4-BE49-F238E27FC236}">
                  <a16:creationId xmlns:a16="http://schemas.microsoft.com/office/drawing/2014/main" id="{92F80A0A-6132-4690-B35E-8046D31A47AC}"/>
                </a:ext>
              </a:extLst>
            </p:cNvPr>
            <p:cNvSpPr txBox="1"/>
            <p:nvPr/>
          </p:nvSpPr>
          <p:spPr>
            <a:xfrm>
              <a:off x="205409" y="5902103"/>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et exploitation d'une base de données</a:t>
              </a:r>
            </a:p>
          </p:txBody>
        </p:sp>
        <p:sp>
          <p:nvSpPr>
            <p:cNvPr id="180" name="Rectangle 179">
              <a:extLst>
                <a:ext uri="{FF2B5EF4-FFF2-40B4-BE49-F238E27FC236}">
                  <a16:creationId xmlns:a16="http://schemas.microsoft.com/office/drawing/2014/main" id="{5AB6A684-C315-4F96-9F0C-DB71AC7E6F58}"/>
                </a:ext>
              </a:extLst>
            </p:cNvPr>
            <p:cNvSpPr/>
            <p:nvPr/>
          </p:nvSpPr>
          <p:spPr>
            <a:xfrm>
              <a:off x="5345913" y="5848243"/>
              <a:ext cx="2002075"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Mener des contrôles de cohérence des données comptables traitées par le logiciel de comptabilité</a:t>
              </a:r>
            </a:p>
          </p:txBody>
        </p:sp>
        <p:grpSp>
          <p:nvGrpSpPr>
            <p:cNvPr id="2" name="Groupe 1">
              <a:extLst>
                <a:ext uri="{FF2B5EF4-FFF2-40B4-BE49-F238E27FC236}">
                  <a16:creationId xmlns:a16="http://schemas.microsoft.com/office/drawing/2014/main" id="{E59B7290-41BB-40C0-94A6-9B87D239C2E1}"/>
                </a:ext>
              </a:extLst>
            </p:cNvPr>
            <p:cNvGrpSpPr/>
            <p:nvPr/>
          </p:nvGrpSpPr>
          <p:grpSpPr>
            <a:xfrm>
              <a:off x="1942187" y="5850158"/>
              <a:ext cx="3466824" cy="504000"/>
              <a:chOff x="1835679" y="5813536"/>
              <a:chExt cx="3466824" cy="504000"/>
            </a:xfrm>
          </p:grpSpPr>
          <p:grpSp>
            <p:nvGrpSpPr>
              <p:cNvPr id="336" name="Groupe 335">
                <a:extLst>
                  <a:ext uri="{FF2B5EF4-FFF2-40B4-BE49-F238E27FC236}">
                    <a16:creationId xmlns:a16="http://schemas.microsoft.com/office/drawing/2014/main" id="{57CAE57E-6EAB-402C-A1BB-7AB8BF723B5D}"/>
                  </a:ext>
                </a:extLst>
              </p:cNvPr>
              <p:cNvGrpSpPr/>
              <p:nvPr/>
            </p:nvGrpSpPr>
            <p:grpSpPr>
              <a:xfrm>
                <a:off x="1835679" y="5813536"/>
                <a:ext cx="3405719" cy="504000"/>
                <a:chOff x="1907629" y="2769899"/>
                <a:chExt cx="3405719" cy="504000"/>
              </a:xfrm>
            </p:grpSpPr>
            <p:sp>
              <p:nvSpPr>
                <p:cNvPr id="337" name="Rectangle 336">
                  <a:extLst>
                    <a:ext uri="{FF2B5EF4-FFF2-40B4-BE49-F238E27FC236}">
                      <a16:creationId xmlns:a16="http://schemas.microsoft.com/office/drawing/2014/main" id="{C040753F-0786-4DB7-AFB8-FC245A3923C0}"/>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8" name="Groupe 337">
                  <a:extLst>
                    <a:ext uri="{FF2B5EF4-FFF2-40B4-BE49-F238E27FC236}">
                      <a16:creationId xmlns:a16="http://schemas.microsoft.com/office/drawing/2014/main" id="{F41CF2C2-82EC-4826-951B-B3FC69032768}"/>
                    </a:ext>
                  </a:extLst>
                </p:cNvPr>
                <p:cNvGrpSpPr/>
                <p:nvPr/>
              </p:nvGrpSpPr>
              <p:grpSpPr>
                <a:xfrm>
                  <a:off x="1907629" y="2769899"/>
                  <a:ext cx="271472" cy="504000"/>
                  <a:chOff x="1903658" y="4003285"/>
                  <a:chExt cx="265051" cy="504000"/>
                </a:xfrm>
              </p:grpSpPr>
              <p:cxnSp>
                <p:nvCxnSpPr>
                  <p:cNvPr id="339" name="Connecteur droit 338">
                    <a:extLst>
                      <a:ext uri="{FF2B5EF4-FFF2-40B4-BE49-F238E27FC236}">
                        <a16:creationId xmlns:a16="http://schemas.microsoft.com/office/drawing/2014/main" id="{A85466AC-360A-4FA8-8292-1E5C3AA0C1F5}"/>
                      </a:ext>
                    </a:extLst>
                  </p:cNvPr>
                  <p:cNvCxnSpPr>
                    <a:cxnSpLocks/>
                  </p:cNvCxnSpPr>
                  <p:nvPr/>
                </p:nvCxnSpPr>
                <p:spPr>
                  <a:xfrm>
                    <a:off x="2036183" y="4003285"/>
                    <a:ext cx="0" cy="504000"/>
                  </a:xfrm>
                  <a:prstGeom prst="line">
                    <a:avLst/>
                  </a:prstGeom>
                  <a:solidFill>
                    <a:schemeClr val="accent1">
                      <a:lumMod val="40000"/>
                      <a:lumOff val="60000"/>
                    </a:schemeClr>
                  </a:solidFill>
                  <a:ln w="285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340" name="Ellipse 339">
                    <a:extLst>
                      <a:ext uri="{FF2B5EF4-FFF2-40B4-BE49-F238E27FC236}">
                        <a16:creationId xmlns:a16="http://schemas.microsoft.com/office/drawing/2014/main" id="{793B9EEC-802F-409C-9A61-46481D178DDB}"/>
                      </a:ext>
                    </a:extLst>
                  </p:cNvPr>
                  <p:cNvSpPr/>
                  <p:nvPr/>
                </p:nvSpPr>
                <p:spPr>
                  <a:xfrm>
                    <a:off x="1903658" y="4136833"/>
                    <a:ext cx="265051" cy="236904"/>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1</a:t>
                    </a:r>
                  </a:p>
                </p:txBody>
              </p:sp>
            </p:grpSp>
          </p:grpSp>
          <p:sp>
            <p:nvSpPr>
              <p:cNvPr id="440" name="Rectangle 439">
                <a:extLst>
                  <a:ext uri="{FF2B5EF4-FFF2-40B4-BE49-F238E27FC236}">
                    <a16:creationId xmlns:a16="http://schemas.microsoft.com/office/drawing/2014/main" id="{8C73D362-3378-4050-85D5-C819CCFE0280}"/>
                  </a:ext>
                </a:extLst>
              </p:cNvPr>
              <p:cNvSpPr/>
              <p:nvPr/>
            </p:nvSpPr>
            <p:spPr>
              <a:xfrm>
                <a:off x="2062503" y="586548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simples sur une base de données</a:t>
                </a:r>
              </a:p>
            </p:txBody>
          </p:sp>
        </p:grpSp>
      </p:grpSp>
      <p:grpSp>
        <p:nvGrpSpPr>
          <p:cNvPr id="39" name="Groupe 38">
            <a:extLst>
              <a:ext uri="{FF2B5EF4-FFF2-40B4-BE49-F238E27FC236}">
                <a16:creationId xmlns:a16="http://schemas.microsoft.com/office/drawing/2014/main" id="{54E2EF83-8622-408E-B9C7-FD6AEF48A287}"/>
              </a:ext>
            </a:extLst>
          </p:cNvPr>
          <p:cNvGrpSpPr/>
          <p:nvPr/>
        </p:nvGrpSpPr>
        <p:grpSpPr>
          <a:xfrm>
            <a:off x="205409" y="5204422"/>
            <a:ext cx="7069791" cy="553998"/>
            <a:chOff x="205409" y="5167152"/>
            <a:chExt cx="7069791" cy="553998"/>
          </a:xfrm>
        </p:grpSpPr>
        <p:sp>
          <p:nvSpPr>
            <p:cNvPr id="269" name="ZoneTexte 268">
              <a:extLst>
                <a:ext uri="{FF2B5EF4-FFF2-40B4-BE49-F238E27FC236}">
                  <a16:creationId xmlns:a16="http://schemas.microsoft.com/office/drawing/2014/main" id="{BE4A6FEA-CEE8-42CF-8D97-BD511FD0BB01}"/>
                </a:ext>
              </a:extLst>
            </p:cNvPr>
            <p:cNvSpPr txBox="1"/>
            <p:nvPr/>
          </p:nvSpPr>
          <p:spPr>
            <a:xfrm>
              <a:off x="205409" y="5167152"/>
              <a:ext cx="1845057"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Production de livrables répondant à une problématique client</a:t>
              </a:r>
            </a:p>
          </p:txBody>
        </p:sp>
        <p:sp>
          <p:nvSpPr>
            <p:cNvPr id="357" name="Rectangle 356">
              <a:extLst>
                <a:ext uri="{FF2B5EF4-FFF2-40B4-BE49-F238E27FC236}">
                  <a16:creationId xmlns:a16="http://schemas.microsoft.com/office/drawing/2014/main" id="{B6A0A7A7-4DCE-4CB7-8EFF-BBD58C89DD5D}"/>
                </a:ext>
              </a:extLst>
            </p:cNvPr>
            <p:cNvSpPr/>
            <p:nvPr/>
          </p:nvSpPr>
          <p:spPr>
            <a:xfrm>
              <a:off x="5326559" y="5190236"/>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Assurer la production des écritures comptables  selon le format standard </a:t>
              </a:r>
            </a:p>
          </p:txBody>
        </p:sp>
        <p:grpSp>
          <p:nvGrpSpPr>
            <p:cNvPr id="15" name="Groupe 14">
              <a:extLst>
                <a:ext uri="{FF2B5EF4-FFF2-40B4-BE49-F238E27FC236}">
                  <a16:creationId xmlns:a16="http://schemas.microsoft.com/office/drawing/2014/main" id="{F267FA3C-D7F8-4BC6-AEDD-E4C339A1EF35}"/>
                </a:ext>
              </a:extLst>
            </p:cNvPr>
            <p:cNvGrpSpPr/>
            <p:nvPr/>
          </p:nvGrpSpPr>
          <p:grpSpPr>
            <a:xfrm>
              <a:off x="1942187" y="5167152"/>
              <a:ext cx="3466824" cy="553998"/>
              <a:chOff x="1942188" y="5167152"/>
              <a:chExt cx="3466824" cy="553998"/>
            </a:xfrm>
          </p:grpSpPr>
          <p:grpSp>
            <p:nvGrpSpPr>
              <p:cNvPr id="331" name="Groupe 330">
                <a:extLst>
                  <a:ext uri="{FF2B5EF4-FFF2-40B4-BE49-F238E27FC236}">
                    <a16:creationId xmlns:a16="http://schemas.microsoft.com/office/drawing/2014/main" id="{8DA7CB9C-FF53-4B24-86AB-53D119C6131B}"/>
                  </a:ext>
                </a:extLst>
              </p:cNvPr>
              <p:cNvGrpSpPr/>
              <p:nvPr/>
            </p:nvGrpSpPr>
            <p:grpSpPr>
              <a:xfrm>
                <a:off x="1942188" y="5192151"/>
                <a:ext cx="3405719" cy="504000"/>
                <a:chOff x="1907629" y="2768212"/>
                <a:chExt cx="3405719" cy="504000"/>
              </a:xfrm>
            </p:grpSpPr>
            <p:sp>
              <p:nvSpPr>
                <p:cNvPr id="332" name="Rectangle 331">
                  <a:extLst>
                    <a:ext uri="{FF2B5EF4-FFF2-40B4-BE49-F238E27FC236}">
                      <a16:creationId xmlns:a16="http://schemas.microsoft.com/office/drawing/2014/main" id="{6D4CDBF9-31D6-4930-A2DF-0601844DD1AC}"/>
                    </a:ext>
                  </a:extLst>
                </p:cNvPr>
                <p:cNvSpPr/>
                <p:nvPr/>
              </p:nvSpPr>
              <p:spPr>
                <a:xfrm>
                  <a:off x="2052761" y="276821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3" name="Groupe 332">
                  <a:extLst>
                    <a:ext uri="{FF2B5EF4-FFF2-40B4-BE49-F238E27FC236}">
                      <a16:creationId xmlns:a16="http://schemas.microsoft.com/office/drawing/2014/main" id="{CBA849EC-FEBA-4775-A747-DF4096F1A32B}"/>
                    </a:ext>
                  </a:extLst>
                </p:cNvPr>
                <p:cNvGrpSpPr/>
                <p:nvPr/>
              </p:nvGrpSpPr>
              <p:grpSpPr>
                <a:xfrm>
                  <a:off x="1907629" y="2768212"/>
                  <a:ext cx="271472" cy="504000"/>
                  <a:chOff x="1903658" y="4001598"/>
                  <a:chExt cx="265051" cy="504000"/>
                </a:xfrm>
              </p:grpSpPr>
              <p:cxnSp>
                <p:nvCxnSpPr>
                  <p:cNvPr id="334" name="Connecteur droit 333">
                    <a:extLst>
                      <a:ext uri="{FF2B5EF4-FFF2-40B4-BE49-F238E27FC236}">
                        <a16:creationId xmlns:a16="http://schemas.microsoft.com/office/drawing/2014/main" id="{C1AEB666-3357-4476-8A55-C3637A45BDC2}"/>
                      </a:ext>
                    </a:extLst>
                  </p:cNvPr>
                  <p:cNvCxnSpPr>
                    <a:cxnSpLocks/>
                  </p:cNvCxnSpPr>
                  <p:nvPr/>
                </p:nvCxnSpPr>
                <p:spPr>
                  <a:xfrm>
                    <a:off x="2036183" y="4001598"/>
                    <a:ext cx="0" cy="504000"/>
                  </a:xfrm>
                  <a:prstGeom prst="line">
                    <a:avLst/>
                  </a:prstGeom>
                  <a:solidFill>
                    <a:schemeClr val="accent1">
                      <a:lumMod val="60000"/>
                      <a:lumOff val="40000"/>
                    </a:schemeClr>
                  </a:solidFill>
                  <a:ln w="285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335" name="Ellipse 334">
                    <a:extLst>
                      <a:ext uri="{FF2B5EF4-FFF2-40B4-BE49-F238E27FC236}">
                        <a16:creationId xmlns:a16="http://schemas.microsoft.com/office/drawing/2014/main" id="{781AD12E-50B0-4AEB-9384-75B3566F6558}"/>
                      </a:ext>
                    </a:extLst>
                  </p:cNvPr>
                  <p:cNvSpPr/>
                  <p:nvPr/>
                </p:nvSpPr>
                <p:spPr>
                  <a:xfrm>
                    <a:off x="1903658" y="4135146"/>
                    <a:ext cx="265051" cy="236904"/>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1</a:t>
                    </a:r>
                  </a:p>
                </p:txBody>
              </p:sp>
            </p:grpSp>
          </p:grpSp>
          <p:sp>
            <p:nvSpPr>
              <p:cNvPr id="441" name="Rectangle 440">
                <a:extLst>
                  <a:ext uri="{FF2B5EF4-FFF2-40B4-BE49-F238E27FC236}">
                    <a16:creationId xmlns:a16="http://schemas.microsoft.com/office/drawing/2014/main" id="{8040C9E9-C4B8-423C-A0E1-6BF6AFEC50AE}"/>
                  </a:ext>
                </a:extLst>
              </p:cNvPr>
              <p:cNvSpPr/>
              <p:nvPr/>
            </p:nvSpPr>
            <p:spPr>
              <a:xfrm>
                <a:off x="2169012" y="516715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Exploiter l'information pour produire les indicateurs selon un format standard, assurer la transmission au client ou aux administrations</a:t>
                </a:r>
              </a:p>
            </p:txBody>
          </p:sp>
        </p:grpSp>
      </p:grpSp>
      <p:grpSp>
        <p:nvGrpSpPr>
          <p:cNvPr id="40" name="Groupe 39">
            <a:extLst>
              <a:ext uri="{FF2B5EF4-FFF2-40B4-BE49-F238E27FC236}">
                <a16:creationId xmlns:a16="http://schemas.microsoft.com/office/drawing/2014/main" id="{54944E73-C5DA-418A-A99C-325BF36B0EFC}"/>
              </a:ext>
            </a:extLst>
          </p:cNvPr>
          <p:cNvGrpSpPr/>
          <p:nvPr/>
        </p:nvGrpSpPr>
        <p:grpSpPr>
          <a:xfrm>
            <a:off x="205409" y="3962949"/>
            <a:ext cx="7142579" cy="507831"/>
            <a:chOff x="205409" y="3962949"/>
            <a:chExt cx="7142579" cy="507831"/>
          </a:xfrm>
        </p:grpSpPr>
        <p:sp>
          <p:nvSpPr>
            <p:cNvPr id="257" name="ZoneTexte 256">
              <a:extLst>
                <a:ext uri="{FF2B5EF4-FFF2-40B4-BE49-F238E27FC236}">
                  <a16:creationId xmlns:a16="http://schemas.microsoft.com/office/drawing/2014/main" id="{53914EAE-EF9A-4430-B2A0-F5F68E9DED94}"/>
                </a:ext>
              </a:extLst>
            </p:cNvPr>
            <p:cNvSpPr txBox="1"/>
            <p:nvPr/>
          </p:nvSpPr>
          <p:spPr>
            <a:xfrm>
              <a:off x="205409" y="4016809"/>
              <a:ext cx="167567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Utilisation d'un logiciel métier</a:t>
              </a:r>
            </a:p>
          </p:txBody>
        </p:sp>
        <p:sp>
          <p:nvSpPr>
            <p:cNvPr id="354" name="Rectangle 353">
              <a:extLst>
                <a:ext uri="{FF2B5EF4-FFF2-40B4-BE49-F238E27FC236}">
                  <a16:creationId xmlns:a16="http://schemas.microsoft.com/office/drawing/2014/main" id="{DB7EF706-8C78-4E32-931C-FB6F6E2B19DA}"/>
                </a:ext>
              </a:extLst>
            </p:cNvPr>
            <p:cNvSpPr/>
            <p:nvPr/>
          </p:nvSpPr>
          <p:spPr>
            <a:xfrm>
              <a:off x="5377347" y="3962949"/>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Paramétrer le logiciel de comptabilité selon le type de pièce comptable traitée</a:t>
              </a:r>
            </a:p>
          </p:txBody>
        </p:sp>
        <p:grpSp>
          <p:nvGrpSpPr>
            <p:cNvPr id="3" name="Groupe 2">
              <a:extLst>
                <a:ext uri="{FF2B5EF4-FFF2-40B4-BE49-F238E27FC236}">
                  <a16:creationId xmlns:a16="http://schemas.microsoft.com/office/drawing/2014/main" id="{D2187A77-86DB-4A9C-B6B7-6CD55689A612}"/>
                </a:ext>
              </a:extLst>
            </p:cNvPr>
            <p:cNvGrpSpPr/>
            <p:nvPr/>
          </p:nvGrpSpPr>
          <p:grpSpPr>
            <a:xfrm>
              <a:off x="1942187" y="3964864"/>
              <a:ext cx="3466824" cy="504000"/>
              <a:chOff x="1942188" y="3964864"/>
              <a:chExt cx="3466824" cy="504000"/>
            </a:xfrm>
          </p:grpSpPr>
          <p:sp>
            <p:nvSpPr>
              <p:cNvPr id="322" name="Rectangle 321">
                <a:extLst>
                  <a:ext uri="{FF2B5EF4-FFF2-40B4-BE49-F238E27FC236}">
                    <a16:creationId xmlns:a16="http://schemas.microsoft.com/office/drawing/2014/main" id="{CB191A3C-EC4D-4967-98BE-4B8C913179DF}"/>
                  </a:ext>
                </a:extLst>
              </p:cNvPr>
              <p:cNvSpPr/>
              <p:nvPr/>
            </p:nvSpPr>
            <p:spPr>
              <a:xfrm>
                <a:off x="2087320" y="396486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2829419E-A267-4219-865B-191D1F349738}"/>
                  </a:ext>
                </a:extLst>
              </p:cNvPr>
              <p:cNvGrpSpPr/>
              <p:nvPr/>
            </p:nvGrpSpPr>
            <p:grpSpPr>
              <a:xfrm>
                <a:off x="1942188" y="3964864"/>
                <a:ext cx="271472" cy="504000"/>
                <a:chOff x="1903658" y="4003285"/>
                <a:chExt cx="265051" cy="504000"/>
              </a:xfrm>
            </p:grpSpPr>
            <p:cxnSp>
              <p:nvCxnSpPr>
                <p:cNvPr id="324" name="Connecteur droit 323">
                  <a:extLst>
                    <a:ext uri="{FF2B5EF4-FFF2-40B4-BE49-F238E27FC236}">
                      <a16:creationId xmlns:a16="http://schemas.microsoft.com/office/drawing/2014/main" id="{A38ECAA5-9A5B-426D-8174-EC1E5F3CF91F}"/>
                    </a:ext>
                  </a:extLst>
                </p:cNvPr>
                <p:cNvCxnSpPr>
                  <a:cxnSpLocks/>
                </p:cNvCxnSpPr>
                <p:nvPr/>
              </p:nvCxnSpPr>
              <p:spPr>
                <a:xfrm>
                  <a:off x="2036183" y="4003285"/>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5CF118CD-ECAD-412D-8D54-C398A1BDA78A}"/>
                    </a:ext>
                  </a:extLst>
                </p:cNvPr>
                <p:cNvSpPr/>
                <p:nvPr/>
              </p:nvSpPr>
              <p:spPr>
                <a:xfrm>
                  <a:off x="1903658" y="4136833"/>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sp>
            <p:nvSpPr>
              <p:cNvPr id="449" name="Rectangle 448">
                <a:extLst>
                  <a:ext uri="{FF2B5EF4-FFF2-40B4-BE49-F238E27FC236}">
                    <a16:creationId xmlns:a16="http://schemas.microsoft.com/office/drawing/2014/main" id="{0293FA28-C73C-49BA-82F1-0C6E3CE37E01}"/>
                  </a:ext>
                </a:extLst>
              </p:cNvPr>
              <p:cNvSpPr/>
              <p:nvPr/>
            </p:nvSpPr>
            <p:spPr>
              <a:xfrm>
                <a:off x="2169012" y="4016809"/>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Utiliser les fonctionnalités d'un domaine d'intervention spécifique</a:t>
                </a:r>
              </a:p>
            </p:txBody>
          </p:sp>
        </p:grpSp>
      </p:grpSp>
      <p:grpSp>
        <p:nvGrpSpPr>
          <p:cNvPr id="27" name="Groupe 26">
            <a:extLst>
              <a:ext uri="{FF2B5EF4-FFF2-40B4-BE49-F238E27FC236}">
                <a16:creationId xmlns:a16="http://schemas.microsoft.com/office/drawing/2014/main" id="{503DCC9F-CFC0-4C0D-B60B-5B0FFAC28569}"/>
              </a:ext>
            </a:extLst>
          </p:cNvPr>
          <p:cNvGrpSpPr/>
          <p:nvPr/>
        </p:nvGrpSpPr>
        <p:grpSpPr>
          <a:xfrm>
            <a:off x="205409" y="4560602"/>
            <a:ext cx="7208162" cy="553998"/>
            <a:chOff x="205409" y="4560602"/>
            <a:chExt cx="7208162" cy="553998"/>
          </a:xfrm>
        </p:grpSpPr>
        <p:sp>
          <p:nvSpPr>
            <p:cNvPr id="258" name="ZoneTexte 257">
              <a:extLst>
                <a:ext uri="{FF2B5EF4-FFF2-40B4-BE49-F238E27FC236}">
                  <a16:creationId xmlns:a16="http://schemas.microsoft.com/office/drawing/2014/main" id="{850CAB72-FA7C-431B-8774-E5F68B7CBF1D}"/>
                </a:ext>
              </a:extLst>
            </p:cNvPr>
            <p:cNvSpPr txBox="1"/>
            <p:nvPr/>
          </p:nvSpPr>
          <p:spPr>
            <a:xfrm>
              <a:off x="205409" y="4560602"/>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Process et méthodologies de travail spécifiques au domaine de spécialité</a:t>
              </a:r>
            </a:p>
          </p:txBody>
        </p:sp>
        <p:sp>
          <p:nvSpPr>
            <p:cNvPr id="355" name="Rectangle 354">
              <a:extLst>
                <a:ext uri="{FF2B5EF4-FFF2-40B4-BE49-F238E27FC236}">
                  <a16:creationId xmlns:a16="http://schemas.microsoft.com/office/drawing/2014/main" id="{98A41055-EB25-480F-941E-B1A9FFC91A90}"/>
                </a:ext>
              </a:extLst>
            </p:cNvPr>
            <p:cNvSpPr/>
            <p:nvPr/>
          </p:nvSpPr>
          <p:spPr>
            <a:xfrm>
              <a:off x="5326558" y="4583686"/>
              <a:ext cx="208701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Appliquer la méthodologie adaptée au traitement des différents flux comptables</a:t>
              </a:r>
            </a:p>
          </p:txBody>
        </p:sp>
        <p:sp>
          <p:nvSpPr>
            <p:cNvPr id="327" name="Rectangle 326">
              <a:extLst>
                <a:ext uri="{FF2B5EF4-FFF2-40B4-BE49-F238E27FC236}">
                  <a16:creationId xmlns:a16="http://schemas.microsoft.com/office/drawing/2014/main" id="{0D475A1B-461C-4A9A-A236-90831B4E7702}"/>
                </a:ext>
              </a:extLst>
            </p:cNvPr>
            <p:cNvSpPr/>
            <p:nvPr/>
          </p:nvSpPr>
          <p:spPr>
            <a:xfrm>
              <a:off x="2087319" y="458560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8" name="Groupe 327">
              <a:extLst>
                <a:ext uri="{FF2B5EF4-FFF2-40B4-BE49-F238E27FC236}">
                  <a16:creationId xmlns:a16="http://schemas.microsoft.com/office/drawing/2014/main" id="{4394A870-D55C-4120-BBF3-7E72C0412132}"/>
                </a:ext>
              </a:extLst>
            </p:cNvPr>
            <p:cNvGrpSpPr/>
            <p:nvPr/>
          </p:nvGrpSpPr>
          <p:grpSpPr>
            <a:xfrm>
              <a:off x="1942187" y="4585601"/>
              <a:ext cx="271472" cy="504000"/>
              <a:chOff x="1903658" y="4015785"/>
              <a:chExt cx="265051" cy="504000"/>
            </a:xfrm>
          </p:grpSpPr>
          <p:cxnSp>
            <p:nvCxnSpPr>
              <p:cNvPr id="329" name="Connecteur droit 328">
                <a:extLst>
                  <a:ext uri="{FF2B5EF4-FFF2-40B4-BE49-F238E27FC236}">
                    <a16:creationId xmlns:a16="http://schemas.microsoft.com/office/drawing/2014/main" id="{3F1D7B0B-9864-498F-8720-FC54029DA99A}"/>
                  </a:ext>
                </a:extLst>
              </p:cNvPr>
              <p:cNvCxnSpPr>
                <a:cxnSpLocks/>
              </p:cNvCxnSpPr>
              <p:nvPr/>
            </p:nvCxnSpPr>
            <p:spPr>
              <a:xfrm>
                <a:off x="2036183" y="4015785"/>
                <a:ext cx="0" cy="504000"/>
              </a:xfrm>
              <a:prstGeom prst="line">
                <a:avLst/>
              </a:prstGeom>
              <a:solidFill>
                <a:schemeClr val="accent1">
                  <a:lumMod val="40000"/>
                  <a:lumOff val="60000"/>
                </a:schemeClr>
              </a:solidFill>
              <a:ln w="285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330" name="Ellipse 329">
                <a:extLst>
                  <a:ext uri="{FF2B5EF4-FFF2-40B4-BE49-F238E27FC236}">
                    <a16:creationId xmlns:a16="http://schemas.microsoft.com/office/drawing/2014/main" id="{3D9C0E5B-C055-4CB7-BEEE-1AC4D71A70FE}"/>
                  </a:ext>
                </a:extLst>
              </p:cNvPr>
              <p:cNvSpPr/>
              <p:nvPr/>
            </p:nvSpPr>
            <p:spPr>
              <a:xfrm>
                <a:off x="1903658" y="4149333"/>
                <a:ext cx="265051" cy="236904"/>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1</a:t>
                </a:r>
              </a:p>
            </p:txBody>
          </p:sp>
        </p:grpSp>
        <p:sp>
          <p:nvSpPr>
            <p:cNvPr id="450" name="Rectangle 449">
              <a:extLst>
                <a:ext uri="{FF2B5EF4-FFF2-40B4-BE49-F238E27FC236}">
                  <a16:creationId xmlns:a16="http://schemas.microsoft.com/office/drawing/2014/main" id="{239BDA74-ED90-4CE5-B281-4E1F09F762C2}"/>
                </a:ext>
              </a:extLst>
            </p:cNvPr>
            <p:cNvSpPr/>
            <p:nvPr/>
          </p:nvSpPr>
          <p:spPr>
            <a:xfrm>
              <a:off x="2169011" y="4637546"/>
              <a:ext cx="3185402"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Appliquer la méthodologie pertinente et proposer des améliorations méthodologiques</a:t>
              </a:r>
            </a:p>
          </p:txBody>
        </p:sp>
      </p:grpSp>
      <p:grpSp>
        <p:nvGrpSpPr>
          <p:cNvPr id="32" name="Groupe 31">
            <a:extLst>
              <a:ext uri="{FF2B5EF4-FFF2-40B4-BE49-F238E27FC236}">
                <a16:creationId xmlns:a16="http://schemas.microsoft.com/office/drawing/2014/main" id="{023AA466-2770-487E-99D1-D3714E9B7313}"/>
              </a:ext>
            </a:extLst>
          </p:cNvPr>
          <p:cNvGrpSpPr/>
          <p:nvPr/>
        </p:nvGrpSpPr>
        <p:grpSpPr>
          <a:xfrm>
            <a:off x="205409" y="6759145"/>
            <a:ext cx="7246836" cy="507831"/>
            <a:chOff x="205409" y="7291398"/>
            <a:chExt cx="7246836" cy="507831"/>
          </a:xfrm>
        </p:grpSpPr>
        <p:sp>
          <p:nvSpPr>
            <p:cNvPr id="152" name="ZoneTexte 151">
              <a:extLst>
                <a:ext uri="{FF2B5EF4-FFF2-40B4-BE49-F238E27FC236}">
                  <a16:creationId xmlns:a16="http://schemas.microsoft.com/office/drawing/2014/main" id="{70132C6E-972C-452D-8D00-793A50CEDF12}"/>
                </a:ext>
              </a:extLst>
            </p:cNvPr>
            <p:cNvSpPr txBox="1"/>
            <p:nvPr/>
          </p:nvSpPr>
          <p:spPr>
            <a:xfrm>
              <a:off x="205409" y="7422203"/>
              <a:ext cx="1054147"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Posture conseil</a:t>
              </a:r>
            </a:p>
          </p:txBody>
        </p:sp>
        <p:sp>
          <p:nvSpPr>
            <p:cNvPr id="157" name="Rectangle 156">
              <a:extLst>
                <a:ext uri="{FF2B5EF4-FFF2-40B4-BE49-F238E27FC236}">
                  <a16:creationId xmlns:a16="http://schemas.microsoft.com/office/drawing/2014/main" id="{93403E25-0A40-4BA7-9516-F68F6C0C2609}"/>
                </a:ext>
              </a:extLst>
            </p:cNvPr>
            <p:cNvSpPr/>
            <p:nvPr/>
          </p:nvSpPr>
          <p:spPr>
            <a:xfrm>
              <a:off x="5326559" y="7291398"/>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Identifier les indicateurs adaptés à la situation du client pour la mise à jour d’un tableau de bord </a:t>
              </a:r>
              <a:endParaRPr lang="fr-FR" sz="900" i="1" dirty="0">
                <a:solidFill>
                  <a:schemeClr val="tx2"/>
                </a:solidFill>
                <a:highlight>
                  <a:srgbClr val="FFFF00"/>
                </a:highlight>
                <a:latin typeface="Univers Light" panose="020B0403020202020204" pitchFamily="34" charset="0"/>
              </a:endParaRPr>
            </a:p>
          </p:txBody>
        </p:sp>
        <p:grpSp>
          <p:nvGrpSpPr>
            <p:cNvPr id="24" name="Groupe 23">
              <a:extLst>
                <a:ext uri="{FF2B5EF4-FFF2-40B4-BE49-F238E27FC236}">
                  <a16:creationId xmlns:a16="http://schemas.microsoft.com/office/drawing/2014/main" id="{EFF695EF-982A-4009-B56F-1FC68721449F}"/>
                </a:ext>
              </a:extLst>
            </p:cNvPr>
            <p:cNvGrpSpPr/>
            <p:nvPr/>
          </p:nvGrpSpPr>
          <p:grpSpPr>
            <a:xfrm>
              <a:off x="1942187" y="7293313"/>
              <a:ext cx="3456023" cy="504000"/>
              <a:chOff x="1942188" y="7293313"/>
              <a:chExt cx="3456023" cy="504000"/>
            </a:xfrm>
          </p:grpSpPr>
          <p:grpSp>
            <p:nvGrpSpPr>
              <p:cNvPr id="279" name="Groupe 278">
                <a:extLst>
                  <a:ext uri="{FF2B5EF4-FFF2-40B4-BE49-F238E27FC236}">
                    <a16:creationId xmlns:a16="http://schemas.microsoft.com/office/drawing/2014/main" id="{5394A287-A9BE-4B43-9419-9D1EAC7F3D75}"/>
                  </a:ext>
                </a:extLst>
              </p:cNvPr>
              <p:cNvGrpSpPr/>
              <p:nvPr/>
            </p:nvGrpSpPr>
            <p:grpSpPr>
              <a:xfrm>
                <a:off x="1942188" y="7293313"/>
                <a:ext cx="3405719" cy="504000"/>
                <a:chOff x="1907629" y="2840107"/>
                <a:chExt cx="3405719" cy="504000"/>
              </a:xfrm>
            </p:grpSpPr>
            <p:sp>
              <p:nvSpPr>
                <p:cNvPr id="280" name="Rectangle 279">
                  <a:extLst>
                    <a:ext uri="{FF2B5EF4-FFF2-40B4-BE49-F238E27FC236}">
                      <a16:creationId xmlns:a16="http://schemas.microsoft.com/office/drawing/2014/main" id="{F55AB939-CD25-4BCF-8437-89F00232C956}"/>
                    </a:ext>
                  </a:extLst>
                </p:cNvPr>
                <p:cNvSpPr/>
                <p:nvPr/>
              </p:nvSpPr>
              <p:spPr>
                <a:xfrm>
                  <a:off x="2052761" y="284010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1" name="Groupe 280">
                  <a:extLst>
                    <a:ext uri="{FF2B5EF4-FFF2-40B4-BE49-F238E27FC236}">
                      <a16:creationId xmlns:a16="http://schemas.microsoft.com/office/drawing/2014/main" id="{CAE4AFF3-920B-4973-8467-0D486E3C6C72}"/>
                    </a:ext>
                  </a:extLst>
                </p:cNvPr>
                <p:cNvGrpSpPr/>
                <p:nvPr/>
              </p:nvGrpSpPr>
              <p:grpSpPr>
                <a:xfrm>
                  <a:off x="1907629" y="2840107"/>
                  <a:ext cx="271472" cy="504000"/>
                  <a:chOff x="1903658" y="4073493"/>
                  <a:chExt cx="265051" cy="504000"/>
                </a:xfrm>
              </p:grpSpPr>
              <p:cxnSp>
                <p:nvCxnSpPr>
                  <p:cNvPr id="282" name="Connecteur droit 281">
                    <a:extLst>
                      <a:ext uri="{FF2B5EF4-FFF2-40B4-BE49-F238E27FC236}">
                        <a16:creationId xmlns:a16="http://schemas.microsoft.com/office/drawing/2014/main" id="{9A24C6C8-03CA-47C2-8AF1-05447202FBCA}"/>
                      </a:ext>
                    </a:extLst>
                  </p:cNvPr>
                  <p:cNvCxnSpPr>
                    <a:cxnSpLocks/>
                  </p:cNvCxnSpPr>
                  <p:nvPr/>
                </p:nvCxnSpPr>
                <p:spPr>
                  <a:xfrm>
                    <a:off x="2036183" y="4073493"/>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83" name="Ellipse 282">
                    <a:extLst>
                      <a:ext uri="{FF2B5EF4-FFF2-40B4-BE49-F238E27FC236}">
                        <a16:creationId xmlns:a16="http://schemas.microsoft.com/office/drawing/2014/main" id="{B0038783-9AC1-4E64-B8EE-5FDE44E03F56}"/>
                      </a:ext>
                    </a:extLst>
                  </p:cNvPr>
                  <p:cNvSpPr/>
                  <p:nvPr/>
                </p:nvSpPr>
                <p:spPr>
                  <a:xfrm>
                    <a:off x="1903658" y="4207041"/>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10" name="Rectangle 309">
                <a:extLst>
                  <a:ext uri="{FF2B5EF4-FFF2-40B4-BE49-F238E27FC236}">
                    <a16:creationId xmlns:a16="http://schemas.microsoft.com/office/drawing/2014/main" id="{938A828C-F1F3-437F-99C7-9C3D2E5C8099}"/>
                  </a:ext>
                </a:extLst>
              </p:cNvPr>
              <p:cNvSpPr/>
              <p:nvPr/>
            </p:nvSpPr>
            <p:spPr>
              <a:xfrm>
                <a:off x="2158211" y="7345258"/>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Synthétiser et restituer des analyses adaptées au besoin du client </a:t>
                </a:r>
              </a:p>
            </p:txBody>
          </p:sp>
        </p:grpSp>
      </p:grpSp>
      <p:grpSp>
        <p:nvGrpSpPr>
          <p:cNvPr id="33" name="Groupe 32">
            <a:extLst>
              <a:ext uri="{FF2B5EF4-FFF2-40B4-BE49-F238E27FC236}">
                <a16:creationId xmlns:a16="http://schemas.microsoft.com/office/drawing/2014/main" id="{43DA0B96-B4EF-4C4B-A02D-67445816D978}"/>
              </a:ext>
            </a:extLst>
          </p:cNvPr>
          <p:cNvGrpSpPr/>
          <p:nvPr/>
        </p:nvGrpSpPr>
        <p:grpSpPr>
          <a:xfrm>
            <a:off x="205409" y="7342913"/>
            <a:ext cx="7208161" cy="507831"/>
            <a:chOff x="205409" y="7856450"/>
            <a:chExt cx="7208161" cy="507831"/>
          </a:xfrm>
        </p:grpSpPr>
        <p:sp>
          <p:nvSpPr>
            <p:cNvPr id="159" name="ZoneTexte 158">
              <a:extLst>
                <a:ext uri="{FF2B5EF4-FFF2-40B4-BE49-F238E27FC236}">
                  <a16:creationId xmlns:a16="http://schemas.microsoft.com/office/drawing/2014/main" id="{AED06FB0-3919-4DF9-92EE-D25405EBDFFE}"/>
                </a:ext>
              </a:extLst>
            </p:cNvPr>
            <p:cNvSpPr txBox="1"/>
            <p:nvPr/>
          </p:nvSpPr>
          <p:spPr>
            <a:xfrm>
              <a:off x="205409" y="7987255"/>
              <a:ext cx="1270172"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Sens commercial</a:t>
              </a:r>
            </a:p>
          </p:txBody>
        </p:sp>
        <p:sp>
          <p:nvSpPr>
            <p:cNvPr id="166" name="Rectangle 165">
              <a:extLst>
                <a:ext uri="{FF2B5EF4-FFF2-40B4-BE49-F238E27FC236}">
                  <a16:creationId xmlns:a16="http://schemas.microsoft.com/office/drawing/2014/main" id="{BD80CCF4-B9EB-41CD-8FD1-F9615466F506}"/>
                </a:ext>
              </a:extLst>
            </p:cNvPr>
            <p:cNvSpPr/>
            <p:nvPr/>
          </p:nvSpPr>
          <p:spPr>
            <a:xfrm>
              <a:off x="5315165" y="7856450"/>
              <a:ext cx="2098405"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À, l’occasion des échanges avec le client, valoriser les différents services du cabinet</a:t>
              </a:r>
            </a:p>
          </p:txBody>
        </p:sp>
        <p:grpSp>
          <p:nvGrpSpPr>
            <p:cNvPr id="23" name="Groupe 22">
              <a:extLst>
                <a:ext uri="{FF2B5EF4-FFF2-40B4-BE49-F238E27FC236}">
                  <a16:creationId xmlns:a16="http://schemas.microsoft.com/office/drawing/2014/main" id="{F7B924FB-F100-4C8E-8DCF-998766A76327}"/>
                </a:ext>
              </a:extLst>
            </p:cNvPr>
            <p:cNvGrpSpPr/>
            <p:nvPr/>
          </p:nvGrpSpPr>
          <p:grpSpPr>
            <a:xfrm>
              <a:off x="1942187" y="7858365"/>
              <a:ext cx="3456023" cy="504000"/>
              <a:chOff x="1942188" y="7858365"/>
              <a:chExt cx="3456023" cy="504000"/>
            </a:xfrm>
          </p:grpSpPr>
          <p:grpSp>
            <p:nvGrpSpPr>
              <p:cNvPr id="284" name="Groupe 283">
                <a:extLst>
                  <a:ext uri="{FF2B5EF4-FFF2-40B4-BE49-F238E27FC236}">
                    <a16:creationId xmlns:a16="http://schemas.microsoft.com/office/drawing/2014/main" id="{F746DAAB-D927-45BB-9FCB-576354257FFD}"/>
                  </a:ext>
                </a:extLst>
              </p:cNvPr>
              <p:cNvGrpSpPr/>
              <p:nvPr/>
            </p:nvGrpSpPr>
            <p:grpSpPr>
              <a:xfrm>
                <a:off x="1942188" y="7858365"/>
                <a:ext cx="3405719" cy="504000"/>
                <a:chOff x="1907629" y="2828565"/>
                <a:chExt cx="3405719" cy="504000"/>
              </a:xfrm>
            </p:grpSpPr>
            <p:sp>
              <p:nvSpPr>
                <p:cNvPr id="285" name="Rectangle 284">
                  <a:extLst>
                    <a:ext uri="{FF2B5EF4-FFF2-40B4-BE49-F238E27FC236}">
                      <a16:creationId xmlns:a16="http://schemas.microsoft.com/office/drawing/2014/main" id="{B5F23234-B91E-43DE-A72C-DAA77F8506DB}"/>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6" name="Groupe 285">
                  <a:extLst>
                    <a:ext uri="{FF2B5EF4-FFF2-40B4-BE49-F238E27FC236}">
                      <a16:creationId xmlns:a16="http://schemas.microsoft.com/office/drawing/2014/main" id="{82DC49F5-2079-436E-9F2E-A165D9E0F30C}"/>
                    </a:ext>
                  </a:extLst>
                </p:cNvPr>
                <p:cNvGrpSpPr/>
                <p:nvPr/>
              </p:nvGrpSpPr>
              <p:grpSpPr>
                <a:xfrm>
                  <a:off x="1907629" y="2828565"/>
                  <a:ext cx="271472" cy="504000"/>
                  <a:chOff x="1903658" y="4061951"/>
                  <a:chExt cx="265051" cy="504000"/>
                </a:xfrm>
              </p:grpSpPr>
              <p:cxnSp>
                <p:nvCxnSpPr>
                  <p:cNvPr id="287" name="Connecteur droit 286">
                    <a:extLst>
                      <a:ext uri="{FF2B5EF4-FFF2-40B4-BE49-F238E27FC236}">
                        <a16:creationId xmlns:a16="http://schemas.microsoft.com/office/drawing/2014/main" id="{89E7ECA1-A53A-4F40-90C5-52CCB294E248}"/>
                      </a:ext>
                    </a:extLst>
                  </p:cNvPr>
                  <p:cNvCxnSpPr>
                    <a:cxnSpLocks/>
                  </p:cNvCxnSpPr>
                  <p:nvPr/>
                </p:nvCxnSpPr>
                <p:spPr>
                  <a:xfrm>
                    <a:off x="2036183" y="4061951"/>
                    <a:ext cx="0" cy="504000"/>
                  </a:xfrm>
                  <a:prstGeom prst="line">
                    <a:avLst/>
                  </a:prstGeom>
                  <a:solidFill>
                    <a:schemeClr val="accent1">
                      <a:lumMod val="40000"/>
                      <a:lumOff val="60000"/>
                    </a:schemeClr>
                  </a:solidFill>
                  <a:ln w="285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88" name="Ellipse 287">
                    <a:extLst>
                      <a:ext uri="{FF2B5EF4-FFF2-40B4-BE49-F238E27FC236}">
                        <a16:creationId xmlns:a16="http://schemas.microsoft.com/office/drawing/2014/main" id="{57202339-D59D-4461-8116-F8D42BE8BF9A}"/>
                      </a:ext>
                    </a:extLst>
                  </p:cNvPr>
                  <p:cNvSpPr/>
                  <p:nvPr/>
                </p:nvSpPr>
                <p:spPr>
                  <a:xfrm>
                    <a:off x="1903658" y="4195499"/>
                    <a:ext cx="265051" cy="236904"/>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1</a:t>
                    </a:r>
                  </a:p>
                </p:txBody>
              </p:sp>
            </p:grpSp>
          </p:grpSp>
          <p:sp>
            <p:nvSpPr>
              <p:cNvPr id="311" name="Rectangle 310">
                <a:extLst>
                  <a:ext uri="{FF2B5EF4-FFF2-40B4-BE49-F238E27FC236}">
                    <a16:creationId xmlns:a16="http://schemas.microsoft.com/office/drawing/2014/main" id="{078D288C-AF4C-4578-9D15-856B26BBC17A}"/>
                  </a:ext>
                </a:extLst>
              </p:cNvPr>
              <p:cNvSpPr/>
              <p:nvPr/>
            </p:nvSpPr>
            <p:spPr>
              <a:xfrm>
                <a:off x="2158211" y="7910310"/>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Comprendre le besoin du client et l'orienter vers les offres du cabinet </a:t>
                </a:r>
              </a:p>
            </p:txBody>
          </p:sp>
        </p:grpSp>
      </p:grpSp>
      <p:grpSp>
        <p:nvGrpSpPr>
          <p:cNvPr id="34" name="Groupe 33">
            <a:extLst>
              <a:ext uri="{FF2B5EF4-FFF2-40B4-BE49-F238E27FC236}">
                <a16:creationId xmlns:a16="http://schemas.microsoft.com/office/drawing/2014/main" id="{C94BF79A-8BCA-4F0B-9B19-4CB802F93B5D}"/>
              </a:ext>
            </a:extLst>
          </p:cNvPr>
          <p:cNvGrpSpPr/>
          <p:nvPr/>
        </p:nvGrpSpPr>
        <p:grpSpPr>
          <a:xfrm>
            <a:off x="205409" y="7915139"/>
            <a:ext cx="7118414" cy="553998"/>
            <a:chOff x="205409" y="8446986"/>
            <a:chExt cx="7118414" cy="553998"/>
          </a:xfrm>
        </p:grpSpPr>
        <p:sp>
          <p:nvSpPr>
            <p:cNvPr id="192" name="ZoneTexte 191">
              <a:extLst>
                <a:ext uri="{FF2B5EF4-FFF2-40B4-BE49-F238E27FC236}">
                  <a16:creationId xmlns:a16="http://schemas.microsoft.com/office/drawing/2014/main" id="{F46F39FA-44B0-492E-9CF8-226EC78E1A40}"/>
                </a:ext>
              </a:extLst>
            </p:cNvPr>
            <p:cNvSpPr txBox="1"/>
            <p:nvPr/>
          </p:nvSpPr>
          <p:spPr>
            <a:xfrm>
              <a:off x="205409" y="8523930"/>
              <a:ext cx="1488504"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Communication écrite et orale</a:t>
              </a:r>
            </a:p>
          </p:txBody>
        </p:sp>
        <p:sp>
          <p:nvSpPr>
            <p:cNvPr id="197" name="Rectangle 196">
              <a:extLst>
                <a:ext uri="{FF2B5EF4-FFF2-40B4-BE49-F238E27FC236}">
                  <a16:creationId xmlns:a16="http://schemas.microsoft.com/office/drawing/2014/main" id="{B1359D42-E81C-4459-A332-56F79DD00CEC}"/>
                </a:ext>
              </a:extLst>
            </p:cNvPr>
            <p:cNvSpPr/>
            <p:nvPr/>
          </p:nvSpPr>
          <p:spPr>
            <a:xfrm>
              <a:off x="5326559" y="8470070"/>
              <a:ext cx="1997264"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Présenter un cas complexe de comptabilité à son responsable hiérarchique</a:t>
              </a:r>
            </a:p>
          </p:txBody>
        </p:sp>
        <p:grpSp>
          <p:nvGrpSpPr>
            <p:cNvPr id="21" name="Groupe 20">
              <a:extLst>
                <a:ext uri="{FF2B5EF4-FFF2-40B4-BE49-F238E27FC236}">
                  <a16:creationId xmlns:a16="http://schemas.microsoft.com/office/drawing/2014/main" id="{0CE9782D-DD24-4D6E-8241-4127CB824505}"/>
                </a:ext>
              </a:extLst>
            </p:cNvPr>
            <p:cNvGrpSpPr/>
            <p:nvPr/>
          </p:nvGrpSpPr>
          <p:grpSpPr>
            <a:xfrm>
              <a:off x="1942187" y="8446986"/>
              <a:ext cx="3456023" cy="553998"/>
              <a:chOff x="1942188" y="8460930"/>
              <a:chExt cx="3456023" cy="553998"/>
            </a:xfrm>
          </p:grpSpPr>
          <p:grpSp>
            <p:nvGrpSpPr>
              <p:cNvPr id="294" name="Groupe 293">
                <a:extLst>
                  <a:ext uri="{FF2B5EF4-FFF2-40B4-BE49-F238E27FC236}">
                    <a16:creationId xmlns:a16="http://schemas.microsoft.com/office/drawing/2014/main" id="{F5267D8D-2190-427D-87ED-5B76CE2D3759}"/>
                  </a:ext>
                </a:extLst>
              </p:cNvPr>
              <p:cNvGrpSpPr/>
              <p:nvPr/>
            </p:nvGrpSpPr>
            <p:grpSpPr>
              <a:xfrm>
                <a:off x="1942188" y="8485929"/>
                <a:ext cx="3405719" cy="504000"/>
                <a:chOff x="1907629" y="2895890"/>
                <a:chExt cx="3405719" cy="504000"/>
              </a:xfrm>
            </p:grpSpPr>
            <p:sp>
              <p:nvSpPr>
                <p:cNvPr id="295" name="Rectangle 294">
                  <a:extLst>
                    <a:ext uri="{FF2B5EF4-FFF2-40B4-BE49-F238E27FC236}">
                      <a16:creationId xmlns:a16="http://schemas.microsoft.com/office/drawing/2014/main" id="{36E4CDC1-352D-4AC4-ACE1-36F02052256E}"/>
                    </a:ext>
                  </a:extLst>
                </p:cNvPr>
                <p:cNvSpPr/>
                <p:nvPr/>
              </p:nvSpPr>
              <p:spPr>
                <a:xfrm>
                  <a:off x="2052761" y="289589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96" name="Groupe 295">
                  <a:extLst>
                    <a:ext uri="{FF2B5EF4-FFF2-40B4-BE49-F238E27FC236}">
                      <a16:creationId xmlns:a16="http://schemas.microsoft.com/office/drawing/2014/main" id="{DBAFB43F-1C1B-4127-8234-BA461B43408B}"/>
                    </a:ext>
                  </a:extLst>
                </p:cNvPr>
                <p:cNvGrpSpPr/>
                <p:nvPr/>
              </p:nvGrpSpPr>
              <p:grpSpPr>
                <a:xfrm>
                  <a:off x="1907629" y="2895890"/>
                  <a:ext cx="271472" cy="504000"/>
                  <a:chOff x="1903658" y="4129276"/>
                  <a:chExt cx="265051" cy="504000"/>
                </a:xfrm>
              </p:grpSpPr>
              <p:cxnSp>
                <p:nvCxnSpPr>
                  <p:cNvPr id="297" name="Connecteur droit 296">
                    <a:extLst>
                      <a:ext uri="{FF2B5EF4-FFF2-40B4-BE49-F238E27FC236}">
                        <a16:creationId xmlns:a16="http://schemas.microsoft.com/office/drawing/2014/main" id="{50F872D9-BAB1-4722-8CF2-809269432D53}"/>
                      </a:ext>
                    </a:extLst>
                  </p:cNvPr>
                  <p:cNvCxnSpPr>
                    <a:cxnSpLocks/>
                  </p:cNvCxnSpPr>
                  <p:nvPr/>
                </p:nvCxnSpPr>
                <p:spPr>
                  <a:xfrm>
                    <a:off x="2036183" y="4129276"/>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98" name="Ellipse 297">
                    <a:extLst>
                      <a:ext uri="{FF2B5EF4-FFF2-40B4-BE49-F238E27FC236}">
                        <a16:creationId xmlns:a16="http://schemas.microsoft.com/office/drawing/2014/main" id="{FCAC2CB0-F6EE-41CB-8E03-3270E504169D}"/>
                      </a:ext>
                    </a:extLst>
                  </p:cNvPr>
                  <p:cNvSpPr/>
                  <p:nvPr/>
                </p:nvSpPr>
                <p:spPr>
                  <a:xfrm>
                    <a:off x="1903658" y="4262824"/>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13" name="Rectangle 312">
                <a:extLst>
                  <a:ext uri="{FF2B5EF4-FFF2-40B4-BE49-F238E27FC236}">
                    <a16:creationId xmlns:a16="http://schemas.microsoft.com/office/drawing/2014/main" id="{E69A4BE1-A336-40CC-9A0D-FF97DC6C52D9}"/>
                  </a:ext>
                </a:extLst>
              </p:cNvPr>
              <p:cNvSpPr/>
              <p:nvPr/>
            </p:nvSpPr>
            <p:spPr>
              <a:xfrm>
                <a:off x="2158211" y="8460930"/>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Transmettre des idées complexes à son interlocuteur, adopter des mises en forme écrites professionnelles</a:t>
                </a:r>
              </a:p>
            </p:txBody>
          </p:sp>
        </p:grpSp>
      </p:grpSp>
      <p:grpSp>
        <p:nvGrpSpPr>
          <p:cNvPr id="35" name="Groupe 34">
            <a:extLst>
              <a:ext uri="{FF2B5EF4-FFF2-40B4-BE49-F238E27FC236}">
                <a16:creationId xmlns:a16="http://schemas.microsoft.com/office/drawing/2014/main" id="{BF4D6A50-4487-443A-A0B4-952EFE345526}"/>
              </a:ext>
            </a:extLst>
          </p:cNvPr>
          <p:cNvGrpSpPr/>
          <p:nvPr/>
        </p:nvGrpSpPr>
        <p:grpSpPr>
          <a:xfrm>
            <a:off x="205409" y="8468663"/>
            <a:ext cx="7197747" cy="507831"/>
            <a:chOff x="205409" y="8999585"/>
            <a:chExt cx="7197747" cy="507831"/>
          </a:xfrm>
        </p:grpSpPr>
        <p:sp>
          <p:nvSpPr>
            <p:cNvPr id="144" name="ZoneTexte 143">
              <a:extLst>
                <a:ext uri="{FF2B5EF4-FFF2-40B4-BE49-F238E27FC236}">
                  <a16:creationId xmlns:a16="http://schemas.microsoft.com/office/drawing/2014/main" id="{4A8685FF-9F67-4D91-B426-30D48E8F5F72}"/>
                </a:ext>
              </a:extLst>
            </p:cNvPr>
            <p:cNvSpPr txBox="1"/>
            <p:nvPr/>
          </p:nvSpPr>
          <p:spPr>
            <a:xfrm>
              <a:off x="205409" y="9053445"/>
              <a:ext cx="1579944"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Organisation et planification du travail</a:t>
              </a:r>
            </a:p>
          </p:txBody>
        </p:sp>
        <p:sp>
          <p:nvSpPr>
            <p:cNvPr id="145" name="Rectangle 144">
              <a:extLst>
                <a:ext uri="{FF2B5EF4-FFF2-40B4-BE49-F238E27FC236}">
                  <a16:creationId xmlns:a16="http://schemas.microsoft.com/office/drawing/2014/main" id="{7D0843A5-9A21-4579-8310-3F578A888F59}"/>
                </a:ext>
              </a:extLst>
            </p:cNvPr>
            <p:cNvSpPr/>
            <p:nvPr/>
          </p:nvSpPr>
          <p:spPr>
            <a:xfrm>
              <a:off x="5326558" y="8999585"/>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Organiser sa charge de travail entre collecte et contrôle des données comptables</a:t>
              </a:r>
            </a:p>
          </p:txBody>
        </p:sp>
        <p:grpSp>
          <p:nvGrpSpPr>
            <p:cNvPr id="19" name="Groupe 18">
              <a:extLst>
                <a:ext uri="{FF2B5EF4-FFF2-40B4-BE49-F238E27FC236}">
                  <a16:creationId xmlns:a16="http://schemas.microsoft.com/office/drawing/2014/main" id="{D767E60C-7FD3-455D-A59E-0178241928BF}"/>
                </a:ext>
              </a:extLst>
            </p:cNvPr>
            <p:cNvGrpSpPr/>
            <p:nvPr/>
          </p:nvGrpSpPr>
          <p:grpSpPr>
            <a:xfrm>
              <a:off x="1942185" y="9001500"/>
              <a:ext cx="3456025" cy="504000"/>
              <a:chOff x="1942185" y="9001500"/>
              <a:chExt cx="3456025" cy="504000"/>
            </a:xfrm>
          </p:grpSpPr>
          <p:sp>
            <p:nvSpPr>
              <p:cNvPr id="165" name="Rectangle 164">
                <a:extLst>
                  <a:ext uri="{FF2B5EF4-FFF2-40B4-BE49-F238E27FC236}">
                    <a16:creationId xmlns:a16="http://schemas.microsoft.com/office/drawing/2014/main" id="{8AD33E40-ABB4-4CC0-BC12-3A068841BFE7}"/>
                  </a:ext>
                </a:extLst>
              </p:cNvPr>
              <p:cNvSpPr/>
              <p:nvPr/>
            </p:nvSpPr>
            <p:spPr>
              <a:xfrm>
                <a:off x="2087319" y="900150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67" name="Groupe 166">
                <a:extLst>
                  <a:ext uri="{FF2B5EF4-FFF2-40B4-BE49-F238E27FC236}">
                    <a16:creationId xmlns:a16="http://schemas.microsoft.com/office/drawing/2014/main" id="{7E8F80D3-1A58-4E8D-ADD4-7AE215A26611}"/>
                  </a:ext>
                </a:extLst>
              </p:cNvPr>
              <p:cNvGrpSpPr/>
              <p:nvPr/>
            </p:nvGrpSpPr>
            <p:grpSpPr>
              <a:xfrm>
                <a:off x="1942185" y="9001500"/>
                <a:ext cx="271472" cy="504000"/>
                <a:chOff x="1903656" y="3975015"/>
                <a:chExt cx="265051" cy="504000"/>
              </a:xfrm>
            </p:grpSpPr>
            <p:cxnSp>
              <p:nvCxnSpPr>
                <p:cNvPr id="169" name="Connecteur droit 168">
                  <a:extLst>
                    <a:ext uri="{FF2B5EF4-FFF2-40B4-BE49-F238E27FC236}">
                      <a16:creationId xmlns:a16="http://schemas.microsoft.com/office/drawing/2014/main" id="{269CA0C2-1DC1-4983-A90F-66B7C79BD638}"/>
                    </a:ext>
                  </a:extLst>
                </p:cNvPr>
                <p:cNvCxnSpPr>
                  <a:cxnSpLocks/>
                </p:cNvCxnSpPr>
                <p:nvPr/>
              </p:nvCxnSpPr>
              <p:spPr>
                <a:xfrm>
                  <a:off x="2036181" y="3975015"/>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70" name="Ellipse 169">
                  <a:extLst>
                    <a:ext uri="{FF2B5EF4-FFF2-40B4-BE49-F238E27FC236}">
                      <a16:creationId xmlns:a16="http://schemas.microsoft.com/office/drawing/2014/main" id="{560871EC-A486-4241-ABAF-2DF55DF195CF}"/>
                    </a:ext>
                  </a:extLst>
                </p:cNvPr>
                <p:cNvSpPr/>
                <p:nvPr/>
              </p:nvSpPr>
              <p:spPr>
                <a:xfrm>
                  <a:off x="1903656" y="4108563"/>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sp>
            <p:nvSpPr>
              <p:cNvPr id="168" name="Rectangle 167">
                <a:extLst>
                  <a:ext uri="{FF2B5EF4-FFF2-40B4-BE49-F238E27FC236}">
                    <a16:creationId xmlns:a16="http://schemas.microsoft.com/office/drawing/2014/main" id="{4081DA94-4149-4005-8C8E-EB20EF9AF157}"/>
                  </a:ext>
                </a:extLst>
              </p:cNvPr>
              <p:cNvSpPr/>
              <p:nvPr/>
            </p:nvSpPr>
            <p:spPr>
              <a:xfrm>
                <a:off x="2158210" y="9053445"/>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Organiser sa charge de travail selon les priorités d'un projet</a:t>
                </a:r>
              </a:p>
            </p:txBody>
          </p:sp>
        </p:grpSp>
      </p:grpSp>
      <p:grpSp>
        <p:nvGrpSpPr>
          <p:cNvPr id="36" name="Groupe 35">
            <a:extLst>
              <a:ext uri="{FF2B5EF4-FFF2-40B4-BE49-F238E27FC236}">
                <a16:creationId xmlns:a16="http://schemas.microsoft.com/office/drawing/2014/main" id="{C32C5C29-6FE0-44CC-AA90-DB2CE84B0646}"/>
              </a:ext>
            </a:extLst>
          </p:cNvPr>
          <p:cNvGrpSpPr/>
          <p:nvPr/>
        </p:nvGrpSpPr>
        <p:grpSpPr>
          <a:xfrm>
            <a:off x="205409" y="9032677"/>
            <a:ext cx="7225602" cy="553998"/>
            <a:chOff x="205409" y="9574687"/>
            <a:chExt cx="7225602" cy="553998"/>
          </a:xfrm>
        </p:grpSpPr>
        <p:sp>
          <p:nvSpPr>
            <p:cNvPr id="154" name="ZoneTexte 153">
              <a:extLst>
                <a:ext uri="{FF2B5EF4-FFF2-40B4-BE49-F238E27FC236}">
                  <a16:creationId xmlns:a16="http://schemas.microsoft.com/office/drawing/2014/main" id="{9CDCFEC5-FC7A-45E2-87C2-1B2599D19428}"/>
                </a:ext>
              </a:extLst>
            </p:cNvPr>
            <p:cNvSpPr txBox="1"/>
            <p:nvPr/>
          </p:nvSpPr>
          <p:spPr>
            <a:xfrm>
              <a:off x="205409" y="9574687"/>
              <a:ext cx="1579944"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Adaptation à une variété de situations et d'interlocuteurs</a:t>
              </a:r>
            </a:p>
          </p:txBody>
        </p:sp>
        <p:sp>
          <p:nvSpPr>
            <p:cNvPr id="156" name="Rectangle 155">
              <a:extLst>
                <a:ext uri="{FF2B5EF4-FFF2-40B4-BE49-F238E27FC236}">
                  <a16:creationId xmlns:a16="http://schemas.microsoft.com/office/drawing/2014/main" id="{3FFB16A3-85F0-4874-8BBA-1C581E7065FC}"/>
                </a:ext>
              </a:extLst>
            </p:cNvPr>
            <p:cNvSpPr/>
            <p:nvPr/>
          </p:nvSpPr>
          <p:spPr>
            <a:xfrm>
              <a:off x="5354413" y="9597771"/>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Adopter le ton oral et écrit adéquat selon l’interlocuteur et le support d’expression : mails, entretiens… </a:t>
              </a:r>
            </a:p>
          </p:txBody>
        </p:sp>
        <p:grpSp>
          <p:nvGrpSpPr>
            <p:cNvPr id="18" name="Groupe 17">
              <a:extLst>
                <a:ext uri="{FF2B5EF4-FFF2-40B4-BE49-F238E27FC236}">
                  <a16:creationId xmlns:a16="http://schemas.microsoft.com/office/drawing/2014/main" id="{8A7A1968-8C7B-47FD-A431-9894C8E2B187}"/>
                </a:ext>
              </a:extLst>
            </p:cNvPr>
            <p:cNvGrpSpPr/>
            <p:nvPr/>
          </p:nvGrpSpPr>
          <p:grpSpPr>
            <a:xfrm>
              <a:off x="1942187" y="9599686"/>
              <a:ext cx="3456023" cy="504000"/>
              <a:chOff x="1970042" y="9549672"/>
              <a:chExt cx="3456023" cy="504000"/>
            </a:xfrm>
          </p:grpSpPr>
          <p:sp>
            <p:nvSpPr>
              <p:cNvPr id="158" name="Rectangle 157">
                <a:extLst>
                  <a:ext uri="{FF2B5EF4-FFF2-40B4-BE49-F238E27FC236}">
                    <a16:creationId xmlns:a16="http://schemas.microsoft.com/office/drawing/2014/main" id="{8C2FA797-4427-4221-8322-395930D71373}"/>
                  </a:ext>
                </a:extLst>
              </p:cNvPr>
              <p:cNvSpPr/>
              <p:nvPr/>
            </p:nvSpPr>
            <p:spPr>
              <a:xfrm>
                <a:off x="2115174" y="954967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60" name="Groupe 159">
                <a:extLst>
                  <a:ext uri="{FF2B5EF4-FFF2-40B4-BE49-F238E27FC236}">
                    <a16:creationId xmlns:a16="http://schemas.microsoft.com/office/drawing/2014/main" id="{3AF8D5CA-12FE-43DB-B27D-0499EF1EABE3}"/>
                  </a:ext>
                </a:extLst>
              </p:cNvPr>
              <p:cNvGrpSpPr/>
              <p:nvPr/>
            </p:nvGrpSpPr>
            <p:grpSpPr>
              <a:xfrm>
                <a:off x="1970042" y="9549672"/>
                <a:ext cx="271472" cy="504000"/>
                <a:chOff x="1903658" y="4004302"/>
                <a:chExt cx="265051" cy="504000"/>
              </a:xfrm>
            </p:grpSpPr>
            <p:cxnSp>
              <p:nvCxnSpPr>
                <p:cNvPr id="164" name="Connecteur droit 163">
                  <a:extLst>
                    <a:ext uri="{FF2B5EF4-FFF2-40B4-BE49-F238E27FC236}">
                      <a16:creationId xmlns:a16="http://schemas.microsoft.com/office/drawing/2014/main" id="{B1B93DD8-26DC-470B-9A8C-757802C907B0}"/>
                    </a:ext>
                  </a:extLst>
                </p:cNvPr>
                <p:cNvCxnSpPr>
                  <a:cxnSpLocks/>
                </p:cNvCxnSpPr>
                <p:nvPr/>
              </p:nvCxnSpPr>
              <p:spPr>
                <a:xfrm>
                  <a:off x="2036183" y="4004302"/>
                  <a:ext cx="0" cy="504000"/>
                </a:xfrm>
                <a:prstGeom prst="line">
                  <a:avLst/>
                </a:prstGeom>
                <a:solidFill>
                  <a:schemeClr val="accent1">
                    <a:lumMod val="40000"/>
                    <a:lumOff val="60000"/>
                  </a:schemeClr>
                </a:solidFill>
                <a:ln w="285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73" name="Ellipse 172">
                  <a:extLst>
                    <a:ext uri="{FF2B5EF4-FFF2-40B4-BE49-F238E27FC236}">
                      <a16:creationId xmlns:a16="http://schemas.microsoft.com/office/drawing/2014/main" id="{BB8ADF9B-8B7A-4FD9-BD58-DB49492D449C}"/>
                    </a:ext>
                  </a:extLst>
                </p:cNvPr>
                <p:cNvSpPr/>
                <p:nvPr/>
              </p:nvSpPr>
              <p:spPr>
                <a:xfrm>
                  <a:off x="1903658" y="4137850"/>
                  <a:ext cx="265051" cy="236904"/>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1</a:t>
                  </a:r>
                </a:p>
              </p:txBody>
            </p:sp>
          </p:grpSp>
          <p:sp>
            <p:nvSpPr>
              <p:cNvPr id="163" name="Rectangle 162">
                <a:extLst>
                  <a:ext uri="{FF2B5EF4-FFF2-40B4-BE49-F238E27FC236}">
                    <a16:creationId xmlns:a16="http://schemas.microsoft.com/office/drawing/2014/main" id="{41CE6C84-6334-4E98-8320-05C431502329}"/>
                  </a:ext>
                </a:extLst>
              </p:cNvPr>
              <p:cNvSpPr/>
              <p:nvPr/>
            </p:nvSpPr>
            <p:spPr>
              <a:xfrm>
                <a:off x="2186065" y="9601617"/>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sa communication écrite et orale aux spécificités de ses principaux interlocuteurs</a:t>
                </a:r>
              </a:p>
            </p:txBody>
          </p:sp>
        </p:grpSp>
      </p:grpSp>
      <p:grpSp>
        <p:nvGrpSpPr>
          <p:cNvPr id="151" name="Groupe 150">
            <a:extLst>
              <a:ext uri="{FF2B5EF4-FFF2-40B4-BE49-F238E27FC236}">
                <a16:creationId xmlns:a16="http://schemas.microsoft.com/office/drawing/2014/main" id="{2A1BA19C-041B-49AA-80F9-D346D7F54C15}"/>
              </a:ext>
            </a:extLst>
          </p:cNvPr>
          <p:cNvGrpSpPr/>
          <p:nvPr/>
        </p:nvGrpSpPr>
        <p:grpSpPr>
          <a:xfrm>
            <a:off x="205409" y="9632799"/>
            <a:ext cx="7218909" cy="507831"/>
            <a:chOff x="205409" y="10209952"/>
            <a:chExt cx="7218909" cy="507831"/>
          </a:xfrm>
        </p:grpSpPr>
        <p:sp>
          <p:nvSpPr>
            <p:cNvPr id="174" name="ZoneTexte 173">
              <a:extLst>
                <a:ext uri="{FF2B5EF4-FFF2-40B4-BE49-F238E27FC236}">
                  <a16:creationId xmlns:a16="http://schemas.microsoft.com/office/drawing/2014/main" id="{A9A375C2-1101-42BB-AD20-9FF0EF6D238A}"/>
                </a:ext>
              </a:extLst>
            </p:cNvPr>
            <p:cNvSpPr txBox="1"/>
            <p:nvPr/>
          </p:nvSpPr>
          <p:spPr>
            <a:xfrm>
              <a:off x="205409" y="10263812"/>
              <a:ext cx="169492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Confidentialité et déontologie</a:t>
              </a:r>
            </a:p>
          </p:txBody>
        </p:sp>
        <p:sp>
          <p:nvSpPr>
            <p:cNvPr id="175" name="Rectangle 174">
              <a:extLst>
                <a:ext uri="{FF2B5EF4-FFF2-40B4-BE49-F238E27FC236}">
                  <a16:creationId xmlns:a16="http://schemas.microsoft.com/office/drawing/2014/main" id="{99E9AEF3-F75D-49C0-B89E-DA6337D3FB88}"/>
                </a:ext>
              </a:extLst>
            </p:cNvPr>
            <p:cNvSpPr/>
            <p:nvPr/>
          </p:nvSpPr>
          <p:spPr>
            <a:xfrm>
              <a:off x="5347720" y="10209952"/>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Rappeler les obligations en matière de confidentialité dans ses écrits professionnels : mails, livrables…</a:t>
              </a:r>
            </a:p>
          </p:txBody>
        </p:sp>
        <p:grpSp>
          <p:nvGrpSpPr>
            <p:cNvPr id="176" name="Groupe 175">
              <a:extLst>
                <a:ext uri="{FF2B5EF4-FFF2-40B4-BE49-F238E27FC236}">
                  <a16:creationId xmlns:a16="http://schemas.microsoft.com/office/drawing/2014/main" id="{A027EB1A-E1A3-4D17-8CE8-FD8B799B9087}"/>
                </a:ext>
              </a:extLst>
            </p:cNvPr>
            <p:cNvGrpSpPr/>
            <p:nvPr/>
          </p:nvGrpSpPr>
          <p:grpSpPr>
            <a:xfrm>
              <a:off x="1942187" y="10211867"/>
              <a:ext cx="3405719" cy="504000"/>
              <a:chOff x="1886467" y="9565708"/>
              <a:chExt cx="3405719" cy="504000"/>
            </a:xfrm>
          </p:grpSpPr>
          <p:sp>
            <p:nvSpPr>
              <p:cNvPr id="177" name="Rectangle 176">
                <a:extLst>
                  <a:ext uri="{FF2B5EF4-FFF2-40B4-BE49-F238E27FC236}">
                    <a16:creationId xmlns:a16="http://schemas.microsoft.com/office/drawing/2014/main" id="{F647A1C4-3A99-4C56-92A8-8EE26C53BFCA}"/>
                  </a:ext>
                </a:extLst>
              </p:cNvPr>
              <p:cNvSpPr/>
              <p:nvPr/>
            </p:nvSpPr>
            <p:spPr>
              <a:xfrm>
                <a:off x="2031599" y="9565708"/>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78" name="Groupe 177">
                <a:extLst>
                  <a:ext uri="{FF2B5EF4-FFF2-40B4-BE49-F238E27FC236}">
                    <a16:creationId xmlns:a16="http://schemas.microsoft.com/office/drawing/2014/main" id="{0A427C46-397E-4235-9A37-B92B768D7822}"/>
                  </a:ext>
                </a:extLst>
              </p:cNvPr>
              <p:cNvGrpSpPr/>
              <p:nvPr/>
            </p:nvGrpSpPr>
            <p:grpSpPr>
              <a:xfrm>
                <a:off x="1886467" y="9565708"/>
                <a:ext cx="271472" cy="504000"/>
                <a:chOff x="1903658" y="4089433"/>
                <a:chExt cx="265051" cy="504000"/>
              </a:xfrm>
            </p:grpSpPr>
            <p:cxnSp>
              <p:nvCxnSpPr>
                <p:cNvPr id="182" name="Connecteur droit 181">
                  <a:extLst>
                    <a:ext uri="{FF2B5EF4-FFF2-40B4-BE49-F238E27FC236}">
                      <a16:creationId xmlns:a16="http://schemas.microsoft.com/office/drawing/2014/main" id="{57E3C446-3715-40D6-8CD2-039E2C5495CB}"/>
                    </a:ext>
                  </a:extLst>
                </p:cNvPr>
                <p:cNvCxnSpPr>
                  <a:cxnSpLocks/>
                </p:cNvCxnSpPr>
                <p:nvPr/>
              </p:nvCxnSpPr>
              <p:spPr>
                <a:xfrm>
                  <a:off x="2036183" y="4089433"/>
                  <a:ext cx="0" cy="504000"/>
                </a:xfrm>
                <a:prstGeom prst="line">
                  <a:avLst/>
                </a:prstGeom>
                <a:solidFill>
                  <a:schemeClr val="accent1">
                    <a:lumMod val="60000"/>
                    <a:lumOff val="40000"/>
                  </a:schemeClr>
                </a:solidFill>
                <a:ln w="285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83" name="Ellipse 182">
                  <a:extLst>
                    <a:ext uri="{FF2B5EF4-FFF2-40B4-BE49-F238E27FC236}">
                      <a16:creationId xmlns:a16="http://schemas.microsoft.com/office/drawing/2014/main" id="{0A72E1D3-8964-44C4-BA32-0A8E4890EA36}"/>
                    </a:ext>
                  </a:extLst>
                </p:cNvPr>
                <p:cNvSpPr/>
                <p:nvPr/>
              </p:nvSpPr>
              <p:spPr>
                <a:xfrm>
                  <a:off x="1903658" y="4222981"/>
                  <a:ext cx="265051" cy="236904"/>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1</a:t>
                  </a:r>
                </a:p>
              </p:txBody>
            </p:sp>
          </p:grpSp>
          <p:sp>
            <p:nvSpPr>
              <p:cNvPr id="181" name="Rectangle 180">
                <a:extLst>
                  <a:ext uri="{FF2B5EF4-FFF2-40B4-BE49-F238E27FC236}">
                    <a16:creationId xmlns:a16="http://schemas.microsoft.com/office/drawing/2014/main" id="{F82F502A-AC63-4A67-9B78-8860957F6270}"/>
                  </a:ext>
                </a:extLst>
              </p:cNvPr>
              <p:cNvSpPr/>
              <p:nvPr/>
            </p:nvSpPr>
            <p:spPr>
              <a:xfrm>
                <a:off x="2102490" y="9612840"/>
                <a:ext cx="3106624"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Connaître et respecter les règles de confidentialité et de déontologie</a:t>
                </a:r>
              </a:p>
            </p:txBody>
          </p:sp>
        </p:grpSp>
      </p:grpSp>
      <p:grpSp>
        <p:nvGrpSpPr>
          <p:cNvPr id="187" name="Groupe 186">
            <a:extLst>
              <a:ext uri="{FF2B5EF4-FFF2-40B4-BE49-F238E27FC236}">
                <a16:creationId xmlns:a16="http://schemas.microsoft.com/office/drawing/2014/main" id="{D1CFCF62-532B-4CE1-A428-3F094D32B2FF}"/>
              </a:ext>
            </a:extLst>
          </p:cNvPr>
          <p:cNvGrpSpPr/>
          <p:nvPr/>
        </p:nvGrpSpPr>
        <p:grpSpPr>
          <a:xfrm>
            <a:off x="3995753" y="1528206"/>
            <a:ext cx="3456384" cy="481018"/>
            <a:chOff x="3635821" y="1491960"/>
            <a:chExt cx="3456384" cy="481018"/>
          </a:xfrm>
        </p:grpSpPr>
        <p:grpSp>
          <p:nvGrpSpPr>
            <p:cNvPr id="188" name="Groupe 187">
              <a:extLst>
                <a:ext uri="{FF2B5EF4-FFF2-40B4-BE49-F238E27FC236}">
                  <a16:creationId xmlns:a16="http://schemas.microsoft.com/office/drawing/2014/main" id="{D79DED7B-DA47-4931-8C23-1A25F810EDE8}"/>
                </a:ext>
              </a:extLst>
            </p:cNvPr>
            <p:cNvGrpSpPr/>
            <p:nvPr/>
          </p:nvGrpSpPr>
          <p:grpSpPr>
            <a:xfrm>
              <a:off x="3747100" y="1491960"/>
              <a:ext cx="3129082" cy="451140"/>
              <a:chOff x="3747100" y="1491960"/>
              <a:chExt cx="3129082" cy="451140"/>
            </a:xfrm>
          </p:grpSpPr>
          <p:sp>
            <p:nvSpPr>
              <p:cNvPr id="203" name="Rectangle 202">
                <a:extLst>
                  <a:ext uri="{FF2B5EF4-FFF2-40B4-BE49-F238E27FC236}">
                    <a16:creationId xmlns:a16="http://schemas.microsoft.com/office/drawing/2014/main" id="{A065158A-9665-4C2D-B3AC-C0075196FAAC}"/>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204" name="ZoneTexte 203">
                <a:extLst>
                  <a:ext uri="{FF2B5EF4-FFF2-40B4-BE49-F238E27FC236}">
                    <a16:creationId xmlns:a16="http://schemas.microsoft.com/office/drawing/2014/main" id="{046D1283-DCE1-4AFA-A2BA-9B6A815C9C57}"/>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89" name="Groupe 188">
              <a:extLst>
                <a:ext uri="{FF2B5EF4-FFF2-40B4-BE49-F238E27FC236}">
                  <a16:creationId xmlns:a16="http://schemas.microsoft.com/office/drawing/2014/main" id="{2196AC17-4A64-47AA-BC4C-EE7F379CFB25}"/>
                </a:ext>
              </a:extLst>
            </p:cNvPr>
            <p:cNvGrpSpPr/>
            <p:nvPr/>
          </p:nvGrpSpPr>
          <p:grpSpPr>
            <a:xfrm>
              <a:off x="5145033" y="1669592"/>
              <a:ext cx="1192567" cy="303386"/>
              <a:chOff x="5501712" y="1669592"/>
              <a:chExt cx="1192567" cy="303386"/>
            </a:xfrm>
          </p:grpSpPr>
          <p:sp>
            <p:nvSpPr>
              <p:cNvPr id="201" name="ZoneTexte 200">
                <a:extLst>
                  <a:ext uri="{FF2B5EF4-FFF2-40B4-BE49-F238E27FC236}">
                    <a16:creationId xmlns:a16="http://schemas.microsoft.com/office/drawing/2014/main" id="{118F73A0-F62D-46AA-90F8-6983B6AC056A}"/>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202" name="Ellipse 201">
                <a:extLst>
                  <a:ext uri="{FF2B5EF4-FFF2-40B4-BE49-F238E27FC236}">
                    <a16:creationId xmlns:a16="http://schemas.microsoft.com/office/drawing/2014/main" id="{EA893939-77B5-434D-B9BA-E0848ABE5EF0}"/>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90" name="Groupe 189">
              <a:extLst>
                <a:ext uri="{FF2B5EF4-FFF2-40B4-BE49-F238E27FC236}">
                  <a16:creationId xmlns:a16="http://schemas.microsoft.com/office/drawing/2014/main" id="{7C173E95-AA58-4128-8D34-513173E751D2}"/>
                </a:ext>
              </a:extLst>
            </p:cNvPr>
            <p:cNvGrpSpPr/>
            <p:nvPr/>
          </p:nvGrpSpPr>
          <p:grpSpPr>
            <a:xfrm>
              <a:off x="5899638" y="1669592"/>
              <a:ext cx="1192567" cy="303386"/>
              <a:chOff x="6322879" y="1669592"/>
              <a:chExt cx="1192567" cy="303386"/>
            </a:xfrm>
          </p:grpSpPr>
          <p:sp>
            <p:nvSpPr>
              <p:cNvPr id="199" name="ZoneTexte 198">
                <a:extLst>
                  <a:ext uri="{FF2B5EF4-FFF2-40B4-BE49-F238E27FC236}">
                    <a16:creationId xmlns:a16="http://schemas.microsoft.com/office/drawing/2014/main" id="{C2447913-6D32-42C6-A9BD-3D8CEFFA3C7D}"/>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200" name="Ellipse 199">
                <a:extLst>
                  <a:ext uri="{FF2B5EF4-FFF2-40B4-BE49-F238E27FC236}">
                    <a16:creationId xmlns:a16="http://schemas.microsoft.com/office/drawing/2014/main" id="{9B50A09C-E2E3-4496-9BF3-9606A5B74329}"/>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91" name="Groupe 190">
              <a:extLst>
                <a:ext uri="{FF2B5EF4-FFF2-40B4-BE49-F238E27FC236}">
                  <a16:creationId xmlns:a16="http://schemas.microsoft.com/office/drawing/2014/main" id="{34386BCD-53E4-492E-B078-E11A60250504}"/>
                </a:ext>
              </a:extLst>
            </p:cNvPr>
            <p:cNvGrpSpPr/>
            <p:nvPr/>
          </p:nvGrpSpPr>
          <p:grpSpPr>
            <a:xfrm>
              <a:off x="4390427" y="1669592"/>
              <a:ext cx="1192567" cy="303386"/>
              <a:chOff x="4680545" y="1669592"/>
              <a:chExt cx="1192567" cy="303386"/>
            </a:xfrm>
          </p:grpSpPr>
          <p:sp>
            <p:nvSpPr>
              <p:cNvPr id="196" name="ZoneTexte 195">
                <a:extLst>
                  <a:ext uri="{FF2B5EF4-FFF2-40B4-BE49-F238E27FC236}">
                    <a16:creationId xmlns:a16="http://schemas.microsoft.com/office/drawing/2014/main" id="{BDC074D2-70BB-42EE-BDE1-773B1328EA4C}"/>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98" name="Ellipse 197">
                <a:extLst>
                  <a:ext uri="{FF2B5EF4-FFF2-40B4-BE49-F238E27FC236}">
                    <a16:creationId xmlns:a16="http://schemas.microsoft.com/office/drawing/2014/main" id="{FC561F6A-9BE8-45C9-B43B-DED0CB2F6CAE}"/>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93" name="Groupe 192">
              <a:extLst>
                <a:ext uri="{FF2B5EF4-FFF2-40B4-BE49-F238E27FC236}">
                  <a16:creationId xmlns:a16="http://schemas.microsoft.com/office/drawing/2014/main" id="{54E5B76C-1FFB-4399-9EC5-6562EDE604D4}"/>
                </a:ext>
              </a:extLst>
            </p:cNvPr>
            <p:cNvGrpSpPr/>
            <p:nvPr/>
          </p:nvGrpSpPr>
          <p:grpSpPr>
            <a:xfrm>
              <a:off x="3635821" y="1669592"/>
              <a:ext cx="1192567" cy="303386"/>
              <a:chOff x="3859378" y="1669592"/>
              <a:chExt cx="1192567" cy="303386"/>
            </a:xfrm>
          </p:grpSpPr>
          <p:sp>
            <p:nvSpPr>
              <p:cNvPr id="194" name="ZoneTexte 193">
                <a:extLst>
                  <a:ext uri="{FF2B5EF4-FFF2-40B4-BE49-F238E27FC236}">
                    <a16:creationId xmlns:a16="http://schemas.microsoft.com/office/drawing/2014/main" id="{E7DDB4C2-F987-48D2-B56C-931B3BB9BAA4}"/>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95" name="Ellipse 194">
                <a:extLst>
                  <a:ext uri="{FF2B5EF4-FFF2-40B4-BE49-F238E27FC236}">
                    <a16:creationId xmlns:a16="http://schemas.microsoft.com/office/drawing/2014/main" id="{D3D552C5-4C06-4FC7-8358-CC3736B8FA99}"/>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sp>
        <p:nvSpPr>
          <p:cNvPr id="205" name="ZoneTexte 204">
            <a:extLst>
              <a:ext uri="{FF2B5EF4-FFF2-40B4-BE49-F238E27FC236}">
                <a16:creationId xmlns:a16="http://schemas.microsoft.com/office/drawing/2014/main" id="{F68BF925-230D-4F28-93A9-9792FA8C29E6}"/>
              </a:ext>
            </a:extLst>
          </p:cNvPr>
          <p:cNvSpPr txBox="1"/>
          <p:nvPr/>
        </p:nvSpPr>
        <p:spPr>
          <a:xfrm>
            <a:off x="241200" y="1220400"/>
            <a:ext cx="2487990" cy="347465"/>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Assistant comptable</a:t>
            </a:r>
          </a:p>
        </p:txBody>
      </p:sp>
      <p:pic>
        <p:nvPicPr>
          <p:cNvPr id="4" name="Image 3" descr="Une image contenant texte, Police, logo, Graphique&#10;&#10;Description générée automatiquement">
            <a:extLst>
              <a:ext uri="{FF2B5EF4-FFF2-40B4-BE49-F238E27FC236}">
                <a16:creationId xmlns:a16="http://schemas.microsoft.com/office/drawing/2014/main" id="{9DA402E5-1B55-15F5-D6A8-AF3FBFF3DE2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7738" y="137926"/>
            <a:ext cx="1117053" cy="922337"/>
          </a:xfrm>
          <a:prstGeom prst="rect">
            <a:avLst/>
          </a:prstGeom>
        </p:spPr>
      </p:pic>
    </p:spTree>
    <p:extLst>
      <p:ext uri="{BB962C8B-B14F-4D97-AF65-F5344CB8AC3E}">
        <p14:creationId xmlns:p14="http://schemas.microsoft.com/office/powerpoint/2010/main" val="1063188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e 13">
            <a:extLst>
              <a:ext uri="{FF2B5EF4-FFF2-40B4-BE49-F238E27FC236}">
                <a16:creationId xmlns:a16="http://schemas.microsoft.com/office/drawing/2014/main" id="{7849E2C5-881A-4EAD-A1B5-E5B9D4F8EA68}"/>
              </a:ext>
            </a:extLst>
          </p:cNvPr>
          <p:cNvGrpSpPr/>
          <p:nvPr/>
        </p:nvGrpSpPr>
        <p:grpSpPr>
          <a:xfrm>
            <a:off x="3935345" y="3263697"/>
            <a:ext cx="3300876" cy="1353550"/>
            <a:chOff x="3935345" y="3999850"/>
            <a:chExt cx="3300876" cy="1353550"/>
          </a:xfrm>
        </p:grpSpPr>
        <p:sp>
          <p:nvSpPr>
            <p:cNvPr id="69" name="ZoneTexte 68">
              <a:extLst>
                <a:ext uri="{FF2B5EF4-FFF2-40B4-BE49-F238E27FC236}">
                  <a16:creationId xmlns:a16="http://schemas.microsoft.com/office/drawing/2014/main" id="{0B70E29C-F493-49E2-9712-AAE863D973CE}"/>
                </a:ext>
              </a:extLst>
            </p:cNvPr>
            <p:cNvSpPr txBox="1"/>
            <p:nvPr/>
          </p:nvSpPr>
          <p:spPr>
            <a:xfrm>
              <a:off x="3996221" y="4430070"/>
              <a:ext cx="3240000" cy="923330"/>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Assistant comptable, Comptable ou autres métiers des directions financières en entreprise (contrôle de gestion…)</a:t>
              </a:r>
            </a:p>
            <a:p>
              <a:r>
                <a:rPr lang="fr-FR" dirty="0">
                  <a:solidFill>
                    <a:schemeClr val="tx2"/>
                  </a:solidFill>
                </a:rPr>
                <a:t>Assistant administratif en entreprise ou cabinet sous condition de formation</a:t>
              </a:r>
            </a:p>
            <a:p>
              <a:endParaRPr lang="fr-FR" dirty="0">
                <a:solidFill>
                  <a:schemeClr val="tx2"/>
                </a:solidFill>
              </a:endParaRPr>
            </a:p>
          </p:txBody>
        </p:sp>
        <p:grpSp>
          <p:nvGrpSpPr>
            <p:cNvPr id="2" name="Groupe 1">
              <a:extLst>
                <a:ext uri="{FF2B5EF4-FFF2-40B4-BE49-F238E27FC236}">
                  <a16:creationId xmlns:a16="http://schemas.microsoft.com/office/drawing/2014/main" id="{29915D0F-359B-4298-AB01-29A0F1DBF85C}"/>
                </a:ext>
              </a:extLst>
            </p:cNvPr>
            <p:cNvGrpSpPr/>
            <p:nvPr/>
          </p:nvGrpSpPr>
          <p:grpSpPr>
            <a:xfrm>
              <a:off x="3935345" y="3999850"/>
              <a:ext cx="3249899" cy="430887"/>
              <a:chOff x="3935345" y="4156175"/>
              <a:chExt cx="3249899" cy="430887"/>
            </a:xfrm>
          </p:grpSpPr>
          <p:sp>
            <p:nvSpPr>
              <p:cNvPr id="82" name="ZoneTexte 81">
                <a:extLst>
                  <a:ext uri="{FF2B5EF4-FFF2-40B4-BE49-F238E27FC236}">
                    <a16:creationId xmlns:a16="http://schemas.microsoft.com/office/drawing/2014/main" id="{4790275F-7869-48AB-A01B-85061FA25347}"/>
                  </a:ext>
                </a:extLst>
              </p:cNvPr>
              <p:cNvSpPr txBox="1"/>
              <p:nvPr/>
            </p:nvSpPr>
            <p:spPr>
              <a:xfrm>
                <a:off x="3935345" y="4156175"/>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458204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sp>
        <p:nvSpPr>
          <p:cNvPr id="126" name="ZoneTexte 125">
            <a:extLst>
              <a:ext uri="{FF2B5EF4-FFF2-40B4-BE49-F238E27FC236}">
                <a16:creationId xmlns:a16="http://schemas.microsoft.com/office/drawing/2014/main" id="{B98F3625-1046-4D5F-ADD3-A4CAEFB445D3}"/>
              </a:ext>
            </a:extLst>
          </p:cNvPr>
          <p:cNvSpPr txBox="1"/>
          <p:nvPr/>
        </p:nvSpPr>
        <p:spPr>
          <a:xfrm>
            <a:off x="510584"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9" name="Groupe 8">
            <a:extLst>
              <a:ext uri="{FF2B5EF4-FFF2-40B4-BE49-F238E27FC236}">
                <a16:creationId xmlns:a16="http://schemas.microsoft.com/office/drawing/2014/main" id="{CE8085D7-B14E-4753-8938-8BAED78876FE}"/>
              </a:ext>
            </a:extLst>
          </p:cNvPr>
          <p:cNvGrpSpPr/>
          <p:nvPr/>
        </p:nvGrpSpPr>
        <p:grpSpPr>
          <a:xfrm>
            <a:off x="3945244" y="6143108"/>
            <a:ext cx="3463557" cy="1896829"/>
            <a:chOff x="3945244" y="6858074"/>
            <a:chExt cx="3463557" cy="1896829"/>
          </a:xfrm>
        </p:grpSpPr>
        <p:sp>
          <p:nvSpPr>
            <p:cNvPr id="89" name="ZoneTexte 88">
              <a:extLst>
                <a:ext uri="{FF2B5EF4-FFF2-40B4-BE49-F238E27FC236}">
                  <a16:creationId xmlns:a16="http://schemas.microsoft.com/office/drawing/2014/main" id="{9C680D0D-EADB-41EF-9406-79332806A869}"/>
                </a:ext>
              </a:extLst>
            </p:cNvPr>
            <p:cNvSpPr txBox="1"/>
            <p:nvPr/>
          </p:nvSpPr>
          <p:spPr>
            <a:xfrm>
              <a:off x="3996221" y="7123687"/>
              <a:ext cx="3240000" cy="163121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Renforcement des compétences en informatique et analyse de données</a:t>
              </a:r>
            </a:p>
            <a:p>
              <a:r>
                <a:rPr lang="fr-FR" dirty="0">
                  <a:solidFill>
                    <a:schemeClr val="tx2"/>
                  </a:solidFill>
                </a:rPr>
                <a:t>Renforcement des exigences en techniques comptables et de la spécialisation sectorielle des interventions (maitrise de la réglementation comptable spécifique à un secteur ou type de client, compréhension des cultures professionnelles…)</a:t>
              </a:r>
            </a:p>
            <a:p>
              <a:r>
                <a:rPr lang="fr-FR" dirty="0">
                  <a:solidFill>
                    <a:schemeClr val="tx2"/>
                  </a:solidFill>
                </a:rPr>
                <a:t>Renforcement des compétences d’accompagnement et de conseil du client : sens client et sens commercial, veille économique…</a:t>
              </a:r>
            </a:p>
          </p:txBody>
        </p:sp>
        <p:grpSp>
          <p:nvGrpSpPr>
            <p:cNvPr id="6" name="Groupe 5">
              <a:extLst>
                <a:ext uri="{FF2B5EF4-FFF2-40B4-BE49-F238E27FC236}">
                  <a16:creationId xmlns:a16="http://schemas.microsoft.com/office/drawing/2014/main" id="{D4F8976E-36A9-4E7E-ABC8-7064CB4C4B00}"/>
                </a:ext>
              </a:extLst>
            </p:cNvPr>
            <p:cNvGrpSpPr/>
            <p:nvPr/>
          </p:nvGrpSpPr>
          <p:grpSpPr>
            <a:xfrm>
              <a:off x="3945244" y="6858074"/>
              <a:ext cx="3463557" cy="265613"/>
              <a:chOff x="3945244" y="6858074"/>
              <a:chExt cx="3463557" cy="265613"/>
            </a:xfrm>
          </p:grpSpPr>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45244" y="7123687"/>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00" name="ZoneTexte 99">
                <a:extLst>
                  <a:ext uri="{FF2B5EF4-FFF2-40B4-BE49-F238E27FC236}">
                    <a16:creationId xmlns:a16="http://schemas.microsoft.com/office/drawing/2014/main" id="{801D9D51-E8B0-4BA3-BA13-6383DD7D2674}"/>
                  </a:ext>
                </a:extLst>
              </p:cNvPr>
              <p:cNvSpPr txBox="1"/>
              <p:nvPr/>
            </p:nvSpPr>
            <p:spPr>
              <a:xfrm>
                <a:off x="4083532" y="6858074"/>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6944745"/>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grpSp>
      <p:grpSp>
        <p:nvGrpSpPr>
          <p:cNvPr id="103" name="Groupe 102">
            <a:extLst>
              <a:ext uri="{FF2B5EF4-FFF2-40B4-BE49-F238E27FC236}">
                <a16:creationId xmlns:a16="http://schemas.microsoft.com/office/drawing/2014/main" id="{77846408-1680-4BA6-957B-B4FD5CB99A56}"/>
              </a:ext>
            </a:extLst>
          </p:cNvPr>
          <p:cNvGrpSpPr/>
          <p:nvPr/>
        </p:nvGrpSpPr>
        <p:grpSpPr>
          <a:xfrm>
            <a:off x="3978882" y="8171780"/>
            <a:ext cx="3350087" cy="265276"/>
            <a:chOff x="380633" y="6115579"/>
            <a:chExt cx="3350087" cy="265276"/>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46221"/>
              <a:chOff x="433240" y="2440348"/>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04" name="ZoneTexte 103">
            <a:extLst>
              <a:ext uri="{FF2B5EF4-FFF2-40B4-BE49-F238E27FC236}">
                <a16:creationId xmlns:a16="http://schemas.microsoft.com/office/drawing/2014/main" id="{4A36D89B-A17D-4E79-AC81-666F9488D64F}"/>
              </a:ext>
            </a:extLst>
          </p:cNvPr>
          <p:cNvSpPr txBox="1"/>
          <p:nvPr/>
        </p:nvSpPr>
        <p:spPr>
          <a:xfrm>
            <a:off x="3996221" y="8467218"/>
            <a:ext cx="3240000" cy="1631216"/>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Évolutions possibles vers les métiers de Collaborateurs comptables généralistes ou spécialisés, de Chef de mission comptable en cabinet, d’Assistant Audit ou d’Auditeur</a:t>
            </a:r>
          </a:p>
          <a:p>
            <a:pPr marL="108000" indent="-108000" algn="l">
              <a:buFont typeface="Wingdings" panose="05000000000000000000" pitchFamily="2" charset="2"/>
              <a:buChar char="§"/>
            </a:pPr>
            <a:r>
              <a:rPr lang="fr-FR" dirty="0">
                <a:solidFill>
                  <a:schemeClr val="tx2"/>
                </a:solidFill>
              </a:rPr>
              <a:t>Évolutions vers les métiers des directions financières en entreprise : contrôle de gestion, contrôle interne… </a:t>
            </a:r>
          </a:p>
          <a:p>
            <a:pPr marL="108000" indent="-108000" algn="l">
              <a:buFont typeface="Wingdings" panose="05000000000000000000" pitchFamily="2" charset="2"/>
              <a:buChar char="§"/>
            </a:pPr>
            <a:r>
              <a:rPr lang="fr-FR" dirty="0">
                <a:solidFill>
                  <a:schemeClr val="tx2"/>
                </a:solidFill>
              </a:rPr>
              <a:t>Évolutions vers les métiers du conseil : conseil en finance, en management</a:t>
            </a:r>
          </a:p>
          <a:p>
            <a:pPr marL="108000" indent="-108000" algn="l">
              <a:buFont typeface="Wingdings" panose="05000000000000000000" pitchFamily="2" charset="2"/>
              <a:buChar char="§"/>
            </a:pPr>
            <a:endParaRPr lang="fr-FR" dirty="0">
              <a:solidFill>
                <a:schemeClr val="tx2"/>
              </a:solidFill>
            </a:endParaRPr>
          </a:p>
        </p:txBody>
      </p:sp>
      <p:grpSp>
        <p:nvGrpSpPr>
          <p:cNvPr id="12" name="Groupe 11">
            <a:extLst>
              <a:ext uri="{FF2B5EF4-FFF2-40B4-BE49-F238E27FC236}">
                <a16:creationId xmlns:a16="http://schemas.microsoft.com/office/drawing/2014/main" id="{92AFB0BD-88B3-4F45-988B-5A2C1305E675}"/>
              </a:ext>
            </a:extLst>
          </p:cNvPr>
          <p:cNvGrpSpPr/>
          <p:nvPr/>
        </p:nvGrpSpPr>
        <p:grpSpPr>
          <a:xfrm>
            <a:off x="369971" y="3780844"/>
            <a:ext cx="3325269" cy="1609612"/>
            <a:chOff x="369971" y="3977754"/>
            <a:chExt cx="3325269" cy="1609612"/>
          </a:xfrm>
        </p:grpSpPr>
        <p:sp>
          <p:nvSpPr>
            <p:cNvPr id="63" name="ZoneTexte 62">
              <a:extLst>
                <a:ext uri="{FF2B5EF4-FFF2-40B4-BE49-F238E27FC236}">
                  <a16:creationId xmlns:a16="http://schemas.microsoft.com/office/drawing/2014/main" id="{16D938E2-4346-48F5-897B-5F680C1ED040}"/>
                </a:ext>
              </a:extLst>
            </p:cNvPr>
            <p:cNvSpPr txBox="1"/>
            <p:nvPr/>
          </p:nvSpPr>
          <p:spPr>
            <a:xfrm>
              <a:off x="420574" y="4263927"/>
              <a:ext cx="3240000" cy="132343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L’Assistant comptable peut intervenir sur un portefeuille de clients de secteurs plus ou moins variés selon les cabinets (clientèle historique, positionnement concurrentiel sur un territoire…).</a:t>
              </a:r>
            </a:p>
            <a:p>
              <a:pPr algn="l"/>
              <a:r>
                <a:rPr lang="fr-FR" dirty="0"/>
                <a:t>Dans les cabinets proposant une offre « full services », l’Assistant comptable peut être amené à prendre en charge des travaux de recouvrement de créances client et de paiement aux fournisseurs.</a:t>
              </a:r>
            </a:p>
          </p:txBody>
        </p:sp>
        <p:grpSp>
          <p:nvGrpSpPr>
            <p:cNvPr id="3" name="Groupe 2">
              <a:extLst>
                <a:ext uri="{FF2B5EF4-FFF2-40B4-BE49-F238E27FC236}">
                  <a16:creationId xmlns:a16="http://schemas.microsoft.com/office/drawing/2014/main" id="{D77A430B-632B-4C85-9A60-5B97ACB5C3F3}"/>
                </a:ext>
              </a:extLst>
            </p:cNvPr>
            <p:cNvGrpSpPr/>
            <p:nvPr/>
          </p:nvGrpSpPr>
          <p:grpSpPr>
            <a:xfrm>
              <a:off x="369971" y="3977754"/>
              <a:ext cx="3325269" cy="270883"/>
              <a:chOff x="369971" y="4121770"/>
              <a:chExt cx="3325269" cy="270883"/>
            </a:xfrm>
          </p:grpSpPr>
          <p:sp>
            <p:nvSpPr>
              <p:cNvPr id="54" name="ZoneTexte 53">
                <a:extLst>
                  <a:ext uri="{FF2B5EF4-FFF2-40B4-BE49-F238E27FC236}">
                    <a16:creationId xmlns:a16="http://schemas.microsoft.com/office/drawing/2014/main" id="{D0B3E300-8CF5-42E1-BE4A-BDD2E0D57766}"/>
                  </a:ext>
                </a:extLst>
              </p:cNvPr>
              <p:cNvSpPr txBox="1"/>
              <p:nvPr/>
            </p:nvSpPr>
            <p:spPr>
              <a:xfrm>
                <a:off x="369971" y="4121770"/>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4391149"/>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grpSp>
        <p:nvGrpSpPr>
          <p:cNvPr id="10" name="Groupe 9">
            <a:extLst>
              <a:ext uri="{FF2B5EF4-FFF2-40B4-BE49-F238E27FC236}">
                <a16:creationId xmlns:a16="http://schemas.microsoft.com/office/drawing/2014/main" id="{601CFEE8-5D46-4EDF-8253-77EB027D5E6D}"/>
              </a:ext>
            </a:extLst>
          </p:cNvPr>
          <p:cNvGrpSpPr/>
          <p:nvPr/>
        </p:nvGrpSpPr>
        <p:grpSpPr>
          <a:xfrm>
            <a:off x="369971" y="2000379"/>
            <a:ext cx="3325269" cy="1753007"/>
            <a:chOff x="369971" y="2000379"/>
            <a:chExt cx="3325269" cy="1753007"/>
          </a:xfrm>
        </p:grpSpPr>
        <p:sp>
          <p:nvSpPr>
            <p:cNvPr id="64" name="ZoneTexte 63">
              <a:extLst>
                <a:ext uri="{FF2B5EF4-FFF2-40B4-BE49-F238E27FC236}">
                  <a16:creationId xmlns:a16="http://schemas.microsoft.com/office/drawing/2014/main" id="{2E310E27-268E-470D-83D4-450F7DE133F1}"/>
                </a:ext>
              </a:extLst>
            </p:cNvPr>
            <p:cNvSpPr txBox="1"/>
            <p:nvPr/>
          </p:nvSpPr>
          <p:spPr>
            <a:xfrm>
              <a:off x="369971" y="200037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420574" y="2276058"/>
              <a:ext cx="3240000" cy="1477328"/>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 petite taille, l’Assistant comptable intervient sur plusieurs dossiers clients d’expertise-comptable</a:t>
              </a:r>
            </a:p>
            <a:p>
              <a:pPr algn="l"/>
              <a:r>
                <a:rPr lang="fr-FR" dirty="0"/>
                <a:t>Dans les grands cabinets d’expertise comptable, le périmètre d’intervention de l’Assistant comptable est généralement concentré sur la production comptable de clients appartenant à un même secteur d’activité (contrôle de la saisie, imputation des écritures comptables).</a:t>
              </a:r>
            </a:p>
          </p:txBody>
        </p: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11" name="Groupe 10">
            <a:extLst>
              <a:ext uri="{FF2B5EF4-FFF2-40B4-BE49-F238E27FC236}">
                <a16:creationId xmlns:a16="http://schemas.microsoft.com/office/drawing/2014/main" id="{B58C8540-4405-40C1-856D-ED14386ADD9E}"/>
              </a:ext>
            </a:extLst>
          </p:cNvPr>
          <p:cNvGrpSpPr/>
          <p:nvPr/>
        </p:nvGrpSpPr>
        <p:grpSpPr>
          <a:xfrm>
            <a:off x="369971" y="5417914"/>
            <a:ext cx="3325269" cy="1892971"/>
            <a:chOff x="369971" y="4985102"/>
            <a:chExt cx="3325269" cy="1892971"/>
          </a:xfrm>
        </p:grpSpPr>
        <p:sp>
          <p:nvSpPr>
            <p:cNvPr id="109" name="ZoneTexte 108">
              <a:extLst>
                <a:ext uri="{FF2B5EF4-FFF2-40B4-BE49-F238E27FC236}">
                  <a16:creationId xmlns:a16="http://schemas.microsoft.com/office/drawing/2014/main" id="{AF3D5513-BF9B-4E23-A5CD-D9F5CE73A3B1}"/>
                </a:ext>
              </a:extLst>
            </p:cNvPr>
            <p:cNvSpPr txBox="1"/>
            <p:nvPr/>
          </p:nvSpPr>
          <p:spPr>
            <a:xfrm>
              <a:off x="420574" y="5246857"/>
              <a:ext cx="3240000" cy="163121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Après quelques mois ou années d’expérience, intervention possible sur un nombre de dossiers plus important, d’un niveau de complexité plus élevé (entreprises de plus grande taille, avec plusieurs filiales…) et sur des missions plus variées. </a:t>
              </a:r>
            </a:p>
            <a:p>
              <a:pPr algn="l"/>
              <a:r>
                <a:rPr lang="fr-FR" dirty="0"/>
                <a:t>Renforcement du contact client avec l’expérience (réponse aux questions courantes dans le cadre de la tenue comptable, en phase de préparation du bilan…) et de l’implication dans les projets de développement du cabinet.</a:t>
              </a:r>
            </a:p>
          </p:txBody>
        </p:sp>
        <p:grpSp>
          <p:nvGrpSpPr>
            <p:cNvPr id="5" name="Groupe 4">
              <a:extLst>
                <a:ext uri="{FF2B5EF4-FFF2-40B4-BE49-F238E27FC236}">
                  <a16:creationId xmlns:a16="http://schemas.microsoft.com/office/drawing/2014/main" id="{FEE48759-EE4E-4720-826B-2A493C362069}"/>
                </a:ext>
              </a:extLst>
            </p:cNvPr>
            <p:cNvGrpSpPr/>
            <p:nvPr/>
          </p:nvGrpSpPr>
          <p:grpSpPr>
            <a:xfrm>
              <a:off x="369971" y="4985102"/>
              <a:ext cx="3325269" cy="262306"/>
              <a:chOff x="369971" y="5273898"/>
              <a:chExt cx="3325269" cy="262306"/>
            </a:xfrm>
          </p:grpSpPr>
          <p:sp>
            <p:nvSpPr>
              <p:cNvPr id="72" name="ZoneTexte 71">
                <a:extLst>
                  <a:ext uri="{FF2B5EF4-FFF2-40B4-BE49-F238E27FC236}">
                    <a16:creationId xmlns:a16="http://schemas.microsoft.com/office/drawing/2014/main" id="{51ACCE7B-DD40-4144-93E6-9E286C1BAE9D}"/>
                  </a:ext>
                </a:extLst>
              </p:cNvPr>
              <p:cNvSpPr txBox="1"/>
              <p:nvPr/>
            </p:nvSpPr>
            <p:spPr>
              <a:xfrm>
                <a:off x="369971" y="5273898"/>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5534700"/>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grpSp>
        <p:nvGrpSpPr>
          <p:cNvPr id="8" name="Groupe 7">
            <a:extLst>
              <a:ext uri="{FF2B5EF4-FFF2-40B4-BE49-F238E27FC236}">
                <a16:creationId xmlns:a16="http://schemas.microsoft.com/office/drawing/2014/main" id="{89F64905-6487-4E14-9ED5-3D9C2148C548}"/>
              </a:ext>
            </a:extLst>
          </p:cNvPr>
          <p:cNvGrpSpPr/>
          <p:nvPr/>
        </p:nvGrpSpPr>
        <p:grpSpPr>
          <a:xfrm>
            <a:off x="420574" y="7506146"/>
            <a:ext cx="3283900" cy="2390610"/>
            <a:chOff x="420574" y="6942451"/>
            <a:chExt cx="3283900" cy="2390610"/>
          </a:xfrm>
        </p:grpSpPr>
        <p:grpSp>
          <p:nvGrpSpPr>
            <p:cNvPr id="7" name="Groupe 6">
              <a:extLst>
                <a:ext uri="{FF2B5EF4-FFF2-40B4-BE49-F238E27FC236}">
                  <a16:creationId xmlns:a16="http://schemas.microsoft.com/office/drawing/2014/main" id="{2008097D-6D83-4F81-92A4-15603AD51AAA}"/>
                </a:ext>
              </a:extLst>
            </p:cNvPr>
            <p:cNvGrpSpPr/>
            <p:nvPr/>
          </p:nvGrpSpPr>
          <p:grpSpPr>
            <a:xfrm>
              <a:off x="454576" y="6942451"/>
              <a:ext cx="3249898" cy="265276"/>
              <a:chOff x="454576" y="6942451"/>
              <a:chExt cx="3249898" cy="265276"/>
            </a:xfrm>
          </p:grpSpPr>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7207727"/>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110" name="Groupe 109">
                <a:extLst>
                  <a:ext uri="{FF2B5EF4-FFF2-40B4-BE49-F238E27FC236}">
                    <a16:creationId xmlns:a16="http://schemas.microsoft.com/office/drawing/2014/main" id="{D9A65EB5-DE36-4E09-8865-0C643FC0F140}"/>
                  </a:ext>
                </a:extLst>
              </p:cNvPr>
              <p:cNvGrpSpPr/>
              <p:nvPr/>
            </p:nvGrpSpPr>
            <p:grpSpPr>
              <a:xfrm>
                <a:off x="454576" y="6942451"/>
                <a:ext cx="3195823" cy="246221"/>
                <a:chOff x="433240" y="2440348"/>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grpSp>
        <p:sp>
          <p:nvSpPr>
            <p:cNvPr id="116" name="ZoneTexte 115">
              <a:extLst>
                <a:ext uri="{FF2B5EF4-FFF2-40B4-BE49-F238E27FC236}">
                  <a16:creationId xmlns:a16="http://schemas.microsoft.com/office/drawing/2014/main" id="{12FA9338-88D2-4D5C-AA5C-39F8C3581043}"/>
                </a:ext>
              </a:extLst>
            </p:cNvPr>
            <p:cNvSpPr txBox="1"/>
            <p:nvPr/>
          </p:nvSpPr>
          <p:spPr>
            <a:xfrm>
              <a:off x="420574" y="7240180"/>
              <a:ext cx="3271793" cy="209288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Collaborateur comptable généraliste ou spécialisé, Chef de mission comptable, Expert-comptable dirigeant</a:t>
              </a:r>
            </a:p>
            <a:p>
              <a:pPr algn="l"/>
              <a:r>
                <a:rPr lang="fr-FR" i="1" dirty="0"/>
                <a:t>Relations professionnelles externes </a:t>
              </a:r>
              <a:r>
                <a:rPr lang="fr-FR" dirty="0"/>
                <a:t>: Dirigeant, Responsable administratif et financier, Chef comptable ou comptable, Technicien SI des entreprises clientes </a:t>
              </a:r>
            </a:p>
            <a:p>
              <a:pPr algn="l"/>
              <a:r>
                <a:rPr lang="fr-FR" i="1" dirty="0"/>
                <a:t>Télétravail</a:t>
              </a:r>
              <a:r>
                <a:rPr lang="fr-FR" dirty="0"/>
                <a:t> : possible sur une grande partie des travaux, la présence physique au sein du cabinet peut s’avérer nécessaire lors de la collecte ou la transmission de pièces comptables physiques (exemple : factures à scanner) et </a:t>
              </a:r>
              <a:r>
                <a:rPr lang="fr-FR"/>
                <a:t>la participation à des réunions de travail</a:t>
              </a:r>
              <a:endParaRPr lang="fr-FR" dirty="0"/>
            </a:p>
          </p:txBody>
        </p:sp>
      </p:grpSp>
      <p:sp>
        <p:nvSpPr>
          <p:cNvPr id="80" name="ZoneTexte 79">
            <a:extLst>
              <a:ext uri="{FF2B5EF4-FFF2-40B4-BE49-F238E27FC236}">
                <a16:creationId xmlns:a16="http://schemas.microsoft.com/office/drawing/2014/main" id="{420D5275-41C2-49B9-920C-4D4B8D52F85B}"/>
              </a:ext>
            </a:extLst>
          </p:cNvPr>
          <p:cNvSpPr txBox="1"/>
          <p:nvPr/>
        </p:nvSpPr>
        <p:spPr>
          <a:xfrm>
            <a:off x="4046776" y="1663291"/>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74260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93618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15" name="Groupe 14">
            <a:extLst>
              <a:ext uri="{FF2B5EF4-FFF2-40B4-BE49-F238E27FC236}">
                <a16:creationId xmlns:a16="http://schemas.microsoft.com/office/drawing/2014/main" id="{7E5A60CB-C2CE-4BE2-BEE5-9F6146DA53F6}"/>
              </a:ext>
            </a:extLst>
          </p:cNvPr>
          <p:cNvGrpSpPr/>
          <p:nvPr/>
        </p:nvGrpSpPr>
        <p:grpSpPr>
          <a:xfrm>
            <a:off x="3937185" y="2001919"/>
            <a:ext cx="3177403" cy="1138023"/>
            <a:chOff x="3937185" y="2001919"/>
            <a:chExt cx="3177403" cy="1138023"/>
          </a:xfrm>
        </p:grpSpPr>
        <p:sp>
          <p:nvSpPr>
            <p:cNvPr id="68" name="ZoneTexte 67">
              <a:extLst>
                <a:ext uri="{FF2B5EF4-FFF2-40B4-BE49-F238E27FC236}">
                  <a16:creationId xmlns:a16="http://schemas.microsoft.com/office/drawing/2014/main" id="{67A1A514-CA7F-49BE-8B7E-C9358E60BC8B}"/>
                </a:ext>
              </a:extLst>
            </p:cNvPr>
            <p:cNvSpPr txBox="1"/>
            <p:nvPr/>
          </p:nvSpPr>
          <p:spPr>
            <a:xfrm>
              <a:off x="3996220" y="2278168"/>
              <a:ext cx="3118367" cy="861774"/>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t>Bac+2 à Bac+3 en comptabilité, gestion, audit, finance, par exemple :</a:t>
              </a:r>
            </a:p>
            <a:p>
              <a:pPr marL="108000" indent="-108000" algn="l">
                <a:buFont typeface="Wingdings" panose="05000000000000000000" pitchFamily="2" charset="2"/>
                <a:buChar char="§"/>
              </a:pPr>
              <a:r>
                <a:rPr lang="fr-FR" dirty="0"/>
                <a:t>BTS Comptabilité et Gestion</a:t>
              </a:r>
            </a:p>
            <a:p>
              <a:pPr marL="108000" indent="-108000" algn="l">
                <a:buFont typeface="Wingdings" panose="05000000000000000000" pitchFamily="2" charset="2"/>
                <a:buChar char="§"/>
              </a:pPr>
              <a:r>
                <a:rPr lang="fr-FR" dirty="0"/>
                <a:t>DCG (Diplôme de Comptabilité et de Gestion)</a:t>
              </a:r>
            </a:p>
            <a:p>
              <a:pPr marL="108000" indent="-108000" algn="l">
                <a:buFont typeface="Wingdings" panose="05000000000000000000" pitchFamily="2" charset="2"/>
                <a:buChar char="§"/>
              </a:pPr>
              <a:r>
                <a:rPr lang="fr-FR" dirty="0"/>
                <a:t>Licence CCA (Comptabilité Contrôle Audit)</a:t>
              </a:r>
            </a:p>
          </p:txBody>
        </p:sp>
        <p:sp>
          <p:nvSpPr>
            <p:cNvPr id="76" name="ZoneTexte 75">
              <a:extLst>
                <a:ext uri="{FF2B5EF4-FFF2-40B4-BE49-F238E27FC236}">
                  <a16:creationId xmlns:a16="http://schemas.microsoft.com/office/drawing/2014/main" id="{3D850C6B-355F-4322-B402-7B64B857B006}"/>
                </a:ext>
              </a:extLst>
            </p:cNvPr>
            <p:cNvSpPr txBox="1"/>
            <p:nvPr/>
          </p:nvSpPr>
          <p:spPr>
            <a:xfrm>
              <a:off x="3937185" y="2001919"/>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46588" y="226416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13" name="Groupe 12">
            <a:extLst>
              <a:ext uri="{FF2B5EF4-FFF2-40B4-BE49-F238E27FC236}">
                <a16:creationId xmlns:a16="http://schemas.microsoft.com/office/drawing/2014/main" id="{6A29388A-A373-47AF-9BDA-F4282853ECEB}"/>
              </a:ext>
            </a:extLst>
          </p:cNvPr>
          <p:cNvGrpSpPr/>
          <p:nvPr/>
        </p:nvGrpSpPr>
        <p:grpSpPr>
          <a:xfrm>
            <a:off x="3923853" y="4587113"/>
            <a:ext cx="3325269" cy="1431306"/>
            <a:chOff x="3923853" y="5273898"/>
            <a:chExt cx="3325269" cy="1431306"/>
          </a:xfrm>
        </p:grpSpPr>
        <p:sp>
          <p:nvSpPr>
            <p:cNvPr id="85" name="ZoneTexte 84">
              <a:extLst>
                <a:ext uri="{FF2B5EF4-FFF2-40B4-BE49-F238E27FC236}">
                  <a16:creationId xmlns:a16="http://schemas.microsoft.com/office/drawing/2014/main" id="{A3DAED3C-D004-4A7C-9EC9-D69C4C89C860}"/>
                </a:ext>
              </a:extLst>
            </p:cNvPr>
            <p:cNvSpPr txBox="1"/>
            <p:nvPr/>
          </p:nvSpPr>
          <p:spPr>
            <a:xfrm>
              <a:off x="3996221" y="5535653"/>
              <a:ext cx="3240000" cy="1169551"/>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Techniques et méthodologies comptables et financières</a:t>
              </a:r>
            </a:p>
            <a:p>
              <a:r>
                <a:rPr lang="fr-FR" dirty="0">
                  <a:solidFill>
                    <a:schemeClr val="tx2"/>
                  </a:solidFill>
                </a:rPr>
                <a:t>Formation aux évolutions réglementaires et des normes comptables et fiscales (ex : Loi de finances)</a:t>
              </a:r>
            </a:p>
            <a:p>
              <a:r>
                <a:rPr lang="fr-FR" dirty="0">
                  <a:solidFill>
                    <a:schemeClr val="tx2"/>
                  </a:solidFill>
                </a:rPr>
                <a:t>Formation aux logiciels de comptabilité (fonctionnement, paramétrage, résolution d’erreurs…) et d’analyse de données </a:t>
              </a:r>
            </a:p>
          </p:txBody>
        </p:sp>
        <p:grpSp>
          <p:nvGrpSpPr>
            <p:cNvPr id="4" name="Groupe 3">
              <a:extLst>
                <a:ext uri="{FF2B5EF4-FFF2-40B4-BE49-F238E27FC236}">
                  <a16:creationId xmlns:a16="http://schemas.microsoft.com/office/drawing/2014/main" id="{F1E493BE-3309-4A8C-997B-44CBD255F4C8}"/>
                </a:ext>
              </a:extLst>
            </p:cNvPr>
            <p:cNvGrpSpPr/>
            <p:nvPr/>
          </p:nvGrpSpPr>
          <p:grpSpPr>
            <a:xfrm>
              <a:off x="3923853" y="5273898"/>
              <a:ext cx="3325269" cy="262306"/>
              <a:chOff x="3923853" y="5338128"/>
              <a:chExt cx="3325269" cy="262306"/>
            </a:xfrm>
          </p:grpSpPr>
          <p:sp>
            <p:nvSpPr>
              <p:cNvPr id="60" name="ZoneTexte 59">
                <a:extLst>
                  <a:ext uri="{FF2B5EF4-FFF2-40B4-BE49-F238E27FC236}">
                    <a16:creationId xmlns:a16="http://schemas.microsoft.com/office/drawing/2014/main" id="{08B6C823-A496-4C1D-94DF-B5130DDEF72A}"/>
                  </a:ext>
                </a:extLst>
              </p:cNvPr>
              <p:cNvSpPr txBox="1"/>
              <p:nvPr/>
            </p:nvSpPr>
            <p:spPr>
              <a:xfrm>
                <a:off x="3923853" y="5338128"/>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Formations prioritaires en cours de carrière</a:t>
                </a:r>
              </a:p>
            </p:txBody>
          </p:sp>
          <p:cxnSp>
            <p:nvCxnSpPr>
              <p:cNvPr id="61" name="Connecteur droit 60">
                <a:extLst>
                  <a:ext uri="{FF2B5EF4-FFF2-40B4-BE49-F238E27FC236}">
                    <a16:creationId xmlns:a16="http://schemas.microsoft.com/office/drawing/2014/main" id="{A375435E-0AFC-4372-835D-4C0AA1C8AFB0}"/>
                  </a:ext>
                </a:extLst>
              </p:cNvPr>
              <p:cNvCxnSpPr>
                <a:cxnSpLocks/>
              </p:cNvCxnSpPr>
              <p:nvPr/>
            </p:nvCxnSpPr>
            <p:spPr>
              <a:xfrm flipV="1">
                <a:off x="3964277" y="5598930"/>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sp>
        <p:nvSpPr>
          <p:cNvPr id="52" name="ZoneTexte 51">
            <a:extLst>
              <a:ext uri="{FF2B5EF4-FFF2-40B4-BE49-F238E27FC236}">
                <a16:creationId xmlns:a16="http://schemas.microsoft.com/office/drawing/2014/main" id="{0C0766BC-6976-4D40-9BBB-068FB8302F28}"/>
              </a:ext>
            </a:extLst>
          </p:cNvPr>
          <p:cNvSpPr txBox="1"/>
          <p:nvPr/>
        </p:nvSpPr>
        <p:spPr>
          <a:xfrm>
            <a:off x="241200" y="1220400"/>
            <a:ext cx="2487990" cy="347465"/>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Assistant comptable</a:t>
            </a:r>
          </a:p>
        </p:txBody>
      </p:sp>
      <p:cxnSp>
        <p:nvCxnSpPr>
          <p:cNvPr id="62" name="Connecteur droit 61">
            <a:extLst>
              <a:ext uri="{FF2B5EF4-FFF2-40B4-BE49-F238E27FC236}">
                <a16:creationId xmlns:a16="http://schemas.microsoft.com/office/drawing/2014/main" id="{C52A6C17-75D7-4B8F-A8EC-73442AB4CC13}"/>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16" name="Image 15" descr="Une image contenant texte, Police, logo, Graphique&#10;&#10;Description générée automatiquement">
            <a:extLst>
              <a:ext uri="{FF2B5EF4-FFF2-40B4-BE49-F238E27FC236}">
                <a16:creationId xmlns:a16="http://schemas.microsoft.com/office/drawing/2014/main" id="{AD406BF2-5DB2-150A-54C8-A92ABE6A385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7738" y="137926"/>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7131</TotalTime>
  <Words>1303</Words>
  <Application>Microsoft Office PowerPoint</Application>
  <PresentationFormat>Personnalisé</PresentationFormat>
  <Paragraphs>128</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1249</cp:revision>
  <dcterms:created xsi:type="dcterms:W3CDTF">2014-07-30T08:09:35Z</dcterms:created>
  <dcterms:modified xsi:type="dcterms:W3CDTF">2024-01-18T15:21:33Z</dcterms:modified>
</cp:coreProperties>
</file>