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5"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38" autoAdjust="0"/>
    <p:restoredTop sz="96173" autoAdjust="0"/>
  </p:normalViewPr>
  <p:slideViewPr>
    <p:cSldViewPr showGuides="1">
      <p:cViewPr>
        <p:scale>
          <a:sx n="90" d="100"/>
          <a:sy n="90" d="100"/>
        </p:scale>
        <p:origin x="3180" y="66"/>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366324"/>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2443"/>
            <a:chOff x="277738" y="1260000"/>
            <a:chExt cx="6898037" cy="492443"/>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DATA ANALYST</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45506"/>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8" y="2104045"/>
            <a:ext cx="2160000" cy="484748"/>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Analyste de données, Business Analyst, Consultant en Data Analytics…</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88952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88952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0911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88952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0911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SI</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278882"/>
            <a:ext cx="6801477" cy="1217605"/>
            <a:chOff x="342234" y="2605299"/>
            <a:chExt cx="6801477" cy="1217605"/>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769441"/>
            </a:xfrm>
            <a:prstGeom prst="rect">
              <a:avLst/>
            </a:prstGeom>
            <a:noFill/>
          </p:spPr>
          <p:txBody>
            <a:bodyPr wrap="square">
              <a:spAutoFit/>
            </a:bodyPr>
            <a:lstStyle>
              <a:defPPr>
                <a:defRPr lang="fr-FR"/>
              </a:defPPr>
              <a:lvl1pPr indent="0" algn="just">
                <a:spcBef>
                  <a:spcPts val="200"/>
                </a:spcBef>
                <a:spcAft>
                  <a:spcPts val="200"/>
                </a:spcAft>
                <a:buFont typeface="Arial" panose="020B0604020202020204" pitchFamily="34" charset="0"/>
                <a:buNone/>
                <a:defRPr sz="1100">
                  <a:solidFill>
                    <a:schemeClr val="accent2"/>
                  </a:solidFill>
                  <a:latin typeface="Univers Light" panose="020B0403020202020204" pitchFamily="34" charset="0"/>
                </a:defRPr>
              </a:lvl1pPr>
            </a:lstStyle>
            <a:p>
              <a:r>
                <a:rPr lang="fr-FR" dirty="0"/>
                <a:t>Le Data Analyst exploite de grands volumes de données afin d’optimiser la prise de décision dans le cadre de missions de conseil, d’audit ou d’expertise comptable. Pour ce faire, il recourt à des techniques statistiques, développe des programmes informatiques d’analyse de données et produit des supports de présentation de ses analyses adaptés au besoin du client.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36808" y="5000210"/>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36808" y="4605113"/>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2410" y="255831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77790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388c - Chefs de projets informatiques, responsables informatiques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55831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2410" y="2777908"/>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38971 - Data analyst</a:t>
            </a:r>
          </a:p>
        </p:txBody>
      </p:sp>
      <p:grpSp>
        <p:nvGrpSpPr>
          <p:cNvPr id="69" name="Groupe 68">
            <a:extLst>
              <a:ext uri="{FF2B5EF4-FFF2-40B4-BE49-F238E27FC236}">
                <a16:creationId xmlns:a16="http://schemas.microsoft.com/office/drawing/2014/main" id="{6874C2D2-DED8-47C3-9C1D-78D5F83BECC9}"/>
              </a:ext>
            </a:extLst>
          </p:cNvPr>
          <p:cNvGrpSpPr/>
          <p:nvPr/>
        </p:nvGrpSpPr>
        <p:grpSpPr>
          <a:xfrm>
            <a:off x="233676" y="5057874"/>
            <a:ext cx="6858529" cy="1376148"/>
            <a:chOff x="233676" y="5417914"/>
            <a:chExt cx="6858529" cy="1376148"/>
          </a:xfrm>
        </p:grpSpPr>
        <p:sp>
          <p:nvSpPr>
            <p:cNvPr id="70" name="ZoneTexte 69">
              <a:extLst>
                <a:ext uri="{FF2B5EF4-FFF2-40B4-BE49-F238E27FC236}">
                  <a16:creationId xmlns:a16="http://schemas.microsoft.com/office/drawing/2014/main" id="{02015CFA-1543-4EBB-B0EE-66D73340109A}"/>
                </a:ext>
              </a:extLst>
            </p:cNvPr>
            <p:cNvSpPr txBox="1"/>
            <p:nvPr/>
          </p:nvSpPr>
          <p:spPr>
            <a:xfrm>
              <a:off x="252205" y="5624511"/>
              <a:ext cx="68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(élaboration de la méthodologie, tarification, soutenance...) en intervenant particulièrement sur le volet « data analyse » des missions de conseil, d’expertise comptable ou d’audit</a:t>
              </a:r>
              <a:endParaRPr lang="fr-FR" dirty="0">
                <a:highlight>
                  <a:srgbClr val="FFFF00"/>
                </a:highlight>
              </a:endParaRPr>
            </a:p>
            <a:p>
              <a:pPr algn="l"/>
              <a:r>
                <a:rPr lang="fr-FR" dirty="0"/>
                <a:t>Identifier les problématiques du client et les opportunités du contexte de la mission, réalise une première expertise des données client à disposition, formule les hypothèses de travail et les limites d’analyse</a:t>
              </a:r>
            </a:p>
            <a:p>
              <a:pPr algn="l"/>
              <a:r>
                <a:rPr lang="fr-FR" dirty="0"/>
                <a:t>Adapte les objectifs et étapes de la mission à partir de sa compréhension des enjeux (stratégie d’entreprise, état des bases de données, nature des systèmes d’information et process informatiques…) selon le type de mission (conseil en finance, audit financier ou SI…) </a:t>
              </a:r>
            </a:p>
          </p:txBody>
        </p:sp>
        <p:sp>
          <p:nvSpPr>
            <p:cNvPr id="71" name="ZoneTexte 70">
              <a:extLst>
                <a:ext uri="{FF2B5EF4-FFF2-40B4-BE49-F238E27FC236}">
                  <a16:creationId xmlns:a16="http://schemas.microsoft.com/office/drawing/2014/main" id="{9842DCE3-BAD5-44AA-935A-4CE787199D7B}"/>
                </a:ext>
              </a:extLst>
            </p:cNvPr>
            <p:cNvSpPr txBox="1"/>
            <p:nvPr/>
          </p:nvSpPr>
          <p:spPr>
            <a:xfrm>
              <a:off x="233676" y="5417914"/>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grpSp>
      <p:grpSp>
        <p:nvGrpSpPr>
          <p:cNvPr id="72" name="Groupe 71">
            <a:extLst>
              <a:ext uri="{FF2B5EF4-FFF2-40B4-BE49-F238E27FC236}">
                <a16:creationId xmlns:a16="http://schemas.microsoft.com/office/drawing/2014/main" id="{E8A01DF4-3AD8-4015-86B8-829BA2361157}"/>
              </a:ext>
            </a:extLst>
          </p:cNvPr>
          <p:cNvGrpSpPr/>
          <p:nvPr/>
        </p:nvGrpSpPr>
        <p:grpSpPr>
          <a:xfrm>
            <a:off x="233676" y="6366165"/>
            <a:ext cx="6858529" cy="2619746"/>
            <a:chOff x="233676" y="6460704"/>
            <a:chExt cx="6858529" cy="2619746"/>
          </a:xfrm>
        </p:grpSpPr>
        <p:sp>
          <p:nvSpPr>
            <p:cNvPr id="73" name="ZoneTexte 72">
              <a:extLst>
                <a:ext uri="{FF2B5EF4-FFF2-40B4-BE49-F238E27FC236}">
                  <a16:creationId xmlns:a16="http://schemas.microsoft.com/office/drawing/2014/main" id="{5D418ACB-7939-466E-8924-EBABE9B50B0A}"/>
                </a:ext>
              </a:extLst>
            </p:cNvPr>
            <p:cNvSpPr txBox="1"/>
            <p:nvPr/>
          </p:nvSpPr>
          <p:spPr>
            <a:xfrm>
              <a:off x="233676" y="6460704"/>
              <a:ext cx="643575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Recueil, mise en forme et exploitation des données</a:t>
              </a:r>
            </a:p>
          </p:txBody>
        </p:sp>
        <p:sp>
          <p:nvSpPr>
            <p:cNvPr id="74" name="ZoneTexte 73">
              <a:extLst>
                <a:ext uri="{FF2B5EF4-FFF2-40B4-BE49-F238E27FC236}">
                  <a16:creationId xmlns:a16="http://schemas.microsoft.com/office/drawing/2014/main" id="{A2891B59-4C8B-4576-9C22-6EEF73A42735}"/>
                </a:ext>
              </a:extLst>
            </p:cNvPr>
            <p:cNvSpPr txBox="1"/>
            <p:nvPr/>
          </p:nvSpPr>
          <p:spPr>
            <a:xfrm>
              <a:off x="252205" y="6679793"/>
              <a:ext cx="68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Recueille et référence les données client (par exemple : données de facturation client, de paiement fournisseurs…) ainsi que les éventuelles données supplémentaires (par exemple : base de données financières compilées par le cabinet, bases de données publiques…)  </a:t>
              </a:r>
            </a:p>
            <a:p>
              <a:pPr algn="l"/>
              <a:r>
                <a:rPr lang="fr-FR" dirty="0"/>
                <a:t>Applique des méthodologies d’analyse adaptées (construction d’indicateurs, modèles prédictifs, data visualisation…) pour répondre aux objectifs de la mission, par exemple : identification des zones de risques d’un SI, réalisation de prévisions d’évolution du chiffre d’affaire, construction d’un programme de détection d’anomalies dans la saisie des informations comptables…</a:t>
              </a:r>
            </a:p>
            <a:p>
              <a:pPr algn="l"/>
              <a:r>
                <a:rPr lang="fr-FR" dirty="0"/>
                <a:t>Enrichit le travail d’analyse de données par des entretiens auprès des interlocuteurs clés (exemple : DSI) ou par des analyses complémentaires (études de marché, </a:t>
              </a:r>
              <a:r>
                <a:rPr lang="fr-FR" i="1" dirty="0"/>
                <a:t>benchmarks</a:t>
              </a:r>
              <a:r>
                <a:rPr lang="fr-FR" dirty="0"/>
                <a:t>…) </a:t>
              </a:r>
            </a:p>
            <a:p>
              <a:pPr algn="l"/>
              <a:r>
                <a:rPr lang="fr-FR" dirty="0"/>
                <a:t>Fait régulièrement un point sur l’avancement des travaux auprès du client, s’assure du respect du budget et des délais</a:t>
              </a:r>
            </a:p>
            <a:p>
              <a:pPr algn="l"/>
              <a:r>
                <a:rPr lang="fr-FR" dirty="0"/>
                <a:t>Identifie les solutions envisageables et leviers d’action pour répondre aux enjeux stratégiques de l’entreprise, construit les plans d’actions avec le client (par exemple : identification d’un logiciel de comptabilité adapté aux enjeux de l’entreprise, ciblage d’investissements stratégiques, réorganisation des processus de traitement de l’information comptable…)</a:t>
              </a:r>
            </a:p>
          </p:txBody>
        </p:sp>
      </p:grpSp>
      <p:grpSp>
        <p:nvGrpSpPr>
          <p:cNvPr id="75" name="Groupe 74">
            <a:extLst>
              <a:ext uri="{FF2B5EF4-FFF2-40B4-BE49-F238E27FC236}">
                <a16:creationId xmlns:a16="http://schemas.microsoft.com/office/drawing/2014/main" id="{0AAC5BA1-D01A-4A12-89DC-D4A677A8CAEC}"/>
              </a:ext>
            </a:extLst>
          </p:cNvPr>
          <p:cNvGrpSpPr/>
          <p:nvPr/>
        </p:nvGrpSpPr>
        <p:grpSpPr>
          <a:xfrm>
            <a:off x="233676" y="8927066"/>
            <a:ext cx="6858529" cy="1671853"/>
            <a:chOff x="233676" y="9234338"/>
            <a:chExt cx="6858529" cy="1671853"/>
          </a:xfrm>
        </p:grpSpPr>
        <p:sp>
          <p:nvSpPr>
            <p:cNvPr id="76" name="ZoneTexte 75">
              <a:extLst>
                <a:ext uri="{FF2B5EF4-FFF2-40B4-BE49-F238E27FC236}">
                  <a16:creationId xmlns:a16="http://schemas.microsoft.com/office/drawing/2014/main" id="{5165AB26-8398-48ED-82F2-C3F37E77B237}"/>
                </a:ext>
              </a:extLst>
            </p:cNvPr>
            <p:cNvSpPr txBox="1"/>
            <p:nvPr/>
          </p:nvSpPr>
          <p:spPr>
            <a:xfrm>
              <a:off x="233676" y="9234338"/>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 » et technologique </a:t>
              </a:r>
            </a:p>
          </p:txBody>
        </p:sp>
        <p:sp>
          <p:nvSpPr>
            <p:cNvPr id="77" name="ZoneTexte 76">
              <a:extLst>
                <a:ext uri="{FF2B5EF4-FFF2-40B4-BE49-F238E27FC236}">
                  <a16:creationId xmlns:a16="http://schemas.microsoft.com/office/drawing/2014/main" id="{0AC9BE44-814C-45F6-9960-EEDFAFAE8780}"/>
                </a:ext>
              </a:extLst>
            </p:cNvPr>
            <p:cNvSpPr txBox="1"/>
            <p:nvPr/>
          </p:nvSpPr>
          <p:spPr>
            <a:xfrm>
              <a:off x="252205" y="9428863"/>
              <a:ext cx="6840000" cy="1477328"/>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 métier » sur les évolutions des problématiques comptables, financières, d’audit selon le type de clientèle accompagnée et veille technologique sur les évolutions des outils (logiciels, langage de programmations…) d’analyse de données</a:t>
              </a:r>
            </a:p>
            <a:p>
              <a:pPr algn="l"/>
              <a:r>
                <a:rPr lang="fr-FR" dirty="0"/>
                <a:t>Participe au développement des prestations du cabinet en se positionnant comme expert auprès des pôles d’activité du cabinet (expertise comptable, audit, conseil) : développement d’applications, de tableaux de bord, de prestations d’analyse de données… </a:t>
              </a:r>
            </a:p>
            <a:p>
              <a:pPr algn="l"/>
              <a:r>
                <a:rPr lang="fr-FR" dirty="0"/>
                <a:t>Entretient un réseau professionnel (dirigeants, consultants, Data </a:t>
              </a:r>
              <a:r>
                <a:rPr lang="fr-FR" dirty="0" err="1"/>
                <a:t>analyst</a:t>
              </a:r>
              <a:r>
                <a:rPr lang="fr-FR" dirty="0"/>
                <a:t> d’autres secteurs d’activité…) et met en valeur l’activité du cabinet en participant à des évènements et projets du cabinet (études, séminaires, rencontres professionnelles…)</a:t>
              </a:r>
            </a:p>
          </p:txBody>
        </p:sp>
      </p:grpSp>
      <p:pic>
        <p:nvPicPr>
          <p:cNvPr id="7" name="Image 6" descr="Une image contenant texte, Police, logo, Graphique&#10;&#10;Description générée automatiquement">
            <a:extLst>
              <a:ext uri="{FF2B5EF4-FFF2-40B4-BE49-F238E27FC236}">
                <a16:creationId xmlns:a16="http://schemas.microsoft.com/office/drawing/2014/main" id="{C5F85D09-F0A3-0618-071D-72E3C8D146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286" y="89001"/>
            <a:ext cx="1117053" cy="922337"/>
          </a:xfrm>
          <a:prstGeom prst="rect">
            <a:avLst/>
          </a:prstGeom>
        </p:spPr>
      </p:pic>
    </p:spTree>
    <p:extLst>
      <p:ext uri="{BB962C8B-B14F-4D97-AF65-F5344CB8AC3E}">
        <p14:creationId xmlns:p14="http://schemas.microsoft.com/office/powerpoint/2010/main" val="3933795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845811"/>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205409" y="5662635"/>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les infrastructures technologiques adaptées à un échange de données (ex : API…)</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une démarche de sécurisation des échanges de données </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05409" y="5047034"/>
            <a:ext cx="7069791" cy="553998"/>
            <a:chOff x="205409" y="5176047"/>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76047"/>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99131"/>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Restituer des résultats sous des format variées : applications, rapport écrit, visualisations…</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201046"/>
              <a:ext cx="3405719" cy="504000"/>
              <a:chOff x="1907629" y="2843954"/>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439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43954"/>
                <a:ext cx="271472" cy="504000"/>
                <a:chOff x="1903658" y="4077340"/>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7734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21088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7604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05409" y="3861997"/>
            <a:ext cx="7142579" cy="507831"/>
            <a:chOff x="205409" y="405559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186399"/>
              <a:ext cx="1675673"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Utiliser 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5559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Créer un outil de détection de fraude pour une entreprise d’assurance</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5750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57509"/>
              <a:ext cx="271472" cy="504000"/>
              <a:chOff x="1903658" y="407253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725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060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10945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205409" y="4431432"/>
            <a:ext cx="7208162" cy="553998"/>
            <a:chOff x="205409" y="3792940"/>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1793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792940"/>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816024"/>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Construire de nouvelles offres de conseil en s’appuyant sur l’analyse de données</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17939"/>
              <a:ext cx="271472" cy="504000"/>
              <a:chOff x="1903658" y="3974987"/>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397498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0853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79294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205409" y="6232068"/>
            <a:ext cx="7193991" cy="553998"/>
            <a:chOff x="98900" y="5861634"/>
            <a:chExt cx="7193991"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l’architecture technologique nécessaire pour analyser une base de données</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86633"/>
                <a:ext cx="3405719" cy="504000"/>
                <a:chOff x="1907629" y="2842996"/>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42996"/>
                  <a:ext cx="271472" cy="504000"/>
                  <a:chOff x="1903658" y="4076382"/>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763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la qualité de plusieurs bases de données, coordonner le stockage de données et la puissance de calcul </a:t>
                </a:r>
              </a:p>
            </p:txBody>
          </p:sp>
        </p:grpSp>
      </p:grpSp>
      <p:grpSp>
        <p:nvGrpSpPr>
          <p:cNvPr id="209" name="Groupe 208">
            <a:extLst>
              <a:ext uri="{FF2B5EF4-FFF2-40B4-BE49-F238E27FC236}">
                <a16:creationId xmlns:a16="http://schemas.microsoft.com/office/drawing/2014/main" id="{B340AE7B-5FE3-47F9-9A98-5A71A758EB41}"/>
              </a:ext>
            </a:extLst>
          </p:cNvPr>
          <p:cNvGrpSpPr/>
          <p:nvPr/>
        </p:nvGrpSpPr>
        <p:grpSpPr>
          <a:xfrm>
            <a:off x="205409" y="2676960"/>
            <a:ext cx="7246836" cy="507831"/>
            <a:chOff x="170850" y="7421982"/>
            <a:chExt cx="7246836" cy="507831"/>
          </a:xfrm>
        </p:grpSpPr>
        <p:grpSp>
          <p:nvGrpSpPr>
            <p:cNvPr id="210" name="Groupe 209">
              <a:extLst>
                <a:ext uri="{FF2B5EF4-FFF2-40B4-BE49-F238E27FC236}">
                  <a16:creationId xmlns:a16="http://schemas.microsoft.com/office/drawing/2014/main" id="{2553276C-ADC5-46DD-B927-98B606BFBE05}"/>
                </a:ext>
              </a:extLst>
            </p:cNvPr>
            <p:cNvGrpSpPr/>
            <p:nvPr/>
          </p:nvGrpSpPr>
          <p:grpSpPr>
            <a:xfrm>
              <a:off x="170850" y="7421982"/>
              <a:ext cx="7246836" cy="507831"/>
              <a:chOff x="170850" y="7421982"/>
              <a:chExt cx="7246836" cy="507831"/>
            </a:xfrm>
          </p:grpSpPr>
          <p:sp>
            <p:nvSpPr>
              <p:cNvPr id="212" name="ZoneTexte 211">
                <a:extLst>
                  <a:ext uri="{FF2B5EF4-FFF2-40B4-BE49-F238E27FC236}">
                    <a16:creationId xmlns:a16="http://schemas.microsoft.com/office/drawing/2014/main" id="{B4D36CB8-F6C4-49FA-BB3A-3096F8339817}"/>
                  </a:ext>
                </a:extLst>
              </p:cNvPr>
              <p:cNvSpPr txBox="1"/>
              <p:nvPr/>
            </p:nvSpPr>
            <p:spPr>
              <a:xfrm>
                <a:off x="170850" y="7475842"/>
                <a:ext cx="193933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213" name="Rectangle 212">
                <a:extLst>
                  <a:ext uri="{FF2B5EF4-FFF2-40B4-BE49-F238E27FC236}">
                    <a16:creationId xmlns:a16="http://schemas.microsoft.com/office/drawing/2014/main" id="{10ABC2B2-87FE-4C43-93DD-98CD95B1711E}"/>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Maîtriser les principaux langages de programmation, développer de nouveaux cas d’usage </a:t>
                </a:r>
              </a:p>
            </p:txBody>
          </p:sp>
          <p:grpSp>
            <p:nvGrpSpPr>
              <p:cNvPr id="214" name="Groupe 213">
                <a:extLst>
                  <a:ext uri="{FF2B5EF4-FFF2-40B4-BE49-F238E27FC236}">
                    <a16:creationId xmlns:a16="http://schemas.microsoft.com/office/drawing/2014/main" id="{AC5DF59D-69A6-46C2-AC16-DC0C9EFC4768}"/>
                  </a:ext>
                </a:extLst>
              </p:cNvPr>
              <p:cNvGrpSpPr/>
              <p:nvPr/>
            </p:nvGrpSpPr>
            <p:grpSpPr>
              <a:xfrm>
                <a:off x="1907629" y="7423897"/>
                <a:ext cx="3405719" cy="504000"/>
                <a:chOff x="1907629" y="2851649"/>
                <a:chExt cx="3405719" cy="504000"/>
              </a:xfrm>
            </p:grpSpPr>
            <p:sp>
              <p:nvSpPr>
                <p:cNvPr id="216" name="Rectangle 215">
                  <a:extLst>
                    <a:ext uri="{FF2B5EF4-FFF2-40B4-BE49-F238E27FC236}">
                      <a16:creationId xmlns:a16="http://schemas.microsoft.com/office/drawing/2014/main" id="{E52BEF5D-A379-4ACB-8F6C-E37415FBD5F2}"/>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7" name="Groupe 216">
                  <a:extLst>
                    <a:ext uri="{FF2B5EF4-FFF2-40B4-BE49-F238E27FC236}">
                      <a16:creationId xmlns:a16="http://schemas.microsoft.com/office/drawing/2014/main" id="{23880FA7-AC15-453E-B7EB-E85CD5DAA906}"/>
                    </a:ext>
                  </a:extLst>
                </p:cNvPr>
                <p:cNvGrpSpPr/>
                <p:nvPr/>
              </p:nvGrpSpPr>
              <p:grpSpPr>
                <a:xfrm>
                  <a:off x="1907629" y="2851649"/>
                  <a:ext cx="271472" cy="504000"/>
                  <a:chOff x="1903658" y="4085035"/>
                  <a:chExt cx="265051" cy="504000"/>
                </a:xfrm>
              </p:grpSpPr>
              <p:cxnSp>
                <p:nvCxnSpPr>
                  <p:cNvPr id="218" name="Connecteur droit 217">
                    <a:extLst>
                      <a:ext uri="{FF2B5EF4-FFF2-40B4-BE49-F238E27FC236}">
                        <a16:creationId xmlns:a16="http://schemas.microsoft.com/office/drawing/2014/main" id="{E6590009-DD13-4933-A15E-937C40054134}"/>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9" name="Ellipse 218">
                    <a:extLst>
                      <a:ext uri="{FF2B5EF4-FFF2-40B4-BE49-F238E27FC236}">
                        <a16:creationId xmlns:a16="http://schemas.microsoft.com/office/drawing/2014/main" id="{0B69413F-CCB1-41D6-B2F4-F97EB548E40B}"/>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11" name="Rectangle 210">
              <a:extLst>
                <a:ext uri="{FF2B5EF4-FFF2-40B4-BE49-F238E27FC236}">
                  <a16:creationId xmlns:a16="http://schemas.microsoft.com/office/drawing/2014/main" id="{D75B59BC-37BF-4B3F-994F-45C7A3E31832}"/>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Anticiper les tendances et faire évoluer les offres et process de travail en fonction</a:t>
              </a:r>
            </a:p>
          </p:txBody>
        </p:sp>
      </p:grpSp>
      <p:grpSp>
        <p:nvGrpSpPr>
          <p:cNvPr id="223" name="Groupe 222">
            <a:extLst>
              <a:ext uri="{FF2B5EF4-FFF2-40B4-BE49-F238E27FC236}">
                <a16:creationId xmlns:a16="http://schemas.microsoft.com/office/drawing/2014/main" id="{B10A67A8-BE7A-4519-94BD-9F9BE84736EF}"/>
              </a:ext>
            </a:extLst>
          </p:cNvPr>
          <p:cNvGrpSpPr/>
          <p:nvPr/>
        </p:nvGrpSpPr>
        <p:grpSpPr>
          <a:xfrm>
            <a:off x="205409" y="7687604"/>
            <a:ext cx="7246836" cy="553998"/>
            <a:chOff x="170850" y="7398898"/>
            <a:chExt cx="7246836" cy="553998"/>
          </a:xfrm>
        </p:grpSpPr>
        <p:grpSp>
          <p:nvGrpSpPr>
            <p:cNvPr id="224" name="Groupe 223">
              <a:extLst>
                <a:ext uri="{FF2B5EF4-FFF2-40B4-BE49-F238E27FC236}">
                  <a16:creationId xmlns:a16="http://schemas.microsoft.com/office/drawing/2014/main" id="{D0BEFF82-3D7F-4283-94BB-97EA2E133590}"/>
                </a:ext>
              </a:extLst>
            </p:cNvPr>
            <p:cNvGrpSpPr/>
            <p:nvPr/>
          </p:nvGrpSpPr>
          <p:grpSpPr>
            <a:xfrm>
              <a:off x="170850" y="7421982"/>
              <a:ext cx="7246836" cy="507831"/>
              <a:chOff x="170850" y="7421982"/>
              <a:chExt cx="7246836" cy="507831"/>
            </a:xfrm>
          </p:grpSpPr>
          <p:sp>
            <p:nvSpPr>
              <p:cNvPr id="226" name="ZoneTexte 225">
                <a:extLst>
                  <a:ext uri="{FF2B5EF4-FFF2-40B4-BE49-F238E27FC236}">
                    <a16:creationId xmlns:a16="http://schemas.microsoft.com/office/drawing/2014/main" id="{E591AF1A-87C9-4B3F-A288-386576D8596D}"/>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227" name="Rectangle 226">
                <a:extLst>
                  <a:ext uri="{FF2B5EF4-FFF2-40B4-BE49-F238E27FC236}">
                    <a16:creationId xmlns:a16="http://schemas.microsoft.com/office/drawing/2014/main" id="{4BBA9BF1-CBA6-4EF3-9AAE-4BEA92E81DBD}"/>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Orienter la prise de décision d’un client en construisant les indicateurs et modélisations adéquats</a:t>
                </a:r>
              </a:p>
            </p:txBody>
          </p:sp>
          <p:grpSp>
            <p:nvGrpSpPr>
              <p:cNvPr id="228" name="Groupe 227">
                <a:extLst>
                  <a:ext uri="{FF2B5EF4-FFF2-40B4-BE49-F238E27FC236}">
                    <a16:creationId xmlns:a16="http://schemas.microsoft.com/office/drawing/2014/main" id="{37555BF1-5BDD-44A4-9A90-B828EA068BFE}"/>
                  </a:ext>
                </a:extLst>
              </p:cNvPr>
              <p:cNvGrpSpPr/>
              <p:nvPr/>
            </p:nvGrpSpPr>
            <p:grpSpPr>
              <a:xfrm>
                <a:off x="1907629" y="7423897"/>
                <a:ext cx="3405719" cy="504000"/>
                <a:chOff x="1907629" y="2851649"/>
                <a:chExt cx="3405719" cy="504000"/>
              </a:xfrm>
            </p:grpSpPr>
            <p:sp>
              <p:nvSpPr>
                <p:cNvPr id="229" name="Rectangle 228">
                  <a:extLst>
                    <a:ext uri="{FF2B5EF4-FFF2-40B4-BE49-F238E27FC236}">
                      <a16:creationId xmlns:a16="http://schemas.microsoft.com/office/drawing/2014/main" id="{4498F3C7-862D-4191-8A9D-032B54AF0031}"/>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4601933C-12AB-4C7E-86F8-743AD831022A}"/>
                    </a:ext>
                  </a:extLst>
                </p:cNvPr>
                <p:cNvGrpSpPr/>
                <p:nvPr/>
              </p:nvGrpSpPr>
              <p:grpSpPr>
                <a:xfrm>
                  <a:off x="1907629" y="2851649"/>
                  <a:ext cx="271472" cy="504000"/>
                  <a:chOff x="1903658" y="4085035"/>
                  <a:chExt cx="265051" cy="504000"/>
                </a:xfrm>
              </p:grpSpPr>
              <p:cxnSp>
                <p:nvCxnSpPr>
                  <p:cNvPr id="231" name="Connecteur droit 230">
                    <a:extLst>
                      <a:ext uri="{FF2B5EF4-FFF2-40B4-BE49-F238E27FC236}">
                        <a16:creationId xmlns:a16="http://schemas.microsoft.com/office/drawing/2014/main" id="{00B2CF8D-5EDE-4F21-B3FE-81B5406D08BE}"/>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2" name="Ellipse 231">
                    <a:extLst>
                      <a:ext uri="{FF2B5EF4-FFF2-40B4-BE49-F238E27FC236}">
                        <a16:creationId xmlns:a16="http://schemas.microsoft.com/office/drawing/2014/main" id="{CDD8E22C-D2F6-4EE1-B608-9E9405608290}"/>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5" name="Rectangle 224">
              <a:extLst>
                <a:ext uri="{FF2B5EF4-FFF2-40B4-BE49-F238E27FC236}">
                  <a16:creationId xmlns:a16="http://schemas.microsoft.com/office/drawing/2014/main" id="{7F7B0ACE-6E4C-408C-83AE-5243DC89FC85}"/>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Engager son interlocuteur dans des prises de décision stratégiques à travers des recommandations d'actions argumentées </a:t>
              </a:r>
            </a:p>
          </p:txBody>
        </p:sp>
      </p:grpSp>
      <p:grpSp>
        <p:nvGrpSpPr>
          <p:cNvPr id="233" name="Groupe 232">
            <a:extLst>
              <a:ext uri="{FF2B5EF4-FFF2-40B4-BE49-F238E27FC236}">
                <a16:creationId xmlns:a16="http://schemas.microsoft.com/office/drawing/2014/main" id="{1C7B9A15-1ECA-4B49-AAF8-C101FBF46658}"/>
              </a:ext>
            </a:extLst>
          </p:cNvPr>
          <p:cNvGrpSpPr/>
          <p:nvPr/>
        </p:nvGrpSpPr>
        <p:grpSpPr>
          <a:xfrm>
            <a:off x="205409" y="8925756"/>
            <a:ext cx="7246836" cy="507831"/>
            <a:chOff x="170850" y="7421983"/>
            <a:chExt cx="7246836" cy="507831"/>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1983"/>
              <a:ext cx="7246836" cy="507831"/>
              <a:chOff x="170850" y="7421983"/>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un support de visualisation de données restituant les résultats d’une analyse </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3898"/>
                <a:ext cx="3405719" cy="504000"/>
                <a:chOff x="1907629" y="2851650"/>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1650"/>
                  <a:ext cx="271472" cy="504000"/>
                  <a:chOff x="1903658" y="4085036"/>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Développer des mises en forme écrites élaborées, schématiser des idées complexes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205409" y="8306680"/>
            <a:ext cx="7246836" cy="553998"/>
            <a:chOff x="170850" y="7448913"/>
            <a:chExt cx="7246836" cy="553998"/>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71997"/>
              <a:ext cx="7246836" cy="507831"/>
              <a:chOff x="170850" y="7471997"/>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602802"/>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71997"/>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Promouvoir les applications possibles d’analyse de données dans une proposition commerciale </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73912"/>
                <a:ext cx="3405719" cy="504000"/>
                <a:chOff x="1907629" y="2901664"/>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9016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901664"/>
                  <a:ext cx="271472" cy="504000"/>
                  <a:chOff x="1903658" y="4135050"/>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135050"/>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68598"/>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48913"/>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la construction d'offres commerciales, entretenir un réseau de partenaires et apporteurs d'affaires </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205409" y="9510207"/>
            <a:ext cx="7246836" cy="507831"/>
            <a:chOff x="170850" y="7421982"/>
            <a:chExt cx="7246836" cy="507831"/>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21982"/>
              <a:ext cx="7246836" cy="507831"/>
              <a:chOff x="170850" y="7421982"/>
              <a:chExt cx="7246836" cy="507831"/>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475842"/>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Planifier son organisation du travail entre plusieurs missions de data analyse</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23897"/>
                <a:ext cx="3405719" cy="504000"/>
                <a:chOff x="1907629" y="2851649"/>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51649"/>
                  <a:ext cx="271472" cy="504000"/>
                  <a:chOff x="1903658" y="4085035"/>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205409" y="7114695"/>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Mener des analyses selon les étapes d’un projet, adapter l’organisation des travaux aux besoins du client </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une ou plusieurs phases et équipes projets</a:t>
              </a:r>
            </a:p>
          </p:txBody>
        </p:sp>
      </p:grpSp>
      <p:grpSp>
        <p:nvGrpSpPr>
          <p:cNvPr id="166" name="Groupe 165">
            <a:extLst>
              <a:ext uri="{FF2B5EF4-FFF2-40B4-BE49-F238E27FC236}">
                <a16:creationId xmlns:a16="http://schemas.microsoft.com/office/drawing/2014/main" id="{D964102A-A9C4-402B-9A9C-82B0E1524590}"/>
              </a:ext>
            </a:extLst>
          </p:cNvPr>
          <p:cNvGrpSpPr/>
          <p:nvPr/>
        </p:nvGrpSpPr>
        <p:grpSpPr>
          <a:xfrm>
            <a:off x="205409" y="3246395"/>
            <a:ext cx="7142579" cy="553998"/>
            <a:chOff x="205409" y="4082524"/>
            <a:chExt cx="7142579" cy="553998"/>
          </a:xfrm>
        </p:grpSpPr>
        <p:sp>
          <p:nvSpPr>
            <p:cNvPr id="167" name="ZoneTexte 166">
              <a:extLst>
                <a:ext uri="{FF2B5EF4-FFF2-40B4-BE49-F238E27FC236}">
                  <a16:creationId xmlns:a16="http://schemas.microsoft.com/office/drawing/2014/main" id="{B2EF5122-877D-4B07-B793-648136401273}"/>
                </a:ext>
              </a:extLst>
            </p:cNvPr>
            <p:cNvSpPr txBox="1"/>
            <p:nvPr/>
          </p:nvSpPr>
          <p:spPr>
            <a:xfrm>
              <a:off x="205409" y="4082524"/>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68" name="Rectangle 167">
              <a:extLst>
                <a:ext uri="{FF2B5EF4-FFF2-40B4-BE49-F238E27FC236}">
                  <a16:creationId xmlns:a16="http://schemas.microsoft.com/office/drawing/2014/main" id="{07527EA8-0E24-4FF3-819F-F65F79F8E7DB}"/>
                </a:ext>
              </a:extLst>
            </p:cNvPr>
            <p:cNvSpPr/>
            <p:nvPr/>
          </p:nvSpPr>
          <p:spPr>
            <a:xfrm>
              <a:off x="5377347" y="4105608"/>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Développer des systèmes d’échanges de données client pour les pôles d’activité du cabinet</a:t>
              </a:r>
            </a:p>
          </p:txBody>
        </p:sp>
        <p:sp>
          <p:nvSpPr>
            <p:cNvPr id="169" name="Rectangle 168">
              <a:extLst>
                <a:ext uri="{FF2B5EF4-FFF2-40B4-BE49-F238E27FC236}">
                  <a16:creationId xmlns:a16="http://schemas.microsoft.com/office/drawing/2014/main" id="{6EA1C0D2-0F47-4317-B8F1-58F86AC59847}"/>
                </a:ext>
              </a:extLst>
            </p:cNvPr>
            <p:cNvSpPr/>
            <p:nvPr/>
          </p:nvSpPr>
          <p:spPr>
            <a:xfrm>
              <a:off x="2087320" y="41075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0" name="Groupe 169">
              <a:extLst>
                <a:ext uri="{FF2B5EF4-FFF2-40B4-BE49-F238E27FC236}">
                  <a16:creationId xmlns:a16="http://schemas.microsoft.com/office/drawing/2014/main" id="{CF380CD4-C328-4701-908E-4225759406AD}"/>
                </a:ext>
              </a:extLst>
            </p:cNvPr>
            <p:cNvGrpSpPr/>
            <p:nvPr/>
          </p:nvGrpSpPr>
          <p:grpSpPr>
            <a:xfrm>
              <a:off x="1942188" y="4107523"/>
              <a:ext cx="271472" cy="504000"/>
              <a:chOff x="1903658" y="4122549"/>
              <a:chExt cx="265051" cy="504000"/>
            </a:xfrm>
          </p:grpSpPr>
          <p:cxnSp>
            <p:nvCxnSpPr>
              <p:cNvPr id="197" name="Connecteur droit 196">
                <a:extLst>
                  <a:ext uri="{FF2B5EF4-FFF2-40B4-BE49-F238E27FC236}">
                    <a16:creationId xmlns:a16="http://schemas.microsoft.com/office/drawing/2014/main" id="{2D288EBF-EC68-4923-8182-F35A5105B383}"/>
                  </a:ext>
                </a:extLst>
              </p:cNvPr>
              <p:cNvCxnSpPr>
                <a:cxnSpLocks/>
              </p:cNvCxnSpPr>
              <p:nvPr/>
            </p:nvCxnSpPr>
            <p:spPr>
              <a:xfrm>
                <a:off x="2036183" y="4122549"/>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9" name="Ellipse 198">
                <a:extLst>
                  <a:ext uri="{FF2B5EF4-FFF2-40B4-BE49-F238E27FC236}">
                    <a16:creationId xmlns:a16="http://schemas.microsoft.com/office/drawing/2014/main" id="{F20B2143-7D74-4A4E-87A5-59888E1DBD55}"/>
                  </a:ext>
                </a:extLst>
              </p:cNvPr>
              <p:cNvSpPr/>
              <p:nvPr/>
            </p:nvSpPr>
            <p:spPr>
              <a:xfrm>
                <a:off x="1903658" y="425609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92" name="Rectangle 191">
              <a:extLst>
                <a:ext uri="{FF2B5EF4-FFF2-40B4-BE49-F238E27FC236}">
                  <a16:creationId xmlns:a16="http://schemas.microsoft.com/office/drawing/2014/main" id="{83DBC65C-D9E3-4079-B7F0-01348D54A7E5}"/>
                </a:ext>
              </a:extLst>
            </p:cNvPr>
            <p:cNvSpPr/>
            <p:nvPr/>
          </p:nvSpPr>
          <p:spPr>
            <a:xfrm>
              <a:off x="2169012" y="4082524"/>
              <a:ext cx="3095822"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sp>
        <p:nvSpPr>
          <p:cNvPr id="179" name="ZoneTexte 178">
            <a:extLst>
              <a:ext uri="{FF2B5EF4-FFF2-40B4-BE49-F238E27FC236}">
                <a16:creationId xmlns:a16="http://schemas.microsoft.com/office/drawing/2014/main" id="{C2D886FC-2B83-46B6-A563-63E863B08324}"/>
              </a:ext>
            </a:extLst>
          </p:cNvPr>
          <p:cNvSpPr txBox="1"/>
          <p:nvPr/>
        </p:nvSpPr>
        <p:spPr>
          <a:xfrm>
            <a:off x="240924" y="1220429"/>
            <a:ext cx="152269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Data analyst</a:t>
            </a:r>
          </a:p>
        </p:txBody>
      </p:sp>
      <p:grpSp>
        <p:nvGrpSpPr>
          <p:cNvPr id="193" name="Groupe 192">
            <a:extLst>
              <a:ext uri="{FF2B5EF4-FFF2-40B4-BE49-F238E27FC236}">
                <a16:creationId xmlns:a16="http://schemas.microsoft.com/office/drawing/2014/main" id="{779924EC-C18B-4D13-AD09-7CAC96F53FE4}"/>
              </a:ext>
            </a:extLst>
          </p:cNvPr>
          <p:cNvGrpSpPr/>
          <p:nvPr/>
        </p:nvGrpSpPr>
        <p:grpSpPr>
          <a:xfrm>
            <a:off x="205409" y="10094659"/>
            <a:ext cx="7246836" cy="507831"/>
            <a:chOff x="170850" y="7421982"/>
            <a:chExt cx="7246836" cy="507831"/>
          </a:xfrm>
        </p:grpSpPr>
        <p:grpSp>
          <p:nvGrpSpPr>
            <p:cNvPr id="204" name="Groupe 203">
              <a:extLst>
                <a:ext uri="{FF2B5EF4-FFF2-40B4-BE49-F238E27FC236}">
                  <a16:creationId xmlns:a16="http://schemas.microsoft.com/office/drawing/2014/main" id="{78B87942-63E1-4257-A6E9-8F69DBDDB3CC}"/>
                </a:ext>
              </a:extLst>
            </p:cNvPr>
            <p:cNvGrpSpPr/>
            <p:nvPr/>
          </p:nvGrpSpPr>
          <p:grpSpPr>
            <a:xfrm>
              <a:off x="170850" y="7421982"/>
              <a:ext cx="7246836" cy="507831"/>
              <a:chOff x="170850" y="7421982"/>
              <a:chExt cx="7246836" cy="507831"/>
            </a:xfrm>
          </p:grpSpPr>
          <p:sp>
            <p:nvSpPr>
              <p:cNvPr id="215" name="ZoneTexte 214">
                <a:extLst>
                  <a:ext uri="{FF2B5EF4-FFF2-40B4-BE49-F238E27FC236}">
                    <a16:creationId xmlns:a16="http://schemas.microsoft.com/office/drawing/2014/main" id="{BE0445EF-FF6A-4425-8FB6-D994734BFD16}"/>
                  </a:ext>
                </a:extLst>
              </p:cNvPr>
              <p:cNvSpPr txBox="1"/>
              <p:nvPr/>
            </p:nvSpPr>
            <p:spPr>
              <a:xfrm>
                <a:off x="170850" y="7475842"/>
                <a:ext cx="193933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56" name="Rectangle 255">
                <a:extLst>
                  <a:ext uri="{FF2B5EF4-FFF2-40B4-BE49-F238E27FC236}">
                    <a16:creationId xmlns:a16="http://schemas.microsoft.com/office/drawing/2014/main" id="{FA3854FC-83A3-4C04-8C05-669E1916C6AE}"/>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compte la qualité des données clientes pour anticiper les analyses possibles</a:t>
                </a:r>
              </a:p>
            </p:txBody>
          </p:sp>
          <p:grpSp>
            <p:nvGrpSpPr>
              <p:cNvPr id="270" name="Groupe 269">
                <a:extLst>
                  <a:ext uri="{FF2B5EF4-FFF2-40B4-BE49-F238E27FC236}">
                    <a16:creationId xmlns:a16="http://schemas.microsoft.com/office/drawing/2014/main" id="{47D4F512-7B14-44FC-9619-25D9B59DB5F0}"/>
                  </a:ext>
                </a:extLst>
              </p:cNvPr>
              <p:cNvGrpSpPr/>
              <p:nvPr/>
            </p:nvGrpSpPr>
            <p:grpSpPr>
              <a:xfrm>
                <a:off x="1907629" y="7423897"/>
                <a:ext cx="3405719" cy="504000"/>
                <a:chOff x="1907629" y="2851649"/>
                <a:chExt cx="3405719" cy="504000"/>
              </a:xfrm>
            </p:grpSpPr>
            <p:sp>
              <p:nvSpPr>
                <p:cNvPr id="274" name="Rectangle 273">
                  <a:extLst>
                    <a:ext uri="{FF2B5EF4-FFF2-40B4-BE49-F238E27FC236}">
                      <a16:creationId xmlns:a16="http://schemas.microsoft.com/office/drawing/2014/main" id="{D5DECC7F-22FC-4781-9F8E-70B87EF36570}"/>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5" name="Groupe 274">
                  <a:extLst>
                    <a:ext uri="{FF2B5EF4-FFF2-40B4-BE49-F238E27FC236}">
                      <a16:creationId xmlns:a16="http://schemas.microsoft.com/office/drawing/2014/main" id="{84CA5716-50CF-4D5B-AEEF-3678CB98B735}"/>
                    </a:ext>
                  </a:extLst>
                </p:cNvPr>
                <p:cNvGrpSpPr/>
                <p:nvPr/>
              </p:nvGrpSpPr>
              <p:grpSpPr>
                <a:xfrm>
                  <a:off x="1907629" y="2851649"/>
                  <a:ext cx="271472" cy="504000"/>
                  <a:chOff x="1903658" y="4085035"/>
                  <a:chExt cx="265051" cy="504000"/>
                </a:xfrm>
              </p:grpSpPr>
              <p:cxnSp>
                <p:nvCxnSpPr>
                  <p:cNvPr id="276" name="Connecteur droit 275">
                    <a:extLst>
                      <a:ext uri="{FF2B5EF4-FFF2-40B4-BE49-F238E27FC236}">
                        <a16:creationId xmlns:a16="http://schemas.microsoft.com/office/drawing/2014/main" id="{9337751F-200D-4AB9-A1AF-89011DA060FA}"/>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77" name="Ellipse 276">
                    <a:extLst>
                      <a:ext uri="{FF2B5EF4-FFF2-40B4-BE49-F238E27FC236}">
                        <a16:creationId xmlns:a16="http://schemas.microsoft.com/office/drawing/2014/main" id="{2B9D3908-1B23-497F-9C59-D70449FBBA56}"/>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06" name="Rectangle 205">
              <a:extLst>
                <a:ext uri="{FF2B5EF4-FFF2-40B4-BE49-F238E27FC236}">
                  <a16:creationId xmlns:a16="http://schemas.microsoft.com/office/drawing/2014/main" id="{77729656-53AD-4ACC-90E6-595984677108}"/>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Adapter la prestation délivrée aux spécificités de situations et d'interlocuteurs</a:t>
              </a:r>
            </a:p>
          </p:txBody>
        </p:sp>
      </p:grpSp>
      <p:pic>
        <p:nvPicPr>
          <p:cNvPr id="7" name="Image 6" descr="Une image contenant texte, Police, logo, Graphique&#10;&#10;Description générée automatiquement">
            <a:extLst>
              <a:ext uri="{FF2B5EF4-FFF2-40B4-BE49-F238E27FC236}">
                <a16:creationId xmlns:a16="http://schemas.microsoft.com/office/drawing/2014/main" id="{228A54BB-0C5E-3831-3ECB-D68FFBAA2F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286" y="89001"/>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 name="Groupe 12">
            <a:extLst>
              <a:ext uri="{FF2B5EF4-FFF2-40B4-BE49-F238E27FC236}">
                <a16:creationId xmlns:a16="http://schemas.microsoft.com/office/drawing/2014/main" id="{A5517498-CFE0-442D-ACC4-18A19CA42E7F}"/>
              </a:ext>
            </a:extLst>
          </p:cNvPr>
          <p:cNvGrpSpPr/>
          <p:nvPr/>
        </p:nvGrpSpPr>
        <p:grpSpPr>
          <a:xfrm>
            <a:off x="3935345" y="6726083"/>
            <a:ext cx="3435355" cy="1160382"/>
            <a:chOff x="3935345" y="6891040"/>
            <a:chExt cx="3435355" cy="1160382"/>
          </a:xfrm>
        </p:grpSpPr>
        <p:grpSp>
          <p:nvGrpSpPr>
            <p:cNvPr id="4" name="Groupe 3">
              <a:extLst>
                <a:ext uri="{FF2B5EF4-FFF2-40B4-BE49-F238E27FC236}">
                  <a16:creationId xmlns:a16="http://schemas.microsoft.com/office/drawing/2014/main" id="{0017EB1A-2684-4435-84A1-1E71CBE31081}"/>
                </a:ext>
              </a:extLst>
            </p:cNvPr>
            <p:cNvGrpSpPr/>
            <p:nvPr/>
          </p:nvGrpSpPr>
          <p:grpSpPr>
            <a:xfrm>
              <a:off x="3935345" y="6891040"/>
              <a:ext cx="3435355" cy="1160382"/>
              <a:chOff x="3973446" y="6571660"/>
              <a:chExt cx="3435355" cy="1160382"/>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6571660"/>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650975"/>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78345" y="6870268"/>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connaissances en comptabilité et finances d’entreprise pour compléter l’expertise en analyse de données</a:t>
                </a:r>
              </a:p>
              <a:p>
                <a:r>
                  <a:rPr lang="fr-FR" dirty="0">
                    <a:solidFill>
                      <a:schemeClr val="tx2"/>
                    </a:solidFill>
                  </a:rPr>
                  <a:t>Renforcement des compétences en animation et facilitation collective</a:t>
                </a:r>
              </a:p>
            </p:txBody>
          </p:sp>
        </p:gr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18167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41F5118F-A12D-4A3D-83CD-FA8EB8370ECE}"/>
              </a:ext>
            </a:extLst>
          </p:cNvPr>
          <p:cNvGrpSpPr/>
          <p:nvPr/>
        </p:nvGrpSpPr>
        <p:grpSpPr>
          <a:xfrm>
            <a:off x="3935345" y="8193719"/>
            <a:ext cx="3393624" cy="1926654"/>
            <a:chOff x="3935345" y="7578154"/>
            <a:chExt cx="3393624" cy="1926654"/>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578154"/>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7873592"/>
              <a:ext cx="3240000" cy="1631216"/>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du conseil au sein d’un cabinet d’expertise comptable ou en cabinet de conseil sous condition de renforcement de compétences en informatique / systèmes d’information ou comptabilité et finance selon la spécialité : Consultant SI, Consultant cybersécurité, Consultant finance, Consultant en transaction service… </a:t>
              </a:r>
            </a:p>
            <a:p>
              <a:pPr marL="108000" indent="-108000" algn="l">
                <a:buFont typeface="Wingdings" panose="05000000000000000000" pitchFamily="2" charset="2"/>
                <a:buChar char="§"/>
              </a:pPr>
              <a:r>
                <a:rPr lang="fr-FR" dirty="0">
                  <a:solidFill>
                    <a:schemeClr val="tx2"/>
                  </a:solidFill>
                </a:rPr>
                <a:t>Chefs de projet au sein d’une direction financière, direction marketing…  </a:t>
              </a:r>
            </a:p>
            <a:p>
              <a:pPr marL="108000" indent="-108000" algn="l">
                <a:buFont typeface="Wingdings" panose="05000000000000000000" pitchFamily="2" charset="2"/>
                <a:buChar char="§"/>
              </a:pPr>
              <a:r>
                <a:rPr lang="fr-FR" dirty="0">
                  <a:solidFill>
                    <a:schemeClr val="tx2"/>
                  </a:solidFill>
                </a:rPr>
                <a:t>Métiers des cabinets d’études et de sondage</a:t>
              </a:r>
            </a:p>
          </p:txBody>
        </p:sp>
      </p:grpSp>
      <p:grpSp>
        <p:nvGrpSpPr>
          <p:cNvPr id="10" name="Groupe 9">
            <a:extLst>
              <a:ext uri="{FF2B5EF4-FFF2-40B4-BE49-F238E27FC236}">
                <a16:creationId xmlns:a16="http://schemas.microsoft.com/office/drawing/2014/main" id="{10C7515E-C7A7-4F2A-968F-170B644E2603}"/>
              </a:ext>
            </a:extLst>
          </p:cNvPr>
          <p:cNvGrpSpPr/>
          <p:nvPr/>
        </p:nvGrpSpPr>
        <p:grpSpPr>
          <a:xfrm>
            <a:off x="369971" y="4348275"/>
            <a:ext cx="3325269" cy="1301836"/>
            <a:chOff x="369971" y="4337794"/>
            <a:chExt cx="3325269" cy="1301836"/>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3377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623967"/>
              <a:ext cx="3217978"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les domaines d’intervention du cabinet, les Data analyst interviennent sur des domaines d’expertise (expertise comptable, audit financier, </a:t>
              </a:r>
              <a:r>
                <a:rPr lang="fr-FR" i="1" dirty="0"/>
                <a:t>due diligence</a:t>
              </a:r>
              <a:r>
                <a:rPr lang="fr-FR" dirty="0"/>
                <a:t>…), des secteurs d’activités (banque-assurance…) ou types d’entreprises (startups..) spécifiques.</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60717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6" name="Groupe 5">
            <a:extLst>
              <a:ext uri="{FF2B5EF4-FFF2-40B4-BE49-F238E27FC236}">
                <a16:creationId xmlns:a16="http://schemas.microsoft.com/office/drawing/2014/main" id="{3F7E464D-EA45-4AA7-91CD-498405091CEE}"/>
              </a:ext>
            </a:extLst>
          </p:cNvPr>
          <p:cNvGrpSpPr/>
          <p:nvPr/>
        </p:nvGrpSpPr>
        <p:grpSpPr>
          <a:xfrm>
            <a:off x="369971" y="2000379"/>
            <a:ext cx="3325269" cy="2368560"/>
            <a:chOff x="369971" y="2000379"/>
            <a:chExt cx="3325269" cy="2368560"/>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et moyenne taille, le Data </a:t>
              </a:r>
              <a:r>
                <a:rPr lang="fr-FR" dirty="0" err="1"/>
                <a:t>analyst</a:t>
              </a:r>
              <a:r>
                <a:rPr lang="fr-FR" dirty="0"/>
                <a:t> peut intervenir sur une grande variété d’activités en lien avec les SI (cybersécurité, conseil SI…) et une variété de type de clients. Ils peuvent également prendre en charge les besoins en analyse de données et de développement applicatif (tableaux de bord…) des différentes activités du cabinet</a:t>
              </a:r>
            </a:p>
            <a:p>
              <a:pPr algn="l"/>
              <a:r>
                <a:rPr lang="fr-FR" dirty="0"/>
                <a:t>Dans les grands cabinets, les Data </a:t>
              </a:r>
              <a:r>
                <a:rPr lang="fr-FR" dirty="0" err="1"/>
                <a:t>analyst</a:t>
              </a:r>
              <a:r>
                <a:rPr lang="fr-FR" dirty="0"/>
                <a:t> interviennent au sein d’équipes spécialisées, ou sont répartis au sein des équipes de conseil financier, transaction service, audit financier, audit des SI… en tant qu’expert de l’analyse de données.</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2" name="Groupe 11">
            <a:extLst>
              <a:ext uri="{FF2B5EF4-FFF2-40B4-BE49-F238E27FC236}">
                <a16:creationId xmlns:a16="http://schemas.microsoft.com/office/drawing/2014/main" id="{A29139D1-F2AE-48DA-B61E-BA83E22FC7A0}"/>
              </a:ext>
            </a:extLst>
          </p:cNvPr>
          <p:cNvGrpSpPr/>
          <p:nvPr/>
        </p:nvGrpSpPr>
        <p:grpSpPr>
          <a:xfrm>
            <a:off x="369971" y="5632425"/>
            <a:ext cx="3325269" cy="1152128"/>
            <a:chOff x="369971" y="5632425"/>
            <a:chExt cx="3325269" cy="1152128"/>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5922779"/>
              <a:ext cx="32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Data </a:t>
              </a:r>
              <a:r>
                <a:rPr lang="fr-FR" dirty="0" err="1"/>
                <a:t>Analyst</a:t>
              </a:r>
              <a:r>
                <a:rPr lang="fr-FR" dirty="0"/>
                <a:t> peut encadrer des collaborateurs juniors, piloter un périmètre plus large des missions (cadrage de la mission, négociation commerciale..) et interagir davantage avec le client.</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63242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589322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10" name="Groupe 109">
            <a:extLst>
              <a:ext uri="{FF2B5EF4-FFF2-40B4-BE49-F238E27FC236}">
                <a16:creationId xmlns:a16="http://schemas.microsoft.com/office/drawing/2014/main" id="{D9A65EB5-DE36-4E09-8865-0C643FC0F140}"/>
              </a:ext>
            </a:extLst>
          </p:cNvPr>
          <p:cNvGrpSpPr/>
          <p:nvPr/>
        </p:nvGrpSpPr>
        <p:grpSpPr>
          <a:xfrm>
            <a:off x="454576" y="6925609"/>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223338"/>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autres consultants spécialisés (Consultant Finance, Consultant SI, Consultant RH), Auditeurs ou Assistants audit…</a:t>
            </a:r>
          </a:p>
          <a:p>
            <a:pPr algn="l"/>
            <a:r>
              <a:rPr lang="fr-FR" i="1" dirty="0"/>
              <a:t>Relations professionnelles externes </a:t>
            </a:r>
            <a:r>
              <a:rPr lang="fr-FR" dirty="0"/>
              <a:t>: dirigeants, directeurs et chefs de service en entreprise (DAF, DRH, DSI…), prestataires informatiques des clients…</a:t>
            </a:r>
          </a:p>
          <a:p>
            <a:pPr algn="l"/>
            <a:r>
              <a:rPr lang="fr-FR" i="1" dirty="0"/>
              <a:t>Télétravail</a:t>
            </a:r>
            <a:r>
              <a:rPr lang="fr-FR" dirty="0"/>
              <a:t> : possible sur une partie significative des activités, mais variable selon l’accès aux bases de données clientes ou la nécessité de participer à des sessions de travail en présentiel au sein de l’organisation cliente.</a:t>
            </a:r>
          </a:p>
        </p:txBody>
      </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19088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2" name="ZoneTexte 61">
            <a:extLst>
              <a:ext uri="{FF2B5EF4-FFF2-40B4-BE49-F238E27FC236}">
                <a16:creationId xmlns:a16="http://schemas.microsoft.com/office/drawing/2014/main" id="{3B7CC04C-548E-40D9-8DC6-1BF43D04AA01}"/>
              </a:ext>
            </a:extLst>
          </p:cNvPr>
          <p:cNvSpPr txBox="1"/>
          <p:nvPr/>
        </p:nvSpPr>
        <p:spPr>
          <a:xfrm>
            <a:off x="240924" y="1220429"/>
            <a:ext cx="152269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Data analyst</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3" name="Groupe 2">
            <a:extLst>
              <a:ext uri="{FF2B5EF4-FFF2-40B4-BE49-F238E27FC236}">
                <a16:creationId xmlns:a16="http://schemas.microsoft.com/office/drawing/2014/main" id="{E21ECE33-485B-4119-BE2D-B6E38B5FE734}"/>
              </a:ext>
            </a:extLst>
          </p:cNvPr>
          <p:cNvGrpSpPr/>
          <p:nvPr/>
        </p:nvGrpSpPr>
        <p:grpSpPr>
          <a:xfrm>
            <a:off x="3935344" y="2001919"/>
            <a:ext cx="3325270" cy="4416911"/>
            <a:chOff x="3935344" y="2001919"/>
            <a:chExt cx="3325270" cy="4416911"/>
          </a:xfrm>
        </p:grpSpPr>
        <p:grpSp>
          <p:nvGrpSpPr>
            <p:cNvPr id="2" name="Groupe 1">
              <a:extLst>
                <a:ext uri="{FF2B5EF4-FFF2-40B4-BE49-F238E27FC236}">
                  <a16:creationId xmlns:a16="http://schemas.microsoft.com/office/drawing/2014/main" id="{73F19EEE-58E7-44BE-9090-5C1946FA081A}"/>
                </a:ext>
              </a:extLst>
            </p:cNvPr>
            <p:cNvGrpSpPr/>
            <p:nvPr/>
          </p:nvGrpSpPr>
          <p:grpSpPr>
            <a:xfrm>
              <a:off x="3935345" y="2876015"/>
              <a:ext cx="3249899" cy="1606084"/>
              <a:chOff x="3935345" y="3039487"/>
              <a:chExt cx="3249899" cy="1606084"/>
            </a:xfrm>
          </p:grpSpPr>
          <p:sp>
            <p:nvSpPr>
              <p:cNvPr id="69" name="ZoneTexte 68">
                <a:extLst>
                  <a:ext uri="{FF2B5EF4-FFF2-40B4-BE49-F238E27FC236}">
                    <a16:creationId xmlns:a16="http://schemas.microsoft.com/office/drawing/2014/main" id="{0B70E29C-F493-49E2-9712-AAE863D973CE}"/>
                  </a:ext>
                </a:extLst>
              </p:cNvPr>
              <p:cNvSpPr txBox="1"/>
              <p:nvPr/>
            </p:nvSpPr>
            <p:spPr>
              <a:xfrm>
                <a:off x="3935345" y="3476020"/>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Data </a:t>
                </a:r>
                <a:r>
                  <a:rPr lang="fr-FR" dirty="0" err="1">
                    <a:solidFill>
                      <a:schemeClr val="tx2"/>
                    </a:solidFill>
                  </a:rPr>
                  <a:t>analyst</a:t>
                </a:r>
                <a:r>
                  <a:rPr lang="fr-FR" dirty="0">
                    <a:solidFill>
                      <a:schemeClr val="tx2"/>
                    </a:solidFill>
                  </a:rPr>
                  <a:t>/Data </a:t>
                </a:r>
                <a:r>
                  <a:rPr lang="fr-FR" dirty="0" err="1">
                    <a:solidFill>
                      <a:schemeClr val="tx2"/>
                    </a:solidFill>
                  </a:rPr>
                  <a:t>Scientist</a:t>
                </a:r>
                <a:r>
                  <a:rPr lang="fr-FR" dirty="0">
                    <a:solidFill>
                      <a:schemeClr val="tx2"/>
                    </a:solidFill>
                  </a:rPr>
                  <a:t> en entreprise</a:t>
                </a:r>
              </a:p>
              <a:p>
                <a:r>
                  <a:rPr lang="fr-FR" dirty="0">
                    <a:solidFill>
                      <a:schemeClr val="tx2"/>
                    </a:solidFill>
                  </a:rPr>
                  <a:t>Métiers du conseil et de l’audit avec spécialisation en analyse de données</a:t>
                </a:r>
              </a:p>
              <a:p>
                <a:r>
                  <a:rPr lang="fr-FR" dirty="0">
                    <a:solidFill>
                      <a:schemeClr val="tx2"/>
                    </a:solidFill>
                  </a:rPr>
                  <a:t>Métiers de l’analyse financière et de l’actuariat </a:t>
                </a:r>
              </a:p>
              <a:p>
                <a:r>
                  <a:rPr lang="fr-FR" dirty="0">
                    <a:solidFill>
                      <a:schemeClr val="tx2"/>
                    </a:solidFill>
                  </a:rPr>
                  <a:t>Métiers des cabinets d’études et de sondage, sous condition de formation aux spécificités de l’analyse des données comptables et financières</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46536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039487"/>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grpSp>
        <p:grpSp>
          <p:nvGrpSpPr>
            <p:cNvPr id="11" name="Groupe 10">
              <a:extLst>
                <a:ext uri="{FF2B5EF4-FFF2-40B4-BE49-F238E27FC236}">
                  <a16:creationId xmlns:a16="http://schemas.microsoft.com/office/drawing/2014/main" id="{3E9637A9-5581-4C55-A63D-3E85C0730BAA}"/>
                </a:ext>
              </a:extLst>
            </p:cNvPr>
            <p:cNvGrpSpPr/>
            <p:nvPr/>
          </p:nvGrpSpPr>
          <p:grpSpPr>
            <a:xfrm>
              <a:off x="3935344" y="2001919"/>
              <a:ext cx="3177404" cy="830247"/>
              <a:chOff x="3935344" y="2001919"/>
              <a:chExt cx="3177404" cy="830247"/>
            </a:xfrm>
          </p:grpSpPr>
          <p:sp>
            <p:nvSpPr>
              <p:cNvPr id="68" name="ZoneTexte 67">
                <a:extLst>
                  <a:ext uri="{FF2B5EF4-FFF2-40B4-BE49-F238E27FC236}">
                    <a16:creationId xmlns:a16="http://schemas.microsoft.com/office/drawing/2014/main" id="{67A1A514-CA7F-49BE-8B7E-C9358E60BC8B}"/>
                  </a:ext>
                </a:extLst>
              </p:cNvPr>
              <p:cNvSpPr txBox="1"/>
              <p:nvPr/>
            </p:nvSpPr>
            <p:spPr>
              <a:xfrm>
                <a:off x="3935344" y="2278168"/>
                <a:ext cx="3167999"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Bac+5 en statistiques et informatique :</a:t>
                </a:r>
              </a:p>
              <a:p>
                <a:pPr marL="108000" indent="-108000" algn="l">
                  <a:buFont typeface="Wingdings" panose="05000000000000000000" pitchFamily="2" charset="2"/>
                  <a:buChar char="§"/>
                </a:pPr>
                <a:r>
                  <a:rPr lang="fr-FR" dirty="0">
                    <a:solidFill>
                      <a:schemeClr val="tx2"/>
                    </a:solidFill>
                  </a:rPr>
                  <a:t>Master 2 avec spécialisation en statistiques, data science, finances, économétrie, marketing… </a:t>
                </a:r>
              </a:p>
            </p:txBody>
          </p:sp>
          <p:grpSp>
            <p:nvGrpSpPr>
              <p:cNvPr id="7" name="Groupe 6">
                <a:extLst>
                  <a:ext uri="{FF2B5EF4-FFF2-40B4-BE49-F238E27FC236}">
                    <a16:creationId xmlns:a16="http://schemas.microsoft.com/office/drawing/2014/main" id="{3B5452E1-E611-400D-84C0-CFB6720D63D8}"/>
                  </a:ext>
                </a:extLst>
              </p:cNvPr>
              <p:cNvGrpSpPr/>
              <p:nvPr/>
            </p:nvGrpSpPr>
            <p:grpSpPr>
              <a:xfrm>
                <a:off x="3935345" y="2001919"/>
                <a:ext cx="3177403" cy="263753"/>
                <a:chOff x="3937185" y="2001919"/>
                <a:chExt cx="3177403" cy="263753"/>
              </a:xfrm>
            </p:grpSpPr>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nvGrpSpPr>
            <p:cNvPr id="9" name="Groupe 8">
              <a:extLst>
                <a:ext uri="{FF2B5EF4-FFF2-40B4-BE49-F238E27FC236}">
                  <a16:creationId xmlns:a16="http://schemas.microsoft.com/office/drawing/2014/main" id="{1DD66C33-3596-4A58-9643-D9E68CF144B5}"/>
                </a:ext>
              </a:extLst>
            </p:cNvPr>
            <p:cNvGrpSpPr/>
            <p:nvPr/>
          </p:nvGrpSpPr>
          <p:grpSpPr>
            <a:xfrm>
              <a:off x="3935345" y="4525949"/>
              <a:ext cx="3325269" cy="1892881"/>
              <a:chOff x="3935345" y="4534534"/>
              <a:chExt cx="3325269" cy="1892881"/>
            </a:xfrm>
          </p:grpSpPr>
          <p:sp>
            <p:nvSpPr>
              <p:cNvPr id="85" name="ZoneTexte 84">
                <a:extLst>
                  <a:ext uri="{FF2B5EF4-FFF2-40B4-BE49-F238E27FC236}">
                    <a16:creationId xmlns:a16="http://schemas.microsoft.com/office/drawing/2014/main" id="{A3DAED3C-D004-4A7C-9EC9-D69C4C89C860}"/>
                  </a:ext>
                </a:extLst>
              </p:cNvPr>
              <p:cNvSpPr txBox="1"/>
              <p:nvPr/>
            </p:nvSpPr>
            <p:spPr>
              <a:xfrm>
                <a:off x="3935345" y="4796199"/>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Actualisation des connaissances des logiciels d’analyse et visualisation de données</a:t>
                </a:r>
              </a:p>
              <a:p>
                <a:r>
                  <a:rPr lang="fr-FR" dirty="0">
                    <a:solidFill>
                      <a:schemeClr val="tx2"/>
                    </a:solidFill>
                  </a:rPr>
                  <a:t>Actualisation des connaissances en matière de langages de programmation (Python, R…) et de traitement de bases de données (SQL...)</a:t>
                </a:r>
              </a:p>
              <a:p>
                <a:r>
                  <a:rPr lang="fr-FR" dirty="0">
                    <a:solidFill>
                      <a:schemeClr val="tx2"/>
                    </a:solidFill>
                  </a:rPr>
                  <a:t>Formations aux concepts d’analyse financières et comptables </a:t>
                </a:r>
              </a:p>
              <a:p>
                <a:r>
                  <a:rPr lang="fr-FR" dirty="0">
                    <a:solidFill>
                      <a:schemeClr val="tx2"/>
                    </a:solidFill>
                  </a:rPr>
                  <a:t>Formations aux méthodes et techniques de conseil et d’accompagnement du changement (méthode agile, design </a:t>
                </a:r>
                <a:r>
                  <a:rPr lang="fr-FR" dirty="0" err="1">
                    <a:solidFill>
                      <a:schemeClr val="tx2"/>
                    </a:solidFill>
                  </a:rPr>
                  <a:t>thinking</a:t>
                </a:r>
                <a:r>
                  <a:rPr lang="fr-FR" dirty="0">
                    <a:solidFill>
                      <a:schemeClr val="tx2"/>
                    </a:solidFill>
                  </a:rPr>
                  <a:t>…)</a:t>
                </a:r>
              </a:p>
            </p:txBody>
          </p:sp>
          <p:grpSp>
            <p:nvGrpSpPr>
              <p:cNvPr id="5" name="Groupe 4">
                <a:extLst>
                  <a:ext uri="{FF2B5EF4-FFF2-40B4-BE49-F238E27FC236}">
                    <a16:creationId xmlns:a16="http://schemas.microsoft.com/office/drawing/2014/main" id="{B95B75FF-D10C-4506-9DF4-CAD62D1F1CAB}"/>
                  </a:ext>
                </a:extLst>
              </p:cNvPr>
              <p:cNvGrpSpPr/>
              <p:nvPr/>
            </p:nvGrpSpPr>
            <p:grpSpPr>
              <a:xfrm>
                <a:off x="3935345" y="4534534"/>
                <a:ext cx="3325269" cy="262306"/>
                <a:chOff x="4034699" y="4631655"/>
                <a:chExt cx="3325269" cy="262306"/>
              </a:xfrm>
            </p:grpSpPr>
            <p:sp>
              <p:nvSpPr>
                <p:cNvPr id="60" name="ZoneTexte 59">
                  <a:extLst>
                    <a:ext uri="{FF2B5EF4-FFF2-40B4-BE49-F238E27FC236}">
                      <a16:creationId xmlns:a16="http://schemas.microsoft.com/office/drawing/2014/main" id="{9F24D4D5-3DF9-40E2-AD2A-36A9BB8DCC69}"/>
                    </a:ext>
                  </a:extLst>
                </p:cNvPr>
                <p:cNvSpPr txBox="1"/>
                <p:nvPr/>
              </p:nvSpPr>
              <p:spPr>
                <a:xfrm>
                  <a:off x="4034699" y="463165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 </a:t>
                  </a:r>
                </a:p>
              </p:txBody>
            </p:sp>
            <p:cxnSp>
              <p:nvCxnSpPr>
                <p:cNvPr id="61" name="Connecteur droit 60">
                  <a:extLst>
                    <a:ext uri="{FF2B5EF4-FFF2-40B4-BE49-F238E27FC236}">
                      <a16:creationId xmlns:a16="http://schemas.microsoft.com/office/drawing/2014/main" id="{43E5C2AD-146D-4F88-861C-8C500E52F606}"/>
                    </a:ext>
                  </a:extLst>
                </p:cNvPr>
                <p:cNvCxnSpPr>
                  <a:cxnSpLocks/>
                </p:cNvCxnSpPr>
                <p:nvPr/>
              </p:nvCxnSpPr>
              <p:spPr>
                <a:xfrm flipV="1">
                  <a:off x="4075123" y="48924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cxnSp>
        <p:nvCxnSpPr>
          <p:cNvPr id="65" name="Connecteur droit 64">
            <a:extLst>
              <a:ext uri="{FF2B5EF4-FFF2-40B4-BE49-F238E27FC236}">
                <a16:creationId xmlns:a16="http://schemas.microsoft.com/office/drawing/2014/main" id="{4E45E1C0-E59A-4103-871A-970AEF3403BD}"/>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15" name="Image 14"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286" y="8900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7055</TotalTime>
  <Words>1597</Words>
  <Application>Microsoft Office PowerPoint</Application>
  <PresentationFormat>Personnalisé</PresentationFormat>
  <Paragraphs>133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1152</cp:revision>
  <dcterms:created xsi:type="dcterms:W3CDTF">2014-07-30T08:09:35Z</dcterms:created>
  <dcterms:modified xsi:type="dcterms:W3CDTF">2024-01-18T14:10:46Z</dcterms:modified>
</cp:coreProperties>
</file>