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7" r:id="rId2"/>
    <p:sldId id="269" r:id="rId3"/>
    <p:sldId id="266" r:id="rId4"/>
  </p:sldIdLst>
  <p:sldSz cx="7559675" cy="10691813"/>
  <p:notesSz cx="6858000" cy="9144000"/>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as LEVERT" initials="LL" lastIdx="5" clrIdx="0">
    <p:extLst>
      <p:ext uri="{19B8F6BF-5375-455C-9EA6-DF929625EA0E}">
        <p15:presenceInfo xmlns:p15="http://schemas.microsoft.com/office/powerpoint/2012/main" userId="6f717a20c60fe3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C92DA"/>
    <a:srgbClr val="146BA0"/>
    <a:srgbClr val="6F6F6F"/>
    <a:srgbClr val="717F1B"/>
    <a:srgbClr val="0E4B70"/>
    <a:srgbClr val="FDFDFD"/>
    <a:srgbClr val="E4F3FC"/>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38" autoAdjust="0"/>
    <p:restoredTop sz="96173" autoAdjust="0"/>
  </p:normalViewPr>
  <p:slideViewPr>
    <p:cSldViewPr showGuides="1">
      <p:cViewPr>
        <p:scale>
          <a:sx n="90" d="100"/>
          <a:sy n="90" d="100"/>
        </p:scale>
        <p:origin x="3180" y="66"/>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necteur droit 13">
            <a:extLst>
              <a:ext uri="{FF2B5EF4-FFF2-40B4-BE49-F238E27FC236}">
                <a16:creationId xmlns:a16="http://schemas.microsoft.com/office/drawing/2014/main" id="{862D5F01-2D95-412E-91CA-358B5C7BE32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124308" y="2366324"/>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grpSp>
        <p:nvGrpSpPr>
          <p:cNvPr id="5" name="Groupe 4">
            <a:extLst>
              <a:ext uri="{FF2B5EF4-FFF2-40B4-BE49-F238E27FC236}">
                <a16:creationId xmlns:a16="http://schemas.microsoft.com/office/drawing/2014/main" id="{12D6F566-A875-47DA-BA20-7443337040D6}"/>
              </a:ext>
            </a:extLst>
          </p:cNvPr>
          <p:cNvGrpSpPr/>
          <p:nvPr/>
        </p:nvGrpSpPr>
        <p:grpSpPr>
          <a:xfrm>
            <a:off x="277738" y="1260000"/>
            <a:ext cx="6898037" cy="492443"/>
            <a:chOff x="277738" y="1260000"/>
            <a:chExt cx="6898037" cy="492443"/>
          </a:xfrm>
        </p:grpSpPr>
        <p:sp>
          <p:nvSpPr>
            <p:cNvPr id="21" name="ZoneTexte 20">
              <a:extLst>
                <a:ext uri="{FF2B5EF4-FFF2-40B4-BE49-F238E27FC236}">
                  <a16:creationId xmlns:a16="http://schemas.microsoft.com/office/drawing/2014/main" id="{BE063AF8-784F-4C2B-BE77-966FBA10C306}"/>
                </a:ext>
              </a:extLst>
            </p:cNvPr>
            <p:cNvSpPr txBox="1"/>
            <p:nvPr/>
          </p:nvSpPr>
          <p:spPr>
            <a:xfrm>
              <a:off x="277738" y="1260000"/>
              <a:ext cx="6873596" cy="492443"/>
            </a:xfrm>
            <a:prstGeom prst="rect">
              <a:avLst/>
            </a:prstGeom>
            <a:noFill/>
          </p:spPr>
          <p:txBody>
            <a:bodyPr wrap="square" lIns="36000" tIns="0" rIns="36000" bIns="0" rtlCol="0">
              <a:spAutoFit/>
            </a:bodyPr>
            <a:lstStyle/>
            <a:p>
              <a:r>
                <a:rPr lang="fr-FR" sz="3200" b="1" dirty="0">
                  <a:solidFill>
                    <a:schemeClr val="accent2"/>
                  </a:solidFill>
                  <a:latin typeface="Univers Light" panose="020B0403020202020204" pitchFamily="34" charset="0"/>
                </a:rPr>
                <a:t>DATA ANALYST</a:t>
              </a: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334534" y="1745506"/>
              <a:ext cx="6841241"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sp>
        <p:nvSpPr>
          <p:cNvPr id="26" name="ZoneTexte 25">
            <a:extLst>
              <a:ext uri="{FF2B5EF4-FFF2-40B4-BE49-F238E27FC236}">
                <a16:creationId xmlns:a16="http://schemas.microsoft.com/office/drawing/2014/main" id="{D44D9155-530C-4A16-BA78-51AAB9EBDDD3}"/>
              </a:ext>
            </a:extLst>
          </p:cNvPr>
          <p:cNvSpPr txBox="1"/>
          <p:nvPr/>
        </p:nvSpPr>
        <p:spPr>
          <a:xfrm>
            <a:off x="4972538" y="2104045"/>
            <a:ext cx="2160000" cy="484748"/>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Analyste de données, Business Analyst, Consultant en Data Analytics…</a:t>
            </a:r>
          </a:p>
        </p:txBody>
      </p:sp>
      <p:sp>
        <p:nvSpPr>
          <p:cNvPr id="28" name="ZoneTexte 27">
            <a:extLst>
              <a:ext uri="{FF2B5EF4-FFF2-40B4-BE49-F238E27FC236}">
                <a16:creationId xmlns:a16="http://schemas.microsoft.com/office/drawing/2014/main" id="{49E01F44-7C4C-402F-BA36-C3A11B9967A8}"/>
              </a:ext>
            </a:extLst>
          </p:cNvPr>
          <p:cNvSpPr txBox="1"/>
          <p:nvPr/>
        </p:nvSpPr>
        <p:spPr>
          <a:xfrm>
            <a:off x="2625138" y="1889522"/>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72537" y="1889522"/>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77738" y="2109112"/>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Métiers du conseil</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77738" y="1889522"/>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Domaine d’activité</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25138" y="2109112"/>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Conseil SI</a:t>
            </a:r>
          </a:p>
        </p:txBody>
      </p:sp>
      <p:grpSp>
        <p:nvGrpSpPr>
          <p:cNvPr id="6" name="Groupe 5">
            <a:extLst>
              <a:ext uri="{FF2B5EF4-FFF2-40B4-BE49-F238E27FC236}">
                <a16:creationId xmlns:a16="http://schemas.microsoft.com/office/drawing/2014/main" id="{3A42BAA9-6CCE-4D1B-90E0-227A80CD16DF}"/>
              </a:ext>
            </a:extLst>
          </p:cNvPr>
          <p:cNvGrpSpPr/>
          <p:nvPr/>
        </p:nvGrpSpPr>
        <p:grpSpPr>
          <a:xfrm>
            <a:off x="342234" y="3278882"/>
            <a:ext cx="6801477" cy="1217605"/>
            <a:chOff x="342234" y="2605299"/>
            <a:chExt cx="6801477" cy="1217605"/>
          </a:xfrm>
        </p:grpSpPr>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342234" y="2985693"/>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9DCB5E38-B67E-47DF-8256-2C2D80CD1806}"/>
                </a:ext>
              </a:extLst>
            </p:cNvPr>
            <p:cNvSpPr txBox="1"/>
            <p:nvPr/>
          </p:nvSpPr>
          <p:spPr>
            <a:xfrm>
              <a:off x="369034" y="3053463"/>
              <a:ext cx="6774677" cy="769441"/>
            </a:xfrm>
            <a:prstGeom prst="rect">
              <a:avLst/>
            </a:prstGeom>
            <a:noFill/>
          </p:spPr>
          <p:txBody>
            <a:bodyPr wrap="square">
              <a:spAutoFit/>
            </a:bodyPr>
            <a:lstStyle>
              <a:defPPr>
                <a:defRPr lang="fr-FR"/>
              </a:defPPr>
              <a:lvl1pPr indent="0" algn="just">
                <a:spcBef>
                  <a:spcPts val="200"/>
                </a:spcBef>
                <a:spcAft>
                  <a:spcPts val="200"/>
                </a:spcAft>
                <a:buFont typeface="Arial" panose="020B0604020202020204" pitchFamily="34" charset="0"/>
                <a:buNone/>
                <a:defRPr sz="1100">
                  <a:solidFill>
                    <a:schemeClr val="accent2"/>
                  </a:solidFill>
                  <a:latin typeface="Univers Light" panose="020B0403020202020204" pitchFamily="34" charset="0"/>
                </a:defRPr>
              </a:lvl1pPr>
            </a:lstStyle>
            <a:p>
              <a:r>
                <a:rPr lang="fr-FR" dirty="0"/>
                <a:t>Le Data Analyst exploite de grands volumes de données afin d’optimiser la prise de décision dans le cadre de missions de conseil, d’audit ou d’expertise comptable. Pour ce faire, il recourt à des techniques statistiques, développe des programmes informatiques d’analyse de données et produit des supports de présentation de ses analyses adaptés au besoin du client. </a:t>
              </a:r>
            </a:p>
          </p:txBody>
        </p:sp>
        <p:grpSp>
          <p:nvGrpSpPr>
            <p:cNvPr id="63" name="Groupe 62">
              <a:extLst>
                <a:ext uri="{FF2B5EF4-FFF2-40B4-BE49-F238E27FC236}">
                  <a16:creationId xmlns:a16="http://schemas.microsoft.com/office/drawing/2014/main" id="{23D3C553-143D-49B3-9B42-D10C4BCED1AD}"/>
                </a:ext>
              </a:extLst>
            </p:cNvPr>
            <p:cNvGrpSpPr/>
            <p:nvPr/>
          </p:nvGrpSpPr>
          <p:grpSpPr>
            <a:xfrm>
              <a:off x="342234" y="2605299"/>
              <a:ext cx="2842800" cy="369332"/>
              <a:chOff x="350572" y="2377258"/>
              <a:chExt cx="2842800" cy="369332"/>
            </a:xfrm>
          </p:grpSpPr>
          <p:sp>
            <p:nvSpPr>
              <p:cNvPr id="39" name="ZoneTexte 38">
                <a:extLst>
                  <a:ext uri="{FF2B5EF4-FFF2-40B4-BE49-F238E27FC236}">
                    <a16:creationId xmlns:a16="http://schemas.microsoft.com/office/drawing/2014/main" id="{4613F512-E58A-4070-9B99-DCEC12BDEEF6}"/>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307540" y="2493322"/>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grpSp>
      <p:cxnSp>
        <p:nvCxnSpPr>
          <p:cNvPr id="46" name="Connecteur droit 45">
            <a:extLst>
              <a:ext uri="{FF2B5EF4-FFF2-40B4-BE49-F238E27FC236}">
                <a16:creationId xmlns:a16="http://schemas.microsoft.com/office/drawing/2014/main" id="{DBD66A00-7942-483B-AA52-942609A1487D}"/>
              </a:ext>
            </a:extLst>
          </p:cNvPr>
          <p:cNvCxnSpPr>
            <a:cxnSpLocks/>
          </p:cNvCxnSpPr>
          <p:nvPr/>
        </p:nvCxnSpPr>
        <p:spPr>
          <a:xfrm>
            <a:off x="336808" y="5000210"/>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64" name="Groupe 63">
            <a:extLst>
              <a:ext uri="{FF2B5EF4-FFF2-40B4-BE49-F238E27FC236}">
                <a16:creationId xmlns:a16="http://schemas.microsoft.com/office/drawing/2014/main" id="{65172FAD-C807-4855-9B49-F962647810C2}"/>
              </a:ext>
            </a:extLst>
          </p:cNvPr>
          <p:cNvGrpSpPr/>
          <p:nvPr/>
        </p:nvGrpSpPr>
        <p:grpSpPr>
          <a:xfrm>
            <a:off x="336808" y="4605113"/>
            <a:ext cx="2842800" cy="369332"/>
            <a:chOff x="350572" y="2377258"/>
            <a:chExt cx="2842800" cy="369332"/>
          </a:xfrm>
        </p:grpSpPr>
        <p:sp>
          <p:nvSpPr>
            <p:cNvPr id="65" name="ZoneTexte 64">
              <a:extLst>
                <a:ext uri="{FF2B5EF4-FFF2-40B4-BE49-F238E27FC236}">
                  <a16:creationId xmlns:a16="http://schemas.microsoft.com/office/drawing/2014/main" id="{5251234B-2DB0-44E7-A294-1C7F83CDF51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66" name="Triangle isocèle 65">
              <a:extLst>
                <a:ext uri="{FF2B5EF4-FFF2-40B4-BE49-F238E27FC236}">
                  <a16:creationId xmlns:a16="http://schemas.microsoft.com/office/drawing/2014/main" id="{BF01ACAA-5E59-4530-A12C-2C4345C65A0D}"/>
                </a:ext>
              </a:extLst>
            </p:cNvPr>
            <p:cNvSpPr/>
            <p:nvPr/>
          </p:nvSpPr>
          <p:spPr>
            <a:xfrm rot="5400000">
              <a:off x="307540" y="2493322"/>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3"/>
                </a:solidFill>
              </a:endParaRPr>
            </a:p>
          </p:txBody>
        </p:sp>
      </p:gr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0" name="ZoneTexte 39">
            <a:extLst>
              <a:ext uri="{FF2B5EF4-FFF2-40B4-BE49-F238E27FC236}">
                <a16:creationId xmlns:a16="http://schemas.microsoft.com/office/drawing/2014/main" id="{EB6563C7-8B94-42B4-8DD8-6797EE263046}"/>
              </a:ext>
            </a:extLst>
          </p:cNvPr>
          <p:cNvSpPr txBox="1"/>
          <p:nvPr/>
        </p:nvSpPr>
        <p:spPr>
          <a:xfrm>
            <a:off x="2602410" y="2558318"/>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ROME</a:t>
            </a:r>
          </a:p>
        </p:txBody>
      </p:sp>
      <p:sp>
        <p:nvSpPr>
          <p:cNvPr id="41" name="ZoneTexte 40">
            <a:extLst>
              <a:ext uri="{FF2B5EF4-FFF2-40B4-BE49-F238E27FC236}">
                <a16:creationId xmlns:a16="http://schemas.microsoft.com/office/drawing/2014/main" id="{D05AD890-B9BF-4920-93E9-74548A0A4048}"/>
              </a:ext>
            </a:extLst>
          </p:cNvPr>
          <p:cNvSpPr txBox="1"/>
          <p:nvPr/>
        </p:nvSpPr>
        <p:spPr>
          <a:xfrm>
            <a:off x="269328" y="2777909"/>
            <a:ext cx="2160000" cy="484748"/>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388c - Chefs de projets informatiques, responsables informatiques</a:t>
            </a:r>
          </a:p>
        </p:txBody>
      </p:sp>
      <p:sp>
        <p:nvSpPr>
          <p:cNvPr id="42" name="ZoneTexte 41">
            <a:extLst>
              <a:ext uri="{FF2B5EF4-FFF2-40B4-BE49-F238E27FC236}">
                <a16:creationId xmlns:a16="http://schemas.microsoft.com/office/drawing/2014/main" id="{B2F2BB43-843F-4B9E-A6D9-66BEB78EF82A}"/>
              </a:ext>
            </a:extLst>
          </p:cNvPr>
          <p:cNvSpPr txBox="1"/>
          <p:nvPr/>
        </p:nvSpPr>
        <p:spPr>
          <a:xfrm>
            <a:off x="258764" y="2558318"/>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PCS</a:t>
            </a:r>
          </a:p>
        </p:txBody>
      </p:sp>
      <p:sp>
        <p:nvSpPr>
          <p:cNvPr id="43" name="ZoneTexte 42">
            <a:extLst>
              <a:ext uri="{FF2B5EF4-FFF2-40B4-BE49-F238E27FC236}">
                <a16:creationId xmlns:a16="http://schemas.microsoft.com/office/drawing/2014/main" id="{972DC699-D3D0-4DD9-9152-27FB2D3A7899}"/>
              </a:ext>
            </a:extLst>
          </p:cNvPr>
          <p:cNvSpPr txBox="1"/>
          <p:nvPr/>
        </p:nvSpPr>
        <p:spPr>
          <a:xfrm>
            <a:off x="2602410" y="2777908"/>
            <a:ext cx="3049635" cy="161583"/>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38971 - Data analyst</a:t>
            </a:r>
          </a:p>
        </p:txBody>
      </p:sp>
      <p:grpSp>
        <p:nvGrpSpPr>
          <p:cNvPr id="69" name="Groupe 68">
            <a:extLst>
              <a:ext uri="{FF2B5EF4-FFF2-40B4-BE49-F238E27FC236}">
                <a16:creationId xmlns:a16="http://schemas.microsoft.com/office/drawing/2014/main" id="{6874C2D2-DED8-47C3-9C1D-78D5F83BECC9}"/>
              </a:ext>
            </a:extLst>
          </p:cNvPr>
          <p:cNvGrpSpPr/>
          <p:nvPr/>
        </p:nvGrpSpPr>
        <p:grpSpPr>
          <a:xfrm>
            <a:off x="233676" y="5057874"/>
            <a:ext cx="6858529" cy="1376148"/>
            <a:chOff x="233676" y="5417914"/>
            <a:chExt cx="6858529" cy="1376148"/>
          </a:xfrm>
        </p:grpSpPr>
        <p:sp>
          <p:nvSpPr>
            <p:cNvPr id="70" name="ZoneTexte 69">
              <a:extLst>
                <a:ext uri="{FF2B5EF4-FFF2-40B4-BE49-F238E27FC236}">
                  <a16:creationId xmlns:a16="http://schemas.microsoft.com/office/drawing/2014/main" id="{02015CFA-1543-4EBB-B0EE-66D73340109A}"/>
                </a:ext>
              </a:extLst>
            </p:cNvPr>
            <p:cNvSpPr txBox="1"/>
            <p:nvPr/>
          </p:nvSpPr>
          <p:spPr>
            <a:xfrm>
              <a:off x="252205" y="5624511"/>
              <a:ext cx="6840000" cy="116955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Participe aux réponses aux appels d’offre (élaboration de la méthodologie, tarification, soutenance...) en intervenant particulièrement sur le volet « data analyse » des missions de conseil, d’expertise comptable ou d’audit</a:t>
              </a:r>
              <a:endParaRPr lang="fr-FR" dirty="0">
                <a:highlight>
                  <a:srgbClr val="FFFF00"/>
                </a:highlight>
              </a:endParaRPr>
            </a:p>
            <a:p>
              <a:pPr algn="l"/>
              <a:r>
                <a:rPr lang="fr-FR" dirty="0"/>
                <a:t>Identifier les problématiques du client et les opportunités du contexte de la mission, réalise une première expertise des données client à disposition, formule les hypothèses de travail et les limites d’analyse</a:t>
              </a:r>
            </a:p>
            <a:p>
              <a:pPr algn="l"/>
              <a:r>
                <a:rPr lang="fr-FR" dirty="0"/>
                <a:t>Adapte les objectifs et étapes de la mission à partir de sa compréhension des enjeux (stratégie d’entreprise, état des bases de données, nature des systèmes d’information et process informatiques…) selon le type de mission (conseil en finance, audit financier ou SI…) </a:t>
              </a:r>
            </a:p>
          </p:txBody>
        </p:sp>
        <p:sp>
          <p:nvSpPr>
            <p:cNvPr id="71" name="ZoneTexte 70">
              <a:extLst>
                <a:ext uri="{FF2B5EF4-FFF2-40B4-BE49-F238E27FC236}">
                  <a16:creationId xmlns:a16="http://schemas.microsoft.com/office/drawing/2014/main" id="{9842DCE3-BAD5-44AA-935A-4CE787199D7B}"/>
                </a:ext>
              </a:extLst>
            </p:cNvPr>
            <p:cNvSpPr txBox="1"/>
            <p:nvPr/>
          </p:nvSpPr>
          <p:spPr>
            <a:xfrm>
              <a:off x="233676" y="5417914"/>
              <a:ext cx="6435758"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Proposition commerciale et cadrage des besoins client</a:t>
              </a:r>
            </a:p>
          </p:txBody>
        </p:sp>
      </p:grpSp>
      <p:grpSp>
        <p:nvGrpSpPr>
          <p:cNvPr id="72" name="Groupe 71">
            <a:extLst>
              <a:ext uri="{FF2B5EF4-FFF2-40B4-BE49-F238E27FC236}">
                <a16:creationId xmlns:a16="http://schemas.microsoft.com/office/drawing/2014/main" id="{E8A01DF4-3AD8-4015-86B8-829BA2361157}"/>
              </a:ext>
            </a:extLst>
          </p:cNvPr>
          <p:cNvGrpSpPr/>
          <p:nvPr/>
        </p:nvGrpSpPr>
        <p:grpSpPr>
          <a:xfrm>
            <a:off x="233676" y="6366165"/>
            <a:ext cx="6858529" cy="2619746"/>
            <a:chOff x="233676" y="6460704"/>
            <a:chExt cx="6858529" cy="2619746"/>
          </a:xfrm>
        </p:grpSpPr>
        <p:sp>
          <p:nvSpPr>
            <p:cNvPr id="73" name="ZoneTexte 72">
              <a:extLst>
                <a:ext uri="{FF2B5EF4-FFF2-40B4-BE49-F238E27FC236}">
                  <a16:creationId xmlns:a16="http://schemas.microsoft.com/office/drawing/2014/main" id="{5D418ACB-7939-466E-8924-EBABE9B50B0A}"/>
                </a:ext>
              </a:extLst>
            </p:cNvPr>
            <p:cNvSpPr txBox="1"/>
            <p:nvPr/>
          </p:nvSpPr>
          <p:spPr>
            <a:xfrm>
              <a:off x="233676" y="6460704"/>
              <a:ext cx="6435757"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Recueil, mise en forme et exploitation des données</a:t>
              </a:r>
            </a:p>
          </p:txBody>
        </p:sp>
        <p:sp>
          <p:nvSpPr>
            <p:cNvPr id="74" name="ZoneTexte 73">
              <a:extLst>
                <a:ext uri="{FF2B5EF4-FFF2-40B4-BE49-F238E27FC236}">
                  <a16:creationId xmlns:a16="http://schemas.microsoft.com/office/drawing/2014/main" id="{A2891B59-4C8B-4576-9C22-6EEF73A42735}"/>
                </a:ext>
              </a:extLst>
            </p:cNvPr>
            <p:cNvSpPr txBox="1"/>
            <p:nvPr/>
          </p:nvSpPr>
          <p:spPr>
            <a:xfrm>
              <a:off x="252205" y="6679793"/>
              <a:ext cx="6840000" cy="240065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Recueille et référence les données client (par exemple : données de facturation client, de paiement fournisseurs…) ainsi que les éventuelles données supplémentaires (par exemple : base de données financières compilées par le cabinet, bases de données publiques…)  </a:t>
              </a:r>
            </a:p>
            <a:p>
              <a:pPr algn="l"/>
              <a:r>
                <a:rPr lang="fr-FR" dirty="0"/>
                <a:t>Applique des méthodologies d’analyse adaptées (construction d’indicateurs, modèles prédictifs, data visualisation…) pour répondre aux objectifs de la mission, par exemple : identification des zones de risques d’un SI, réalisation de prévisions d’évolution du chiffre d’affaire, construction d’un programme de détection d’anomalies dans la saisie des informations comptables…</a:t>
              </a:r>
            </a:p>
            <a:p>
              <a:pPr algn="l"/>
              <a:r>
                <a:rPr lang="fr-FR" dirty="0"/>
                <a:t>Enrichit le travail d’analyse de données par des entretiens auprès des interlocuteurs clés (exemple : DSI) ou par des analyses complémentaires (études de marché, </a:t>
              </a:r>
              <a:r>
                <a:rPr lang="fr-FR" i="1" dirty="0"/>
                <a:t>benchmarks</a:t>
              </a:r>
              <a:r>
                <a:rPr lang="fr-FR" dirty="0"/>
                <a:t>…) </a:t>
              </a:r>
            </a:p>
            <a:p>
              <a:pPr algn="l"/>
              <a:r>
                <a:rPr lang="fr-FR" dirty="0"/>
                <a:t>Fait régulièrement un point sur l’avancement des travaux auprès du client, s’assure du respect du budget et des délais</a:t>
              </a:r>
            </a:p>
            <a:p>
              <a:pPr algn="l"/>
              <a:r>
                <a:rPr lang="fr-FR" dirty="0"/>
                <a:t>Identifie les solutions envisageables et leviers d’action pour répondre aux enjeux stratégiques de l’entreprise, construit les plans d’actions avec le client (par exemple : identification d’un logiciel de comptabilité adapté aux enjeux de l’entreprise, ciblage d’investissements stratégiques, réorganisation des processus de traitement de l’information comptable…)</a:t>
              </a:r>
            </a:p>
          </p:txBody>
        </p:sp>
      </p:grpSp>
      <p:grpSp>
        <p:nvGrpSpPr>
          <p:cNvPr id="75" name="Groupe 74">
            <a:extLst>
              <a:ext uri="{FF2B5EF4-FFF2-40B4-BE49-F238E27FC236}">
                <a16:creationId xmlns:a16="http://schemas.microsoft.com/office/drawing/2014/main" id="{0AAC5BA1-D01A-4A12-89DC-D4A677A8CAEC}"/>
              </a:ext>
            </a:extLst>
          </p:cNvPr>
          <p:cNvGrpSpPr/>
          <p:nvPr/>
        </p:nvGrpSpPr>
        <p:grpSpPr>
          <a:xfrm>
            <a:off x="233676" y="8927066"/>
            <a:ext cx="6858529" cy="1671853"/>
            <a:chOff x="233676" y="9234338"/>
            <a:chExt cx="6858529" cy="1671853"/>
          </a:xfrm>
        </p:grpSpPr>
        <p:sp>
          <p:nvSpPr>
            <p:cNvPr id="76" name="ZoneTexte 75">
              <a:extLst>
                <a:ext uri="{FF2B5EF4-FFF2-40B4-BE49-F238E27FC236}">
                  <a16:creationId xmlns:a16="http://schemas.microsoft.com/office/drawing/2014/main" id="{5165AB26-8398-48ED-82F2-C3F37E77B237}"/>
                </a:ext>
              </a:extLst>
            </p:cNvPr>
            <p:cNvSpPr txBox="1"/>
            <p:nvPr/>
          </p:nvSpPr>
          <p:spPr>
            <a:xfrm>
              <a:off x="233676" y="9234338"/>
              <a:ext cx="6317923"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Développement de l’activité, veille « métier » et technologique </a:t>
              </a:r>
            </a:p>
          </p:txBody>
        </p:sp>
        <p:sp>
          <p:nvSpPr>
            <p:cNvPr id="77" name="ZoneTexte 76">
              <a:extLst>
                <a:ext uri="{FF2B5EF4-FFF2-40B4-BE49-F238E27FC236}">
                  <a16:creationId xmlns:a16="http://schemas.microsoft.com/office/drawing/2014/main" id="{0AC9BE44-814C-45F6-9960-EEDFAFAE8780}"/>
                </a:ext>
              </a:extLst>
            </p:cNvPr>
            <p:cNvSpPr txBox="1"/>
            <p:nvPr/>
          </p:nvSpPr>
          <p:spPr>
            <a:xfrm>
              <a:off x="252205" y="9428863"/>
              <a:ext cx="6840000" cy="1477328"/>
            </a:xfrm>
            <a:prstGeom prst="rect">
              <a:avLst/>
            </a:prstGeom>
            <a:noFill/>
          </p:spPr>
          <p:txBody>
            <a:bodyPr wrap="square" anchor="ctr">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S’appuie sur un travail de veille régulier pour alimenter sa pratique : veille « métier » sur les évolutions des problématiques comptables, financières, d’audit selon le type de clientèle accompagnée et veille technologique sur les évolutions des outils (logiciels, langage de programmations…) d’analyse de données</a:t>
              </a:r>
            </a:p>
            <a:p>
              <a:pPr algn="l"/>
              <a:r>
                <a:rPr lang="fr-FR" dirty="0"/>
                <a:t>Participe au développement des prestations du cabinet en se positionnant comme expert auprès des pôles d’activité du cabinet (expertise comptable, audit, conseil) : développement d’applications, de tableaux de bord, de prestations d’analyse de données… </a:t>
              </a:r>
            </a:p>
            <a:p>
              <a:pPr algn="l"/>
              <a:r>
                <a:rPr lang="fr-FR" dirty="0"/>
                <a:t>Entretient un réseau professionnel (dirigeants, consultants, Data </a:t>
              </a:r>
              <a:r>
                <a:rPr lang="fr-FR" dirty="0" err="1"/>
                <a:t>analyst</a:t>
              </a:r>
              <a:r>
                <a:rPr lang="fr-FR" dirty="0"/>
                <a:t> d’autres secteurs d’activité…) et met en valeur l’activité du cabinet en participant à des évènements et projets du cabinet (études, séminaires, rencontres professionnelles…)</a:t>
              </a:r>
            </a:p>
          </p:txBody>
        </p:sp>
      </p:grpSp>
      <p:pic>
        <p:nvPicPr>
          <p:cNvPr id="7" name="Image 6" descr="Une image contenant texte, Police, logo, Graphique&#10;&#10;Description générée automatiquement">
            <a:extLst>
              <a:ext uri="{FF2B5EF4-FFF2-40B4-BE49-F238E27FC236}">
                <a16:creationId xmlns:a16="http://schemas.microsoft.com/office/drawing/2014/main" id="{C5F85D09-F0A3-0618-071D-72E3C8D146E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7286" y="89001"/>
            <a:ext cx="1117053" cy="922337"/>
          </a:xfrm>
          <a:prstGeom prst="rect">
            <a:avLst/>
          </a:prstGeom>
        </p:spPr>
      </p:pic>
    </p:spTree>
    <p:extLst>
      <p:ext uri="{BB962C8B-B14F-4D97-AF65-F5344CB8AC3E}">
        <p14:creationId xmlns:p14="http://schemas.microsoft.com/office/powerpoint/2010/main" val="3933795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84" name="Groupe 183">
            <a:extLst>
              <a:ext uri="{FF2B5EF4-FFF2-40B4-BE49-F238E27FC236}">
                <a16:creationId xmlns:a16="http://schemas.microsoft.com/office/drawing/2014/main" id="{6FBFDE81-A642-46CE-90C9-6B9292ABC37E}"/>
              </a:ext>
            </a:extLst>
          </p:cNvPr>
          <p:cNvGrpSpPr/>
          <p:nvPr/>
        </p:nvGrpSpPr>
        <p:grpSpPr>
          <a:xfrm>
            <a:off x="149688" y="1555576"/>
            <a:ext cx="2842800" cy="369332"/>
            <a:chOff x="350572" y="2377258"/>
            <a:chExt cx="2842800" cy="369332"/>
          </a:xfrm>
        </p:grpSpPr>
        <p:sp>
          <p:nvSpPr>
            <p:cNvPr id="185" name="ZoneTexte 184">
              <a:extLst>
                <a:ext uri="{FF2B5EF4-FFF2-40B4-BE49-F238E27FC236}">
                  <a16:creationId xmlns:a16="http://schemas.microsoft.com/office/drawing/2014/main" id="{09715151-1A0E-44FD-A6B3-2F7BC2F3DA08}"/>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86" name="Triangle isocèle 185">
              <a:extLst>
                <a:ext uri="{FF2B5EF4-FFF2-40B4-BE49-F238E27FC236}">
                  <a16:creationId xmlns:a16="http://schemas.microsoft.com/office/drawing/2014/main" id="{8ED96F8C-9809-40FA-AAAD-2106B0353634}"/>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208" name="Connecteur droit 207">
            <a:extLst>
              <a:ext uri="{FF2B5EF4-FFF2-40B4-BE49-F238E27FC236}">
                <a16:creationId xmlns:a16="http://schemas.microsoft.com/office/drawing/2014/main" id="{69771BD5-6E32-44E4-B8F0-6BE5B94C3E64}"/>
              </a:ext>
            </a:extLst>
          </p:cNvPr>
          <p:cNvCxnSpPr>
            <a:cxnSpLocks/>
          </p:cNvCxnSpPr>
          <p:nvPr/>
        </p:nvCxnSpPr>
        <p:spPr>
          <a:xfrm>
            <a:off x="298723" y="1924908"/>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55" name="ZoneTexte 254">
            <a:extLst>
              <a:ext uri="{FF2B5EF4-FFF2-40B4-BE49-F238E27FC236}">
                <a16:creationId xmlns:a16="http://schemas.microsoft.com/office/drawing/2014/main" id="{A1AA1689-BA2C-4352-AA12-3CAEC5FD027E}"/>
              </a:ext>
            </a:extLst>
          </p:cNvPr>
          <p:cNvSpPr txBox="1"/>
          <p:nvPr/>
        </p:nvSpPr>
        <p:spPr>
          <a:xfrm>
            <a:off x="233264" y="6845811"/>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sp>
        <p:nvSpPr>
          <p:cNvPr id="132" name="ZoneTexte 131">
            <a:extLst>
              <a:ext uri="{FF2B5EF4-FFF2-40B4-BE49-F238E27FC236}">
                <a16:creationId xmlns:a16="http://schemas.microsoft.com/office/drawing/2014/main" id="{C6D215BB-1927-4A9E-81A9-AA44B45B6100}"/>
              </a:ext>
            </a:extLst>
          </p:cNvPr>
          <p:cNvSpPr txBox="1"/>
          <p:nvPr/>
        </p:nvSpPr>
        <p:spPr>
          <a:xfrm>
            <a:off x="233264" y="2003897"/>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sp>
        <p:nvSpPr>
          <p:cNvPr id="133" name="ZoneTexte 132">
            <a:extLst>
              <a:ext uri="{FF2B5EF4-FFF2-40B4-BE49-F238E27FC236}">
                <a16:creationId xmlns:a16="http://schemas.microsoft.com/office/drawing/2014/main" id="{F587C10D-AC6E-45B3-BF83-D6319499706F}"/>
              </a:ext>
            </a:extLst>
          </p:cNvPr>
          <p:cNvSpPr txBox="1"/>
          <p:nvPr/>
        </p:nvSpPr>
        <p:spPr>
          <a:xfrm>
            <a:off x="4692506" y="2311238"/>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134" name="ZoneTexte 133">
            <a:extLst>
              <a:ext uri="{FF2B5EF4-FFF2-40B4-BE49-F238E27FC236}">
                <a16:creationId xmlns:a16="http://schemas.microsoft.com/office/drawing/2014/main" id="{04F9E212-75A1-4AA9-9A73-906423549C68}"/>
              </a:ext>
            </a:extLst>
          </p:cNvPr>
          <p:cNvSpPr txBox="1"/>
          <p:nvPr/>
        </p:nvSpPr>
        <p:spPr>
          <a:xfrm>
            <a:off x="1693913" y="2227182"/>
            <a:ext cx="3956910"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136" name="ZoneTexte 135">
            <a:extLst>
              <a:ext uri="{FF2B5EF4-FFF2-40B4-BE49-F238E27FC236}">
                <a16:creationId xmlns:a16="http://schemas.microsoft.com/office/drawing/2014/main" id="{AB640B82-2EE7-4FF0-9657-1912AF3F122C}"/>
              </a:ext>
            </a:extLst>
          </p:cNvPr>
          <p:cNvSpPr txBox="1"/>
          <p:nvPr/>
        </p:nvSpPr>
        <p:spPr>
          <a:xfrm>
            <a:off x="-648" y="2311238"/>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cxnSp>
        <p:nvCxnSpPr>
          <p:cNvPr id="137" name="Connecteur droit 136">
            <a:extLst>
              <a:ext uri="{FF2B5EF4-FFF2-40B4-BE49-F238E27FC236}">
                <a16:creationId xmlns:a16="http://schemas.microsoft.com/office/drawing/2014/main" id="{35DDEFAF-CA16-4B2F-923E-EF9A0E56AB1C}"/>
              </a:ext>
            </a:extLst>
          </p:cNvPr>
          <p:cNvCxnSpPr/>
          <p:nvPr/>
        </p:nvCxnSpPr>
        <p:spPr>
          <a:xfrm flipV="1">
            <a:off x="238250" y="2609602"/>
            <a:ext cx="698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Connecteur droit 160">
            <a:extLst>
              <a:ext uri="{FF2B5EF4-FFF2-40B4-BE49-F238E27FC236}">
                <a16:creationId xmlns:a16="http://schemas.microsoft.com/office/drawing/2014/main" id="{4DD5C89A-6085-4ACB-9449-06A1A6E90BF0}"/>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29" name="Groupe 28">
            <a:extLst>
              <a:ext uri="{FF2B5EF4-FFF2-40B4-BE49-F238E27FC236}">
                <a16:creationId xmlns:a16="http://schemas.microsoft.com/office/drawing/2014/main" id="{19C6D838-0EA0-4947-A8D1-1C0793B57DA0}"/>
              </a:ext>
            </a:extLst>
          </p:cNvPr>
          <p:cNvGrpSpPr/>
          <p:nvPr/>
        </p:nvGrpSpPr>
        <p:grpSpPr>
          <a:xfrm>
            <a:off x="205409" y="5662635"/>
            <a:ext cx="7193991" cy="507831"/>
            <a:chOff x="98900" y="5811621"/>
            <a:chExt cx="7193991" cy="507831"/>
          </a:xfrm>
        </p:grpSpPr>
        <p:sp>
          <p:nvSpPr>
            <p:cNvPr id="271" name="ZoneTexte 270">
              <a:extLst>
                <a:ext uri="{FF2B5EF4-FFF2-40B4-BE49-F238E27FC236}">
                  <a16:creationId xmlns:a16="http://schemas.microsoft.com/office/drawing/2014/main" id="{92F80A0A-6132-4690-B35E-8046D31A47AC}"/>
                </a:ext>
              </a:extLst>
            </p:cNvPr>
            <p:cNvSpPr txBox="1"/>
            <p:nvPr/>
          </p:nvSpPr>
          <p:spPr>
            <a:xfrm>
              <a:off x="98900" y="5865481"/>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Sécurité des échanges de données avec l'externe</a:t>
              </a:r>
            </a:p>
          </p:txBody>
        </p:sp>
        <p:sp>
          <p:nvSpPr>
            <p:cNvPr id="180" name="Rectangle 179">
              <a:extLst>
                <a:ext uri="{FF2B5EF4-FFF2-40B4-BE49-F238E27FC236}">
                  <a16:creationId xmlns:a16="http://schemas.microsoft.com/office/drawing/2014/main" id="{5AB6A684-C315-4F96-9F0C-DB71AC7E6F58}"/>
                </a:ext>
              </a:extLst>
            </p:cNvPr>
            <p:cNvSpPr/>
            <p:nvPr/>
          </p:nvSpPr>
          <p:spPr>
            <a:xfrm>
              <a:off x="5239404" y="5811621"/>
              <a:ext cx="2053487"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Mettre en place les infrastructures technologiques adaptées à un échange de données (ex : API…)</a:t>
              </a:r>
            </a:p>
          </p:txBody>
        </p:sp>
        <p:grpSp>
          <p:nvGrpSpPr>
            <p:cNvPr id="2" name="Groupe 1">
              <a:extLst>
                <a:ext uri="{FF2B5EF4-FFF2-40B4-BE49-F238E27FC236}">
                  <a16:creationId xmlns:a16="http://schemas.microsoft.com/office/drawing/2014/main" id="{E59B7290-41BB-40C0-94A6-9B87D239C2E1}"/>
                </a:ext>
              </a:extLst>
            </p:cNvPr>
            <p:cNvGrpSpPr/>
            <p:nvPr/>
          </p:nvGrpSpPr>
          <p:grpSpPr>
            <a:xfrm>
              <a:off x="1835679" y="5813536"/>
              <a:ext cx="3466824" cy="504000"/>
              <a:chOff x="1835679" y="5813536"/>
              <a:chExt cx="3466824" cy="504000"/>
            </a:xfrm>
          </p:grpSpPr>
          <p:grpSp>
            <p:nvGrpSpPr>
              <p:cNvPr id="336" name="Groupe 335">
                <a:extLst>
                  <a:ext uri="{FF2B5EF4-FFF2-40B4-BE49-F238E27FC236}">
                    <a16:creationId xmlns:a16="http://schemas.microsoft.com/office/drawing/2014/main" id="{57CAE57E-6EAB-402C-A1BB-7AB8BF723B5D}"/>
                  </a:ext>
                </a:extLst>
              </p:cNvPr>
              <p:cNvGrpSpPr/>
              <p:nvPr/>
            </p:nvGrpSpPr>
            <p:grpSpPr>
              <a:xfrm>
                <a:off x="1835679" y="5813536"/>
                <a:ext cx="3405719" cy="504000"/>
                <a:chOff x="1907629" y="2769899"/>
                <a:chExt cx="3405719" cy="504000"/>
              </a:xfrm>
            </p:grpSpPr>
            <p:sp>
              <p:nvSpPr>
                <p:cNvPr id="337" name="Rectangle 336">
                  <a:extLst>
                    <a:ext uri="{FF2B5EF4-FFF2-40B4-BE49-F238E27FC236}">
                      <a16:creationId xmlns:a16="http://schemas.microsoft.com/office/drawing/2014/main" id="{C040753F-0786-4DB7-AFB8-FC245A3923C0}"/>
                    </a:ext>
                  </a:extLst>
                </p:cNvPr>
                <p:cNvSpPr/>
                <p:nvPr/>
              </p:nvSpPr>
              <p:spPr>
                <a:xfrm>
                  <a:off x="2052761" y="27698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8" name="Groupe 337">
                  <a:extLst>
                    <a:ext uri="{FF2B5EF4-FFF2-40B4-BE49-F238E27FC236}">
                      <a16:creationId xmlns:a16="http://schemas.microsoft.com/office/drawing/2014/main" id="{F41CF2C2-82EC-4826-951B-B3FC69032768}"/>
                    </a:ext>
                  </a:extLst>
                </p:cNvPr>
                <p:cNvGrpSpPr/>
                <p:nvPr/>
              </p:nvGrpSpPr>
              <p:grpSpPr>
                <a:xfrm>
                  <a:off x="1907629" y="2769899"/>
                  <a:ext cx="271472" cy="504000"/>
                  <a:chOff x="1903658" y="4003285"/>
                  <a:chExt cx="265051" cy="504000"/>
                </a:xfrm>
              </p:grpSpPr>
              <p:cxnSp>
                <p:nvCxnSpPr>
                  <p:cNvPr id="339" name="Connecteur droit 338">
                    <a:extLst>
                      <a:ext uri="{FF2B5EF4-FFF2-40B4-BE49-F238E27FC236}">
                        <a16:creationId xmlns:a16="http://schemas.microsoft.com/office/drawing/2014/main" id="{A85466AC-360A-4FA8-8292-1E5C3AA0C1F5}"/>
                      </a:ext>
                    </a:extLst>
                  </p:cNvPr>
                  <p:cNvCxnSpPr>
                    <a:cxnSpLocks/>
                  </p:cNvCxnSpPr>
                  <p:nvPr/>
                </p:nvCxnSpPr>
                <p:spPr>
                  <a:xfrm>
                    <a:off x="2036183" y="40032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40" name="Ellipse 339">
                    <a:extLst>
                      <a:ext uri="{FF2B5EF4-FFF2-40B4-BE49-F238E27FC236}">
                        <a16:creationId xmlns:a16="http://schemas.microsoft.com/office/drawing/2014/main" id="{793B9EEC-802F-409C-9A61-46481D178DDB}"/>
                      </a:ext>
                    </a:extLst>
                  </p:cNvPr>
                  <p:cNvSpPr/>
                  <p:nvPr/>
                </p:nvSpPr>
                <p:spPr>
                  <a:xfrm>
                    <a:off x="1903658" y="41368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40" name="Rectangle 439">
                <a:extLst>
                  <a:ext uri="{FF2B5EF4-FFF2-40B4-BE49-F238E27FC236}">
                    <a16:creationId xmlns:a16="http://schemas.microsoft.com/office/drawing/2014/main" id="{8C73D362-3378-4050-85D5-C819CCFE0280}"/>
                  </a:ext>
                </a:extLst>
              </p:cNvPr>
              <p:cNvSpPr/>
              <p:nvPr/>
            </p:nvSpPr>
            <p:spPr>
              <a:xfrm>
                <a:off x="2062503" y="5865481"/>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Mettre en œuvre une démarche de sécurisation des échanges de données </a:t>
                </a:r>
              </a:p>
            </p:txBody>
          </p:sp>
        </p:grpSp>
      </p:grpSp>
      <p:grpSp>
        <p:nvGrpSpPr>
          <p:cNvPr id="17" name="Groupe 16">
            <a:extLst>
              <a:ext uri="{FF2B5EF4-FFF2-40B4-BE49-F238E27FC236}">
                <a16:creationId xmlns:a16="http://schemas.microsoft.com/office/drawing/2014/main" id="{993E20E4-8629-4177-850A-E7AF52CC3F46}"/>
              </a:ext>
            </a:extLst>
          </p:cNvPr>
          <p:cNvGrpSpPr/>
          <p:nvPr/>
        </p:nvGrpSpPr>
        <p:grpSpPr>
          <a:xfrm>
            <a:off x="205409" y="5047034"/>
            <a:ext cx="7069791" cy="553998"/>
            <a:chOff x="205409" y="5176047"/>
            <a:chExt cx="7069791" cy="553998"/>
          </a:xfrm>
        </p:grpSpPr>
        <p:sp>
          <p:nvSpPr>
            <p:cNvPr id="269" name="ZoneTexte 268">
              <a:extLst>
                <a:ext uri="{FF2B5EF4-FFF2-40B4-BE49-F238E27FC236}">
                  <a16:creationId xmlns:a16="http://schemas.microsoft.com/office/drawing/2014/main" id="{BE4A6FEA-CEE8-42CF-8D97-BD511FD0BB01}"/>
                </a:ext>
              </a:extLst>
            </p:cNvPr>
            <p:cNvSpPr txBox="1"/>
            <p:nvPr/>
          </p:nvSpPr>
          <p:spPr>
            <a:xfrm>
              <a:off x="205409" y="5176047"/>
              <a:ext cx="1845057"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Production de livrables répondant à une problématique client</a:t>
              </a:r>
            </a:p>
          </p:txBody>
        </p:sp>
        <p:sp>
          <p:nvSpPr>
            <p:cNvPr id="357" name="Rectangle 356">
              <a:extLst>
                <a:ext uri="{FF2B5EF4-FFF2-40B4-BE49-F238E27FC236}">
                  <a16:creationId xmlns:a16="http://schemas.microsoft.com/office/drawing/2014/main" id="{B6A0A7A7-4DCE-4CB7-8EFF-BBD58C89DD5D}"/>
                </a:ext>
              </a:extLst>
            </p:cNvPr>
            <p:cNvSpPr/>
            <p:nvPr/>
          </p:nvSpPr>
          <p:spPr>
            <a:xfrm>
              <a:off x="5326559" y="5199131"/>
              <a:ext cx="1948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Restituer des résultats sous des format variées : applications, rapport écrit, visualisations…</a:t>
              </a:r>
            </a:p>
          </p:txBody>
        </p:sp>
        <p:grpSp>
          <p:nvGrpSpPr>
            <p:cNvPr id="331" name="Groupe 330">
              <a:extLst>
                <a:ext uri="{FF2B5EF4-FFF2-40B4-BE49-F238E27FC236}">
                  <a16:creationId xmlns:a16="http://schemas.microsoft.com/office/drawing/2014/main" id="{8DA7CB9C-FF53-4B24-86AB-53D119C6131B}"/>
                </a:ext>
              </a:extLst>
            </p:cNvPr>
            <p:cNvGrpSpPr/>
            <p:nvPr/>
          </p:nvGrpSpPr>
          <p:grpSpPr>
            <a:xfrm>
              <a:off x="1942188" y="5201046"/>
              <a:ext cx="3405719" cy="504000"/>
              <a:chOff x="1907629" y="2843954"/>
              <a:chExt cx="3405719" cy="504000"/>
            </a:xfrm>
          </p:grpSpPr>
          <p:sp>
            <p:nvSpPr>
              <p:cNvPr id="332" name="Rectangle 331">
                <a:extLst>
                  <a:ext uri="{FF2B5EF4-FFF2-40B4-BE49-F238E27FC236}">
                    <a16:creationId xmlns:a16="http://schemas.microsoft.com/office/drawing/2014/main" id="{6D4CDBF9-31D6-4930-A2DF-0601844DD1AC}"/>
                  </a:ext>
                </a:extLst>
              </p:cNvPr>
              <p:cNvSpPr/>
              <p:nvPr/>
            </p:nvSpPr>
            <p:spPr>
              <a:xfrm>
                <a:off x="2052761" y="284395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3" name="Groupe 332">
                <a:extLst>
                  <a:ext uri="{FF2B5EF4-FFF2-40B4-BE49-F238E27FC236}">
                    <a16:creationId xmlns:a16="http://schemas.microsoft.com/office/drawing/2014/main" id="{CBA849EC-FEBA-4775-A747-DF4096F1A32B}"/>
                  </a:ext>
                </a:extLst>
              </p:cNvPr>
              <p:cNvGrpSpPr/>
              <p:nvPr/>
            </p:nvGrpSpPr>
            <p:grpSpPr>
              <a:xfrm>
                <a:off x="1907629" y="2843954"/>
                <a:ext cx="271472" cy="504000"/>
                <a:chOff x="1903658" y="4077340"/>
                <a:chExt cx="265051" cy="504000"/>
              </a:xfrm>
            </p:grpSpPr>
            <p:cxnSp>
              <p:nvCxnSpPr>
                <p:cNvPr id="334" name="Connecteur droit 333">
                  <a:extLst>
                    <a:ext uri="{FF2B5EF4-FFF2-40B4-BE49-F238E27FC236}">
                      <a16:creationId xmlns:a16="http://schemas.microsoft.com/office/drawing/2014/main" id="{C1AEB666-3357-4476-8A55-C3637A45BDC2}"/>
                    </a:ext>
                  </a:extLst>
                </p:cNvPr>
                <p:cNvCxnSpPr>
                  <a:cxnSpLocks/>
                </p:cNvCxnSpPr>
                <p:nvPr/>
              </p:nvCxnSpPr>
              <p:spPr>
                <a:xfrm>
                  <a:off x="2036183" y="4077340"/>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35" name="Ellipse 334">
                  <a:extLst>
                    <a:ext uri="{FF2B5EF4-FFF2-40B4-BE49-F238E27FC236}">
                      <a16:creationId xmlns:a16="http://schemas.microsoft.com/office/drawing/2014/main" id="{781AD12E-50B0-4AEB-9384-75B3566F6558}"/>
                    </a:ext>
                  </a:extLst>
                </p:cNvPr>
                <p:cNvSpPr/>
                <p:nvPr/>
              </p:nvSpPr>
              <p:spPr>
                <a:xfrm>
                  <a:off x="1903658" y="4210888"/>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41" name="Rectangle 440">
              <a:extLst>
                <a:ext uri="{FF2B5EF4-FFF2-40B4-BE49-F238E27FC236}">
                  <a16:creationId xmlns:a16="http://schemas.microsoft.com/office/drawing/2014/main" id="{8040C9E9-C4B8-423C-A0E1-6BF6AFEC50AE}"/>
                </a:ext>
              </a:extLst>
            </p:cNvPr>
            <p:cNvSpPr/>
            <p:nvPr/>
          </p:nvSpPr>
          <p:spPr>
            <a:xfrm>
              <a:off x="2169012" y="5176047"/>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Réaliser et formaliser des analyses s'appuyant sur une variété de matériaux et des préconisations articulées aux problématiques spécifiques du client </a:t>
              </a:r>
            </a:p>
          </p:txBody>
        </p:sp>
      </p:grpSp>
      <p:grpSp>
        <p:nvGrpSpPr>
          <p:cNvPr id="5" name="Groupe 4">
            <a:extLst>
              <a:ext uri="{FF2B5EF4-FFF2-40B4-BE49-F238E27FC236}">
                <a16:creationId xmlns:a16="http://schemas.microsoft.com/office/drawing/2014/main" id="{2D0D86F7-46F1-48BC-A3DB-75EB036B616D}"/>
              </a:ext>
            </a:extLst>
          </p:cNvPr>
          <p:cNvGrpSpPr/>
          <p:nvPr/>
        </p:nvGrpSpPr>
        <p:grpSpPr>
          <a:xfrm>
            <a:off x="205409" y="3861997"/>
            <a:ext cx="7142579" cy="507831"/>
            <a:chOff x="205409" y="4055594"/>
            <a:chExt cx="7142579" cy="507831"/>
          </a:xfrm>
        </p:grpSpPr>
        <p:sp>
          <p:nvSpPr>
            <p:cNvPr id="257" name="ZoneTexte 256">
              <a:extLst>
                <a:ext uri="{FF2B5EF4-FFF2-40B4-BE49-F238E27FC236}">
                  <a16:creationId xmlns:a16="http://schemas.microsoft.com/office/drawing/2014/main" id="{53914EAE-EF9A-4430-B2A0-F5F68E9DED94}"/>
                </a:ext>
              </a:extLst>
            </p:cNvPr>
            <p:cNvSpPr txBox="1"/>
            <p:nvPr/>
          </p:nvSpPr>
          <p:spPr>
            <a:xfrm>
              <a:off x="205409" y="4186399"/>
              <a:ext cx="1675673"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Utiliser un logiciel métier</a:t>
              </a:r>
            </a:p>
          </p:txBody>
        </p:sp>
        <p:sp>
          <p:nvSpPr>
            <p:cNvPr id="354" name="Rectangle 353">
              <a:extLst>
                <a:ext uri="{FF2B5EF4-FFF2-40B4-BE49-F238E27FC236}">
                  <a16:creationId xmlns:a16="http://schemas.microsoft.com/office/drawing/2014/main" id="{DB7EF706-8C78-4E32-931C-FB6F6E2B19DA}"/>
                </a:ext>
              </a:extLst>
            </p:cNvPr>
            <p:cNvSpPr/>
            <p:nvPr/>
          </p:nvSpPr>
          <p:spPr>
            <a:xfrm>
              <a:off x="5377347" y="4055594"/>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Créer un outil de détection de fraude pour une entreprise d’assurance</a:t>
              </a:r>
            </a:p>
          </p:txBody>
        </p:sp>
        <p:sp>
          <p:nvSpPr>
            <p:cNvPr id="322" name="Rectangle 321">
              <a:extLst>
                <a:ext uri="{FF2B5EF4-FFF2-40B4-BE49-F238E27FC236}">
                  <a16:creationId xmlns:a16="http://schemas.microsoft.com/office/drawing/2014/main" id="{CB191A3C-EC4D-4967-98BE-4B8C913179DF}"/>
                </a:ext>
              </a:extLst>
            </p:cNvPr>
            <p:cNvSpPr/>
            <p:nvPr/>
          </p:nvSpPr>
          <p:spPr>
            <a:xfrm>
              <a:off x="2087320" y="405750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3" name="Groupe 322">
              <a:extLst>
                <a:ext uri="{FF2B5EF4-FFF2-40B4-BE49-F238E27FC236}">
                  <a16:creationId xmlns:a16="http://schemas.microsoft.com/office/drawing/2014/main" id="{2829419E-A267-4219-865B-191D1F349738}"/>
                </a:ext>
              </a:extLst>
            </p:cNvPr>
            <p:cNvGrpSpPr/>
            <p:nvPr/>
          </p:nvGrpSpPr>
          <p:grpSpPr>
            <a:xfrm>
              <a:off x="1942188" y="4057509"/>
              <a:ext cx="271472" cy="504000"/>
              <a:chOff x="1903658" y="4072535"/>
              <a:chExt cx="265051" cy="504000"/>
            </a:xfrm>
          </p:grpSpPr>
          <p:cxnSp>
            <p:nvCxnSpPr>
              <p:cNvPr id="324" name="Connecteur droit 323">
                <a:extLst>
                  <a:ext uri="{FF2B5EF4-FFF2-40B4-BE49-F238E27FC236}">
                    <a16:creationId xmlns:a16="http://schemas.microsoft.com/office/drawing/2014/main" id="{A38ECAA5-9A5B-426D-8174-EC1E5F3CF91F}"/>
                  </a:ext>
                </a:extLst>
              </p:cNvPr>
              <p:cNvCxnSpPr>
                <a:cxnSpLocks/>
              </p:cNvCxnSpPr>
              <p:nvPr/>
            </p:nvCxnSpPr>
            <p:spPr>
              <a:xfrm>
                <a:off x="2036183" y="4072535"/>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5" name="Ellipse 324">
                <a:extLst>
                  <a:ext uri="{FF2B5EF4-FFF2-40B4-BE49-F238E27FC236}">
                    <a16:creationId xmlns:a16="http://schemas.microsoft.com/office/drawing/2014/main" id="{5CF118CD-ECAD-412D-8D54-C398A1BDA78A}"/>
                  </a:ext>
                </a:extLst>
              </p:cNvPr>
              <p:cNvSpPr/>
              <p:nvPr/>
            </p:nvSpPr>
            <p:spPr>
              <a:xfrm>
                <a:off x="1903658" y="420608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449" name="Rectangle 448">
              <a:extLst>
                <a:ext uri="{FF2B5EF4-FFF2-40B4-BE49-F238E27FC236}">
                  <a16:creationId xmlns:a16="http://schemas.microsoft.com/office/drawing/2014/main" id="{0293FA28-C73C-49BA-82F1-0C6E3CE37E01}"/>
                </a:ext>
              </a:extLst>
            </p:cNvPr>
            <p:cNvSpPr/>
            <p:nvPr/>
          </p:nvSpPr>
          <p:spPr>
            <a:xfrm>
              <a:off x="2169012" y="4109454"/>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Maîtriser l'ensemble des fonctionnalités et gérer les cas complexes</a:t>
              </a:r>
            </a:p>
          </p:txBody>
        </p:sp>
      </p:grpSp>
      <p:grpSp>
        <p:nvGrpSpPr>
          <p:cNvPr id="3" name="Groupe 2">
            <a:extLst>
              <a:ext uri="{FF2B5EF4-FFF2-40B4-BE49-F238E27FC236}">
                <a16:creationId xmlns:a16="http://schemas.microsoft.com/office/drawing/2014/main" id="{EF3FE933-8416-47B2-B765-99C92BA6A004}"/>
              </a:ext>
            </a:extLst>
          </p:cNvPr>
          <p:cNvGrpSpPr/>
          <p:nvPr/>
        </p:nvGrpSpPr>
        <p:grpSpPr>
          <a:xfrm>
            <a:off x="205409" y="4431432"/>
            <a:ext cx="7208162" cy="553998"/>
            <a:chOff x="205409" y="3792940"/>
            <a:chExt cx="7208162" cy="553998"/>
          </a:xfrm>
        </p:grpSpPr>
        <p:sp>
          <p:nvSpPr>
            <p:cNvPr id="327" name="Rectangle 326">
              <a:extLst>
                <a:ext uri="{FF2B5EF4-FFF2-40B4-BE49-F238E27FC236}">
                  <a16:creationId xmlns:a16="http://schemas.microsoft.com/office/drawing/2014/main" id="{0D475A1B-461C-4A9A-A236-90831B4E7702}"/>
                </a:ext>
              </a:extLst>
            </p:cNvPr>
            <p:cNvSpPr/>
            <p:nvPr/>
          </p:nvSpPr>
          <p:spPr>
            <a:xfrm>
              <a:off x="2087320" y="381793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258" name="ZoneTexte 257">
              <a:extLst>
                <a:ext uri="{FF2B5EF4-FFF2-40B4-BE49-F238E27FC236}">
                  <a16:creationId xmlns:a16="http://schemas.microsoft.com/office/drawing/2014/main" id="{850CAB72-FA7C-431B-8774-E5F68B7CBF1D}"/>
                </a:ext>
              </a:extLst>
            </p:cNvPr>
            <p:cNvSpPr txBox="1"/>
            <p:nvPr/>
          </p:nvSpPr>
          <p:spPr>
            <a:xfrm>
              <a:off x="205409" y="3792940"/>
              <a:ext cx="17671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Process et méthodologies de travail spécifiques au domaine de spécialité</a:t>
              </a:r>
            </a:p>
          </p:txBody>
        </p:sp>
        <p:sp>
          <p:nvSpPr>
            <p:cNvPr id="355" name="Rectangle 354">
              <a:extLst>
                <a:ext uri="{FF2B5EF4-FFF2-40B4-BE49-F238E27FC236}">
                  <a16:creationId xmlns:a16="http://schemas.microsoft.com/office/drawing/2014/main" id="{98A41055-EB25-480F-941E-B1A9FFC91A90}"/>
                </a:ext>
              </a:extLst>
            </p:cNvPr>
            <p:cNvSpPr/>
            <p:nvPr/>
          </p:nvSpPr>
          <p:spPr>
            <a:xfrm>
              <a:off x="5326558" y="3816024"/>
              <a:ext cx="2087013"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Construire de nouvelles offres de conseil en s’appuyant sur l’analyse de données</a:t>
              </a:r>
            </a:p>
          </p:txBody>
        </p:sp>
        <p:grpSp>
          <p:nvGrpSpPr>
            <p:cNvPr id="328" name="Groupe 327">
              <a:extLst>
                <a:ext uri="{FF2B5EF4-FFF2-40B4-BE49-F238E27FC236}">
                  <a16:creationId xmlns:a16="http://schemas.microsoft.com/office/drawing/2014/main" id="{4394A870-D55C-4120-BBF3-7E72C0412132}"/>
                </a:ext>
              </a:extLst>
            </p:cNvPr>
            <p:cNvGrpSpPr/>
            <p:nvPr/>
          </p:nvGrpSpPr>
          <p:grpSpPr>
            <a:xfrm>
              <a:off x="1942188" y="3817939"/>
              <a:ext cx="271472" cy="504000"/>
              <a:chOff x="1903658" y="3974987"/>
              <a:chExt cx="265051" cy="504000"/>
            </a:xfrm>
          </p:grpSpPr>
          <p:cxnSp>
            <p:nvCxnSpPr>
              <p:cNvPr id="329" name="Connecteur droit 328">
                <a:extLst>
                  <a:ext uri="{FF2B5EF4-FFF2-40B4-BE49-F238E27FC236}">
                    <a16:creationId xmlns:a16="http://schemas.microsoft.com/office/drawing/2014/main" id="{3F1D7B0B-9864-498F-8720-FC54029DA99A}"/>
                  </a:ext>
                </a:extLst>
              </p:cNvPr>
              <p:cNvCxnSpPr>
                <a:cxnSpLocks/>
              </p:cNvCxnSpPr>
              <p:nvPr/>
            </p:nvCxnSpPr>
            <p:spPr>
              <a:xfrm>
                <a:off x="2036183" y="3974987"/>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30" name="Ellipse 329">
                <a:extLst>
                  <a:ext uri="{FF2B5EF4-FFF2-40B4-BE49-F238E27FC236}">
                    <a16:creationId xmlns:a16="http://schemas.microsoft.com/office/drawing/2014/main" id="{3D9C0E5B-C055-4CB7-BEEE-1AC4D71A70FE}"/>
                  </a:ext>
                </a:extLst>
              </p:cNvPr>
              <p:cNvSpPr/>
              <p:nvPr/>
            </p:nvSpPr>
            <p:spPr>
              <a:xfrm>
                <a:off x="1903658" y="4108535"/>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450" name="Rectangle 449">
              <a:extLst>
                <a:ext uri="{FF2B5EF4-FFF2-40B4-BE49-F238E27FC236}">
                  <a16:creationId xmlns:a16="http://schemas.microsoft.com/office/drawing/2014/main" id="{239BDA74-ED90-4CE5-B281-4E1F09F762C2}"/>
                </a:ext>
              </a:extLst>
            </p:cNvPr>
            <p:cNvSpPr/>
            <p:nvPr/>
          </p:nvSpPr>
          <p:spPr>
            <a:xfrm>
              <a:off x="2169012" y="3792940"/>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Intégrer les évolutions réglementaires, économiques et technologiques pour créer et diffuser de nouveaux process et modes de travail </a:t>
              </a:r>
            </a:p>
          </p:txBody>
        </p:sp>
      </p:grpSp>
      <p:grpSp>
        <p:nvGrpSpPr>
          <p:cNvPr id="138" name="Groupe 137">
            <a:extLst>
              <a:ext uri="{FF2B5EF4-FFF2-40B4-BE49-F238E27FC236}">
                <a16:creationId xmlns:a16="http://schemas.microsoft.com/office/drawing/2014/main" id="{74717295-218C-4C08-9CE7-F17047296710}"/>
              </a:ext>
            </a:extLst>
          </p:cNvPr>
          <p:cNvGrpSpPr/>
          <p:nvPr/>
        </p:nvGrpSpPr>
        <p:grpSpPr>
          <a:xfrm>
            <a:off x="3995753" y="1501255"/>
            <a:ext cx="3456384" cy="481018"/>
            <a:chOff x="3635821" y="1491960"/>
            <a:chExt cx="3456384" cy="481018"/>
          </a:xfrm>
        </p:grpSpPr>
        <p:grpSp>
          <p:nvGrpSpPr>
            <p:cNvPr id="139" name="Groupe 138">
              <a:extLst>
                <a:ext uri="{FF2B5EF4-FFF2-40B4-BE49-F238E27FC236}">
                  <a16:creationId xmlns:a16="http://schemas.microsoft.com/office/drawing/2014/main" id="{26B70494-C0F3-4BB8-A16C-743E92AB026C}"/>
                </a:ext>
              </a:extLst>
            </p:cNvPr>
            <p:cNvGrpSpPr/>
            <p:nvPr/>
          </p:nvGrpSpPr>
          <p:grpSpPr>
            <a:xfrm>
              <a:off x="3747100" y="1491960"/>
              <a:ext cx="3129082" cy="451140"/>
              <a:chOff x="3747100" y="1491960"/>
              <a:chExt cx="3129082" cy="451140"/>
            </a:xfrm>
          </p:grpSpPr>
          <p:sp>
            <p:nvSpPr>
              <p:cNvPr id="175" name="Rectangle 174">
                <a:extLst>
                  <a:ext uri="{FF2B5EF4-FFF2-40B4-BE49-F238E27FC236}">
                    <a16:creationId xmlns:a16="http://schemas.microsoft.com/office/drawing/2014/main" id="{318BAB1A-E695-48F7-BA25-87F99DE8B68C}"/>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176" name="ZoneTexte 175">
                <a:extLst>
                  <a:ext uri="{FF2B5EF4-FFF2-40B4-BE49-F238E27FC236}">
                    <a16:creationId xmlns:a16="http://schemas.microsoft.com/office/drawing/2014/main" id="{D4D0B925-FFBE-4DE7-A6AC-B4B7E0B86F66}"/>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140" name="Groupe 139">
              <a:extLst>
                <a:ext uri="{FF2B5EF4-FFF2-40B4-BE49-F238E27FC236}">
                  <a16:creationId xmlns:a16="http://schemas.microsoft.com/office/drawing/2014/main" id="{76265C3D-CC2C-4137-9CAD-1B973BC9CB0A}"/>
                </a:ext>
              </a:extLst>
            </p:cNvPr>
            <p:cNvGrpSpPr/>
            <p:nvPr/>
          </p:nvGrpSpPr>
          <p:grpSpPr>
            <a:xfrm>
              <a:off x="5145033" y="1669592"/>
              <a:ext cx="1192567" cy="303386"/>
              <a:chOff x="5501712" y="1669592"/>
              <a:chExt cx="1192567" cy="303386"/>
            </a:xfrm>
          </p:grpSpPr>
          <p:sp>
            <p:nvSpPr>
              <p:cNvPr id="173" name="ZoneTexte 172">
                <a:extLst>
                  <a:ext uri="{FF2B5EF4-FFF2-40B4-BE49-F238E27FC236}">
                    <a16:creationId xmlns:a16="http://schemas.microsoft.com/office/drawing/2014/main" id="{4204D8CB-8682-4A16-A638-D7B729B8B9C0}"/>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174" name="Ellipse 173">
                <a:extLst>
                  <a:ext uri="{FF2B5EF4-FFF2-40B4-BE49-F238E27FC236}">
                    <a16:creationId xmlns:a16="http://schemas.microsoft.com/office/drawing/2014/main" id="{5A6BBC2B-9F94-4E7C-A9B0-86841B690A39}"/>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141" name="Groupe 140">
              <a:extLst>
                <a:ext uri="{FF2B5EF4-FFF2-40B4-BE49-F238E27FC236}">
                  <a16:creationId xmlns:a16="http://schemas.microsoft.com/office/drawing/2014/main" id="{4C2E0B89-7242-417C-A4C6-E6F12F046B42}"/>
                </a:ext>
              </a:extLst>
            </p:cNvPr>
            <p:cNvGrpSpPr/>
            <p:nvPr/>
          </p:nvGrpSpPr>
          <p:grpSpPr>
            <a:xfrm>
              <a:off x="5899638" y="1669592"/>
              <a:ext cx="1192567" cy="303386"/>
              <a:chOff x="6322879" y="1669592"/>
              <a:chExt cx="1192567" cy="303386"/>
            </a:xfrm>
          </p:grpSpPr>
          <p:sp>
            <p:nvSpPr>
              <p:cNvPr id="163" name="ZoneTexte 162">
                <a:extLst>
                  <a:ext uri="{FF2B5EF4-FFF2-40B4-BE49-F238E27FC236}">
                    <a16:creationId xmlns:a16="http://schemas.microsoft.com/office/drawing/2014/main" id="{DDFD42BC-288D-45F4-8FA9-EF4DC3E98AA3}"/>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164" name="Ellipse 163">
                <a:extLst>
                  <a:ext uri="{FF2B5EF4-FFF2-40B4-BE49-F238E27FC236}">
                    <a16:creationId xmlns:a16="http://schemas.microsoft.com/office/drawing/2014/main" id="{7F14CCB4-6157-4FB7-91EF-2ADDE8233595}"/>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147" name="Groupe 146">
              <a:extLst>
                <a:ext uri="{FF2B5EF4-FFF2-40B4-BE49-F238E27FC236}">
                  <a16:creationId xmlns:a16="http://schemas.microsoft.com/office/drawing/2014/main" id="{CE27C225-9343-4264-A24F-8749F947027A}"/>
                </a:ext>
              </a:extLst>
            </p:cNvPr>
            <p:cNvGrpSpPr/>
            <p:nvPr/>
          </p:nvGrpSpPr>
          <p:grpSpPr>
            <a:xfrm>
              <a:off x="4390427" y="1669592"/>
              <a:ext cx="1192567" cy="303386"/>
              <a:chOff x="4680545" y="1669592"/>
              <a:chExt cx="1192567" cy="303386"/>
            </a:xfrm>
          </p:grpSpPr>
          <p:sp>
            <p:nvSpPr>
              <p:cNvPr id="158" name="ZoneTexte 157">
                <a:extLst>
                  <a:ext uri="{FF2B5EF4-FFF2-40B4-BE49-F238E27FC236}">
                    <a16:creationId xmlns:a16="http://schemas.microsoft.com/office/drawing/2014/main" id="{431ED733-EE22-4EA7-9232-541624998C9E}"/>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160" name="Ellipse 159">
                <a:extLst>
                  <a:ext uri="{FF2B5EF4-FFF2-40B4-BE49-F238E27FC236}">
                    <a16:creationId xmlns:a16="http://schemas.microsoft.com/office/drawing/2014/main" id="{222FB295-8E7E-4B6C-BB6F-5779B279B758}"/>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151" name="Groupe 150">
              <a:extLst>
                <a:ext uri="{FF2B5EF4-FFF2-40B4-BE49-F238E27FC236}">
                  <a16:creationId xmlns:a16="http://schemas.microsoft.com/office/drawing/2014/main" id="{8DEF2E79-B30A-4A55-AE61-7DFC7570A0D3}"/>
                </a:ext>
              </a:extLst>
            </p:cNvPr>
            <p:cNvGrpSpPr/>
            <p:nvPr/>
          </p:nvGrpSpPr>
          <p:grpSpPr>
            <a:xfrm>
              <a:off x="3635821" y="1669592"/>
              <a:ext cx="1192567" cy="303386"/>
              <a:chOff x="3859378" y="1669592"/>
              <a:chExt cx="1192567" cy="303386"/>
            </a:xfrm>
          </p:grpSpPr>
          <p:sp>
            <p:nvSpPr>
              <p:cNvPr id="154" name="ZoneTexte 153">
                <a:extLst>
                  <a:ext uri="{FF2B5EF4-FFF2-40B4-BE49-F238E27FC236}">
                    <a16:creationId xmlns:a16="http://schemas.microsoft.com/office/drawing/2014/main" id="{22805817-392C-454E-8F73-586483F5EC8F}"/>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156" name="Ellipse 155">
                <a:extLst>
                  <a:ext uri="{FF2B5EF4-FFF2-40B4-BE49-F238E27FC236}">
                    <a16:creationId xmlns:a16="http://schemas.microsoft.com/office/drawing/2014/main" id="{0EF3A145-8E59-4D8C-9FDA-1DE9703E6A8C}"/>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grpSp>
        <p:nvGrpSpPr>
          <p:cNvPr id="177" name="Groupe 176">
            <a:extLst>
              <a:ext uri="{FF2B5EF4-FFF2-40B4-BE49-F238E27FC236}">
                <a16:creationId xmlns:a16="http://schemas.microsoft.com/office/drawing/2014/main" id="{0B673D2E-EE12-4687-B0BD-319B7CBFB217}"/>
              </a:ext>
            </a:extLst>
          </p:cNvPr>
          <p:cNvGrpSpPr/>
          <p:nvPr/>
        </p:nvGrpSpPr>
        <p:grpSpPr>
          <a:xfrm>
            <a:off x="205409" y="6232068"/>
            <a:ext cx="7193991" cy="553998"/>
            <a:chOff x="98900" y="5861634"/>
            <a:chExt cx="7193991" cy="553998"/>
          </a:xfrm>
        </p:grpSpPr>
        <p:sp>
          <p:nvSpPr>
            <p:cNvPr id="178" name="ZoneTexte 177">
              <a:extLst>
                <a:ext uri="{FF2B5EF4-FFF2-40B4-BE49-F238E27FC236}">
                  <a16:creationId xmlns:a16="http://schemas.microsoft.com/office/drawing/2014/main" id="{72D4ABDD-F2FF-4E20-BA36-95C04E8D4557}"/>
                </a:ext>
              </a:extLst>
            </p:cNvPr>
            <p:cNvSpPr txBox="1"/>
            <p:nvPr/>
          </p:nvSpPr>
          <p:spPr>
            <a:xfrm>
              <a:off x="98900" y="5938578"/>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Gestion et exploitation d'une base de données</a:t>
              </a:r>
            </a:p>
          </p:txBody>
        </p:sp>
        <p:sp>
          <p:nvSpPr>
            <p:cNvPr id="181" name="Rectangle 180">
              <a:extLst>
                <a:ext uri="{FF2B5EF4-FFF2-40B4-BE49-F238E27FC236}">
                  <a16:creationId xmlns:a16="http://schemas.microsoft.com/office/drawing/2014/main" id="{4F1470DC-AC07-420C-9D6D-E3EE2020C734}"/>
                </a:ext>
              </a:extLst>
            </p:cNvPr>
            <p:cNvSpPr/>
            <p:nvPr/>
          </p:nvSpPr>
          <p:spPr>
            <a:xfrm>
              <a:off x="5239404" y="5884718"/>
              <a:ext cx="2053487"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Anticiper l’architecture technologique nécessaire pour analyser une base de données</a:t>
              </a:r>
            </a:p>
          </p:txBody>
        </p:sp>
        <p:grpSp>
          <p:nvGrpSpPr>
            <p:cNvPr id="182" name="Groupe 181">
              <a:extLst>
                <a:ext uri="{FF2B5EF4-FFF2-40B4-BE49-F238E27FC236}">
                  <a16:creationId xmlns:a16="http://schemas.microsoft.com/office/drawing/2014/main" id="{F42EF93C-8402-46CA-AA19-CE274C6AB86E}"/>
                </a:ext>
              </a:extLst>
            </p:cNvPr>
            <p:cNvGrpSpPr/>
            <p:nvPr/>
          </p:nvGrpSpPr>
          <p:grpSpPr>
            <a:xfrm>
              <a:off x="1835679" y="5861634"/>
              <a:ext cx="3466824" cy="553998"/>
              <a:chOff x="1835679" y="5861634"/>
              <a:chExt cx="3466824" cy="553998"/>
            </a:xfrm>
          </p:grpSpPr>
          <p:grpSp>
            <p:nvGrpSpPr>
              <p:cNvPr id="183" name="Groupe 182">
                <a:extLst>
                  <a:ext uri="{FF2B5EF4-FFF2-40B4-BE49-F238E27FC236}">
                    <a16:creationId xmlns:a16="http://schemas.microsoft.com/office/drawing/2014/main" id="{78E0045A-C95C-43A6-A1F4-687140663321}"/>
                  </a:ext>
                </a:extLst>
              </p:cNvPr>
              <p:cNvGrpSpPr/>
              <p:nvPr/>
            </p:nvGrpSpPr>
            <p:grpSpPr>
              <a:xfrm>
                <a:off x="1835679" y="5886633"/>
                <a:ext cx="3405719" cy="504000"/>
                <a:chOff x="1907629" y="2842996"/>
                <a:chExt cx="3405719" cy="504000"/>
              </a:xfrm>
            </p:grpSpPr>
            <p:sp>
              <p:nvSpPr>
                <p:cNvPr id="188" name="Rectangle 187">
                  <a:extLst>
                    <a:ext uri="{FF2B5EF4-FFF2-40B4-BE49-F238E27FC236}">
                      <a16:creationId xmlns:a16="http://schemas.microsoft.com/office/drawing/2014/main" id="{0804EC73-CEDF-4A02-9F20-56A41B119A5B}"/>
                    </a:ext>
                  </a:extLst>
                </p:cNvPr>
                <p:cNvSpPr/>
                <p:nvPr/>
              </p:nvSpPr>
              <p:spPr>
                <a:xfrm>
                  <a:off x="2052761" y="2842996"/>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89" name="Groupe 188">
                  <a:extLst>
                    <a:ext uri="{FF2B5EF4-FFF2-40B4-BE49-F238E27FC236}">
                      <a16:creationId xmlns:a16="http://schemas.microsoft.com/office/drawing/2014/main" id="{7B53E1F5-AE44-43EB-9415-22BA984DF946}"/>
                    </a:ext>
                  </a:extLst>
                </p:cNvPr>
                <p:cNvGrpSpPr/>
                <p:nvPr/>
              </p:nvGrpSpPr>
              <p:grpSpPr>
                <a:xfrm>
                  <a:off x="1907629" y="2842996"/>
                  <a:ext cx="271472" cy="504000"/>
                  <a:chOff x="1903658" y="4076382"/>
                  <a:chExt cx="265051" cy="504000"/>
                </a:xfrm>
              </p:grpSpPr>
              <p:cxnSp>
                <p:nvCxnSpPr>
                  <p:cNvPr id="190" name="Connecteur droit 189">
                    <a:extLst>
                      <a:ext uri="{FF2B5EF4-FFF2-40B4-BE49-F238E27FC236}">
                        <a16:creationId xmlns:a16="http://schemas.microsoft.com/office/drawing/2014/main" id="{01BC3F67-A789-4798-A262-4FD792BC8FE1}"/>
                      </a:ext>
                    </a:extLst>
                  </p:cNvPr>
                  <p:cNvCxnSpPr>
                    <a:cxnSpLocks/>
                  </p:cNvCxnSpPr>
                  <p:nvPr/>
                </p:nvCxnSpPr>
                <p:spPr>
                  <a:xfrm>
                    <a:off x="2036183" y="4076382"/>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91" name="Ellipse 190">
                    <a:extLst>
                      <a:ext uri="{FF2B5EF4-FFF2-40B4-BE49-F238E27FC236}">
                        <a16:creationId xmlns:a16="http://schemas.microsoft.com/office/drawing/2014/main" id="{D104DE6F-F3C9-4198-9138-9E949DEF11FF}"/>
                      </a:ext>
                    </a:extLst>
                  </p:cNvPr>
                  <p:cNvSpPr/>
                  <p:nvPr/>
                </p:nvSpPr>
                <p:spPr>
                  <a:xfrm>
                    <a:off x="1903658" y="4209930"/>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187" name="Rectangle 186">
                <a:extLst>
                  <a:ext uri="{FF2B5EF4-FFF2-40B4-BE49-F238E27FC236}">
                    <a16:creationId xmlns:a16="http://schemas.microsoft.com/office/drawing/2014/main" id="{BBC89AF6-6E42-49AE-BB63-F42CC83AF096}"/>
                  </a:ext>
                </a:extLst>
              </p:cNvPr>
              <p:cNvSpPr/>
              <p:nvPr/>
            </p:nvSpPr>
            <p:spPr>
              <a:xfrm>
                <a:off x="2062503" y="5861634"/>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Garantir la qualité de plusieurs bases de données, coordonner le stockage de données et la puissance de calcul </a:t>
                </a:r>
              </a:p>
            </p:txBody>
          </p:sp>
        </p:grpSp>
      </p:grpSp>
      <p:grpSp>
        <p:nvGrpSpPr>
          <p:cNvPr id="209" name="Groupe 208">
            <a:extLst>
              <a:ext uri="{FF2B5EF4-FFF2-40B4-BE49-F238E27FC236}">
                <a16:creationId xmlns:a16="http://schemas.microsoft.com/office/drawing/2014/main" id="{B340AE7B-5FE3-47F9-9A98-5A71A758EB41}"/>
              </a:ext>
            </a:extLst>
          </p:cNvPr>
          <p:cNvGrpSpPr/>
          <p:nvPr/>
        </p:nvGrpSpPr>
        <p:grpSpPr>
          <a:xfrm>
            <a:off x="205409" y="2676960"/>
            <a:ext cx="7246836" cy="507831"/>
            <a:chOff x="170850" y="7421982"/>
            <a:chExt cx="7246836" cy="507831"/>
          </a:xfrm>
        </p:grpSpPr>
        <p:grpSp>
          <p:nvGrpSpPr>
            <p:cNvPr id="210" name="Groupe 209">
              <a:extLst>
                <a:ext uri="{FF2B5EF4-FFF2-40B4-BE49-F238E27FC236}">
                  <a16:creationId xmlns:a16="http://schemas.microsoft.com/office/drawing/2014/main" id="{2553276C-ADC5-46DD-B927-98B606BFBE05}"/>
                </a:ext>
              </a:extLst>
            </p:cNvPr>
            <p:cNvGrpSpPr/>
            <p:nvPr/>
          </p:nvGrpSpPr>
          <p:grpSpPr>
            <a:xfrm>
              <a:off x="170850" y="7421982"/>
              <a:ext cx="7246836" cy="507831"/>
              <a:chOff x="170850" y="7421982"/>
              <a:chExt cx="7246836" cy="507831"/>
            </a:xfrm>
          </p:grpSpPr>
          <p:sp>
            <p:nvSpPr>
              <p:cNvPr id="212" name="ZoneTexte 211">
                <a:extLst>
                  <a:ext uri="{FF2B5EF4-FFF2-40B4-BE49-F238E27FC236}">
                    <a16:creationId xmlns:a16="http://schemas.microsoft.com/office/drawing/2014/main" id="{B4D36CB8-F6C4-49FA-BB3A-3096F8339817}"/>
                  </a:ext>
                </a:extLst>
              </p:cNvPr>
              <p:cNvSpPr txBox="1"/>
              <p:nvPr/>
            </p:nvSpPr>
            <p:spPr>
              <a:xfrm>
                <a:off x="170850" y="7475842"/>
                <a:ext cx="1939338"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Concepts spécifiques au domaine de spécialité</a:t>
                </a:r>
              </a:p>
            </p:txBody>
          </p:sp>
          <p:sp>
            <p:nvSpPr>
              <p:cNvPr id="213" name="Rectangle 212">
                <a:extLst>
                  <a:ext uri="{FF2B5EF4-FFF2-40B4-BE49-F238E27FC236}">
                    <a16:creationId xmlns:a16="http://schemas.microsoft.com/office/drawing/2014/main" id="{10ABC2B2-87FE-4C43-93DD-98CD95B1711E}"/>
                  </a:ext>
                </a:extLst>
              </p:cNvPr>
              <p:cNvSpPr/>
              <p:nvPr/>
            </p:nvSpPr>
            <p:spPr>
              <a:xfrm>
                <a:off x="5292000" y="7421982"/>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Maîtriser les principaux langages de programmation, développer de nouveaux cas d’usage </a:t>
                </a:r>
              </a:p>
            </p:txBody>
          </p:sp>
          <p:grpSp>
            <p:nvGrpSpPr>
              <p:cNvPr id="214" name="Groupe 213">
                <a:extLst>
                  <a:ext uri="{FF2B5EF4-FFF2-40B4-BE49-F238E27FC236}">
                    <a16:creationId xmlns:a16="http://schemas.microsoft.com/office/drawing/2014/main" id="{AC5DF59D-69A6-46C2-AC16-DC0C9EFC4768}"/>
                  </a:ext>
                </a:extLst>
              </p:cNvPr>
              <p:cNvGrpSpPr/>
              <p:nvPr/>
            </p:nvGrpSpPr>
            <p:grpSpPr>
              <a:xfrm>
                <a:off x="1907629" y="7423897"/>
                <a:ext cx="3405719" cy="504000"/>
                <a:chOff x="1907629" y="2851649"/>
                <a:chExt cx="3405719" cy="504000"/>
              </a:xfrm>
            </p:grpSpPr>
            <p:sp>
              <p:nvSpPr>
                <p:cNvPr id="216" name="Rectangle 215">
                  <a:extLst>
                    <a:ext uri="{FF2B5EF4-FFF2-40B4-BE49-F238E27FC236}">
                      <a16:creationId xmlns:a16="http://schemas.microsoft.com/office/drawing/2014/main" id="{E52BEF5D-A379-4ACB-8F6C-E37415FBD5F2}"/>
                    </a:ext>
                  </a:extLst>
                </p:cNvPr>
                <p:cNvSpPr/>
                <p:nvPr/>
              </p:nvSpPr>
              <p:spPr>
                <a:xfrm>
                  <a:off x="2052761" y="285164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17" name="Groupe 216">
                  <a:extLst>
                    <a:ext uri="{FF2B5EF4-FFF2-40B4-BE49-F238E27FC236}">
                      <a16:creationId xmlns:a16="http://schemas.microsoft.com/office/drawing/2014/main" id="{23880FA7-AC15-453E-B7EB-E85CD5DAA906}"/>
                    </a:ext>
                  </a:extLst>
                </p:cNvPr>
                <p:cNvGrpSpPr/>
                <p:nvPr/>
              </p:nvGrpSpPr>
              <p:grpSpPr>
                <a:xfrm>
                  <a:off x="1907629" y="2851649"/>
                  <a:ext cx="271472" cy="504000"/>
                  <a:chOff x="1903658" y="4085035"/>
                  <a:chExt cx="265051" cy="504000"/>
                </a:xfrm>
              </p:grpSpPr>
              <p:cxnSp>
                <p:nvCxnSpPr>
                  <p:cNvPr id="218" name="Connecteur droit 217">
                    <a:extLst>
                      <a:ext uri="{FF2B5EF4-FFF2-40B4-BE49-F238E27FC236}">
                        <a16:creationId xmlns:a16="http://schemas.microsoft.com/office/drawing/2014/main" id="{E6590009-DD13-4933-A15E-937C40054134}"/>
                      </a:ext>
                    </a:extLst>
                  </p:cNvPr>
                  <p:cNvCxnSpPr>
                    <a:cxnSpLocks/>
                  </p:cNvCxnSpPr>
                  <p:nvPr/>
                </p:nvCxnSpPr>
                <p:spPr>
                  <a:xfrm>
                    <a:off x="2036183" y="4085035"/>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19" name="Ellipse 218">
                    <a:extLst>
                      <a:ext uri="{FF2B5EF4-FFF2-40B4-BE49-F238E27FC236}">
                        <a16:creationId xmlns:a16="http://schemas.microsoft.com/office/drawing/2014/main" id="{0B69413F-CCB1-41D6-B2F4-F97EB548E40B}"/>
                      </a:ext>
                    </a:extLst>
                  </p:cNvPr>
                  <p:cNvSpPr/>
                  <p:nvPr/>
                </p:nvSpPr>
                <p:spPr>
                  <a:xfrm>
                    <a:off x="1903658" y="421858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grpSp>
        <p:sp>
          <p:nvSpPr>
            <p:cNvPr id="211" name="Rectangle 210">
              <a:extLst>
                <a:ext uri="{FF2B5EF4-FFF2-40B4-BE49-F238E27FC236}">
                  <a16:creationId xmlns:a16="http://schemas.microsoft.com/office/drawing/2014/main" id="{D75B59BC-37BF-4B3F-994F-45C7A3E31832}"/>
                </a:ext>
              </a:extLst>
            </p:cNvPr>
            <p:cNvSpPr/>
            <p:nvPr/>
          </p:nvSpPr>
          <p:spPr>
            <a:xfrm>
              <a:off x="2123652" y="7475842"/>
              <a:ext cx="3240000" cy="400110"/>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Anticiper les tendances et faire évoluer les offres et process de travail en fonction</a:t>
              </a:r>
            </a:p>
          </p:txBody>
        </p:sp>
      </p:grpSp>
      <p:grpSp>
        <p:nvGrpSpPr>
          <p:cNvPr id="223" name="Groupe 222">
            <a:extLst>
              <a:ext uri="{FF2B5EF4-FFF2-40B4-BE49-F238E27FC236}">
                <a16:creationId xmlns:a16="http://schemas.microsoft.com/office/drawing/2014/main" id="{B10A67A8-BE7A-4519-94BD-9F9BE84736EF}"/>
              </a:ext>
            </a:extLst>
          </p:cNvPr>
          <p:cNvGrpSpPr/>
          <p:nvPr/>
        </p:nvGrpSpPr>
        <p:grpSpPr>
          <a:xfrm>
            <a:off x="205409" y="7687604"/>
            <a:ext cx="7246836" cy="553998"/>
            <a:chOff x="170850" y="7398898"/>
            <a:chExt cx="7246836" cy="553998"/>
          </a:xfrm>
        </p:grpSpPr>
        <p:grpSp>
          <p:nvGrpSpPr>
            <p:cNvPr id="224" name="Groupe 223">
              <a:extLst>
                <a:ext uri="{FF2B5EF4-FFF2-40B4-BE49-F238E27FC236}">
                  <a16:creationId xmlns:a16="http://schemas.microsoft.com/office/drawing/2014/main" id="{D0BEFF82-3D7F-4283-94BB-97EA2E133590}"/>
                </a:ext>
              </a:extLst>
            </p:cNvPr>
            <p:cNvGrpSpPr/>
            <p:nvPr/>
          </p:nvGrpSpPr>
          <p:grpSpPr>
            <a:xfrm>
              <a:off x="170850" y="7421982"/>
              <a:ext cx="7246836" cy="507831"/>
              <a:chOff x="170850" y="7421982"/>
              <a:chExt cx="7246836" cy="507831"/>
            </a:xfrm>
          </p:grpSpPr>
          <p:sp>
            <p:nvSpPr>
              <p:cNvPr id="226" name="ZoneTexte 225">
                <a:extLst>
                  <a:ext uri="{FF2B5EF4-FFF2-40B4-BE49-F238E27FC236}">
                    <a16:creationId xmlns:a16="http://schemas.microsoft.com/office/drawing/2014/main" id="{E591AF1A-87C9-4B3F-A288-386576D8596D}"/>
                  </a:ext>
                </a:extLst>
              </p:cNvPr>
              <p:cNvSpPr txBox="1"/>
              <p:nvPr/>
            </p:nvSpPr>
            <p:spPr>
              <a:xfrm>
                <a:off x="170850" y="7552787"/>
                <a:ext cx="1939338"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Posture conseil</a:t>
                </a:r>
              </a:p>
            </p:txBody>
          </p:sp>
          <p:sp>
            <p:nvSpPr>
              <p:cNvPr id="227" name="Rectangle 226">
                <a:extLst>
                  <a:ext uri="{FF2B5EF4-FFF2-40B4-BE49-F238E27FC236}">
                    <a16:creationId xmlns:a16="http://schemas.microsoft.com/office/drawing/2014/main" id="{4BBA9BF1-CBA6-4EF3-9AAE-4BEA92E81DBD}"/>
                  </a:ext>
                </a:extLst>
              </p:cNvPr>
              <p:cNvSpPr/>
              <p:nvPr/>
            </p:nvSpPr>
            <p:spPr>
              <a:xfrm>
                <a:off x="5292000" y="7421982"/>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Orienter la prise de décision d’un client en construisant les indicateurs et modélisations adéquats</a:t>
                </a:r>
              </a:p>
            </p:txBody>
          </p:sp>
          <p:grpSp>
            <p:nvGrpSpPr>
              <p:cNvPr id="228" name="Groupe 227">
                <a:extLst>
                  <a:ext uri="{FF2B5EF4-FFF2-40B4-BE49-F238E27FC236}">
                    <a16:creationId xmlns:a16="http://schemas.microsoft.com/office/drawing/2014/main" id="{37555BF1-5BDD-44A4-9A90-B828EA068BFE}"/>
                  </a:ext>
                </a:extLst>
              </p:cNvPr>
              <p:cNvGrpSpPr/>
              <p:nvPr/>
            </p:nvGrpSpPr>
            <p:grpSpPr>
              <a:xfrm>
                <a:off x="1907629" y="7423897"/>
                <a:ext cx="3405719" cy="504000"/>
                <a:chOff x="1907629" y="2851649"/>
                <a:chExt cx="3405719" cy="504000"/>
              </a:xfrm>
            </p:grpSpPr>
            <p:sp>
              <p:nvSpPr>
                <p:cNvPr id="229" name="Rectangle 228">
                  <a:extLst>
                    <a:ext uri="{FF2B5EF4-FFF2-40B4-BE49-F238E27FC236}">
                      <a16:creationId xmlns:a16="http://schemas.microsoft.com/office/drawing/2014/main" id="{4498F3C7-862D-4191-8A9D-032B54AF0031}"/>
                    </a:ext>
                  </a:extLst>
                </p:cNvPr>
                <p:cNvSpPr/>
                <p:nvPr/>
              </p:nvSpPr>
              <p:spPr>
                <a:xfrm>
                  <a:off x="2052761" y="285164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30" name="Groupe 229">
                  <a:extLst>
                    <a:ext uri="{FF2B5EF4-FFF2-40B4-BE49-F238E27FC236}">
                      <a16:creationId xmlns:a16="http://schemas.microsoft.com/office/drawing/2014/main" id="{4601933C-12AB-4C7E-86F8-743AD831022A}"/>
                    </a:ext>
                  </a:extLst>
                </p:cNvPr>
                <p:cNvGrpSpPr/>
                <p:nvPr/>
              </p:nvGrpSpPr>
              <p:grpSpPr>
                <a:xfrm>
                  <a:off x="1907629" y="2851649"/>
                  <a:ext cx="271472" cy="504000"/>
                  <a:chOff x="1903658" y="4085035"/>
                  <a:chExt cx="265051" cy="504000"/>
                </a:xfrm>
              </p:grpSpPr>
              <p:cxnSp>
                <p:nvCxnSpPr>
                  <p:cNvPr id="231" name="Connecteur droit 230">
                    <a:extLst>
                      <a:ext uri="{FF2B5EF4-FFF2-40B4-BE49-F238E27FC236}">
                        <a16:creationId xmlns:a16="http://schemas.microsoft.com/office/drawing/2014/main" id="{00B2CF8D-5EDE-4F21-B3FE-81B5406D08BE}"/>
                      </a:ext>
                    </a:extLst>
                  </p:cNvPr>
                  <p:cNvCxnSpPr>
                    <a:cxnSpLocks/>
                  </p:cNvCxnSpPr>
                  <p:nvPr/>
                </p:nvCxnSpPr>
                <p:spPr>
                  <a:xfrm>
                    <a:off x="2036183" y="408503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32" name="Ellipse 231">
                    <a:extLst>
                      <a:ext uri="{FF2B5EF4-FFF2-40B4-BE49-F238E27FC236}">
                        <a16:creationId xmlns:a16="http://schemas.microsoft.com/office/drawing/2014/main" id="{CDD8E22C-D2F6-4EE1-B608-9E9405608290}"/>
                      </a:ext>
                    </a:extLst>
                  </p:cNvPr>
                  <p:cNvSpPr/>
                  <p:nvPr/>
                </p:nvSpPr>
                <p:spPr>
                  <a:xfrm>
                    <a:off x="1903658" y="421858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grpSp>
        <p:sp>
          <p:nvSpPr>
            <p:cNvPr id="225" name="Rectangle 224">
              <a:extLst>
                <a:ext uri="{FF2B5EF4-FFF2-40B4-BE49-F238E27FC236}">
                  <a16:creationId xmlns:a16="http://schemas.microsoft.com/office/drawing/2014/main" id="{7F7B0ACE-6E4C-408C-83AE-5243DC89FC85}"/>
                </a:ext>
              </a:extLst>
            </p:cNvPr>
            <p:cNvSpPr/>
            <p:nvPr/>
          </p:nvSpPr>
          <p:spPr>
            <a:xfrm>
              <a:off x="2123652" y="7398898"/>
              <a:ext cx="3240000" cy="553998"/>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Engager son interlocuteur dans des prises de décision stratégiques à travers des recommandations d'actions argumentées </a:t>
              </a:r>
            </a:p>
          </p:txBody>
        </p:sp>
      </p:grpSp>
      <p:grpSp>
        <p:nvGrpSpPr>
          <p:cNvPr id="233" name="Groupe 232">
            <a:extLst>
              <a:ext uri="{FF2B5EF4-FFF2-40B4-BE49-F238E27FC236}">
                <a16:creationId xmlns:a16="http://schemas.microsoft.com/office/drawing/2014/main" id="{1C7B9A15-1ECA-4B49-AAF8-C101FBF46658}"/>
              </a:ext>
            </a:extLst>
          </p:cNvPr>
          <p:cNvGrpSpPr/>
          <p:nvPr/>
        </p:nvGrpSpPr>
        <p:grpSpPr>
          <a:xfrm>
            <a:off x="205409" y="8925756"/>
            <a:ext cx="7246836" cy="507831"/>
            <a:chOff x="170850" y="7421983"/>
            <a:chExt cx="7246836" cy="507831"/>
          </a:xfrm>
        </p:grpSpPr>
        <p:grpSp>
          <p:nvGrpSpPr>
            <p:cNvPr id="234" name="Groupe 233">
              <a:extLst>
                <a:ext uri="{FF2B5EF4-FFF2-40B4-BE49-F238E27FC236}">
                  <a16:creationId xmlns:a16="http://schemas.microsoft.com/office/drawing/2014/main" id="{0AAEE4B6-59E8-4303-977A-5FC49C468D2C}"/>
                </a:ext>
              </a:extLst>
            </p:cNvPr>
            <p:cNvGrpSpPr/>
            <p:nvPr/>
          </p:nvGrpSpPr>
          <p:grpSpPr>
            <a:xfrm>
              <a:off x="170850" y="7421983"/>
              <a:ext cx="7246836" cy="507831"/>
              <a:chOff x="170850" y="7421983"/>
              <a:chExt cx="7246836" cy="507831"/>
            </a:xfrm>
          </p:grpSpPr>
          <p:sp>
            <p:nvSpPr>
              <p:cNvPr id="236" name="ZoneTexte 235">
                <a:extLst>
                  <a:ext uri="{FF2B5EF4-FFF2-40B4-BE49-F238E27FC236}">
                    <a16:creationId xmlns:a16="http://schemas.microsoft.com/office/drawing/2014/main" id="{5A1A6BDA-2362-4F69-A1E0-ADBCE10C9842}"/>
                  </a:ext>
                </a:extLst>
              </p:cNvPr>
              <p:cNvSpPr txBox="1"/>
              <p:nvPr/>
            </p:nvSpPr>
            <p:spPr>
              <a:xfrm>
                <a:off x="170850" y="7475843"/>
                <a:ext cx="176717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Communication écrite et orale</a:t>
                </a:r>
              </a:p>
            </p:txBody>
          </p:sp>
          <p:sp>
            <p:nvSpPr>
              <p:cNvPr id="237" name="Rectangle 236">
                <a:extLst>
                  <a:ext uri="{FF2B5EF4-FFF2-40B4-BE49-F238E27FC236}">
                    <a16:creationId xmlns:a16="http://schemas.microsoft.com/office/drawing/2014/main" id="{4E4C1EB1-92DA-4F42-8E92-C956FAA2A013}"/>
                  </a:ext>
                </a:extLst>
              </p:cNvPr>
              <p:cNvSpPr/>
              <p:nvPr/>
            </p:nvSpPr>
            <p:spPr>
              <a:xfrm>
                <a:off x="5292000" y="7421983"/>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Développer un support de visualisation de données restituant les résultats d’une analyse </a:t>
                </a:r>
              </a:p>
            </p:txBody>
          </p:sp>
          <p:grpSp>
            <p:nvGrpSpPr>
              <p:cNvPr id="238" name="Groupe 237">
                <a:extLst>
                  <a:ext uri="{FF2B5EF4-FFF2-40B4-BE49-F238E27FC236}">
                    <a16:creationId xmlns:a16="http://schemas.microsoft.com/office/drawing/2014/main" id="{9B7C57AE-E747-4331-BC6B-5DF19CE653F3}"/>
                  </a:ext>
                </a:extLst>
              </p:cNvPr>
              <p:cNvGrpSpPr/>
              <p:nvPr/>
            </p:nvGrpSpPr>
            <p:grpSpPr>
              <a:xfrm>
                <a:off x="1907629" y="7423898"/>
                <a:ext cx="3405719" cy="504000"/>
                <a:chOff x="1907629" y="2851650"/>
                <a:chExt cx="3405719" cy="504000"/>
              </a:xfrm>
            </p:grpSpPr>
            <p:sp>
              <p:nvSpPr>
                <p:cNvPr id="239" name="Rectangle 238">
                  <a:extLst>
                    <a:ext uri="{FF2B5EF4-FFF2-40B4-BE49-F238E27FC236}">
                      <a16:creationId xmlns:a16="http://schemas.microsoft.com/office/drawing/2014/main" id="{F7D68A99-EA68-4FC6-80D0-E9DF1F27AFD2}"/>
                    </a:ext>
                  </a:extLst>
                </p:cNvPr>
                <p:cNvSpPr/>
                <p:nvPr/>
              </p:nvSpPr>
              <p:spPr>
                <a:xfrm>
                  <a:off x="2052761" y="2851650"/>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40" name="Groupe 239">
                  <a:extLst>
                    <a:ext uri="{FF2B5EF4-FFF2-40B4-BE49-F238E27FC236}">
                      <a16:creationId xmlns:a16="http://schemas.microsoft.com/office/drawing/2014/main" id="{2DFBF5F5-DAF8-4A3B-B5FF-337B7F836778}"/>
                    </a:ext>
                  </a:extLst>
                </p:cNvPr>
                <p:cNvGrpSpPr/>
                <p:nvPr/>
              </p:nvGrpSpPr>
              <p:grpSpPr>
                <a:xfrm>
                  <a:off x="1907629" y="2851650"/>
                  <a:ext cx="271472" cy="504000"/>
                  <a:chOff x="1903658" y="4085036"/>
                  <a:chExt cx="265051" cy="504000"/>
                </a:xfrm>
              </p:grpSpPr>
              <p:cxnSp>
                <p:nvCxnSpPr>
                  <p:cNvPr id="241" name="Connecteur droit 240">
                    <a:extLst>
                      <a:ext uri="{FF2B5EF4-FFF2-40B4-BE49-F238E27FC236}">
                        <a16:creationId xmlns:a16="http://schemas.microsoft.com/office/drawing/2014/main" id="{C5E5D1D6-A8B5-4EA1-95E1-A303225098EA}"/>
                      </a:ext>
                    </a:extLst>
                  </p:cNvPr>
                  <p:cNvCxnSpPr>
                    <a:cxnSpLocks/>
                  </p:cNvCxnSpPr>
                  <p:nvPr/>
                </p:nvCxnSpPr>
                <p:spPr>
                  <a:xfrm>
                    <a:off x="2036183" y="4085036"/>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42" name="Ellipse 241">
                    <a:extLst>
                      <a:ext uri="{FF2B5EF4-FFF2-40B4-BE49-F238E27FC236}">
                        <a16:creationId xmlns:a16="http://schemas.microsoft.com/office/drawing/2014/main" id="{E6C920CE-2016-4169-B793-FD9B61315776}"/>
                      </a:ext>
                    </a:extLst>
                  </p:cNvPr>
                  <p:cNvSpPr/>
                  <p:nvPr/>
                </p:nvSpPr>
                <p:spPr>
                  <a:xfrm>
                    <a:off x="1903658" y="4218584"/>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grpSp>
        <p:sp>
          <p:nvSpPr>
            <p:cNvPr id="235" name="Rectangle 234">
              <a:extLst>
                <a:ext uri="{FF2B5EF4-FFF2-40B4-BE49-F238E27FC236}">
                  <a16:creationId xmlns:a16="http://schemas.microsoft.com/office/drawing/2014/main" id="{A7E3FDF6-056F-404C-A889-316972FE60A4}"/>
                </a:ext>
              </a:extLst>
            </p:cNvPr>
            <p:cNvSpPr/>
            <p:nvPr/>
          </p:nvSpPr>
          <p:spPr>
            <a:xfrm>
              <a:off x="2123652" y="7475843"/>
              <a:ext cx="3240000" cy="400110"/>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Développer des mises en forme écrites élaborées, schématiser des idées complexes</a:t>
              </a:r>
            </a:p>
          </p:txBody>
        </p:sp>
      </p:grpSp>
      <p:grpSp>
        <p:nvGrpSpPr>
          <p:cNvPr id="243" name="Groupe 242">
            <a:extLst>
              <a:ext uri="{FF2B5EF4-FFF2-40B4-BE49-F238E27FC236}">
                <a16:creationId xmlns:a16="http://schemas.microsoft.com/office/drawing/2014/main" id="{6524EA4E-7582-4962-A024-A4890CB6C469}"/>
              </a:ext>
            </a:extLst>
          </p:cNvPr>
          <p:cNvGrpSpPr/>
          <p:nvPr/>
        </p:nvGrpSpPr>
        <p:grpSpPr>
          <a:xfrm>
            <a:off x="205409" y="8306680"/>
            <a:ext cx="7246836" cy="553998"/>
            <a:chOff x="170850" y="7448913"/>
            <a:chExt cx="7246836" cy="553998"/>
          </a:xfrm>
        </p:grpSpPr>
        <p:grpSp>
          <p:nvGrpSpPr>
            <p:cNvPr id="244" name="Groupe 243">
              <a:extLst>
                <a:ext uri="{FF2B5EF4-FFF2-40B4-BE49-F238E27FC236}">
                  <a16:creationId xmlns:a16="http://schemas.microsoft.com/office/drawing/2014/main" id="{03143095-E296-46F6-B05A-33B4DFC8D3D4}"/>
                </a:ext>
              </a:extLst>
            </p:cNvPr>
            <p:cNvGrpSpPr/>
            <p:nvPr/>
          </p:nvGrpSpPr>
          <p:grpSpPr>
            <a:xfrm>
              <a:off x="170850" y="7471997"/>
              <a:ext cx="7246836" cy="507831"/>
              <a:chOff x="170850" y="7471997"/>
              <a:chExt cx="7246836" cy="507831"/>
            </a:xfrm>
          </p:grpSpPr>
          <p:sp>
            <p:nvSpPr>
              <p:cNvPr id="246" name="ZoneTexte 245">
                <a:extLst>
                  <a:ext uri="{FF2B5EF4-FFF2-40B4-BE49-F238E27FC236}">
                    <a16:creationId xmlns:a16="http://schemas.microsoft.com/office/drawing/2014/main" id="{626FCC97-2B3D-499A-A698-8DE141039BC9}"/>
                  </a:ext>
                </a:extLst>
              </p:cNvPr>
              <p:cNvSpPr txBox="1"/>
              <p:nvPr/>
            </p:nvSpPr>
            <p:spPr>
              <a:xfrm>
                <a:off x="170850" y="7602802"/>
                <a:ext cx="1767172"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Sens commercial</a:t>
                </a:r>
              </a:p>
            </p:txBody>
          </p:sp>
          <p:sp>
            <p:nvSpPr>
              <p:cNvPr id="247" name="Rectangle 246">
                <a:extLst>
                  <a:ext uri="{FF2B5EF4-FFF2-40B4-BE49-F238E27FC236}">
                    <a16:creationId xmlns:a16="http://schemas.microsoft.com/office/drawing/2014/main" id="{5EAA4C2A-33CE-42F9-9343-80C544EEBB29}"/>
                  </a:ext>
                </a:extLst>
              </p:cNvPr>
              <p:cNvSpPr/>
              <p:nvPr/>
            </p:nvSpPr>
            <p:spPr>
              <a:xfrm>
                <a:off x="5292000" y="7471997"/>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Promouvoir les applications possibles d’analyse de données dans une proposition commerciale </a:t>
                </a:r>
              </a:p>
            </p:txBody>
          </p:sp>
          <p:grpSp>
            <p:nvGrpSpPr>
              <p:cNvPr id="248" name="Groupe 247">
                <a:extLst>
                  <a:ext uri="{FF2B5EF4-FFF2-40B4-BE49-F238E27FC236}">
                    <a16:creationId xmlns:a16="http://schemas.microsoft.com/office/drawing/2014/main" id="{8D2FBDAF-D554-4421-A6F0-D472D84BE6A4}"/>
                  </a:ext>
                </a:extLst>
              </p:cNvPr>
              <p:cNvGrpSpPr/>
              <p:nvPr/>
            </p:nvGrpSpPr>
            <p:grpSpPr>
              <a:xfrm>
                <a:off x="1907629" y="7473912"/>
                <a:ext cx="3405719" cy="504000"/>
                <a:chOff x="1907629" y="2901664"/>
                <a:chExt cx="3405719" cy="504000"/>
              </a:xfrm>
            </p:grpSpPr>
            <p:sp>
              <p:nvSpPr>
                <p:cNvPr id="249" name="Rectangle 248">
                  <a:extLst>
                    <a:ext uri="{FF2B5EF4-FFF2-40B4-BE49-F238E27FC236}">
                      <a16:creationId xmlns:a16="http://schemas.microsoft.com/office/drawing/2014/main" id="{A7A03CF8-2E6F-42EF-9A14-7AE7A1105F8D}"/>
                    </a:ext>
                  </a:extLst>
                </p:cNvPr>
                <p:cNvSpPr/>
                <p:nvPr/>
              </p:nvSpPr>
              <p:spPr>
                <a:xfrm>
                  <a:off x="2052761" y="290166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50" name="Groupe 249">
                  <a:extLst>
                    <a:ext uri="{FF2B5EF4-FFF2-40B4-BE49-F238E27FC236}">
                      <a16:creationId xmlns:a16="http://schemas.microsoft.com/office/drawing/2014/main" id="{B8F72120-2D87-4E0C-A292-A8BDE61713CB}"/>
                    </a:ext>
                  </a:extLst>
                </p:cNvPr>
                <p:cNvGrpSpPr/>
                <p:nvPr/>
              </p:nvGrpSpPr>
              <p:grpSpPr>
                <a:xfrm>
                  <a:off x="1907629" y="2901664"/>
                  <a:ext cx="271472" cy="504000"/>
                  <a:chOff x="1903658" y="4135050"/>
                  <a:chExt cx="265051" cy="504000"/>
                </a:xfrm>
              </p:grpSpPr>
              <p:cxnSp>
                <p:nvCxnSpPr>
                  <p:cNvPr id="251" name="Connecteur droit 250">
                    <a:extLst>
                      <a:ext uri="{FF2B5EF4-FFF2-40B4-BE49-F238E27FC236}">
                        <a16:creationId xmlns:a16="http://schemas.microsoft.com/office/drawing/2014/main" id="{1315E951-21BB-45F2-B343-AB0353BA9609}"/>
                      </a:ext>
                    </a:extLst>
                  </p:cNvPr>
                  <p:cNvCxnSpPr>
                    <a:cxnSpLocks/>
                  </p:cNvCxnSpPr>
                  <p:nvPr/>
                </p:nvCxnSpPr>
                <p:spPr>
                  <a:xfrm>
                    <a:off x="2036183" y="4135050"/>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52" name="Ellipse 251">
                    <a:extLst>
                      <a:ext uri="{FF2B5EF4-FFF2-40B4-BE49-F238E27FC236}">
                        <a16:creationId xmlns:a16="http://schemas.microsoft.com/office/drawing/2014/main" id="{64296D4B-E1AA-4CD4-B272-E061F8B7EE34}"/>
                      </a:ext>
                    </a:extLst>
                  </p:cNvPr>
                  <p:cNvSpPr/>
                  <p:nvPr/>
                </p:nvSpPr>
                <p:spPr>
                  <a:xfrm>
                    <a:off x="1903658" y="4268598"/>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grpSp>
        <p:sp>
          <p:nvSpPr>
            <p:cNvPr id="245" name="Rectangle 244">
              <a:extLst>
                <a:ext uri="{FF2B5EF4-FFF2-40B4-BE49-F238E27FC236}">
                  <a16:creationId xmlns:a16="http://schemas.microsoft.com/office/drawing/2014/main" id="{29FB077A-28CA-41FC-B182-BC06A4550630}"/>
                </a:ext>
              </a:extLst>
            </p:cNvPr>
            <p:cNvSpPr/>
            <p:nvPr/>
          </p:nvSpPr>
          <p:spPr>
            <a:xfrm>
              <a:off x="2123652" y="7448913"/>
              <a:ext cx="3240000" cy="553998"/>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Piloter la construction d'offres commerciales, entretenir un réseau de partenaires et apporteurs d'affaires </a:t>
              </a:r>
            </a:p>
          </p:txBody>
        </p:sp>
      </p:grpSp>
      <p:grpSp>
        <p:nvGrpSpPr>
          <p:cNvPr id="253" name="Groupe 252">
            <a:extLst>
              <a:ext uri="{FF2B5EF4-FFF2-40B4-BE49-F238E27FC236}">
                <a16:creationId xmlns:a16="http://schemas.microsoft.com/office/drawing/2014/main" id="{353CF00C-40B7-4695-9F23-DF8845B03E1C}"/>
              </a:ext>
            </a:extLst>
          </p:cNvPr>
          <p:cNvGrpSpPr/>
          <p:nvPr/>
        </p:nvGrpSpPr>
        <p:grpSpPr>
          <a:xfrm>
            <a:off x="205409" y="9510207"/>
            <a:ext cx="7246836" cy="507831"/>
            <a:chOff x="170850" y="7421982"/>
            <a:chExt cx="7246836" cy="507831"/>
          </a:xfrm>
        </p:grpSpPr>
        <p:grpSp>
          <p:nvGrpSpPr>
            <p:cNvPr id="254" name="Groupe 253">
              <a:extLst>
                <a:ext uri="{FF2B5EF4-FFF2-40B4-BE49-F238E27FC236}">
                  <a16:creationId xmlns:a16="http://schemas.microsoft.com/office/drawing/2014/main" id="{2CE840FC-D65B-4D80-8A5D-792F0DD7B4B0}"/>
                </a:ext>
              </a:extLst>
            </p:cNvPr>
            <p:cNvGrpSpPr/>
            <p:nvPr/>
          </p:nvGrpSpPr>
          <p:grpSpPr>
            <a:xfrm>
              <a:off x="170850" y="7421982"/>
              <a:ext cx="7246836" cy="507831"/>
              <a:chOff x="170850" y="7421982"/>
              <a:chExt cx="7246836" cy="507831"/>
            </a:xfrm>
          </p:grpSpPr>
          <p:sp>
            <p:nvSpPr>
              <p:cNvPr id="260" name="ZoneTexte 259">
                <a:extLst>
                  <a:ext uri="{FF2B5EF4-FFF2-40B4-BE49-F238E27FC236}">
                    <a16:creationId xmlns:a16="http://schemas.microsoft.com/office/drawing/2014/main" id="{A503BBCA-DAF6-4917-B99B-51BE51E347FE}"/>
                  </a:ext>
                </a:extLst>
              </p:cNvPr>
              <p:cNvSpPr txBox="1"/>
              <p:nvPr/>
            </p:nvSpPr>
            <p:spPr>
              <a:xfrm>
                <a:off x="170850" y="7475842"/>
                <a:ext cx="176717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Organisation et planification du travail</a:t>
                </a:r>
              </a:p>
            </p:txBody>
          </p:sp>
          <p:sp>
            <p:nvSpPr>
              <p:cNvPr id="261" name="Rectangle 260">
                <a:extLst>
                  <a:ext uri="{FF2B5EF4-FFF2-40B4-BE49-F238E27FC236}">
                    <a16:creationId xmlns:a16="http://schemas.microsoft.com/office/drawing/2014/main" id="{CEB9AC32-9B00-4A3B-BCD6-A52D99F0E655}"/>
                  </a:ext>
                </a:extLst>
              </p:cNvPr>
              <p:cNvSpPr/>
              <p:nvPr/>
            </p:nvSpPr>
            <p:spPr>
              <a:xfrm>
                <a:off x="5292000" y="7421982"/>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Planifier son organisation du travail entre plusieurs missions de data analyse</a:t>
                </a:r>
              </a:p>
            </p:txBody>
          </p:sp>
          <p:grpSp>
            <p:nvGrpSpPr>
              <p:cNvPr id="262" name="Groupe 261">
                <a:extLst>
                  <a:ext uri="{FF2B5EF4-FFF2-40B4-BE49-F238E27FC236}">
                    <a16:creationId xmlns:a16="http://schemas.microsoft.com/office/drawing/2014/main" id="{17F2F662-876F-4C0F-A9A3-95C7CCB5F5CA}"/>
                  </a:ext>
                </a:extLst>
              </p:cNvPr>
              <p:cNvGrpSpPr/>
              <p:nvPr/>
            </p:nvGrpSpPr>
            <p:grpSpPr>
              <a:xfrm>
                <a:off x="1907629" y="7423897"/>
                <a:ext cx="3405719" cy="504000"/>
                <a:chOff x="1907629" y="2851649"/>
                <a:chExt cx="3405719" cy="504000"/>
              </a:xfrm>
            </p:grpSpPr>
            <p:sp>
              <p:nvSpPr>
                <p:cNvPr id="263" name="Rectangle 262">
                  <a:extLst>
                    <a:ext uri="{FF2B5EF4-FFF2-40B4-BE49-F238E27FC236}">
                      <a16:creationId xmlns:a16="http://schemas.microsoft.com/office/drawing/2014/main" id="{A577190E-310F-4576-AED9-D6C1EC12DDBB}"/>
                    </a:ext>
                  </a:extLst>
                </p:cNvPr>
                <p:cNvSpPr/>
                <p:nvPr/>
              </p:nvSpPr>
              <p:spPr>
                <a:xfrm>
                  <a:off x="2052761" y="285164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64" name="Groupe 263">
                  <a:extLst>
                    <a:ext uri="{FF2B5EF4-FFF2-40B4-BE49-F238E27FC236}">
                      <a16:creationId xmlns:a16="http://schemas.microsoft.com/office/drawing/2014/main" id="{00822382-00ED-4AA1-BA87-A467C11F4D5F}"/>
                    </a:ext>
                  </a:extLst>
                </p:cNvPr>
                <p:cNvGrpSpPr/>
                <p:nvPr/>
              </p:nvGrpSpPr>
              <p:grpSpPr>
                <a:xfrm>
                  <a:off x="1907629" y="2851649"/>
                  <a:ext cx="271472" cy="504000"/>
                  <a:chOff x="1903658" y="4085035"/>
                  <a:chExt cx="265051" cy="504000"/>
                </a:xfrm>
              </p:grpSpPr>
              <p:cxnSp>
                <p:nvCxnSpPr>
                  <p:cNvPr id="265" name="Connecteur droit 264">
                    <a:extLst>
                      <a:ext uri="{FF2B5EF4-FFF2-40B4-BE49-F238E27FC236}">
                        <a16:creationId xmlns:a16="http://schemas.microsoft.com/office/drawing/2014/main" id="{FCD0046E-F510-4DFF-B585-581F0050FF9A}"/>
                      </a:ext>
                    </a:extLst>
                  </p:cNvPr>
                  <p:cNvCxnSpPr>
                    <a:cxnSpLocks/>
                  </p:cNvCxnSpPr>
                  <p:nvPr/>
                </p:nvCxnSpPr>
                <p:spPr>
                  <a:xfrm>
                    <a:off x="2036183" y="4085035"/>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66" name="Ellipse 265">
                    <a:extLst>
                      <a:ext uri="{FF2B5EF4-FFF2-40B4-BE49-F238E27FC236}">
                        <a16:creationId xmlns:a16="http://schemas.microsoft.com/office/drawing/2014/main" id="{110FD1BE-A973-4AFC-A0C3-772F384984FA}"/>
                      </a:ext>
                    </a:extLst>
                  </p:cNvPr>
                  <p:cNvSpPr/>
                  <p:nvPr/>
                </p:nvSpPr>
                <p:spPr>
                  <a:xfrm>
                    <a:off x="1903658" y="421858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grpSp>
        <p:sp>
          <p:nvSpPr>
            <p:cNvPr id="259" name="Rectangle 258">
              <a:extLst>
                <a:ext uri="{FF2B5EF4-FFF2-40B4-BE49-F238E27FC236}">
                  <a16:creationId xmlns:a16="http://schemas.microsoft.com/office/drawing/2014/main" id="{EDEB1FC8-CCF9-4E5B-835D-DAD900943DA6}"/>
                </a:ext>
              </a:extLst>
            </p:cNvPr>
            <p:cNvSpPr/>
            <p:nvPr/>
          </p:nvSpPr>
          <p:spPr>
            <a:xfrm>
              <a:off x="2123652" y="7475842"/>
              <a:ext cx="3240000" cy="400110"/>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Planifier son organisation du travail selon les priorités sur ses différents dossiers d'intervention</a:t>
              </a:r>
            </a:p>
          </p:txBody>
        </p:sp>
      </p:grpSp>
      <p:grpSp>
        <p:nvGrpSpPr>
          <p:cNvPr id="267" name="Groupe 266">
            <a:extLst>
              <a:ext uri="{FF2B5EF4-FFF2-40B4-BE49-F238E27FC236}">
                <a16:creationId xmlns:a16="http://schemas.microsoft.com/office/drawing/2014/main" id="{2E111470-3DB9-4384-8749-0953F1756568}"/>
              </a:ext>
            </a:extLst>
          </p:cNvPr>
          <p:cNvGrpSpPr/>
          <p:nvPr/>
        </p:nvGrpSpPr>
        <p:grpSpPr>
          <a:xfrm>
            <a:off x="205409" y="7114695"/>
            <a:ext cx="7246836" cy="507831"/>
            <a:chOff x="170850" y="7410440"/>
            <a:chExt cx="7246836" cy="507831"/>
          </a:xfrm>
        </p:grpSpPr>
        <p:grpSp>
          <p:nvGrpSpPr>
            <p:cNvPr id="268" name="Groupe 267">
              <a:extLst>
                <a:ext uri="{FF2B5EF4-FFF2-40B4-BE49-F238E27FC236}">
                  <a16:creationId xmlns:a16="http://schemas.microsoft.com/office/drawing/2014/main" id="{787FA2E9-6542-4D6E-8AB2-4D8F9DD88ED9}"/>
                </a:ext>
              </a:extLst>
            </p:cNvPr>
            <p:cNvGrpSpPr/>
            <p:nvPr/>
          </p:nvGrpSpPr>
          <p:grpSpPr>
            <a:xfrm>
              <a:off x="170850" y="7410440"/>
              <a:ext cx="7246836" cy="507831"/>
              <a:chOff x="170850" y="7410440"/>
              <a:chExt cx="7246836" cy="507831"/>
            </a:xfrm>
          </p:grpSpPr>
          <p:sp>
            <p:nvSpPr>
              <p:cNvPr id="273" name="ZoneTexte 272">
                <a:extLst>
                  <a:ext uri="{FF2B5EF4-FFF2-40B4-BE49-F238E27FC236}">
                    <a16:creationId xmlns:a16="http://schemas.microsoft.com/office/drawing/2014/main" id="{58CA5600-4359-4429-ABE4-6DFEC29A64A6}"/>
                  </a:ext>
                </a:extLst>
              </p:cNvPr>
              <p:cNvSpPr txBox="1"/>
              <p:nvPr/>
            </p:nvSpPr>
            <p:spPr>
              <a:xfrm>
                <a:off x="170850" y="7541245"/>
                <a:ext cx="1939338"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Pilotage de missions</a:t>
                </a:r>
              </a:p>
            </p:txBody>
          </p:sp>
          <p:sp>
            <p:nvSpPr>
              <p:cNvPr id="289" name="Rectangle 288">
                <a:extLst>
                  <a:ext uri="{FF2B5EF4-FFF2-40B4-BE49-F238E27FC236}">
                    <a16:creationId xmlns:a16="http://schemas.microsoft.com/office/drawing/2014/main" id="{A2A1D125-F6C8-48C6-A23D-115D5842199F}"/>
                  </a:ext>
                </a:extLst>
              </p:cNvPr>
              <p:cNvSpPr/>
              <p:nvPr/>
            </p:nvSpPr>
            <p:spPr>
              <a:xfrm>
                <a:off x="5292000" y="7410440"/>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Mener des analyses selon les étapes d’un projet, adapter l’organisation des travaux aux besoins du client </a:t>
                </a:r>
              </a:p>
            </p:txBody>
          </p:sp>
          <p:grpSp>
            <p:nvGrpSpPr>
              <p:cNvPr id="290" name="Groupe 289">
                <a:extLst>
                  <a:ext uri="{FF2B5EF4-FFF2-40B4-BE49-F238E27FC236}">
                    <a16:creationId xmlns:a16="http://schemas.microsoft.com/office/drawing/2014/main" id="{B8B9B536-08AE-4503-84E6-2BA816387EB3}"/>
                  </a:ext>
                </a:extLst>
              </p:cNvPr>
              <p:cNvGrpSpPr/>
              <p:nvPr/>
            </p:nvGrpSpPr>
            <p:grpSpPr>
              <a:xfrm>
                <a:off x="1907629" y="7412355"/>
                <a:ext cx="3405719" cy="504000"/>
                <a:chOff x="1907629" y="2840107"/>
                <a:chExt cx="3405719" cy="504000"/>
              </a:xfrm>
            </p:grpSpPr>
            <p:sp>
              <p:nvSpPr>
                <p:cNvPr id="291" name="Rectangle 290">
                  <a:extLst>
                    <a:ext uri="{FF2B5EF4-FFF2-40B4-BE49-F238E27FC236}">
                      <a16:creationId xmlns:a16="http://schemas.microsoft.com/office/drawing/2014/main" id="{D57C5059-C270-4FAA-8553-CF05E6E9E5EB}"/>
                    </a:ext>
                  </a:extLst>
                </p:cNvPr>
                <p:cNvSpPr/>
                <p:nvPr/>
              </p:nvSpPr>
              <p:spPr>
                <a:xfrm>
                  <a:off x="2052761" y="284010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92" name="Groupe 291">
                  <a:extLst>
                    <a:ext uri="{FF2B5EF4-FFF2-40B4-BE49-F238E27FC236}">
                      <a16:creationId xmlns:a16="http://schemas.microsoft.com/office/drawing/2014/main" id="{C61A5902-0B5F-4976-8198-A614440ADDE9}"/>
                    </a:ext>
                  </a:extLst>
                </p:cNvPr>
                <p:cNvGrpSpPr/>
                <p:nvPr/>
              </p:nvGrpSpPr>
              <p:grpSpPr>
                <a:xfrm>
                  <a:off x="1907629" y="2840107"/>
                  <a:ext cx="271472" cy="504000"/>
                  <a:chOff x="1903658" y="4073493"/>
                  <a:chExt cx="265051" cy="504000"/>
                </a:xfrm>
              </p:grpSpPr>
              <p:cxnSp>
                <p:nvCxnSpPr>
                  <p:cNvPr id="293" name="Connecteur droit 292">
                    <a:extLst>
                      <a:ext uri="{FF2B5EF4-FFF2-40B4-BE49-F238E27FC236}">
                        <a16:creationId xmlns:a16="http://schemas.microsoft.com/office/drawing/2014/main" id="{E4F84D20-64BF-4EF3-A348-AEF5CAF29FF1}"/>
                      </a:ext>
                    </a:extLst>
                  </p:cNvPr>
                  <p:cNvCxnSpPr>
                    <a:cxnSpLocks/>
                  </p:cNvCxnSpPr>
                  <p:nvPr/>
                </p:nvCxnSpPr>
                <p:spPr>
                  <a:xfrm>
                    <a:off x="2036183" y="4073493"/>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99" name="Ellipse 298">
                    <a:extLst>
                      <a:ext uri="{FF2B5EF4-FFF2-40B4-BE49-F238E27FC236}">
                        <a16:creationId xmlns:a16="http://schemas.microsoft.com/office/drawing/2014/main" id="{0C70FBF2-26F1-4C32-BF62-873DCBEFA52A}"/>
                      </a:ext>
                    </a:extLst>
                  </p:cNvPr>
                  <p:cNvSpPr/>
                  <p:nvPr/>
                </p:nvSpPr>
                <p:spPr>
                  <a:xfrm>
                    <a:off x="1903658" y="4207041"/>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grpSp>
        <p:sp>
          <p:nvSpPr>
            <p:cNvPr id="272" name="Rectangle 271">
              <a:extLst>
                <a:ext uri="{FF2B5EF4-FFF2-40B4-BE49-F238E27FC236}">
                  <a16:creationId xmlns:a16="http://schemas.microsoft.com/office/drawing/2014/main" id="{CE025BD4-7FDE-45F4-BE5B-17F198DDC10C}"/>
                </a:ext>
              </a:extLst>
            </p:cNvPr>
            <p:cNvSpPr/>
            <p:nvPr/>
          </p:nvSpPr>
          <p:spPr>
            <a:xfrm>
              <a:off x="2123652" y="7541245"/>
              <a:ext cx="3240000" cy="246221"/>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Piloter une ou plusieurs phases et équipes projets</a:t>
              </a:r>
            </a:p>
          </p:txBody>
        </p:sp>
      </p:grpSp>
      <p:grpSp>
        <p:nvGrpSpPr>
          <p:cNvPr id="166" name="Groupe 165">
            <a:extLst>
              <a:ext uri="{FF2B5EF4-FFF2-40B4-BE49-F238E27FC236}">
                <a16:creationId xmlns:a16="http://schemas.microsoft.com/office/drawing/2014/main" id="{D964102A-A9C4-402B-9A9C-82B0E1524590}"/>
              </a:ext>
            </a:extLst>
          </p:cNvPr>
          <p:cNvGrpSpPr/>
          <p:nvPr/>
        </p:nvGrpSpPr>
        <p:grpSpPr>
          <a:xfrm>
            <a:off x="205409" y="3246395"/>
            <a:ext cx="7142579" cy="553998"/>
            <a:chOff x="205409" y="4082524"/>
            <a:chExt cx="7142579" cy="553998"/>
          </a:xfrm>
        </p:grpSpPr>
        <p:sp>
          <p:nvSpPr>
            <p:cNvPr id="167" name="ZoneTexte 166">
              <a:extLst>
                <a:ext uri="{FF2B5EF4-FFF2-40B4-BE49-F238E27FC236}">
                  <a16:creationId xmlns:a16="http://schemas.microsoft.com/office/drawing/2014/main" id="{B2EF5122-877D-4B07-B793-648136401273}"/>
                </a:ext>
              </a:extLst>
            </p:cNvPr>
            <p:cNvSpPr txBox="1"/>
            <p:nvPr/>
          </p:nvSpPr>
          <p:spPr>
            <a:xfrm>
              <a:off x="205409" y="4082524"/>
              <a:ext cx="16756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Collecte des informations nécessaires à la production d'une mission</a:t>
              </a:r>
            </a:p>
          </p:txBody>
        </p:sp>
        <p:sp>
          <p:nvSpPr>
            <p:cNvPr id="168" name="Rectangle 167">
              <a:extLst>
                <a:ext uri="{FF2B5EF4-FFF2-40B4-BE49-F238E27FC236}">
                  <a16:creationId xmlns:a16="http://schemas.microsoft.com/office/drawing/2014/main" id="{07527EA8-0E24-4FF3-819F-F65F79F8E7DB}"/>
                </a:ext>
              </a:extLst>
            </p:cNvPr>
            <p:cNvSpPr/>
            <p:nvPr/>
          </p:nvSpPr>
          <p:spPr>
            <a:xfrm>
              <a:off x="5377347" y="4105608"/>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Développer des systèmes d’échanges de données client pour les pôles d’activité du cabinet</a:t>
              </a:r>
            </a:p>
          </p:txBody>
        </p:sp>
        <p:sp>
          <p:nvSpPr>
            <p:cNvPr id="169" name="Rectangle 168">
              <a:extLst>
                <a:ext uri="{FF2B5EF4-FFF2-40B4-BE49-F238E27FC236}">
                  <a16:creationId xmlns:a16="http://schemas.microsoft.com/office/drawing/2014/main" id="{6EA1C0D2-0F47-4317-B8F1-58F86AC59847}"/>
                </a:ext>
              </a:extLst>
            </p:cNvPr>
            <p:cNvSpPr/>
            <p:nvPr/>
          </p:nvSpPr>
          <p:spPr>
            <a:xfrm>
              <a:off x="2087320" y="4107523"/>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70" name="Groupe 169">
              <a:extLst>
                <a:ext uri="{FF2B5EF4-FFF2-40B4-BE49-F238E27FC236}">
                  <a16:creationId xmlns:a16="http://schemas.microsoft.com/office/drawing/2014/main" id="{CF380CD4-C328-4701-908E-4225759406AD}"/>
                </a:ext>
              </a:extLst>
            </p:cNvPr>
            <p:cNvGrpSpPr/>
            <p:nvPr/>
          </p:nvGrpSpPr>
          <p:grpSpPr>
            <a:xfrm>
              <a:off x="1942188" y="4107523"/>
              <a:ext cx="271472" cy="504000"/>
              <a:chOff x="1903658" y="4122549"/>
              <a:chExt cx="265051" cy="504000"/>
            </a:xfrm>
          </p:grpSpPr>
          <p:cxnSp>
            <p:nvCxnSpPr>
              <p:cNvPr id="197" name="Connecteur droit 196">
                <a:extLst>
                  <a:ext uri="{FF2B5EF4-FFF2-40B4-BE49-F238E27FC236}">
                    <a16:creationId xmlns:a16="http://schemas.microsoft.com/office/drawing/2014/main" id="{2D288EBF-EC68-4923-8182-F35A5105B383}"/>
                  </a:ext>
                </a:extLst>
              </p:cNvPr>
              <p:cNvCxnSpPr>
                <a:cxnSpLocks/>
              </p:cNvCxnSpPr>
              <p:nvPr/>
            </p:nvCxnSpPr>
            <p:spPr>
              <a:xfrm>
                <a:off x="2036183" y="4122549"/>
                <a:ext cx="0" cy="504000"/>
              </a:xfrm>
              <a:prstGeom prst="line">
                <a:avLst/>
              </a:prstGeom>
              <a:solidFill>
                <a:schemeClr val="accent1"/>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99" name="Ellipse 198">
                <a:extLst>
                  <a:ext uri="{FF2B5EF4-FFF2-40B4-BE49-F238E27FC236}">
                    <a16:creationId xmlns:a16="http://schemas.microsoft.com/office/drawing/2014/main" id="{F20B2143-7D74-4A4E-87A5-59888E1DBD55}"/>
                  </a:ext>
                </a:extLst>
              </p:cNvPr>
              <p:cNvSpPr/>
              <p:nvPr/>
            </p:nvSpPr>
            <p:spPr>
              <a:xfrm>
                <a:off x="1903658" y="4256097"/>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192" name="Rectangle 191">
              <a:extLst>
                <a:ext uri="{FF2B5EF4-FFF2-40B4-BE49-F238E27FC236}">
                  <a16:creationId xmlns:a16="http://schemas.microsoft.com/office/drawing/2014/main" id="{83DBC65C-D9E3-4079-B7F0-01348D54A7E5}"/>
                </a:ext>
              </a:extLst>
            </p:cNvPr>
            <p:cNvSpPr/>
            <p:nvPr/>
          </p:nvSpPr>
          <p:spPr>
            <a:xfrm>
              <a:off x="2169012" y="4082524"/>
              <a:ext cx="3095822"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Concevoir de nouvelles méthodes de collecte, classification et analyse des informations collectées</a:t>
              </a:r>
            </a:p>
          </p:txBody>
        </p:sp>
      </p:grpSp>
      <p:sp>
        <p:nvSpPr>
          <p:cNvPr id="179" name="ZoneTexte 178">
            <a:extLst>
              <a:ext uri="{FF2B5EF4-FFF2-40B4-BE49-F238E27FC236}">
                <a16:creationId xmlns:a16="http://schemas.microsoft.com/office/drawing/2014/main" id="{C2D886FC-2B83-46B6-A563-63E863B08324}"/>
              </a:ext>
            </a:extLst>
          </p:cNvPr>
          <p:cNvSpPr txBox="1"/>
          <p:nvPr/>
        </p:nvSpPr>
        <p:spPr>
          <a:xfrm>
            <a:off x="240924" y="1220429"/>
            <a:ext cx="1522690"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Data analyst</a:t>
            </a:r>
          </a:p>
        </p:txBody>
      </p:sp>
      <p:grpSp>
        <p:nvGrpSpPr>
          <p:cNvPr id="193" name="Groupe 192">
            <a:extLst>
              <a:ext uri="{FF2B5EF4-FFF2-40B4-BE49-F238E27FC236}">
                <a16:creationId xmlns:a16="http://schemas.microsoft.com/office/drawing/2014/main" id="{779924EC-C18B-4D13-AD09-7CAC96F53FE4}"/>
              </a:ext>
            </a:extLst>
          </p:cNvPr>
          <p:cNvGrpSpPr/>
          <p:nvPr/>
        </p:nvGrpSpPr>
        <p:grpSpPr>
          <a:xfrm>
            <a:off x="205409" y="10094659"/>
            <a:ext cx="7246836" cy="507831"/>
            <a:chOff x="170850" y="7421982"/>
            <a:chExt cx="7246836" cy="507831"/>
          </a:xfrm>
        </p:grpSpPr>
        <p:grpSp>
          <p:nvGrpSpPr>
            <p:cNvPr id="204" name="Groupe 203">
              <a:extLst>
                <a:ext uri="{FF2B5EF4-FFF2-40B4-BE49-F238E27FC236}">
                  <a16:creationId xmlns:a16="http://schemas.microsoft.com/office/drawing/2014/main" id="{78B87942-63E1-4257-A6E9-8F69DBDDB3CC}"/>
                </a:ext>
              </a:extLst>
            </p:cNvPr>
            <p:cNvGrpSpPr/>
            <p:nvPr/>
          </p:nvGrpSpPr>
          <p:grpSpPr>
            <a:xfrm>
              <a:off x="170850" y="7421982"/>
              <a:ext cx="7246836" cy="507831"/>
              <a:chOff x="170850" y="7421982"/>
              <a:chExt cx="7246836" cy="507831"/>
            </a:xfrm>
          </p:grpSpPr>
          <p:sp>
            <p:nvSpPr>
              <p:cNvPr id="215" name="ZoneTexte 214">
                <a:extLst>
                  <a:ext uri="{FF2B5EF4-FFF2-40B4-BE49-F238E27FC236}">
                    <a16:creationId xmlns:a16="http://schemas.microsoft.com/office/drawing/2014/main" id="{BE0445EF-FF6A-4425-8FB6-D994734BFD16}"/>
                  </a:ext>
                </a:extLst>
              </p:cNvPr>
              <p:cNvSpPr txBox="1"/>
              <p:nvPr/>
            </p:nvSpPr>
            <p:spPr>
              <a:xfrm>
                <a:off x="170850" y="7475842"/>
                <a:ext cx="1939338"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Adaptation à une variété de situations et d'interlocuteurs</a:t>
                </a:r>
              </a:p>
            </p:txBody>
          </p:sp>
          <p:sp>
            <p:nvSpPr>
              <p:cNvPr id="256" name="Rectangle 255">
                <a:extLst>
                  <a:ext uri="{FF2B5EF4-FFF2-40B4-BE49-F238E27FC236}">
                    <a16:creationId xmlns:a16="http://schemas.microsoft.com/office/drawing/2014/main" id="{FA3854FC-83A3-4C04-8C05-669E1916C6AE}"/>
                  </a:ext>
                </a:extLst>
              </p:cNvPr>
              <p:cNvSpPr/>
              <p:nvPr/>
            </p:nvSpPr>
            <p:spPr>
              <a:xfrm>
                <a:off x="5292000" y="7421982"/>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Prendre en compte la qualité des données clientes pour anticiper les analyses possibles</a:t>
                </a:r>
              </a:p>
            </p:txBody>
          </p:sp>
          <p:grpSp>
            <p:nvGrpSpPr>
              <p:cNvPr id="270" name="Groupe 269">
                <a:extLst>
                  <a:ext uri="{FF2B5EF4-FFF2-40B4-BE49-F238E27FC236}">
                    <a16:creationId xmlns:a16="http://schemas.microsoft.com/office/drawing/2014/main" id="{47D4F512-7B14-44FC-9619-25D9B59DB5F0}"/>
                  </a:ext>
                </a:extLst>
              </p:cNvPr>
              <p:cNvGrpSpPr/>
              <p:nvPr/>
            </p:nvGrpSpPr>
            <p:grpSpPr>
              <a:xfrm>
                <a:off x="1907629" y="7423897"/>
                <a:ext cx="3405719" cy="504000"/>
                <a:chOff x="1907629" y="2851649"/>
                <a:chExt cx="3405719" cy="504000"/>
              </a:xfrm>
            </p:grpSpPr>
            <p:sp>
              <p:nvSpPr>
                <p:cNvPr id="274" name="Rectangle 273">
                  <a:extLst>
                    <a:ext uri="{FF2B5EF4-FFF2-40B4-BE49-F238E27FC236}">
                      <a16:creationId xmlns:a16="http://schemas.microsoft.com/office/drawing/2014/main" id="{D5DECC7F-22FC-4781-9F8E-70B87EF36570}"/>
                    </a:ext>
                  </a:extLst>
                </p:cNvPr>
                <p:cNvSpPr/>
                <p:nvPr/>
              </p:nvSpPr>
              <p:spPr>
                <a:xfrm>
                  <a:off x="2052761" y="285164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75" name="Groupe 274">
                  <a:extLst>
                    <a:ext uri="{FF2B5EF4-FFF2-40B4-BE49-F238E27FC236}">
                      <a16:creationId xmlns:a16="http://schemas.microsoft.com/office/drawing/2014/main" id="{84CA5716-50CF-4D5B-AEEF-3678CB98B735}"/>
                    </a:ext>
                  </a:extLst>
                </p:cNvPr>
                <p:cNvGrpSpPr/>
                <p:nvPr/>
              </p:nvGrpSpPr>
              <p:grpSpPr>
                <a:xfrm>
                  <a:off x="1907629" y="2851649"/>
                  <a:ext cx="271472" cy="504000"/>
                  <a:chOff x="1903658" y="4085035"/>
                  <a:chExt cx="265051" cy="504000"/>
                </a:xfrm>
              </p:grpSpPr>
              <p:cxnSp>
                <p:nvCxnSpPr>
                  <p:cNvPr id="276" name="Connecteur droit 275">
                    <a:extLst>
                      <a:ext uri="{FF2B5EF4-FFF2-40B4-BE49-F238E27FC236}">
                        <a16:creationId xmlns:a16="http://schemas.microsoft.com/office/drawing/2014/main" id="{9337751F-200D-4AB9-A1AF-89011DA060FA}"/>
                      </a:ext>
                    </a:extLst>
                  </p:cNvPr>
                  <p:cNvCxnSpPr>
                    <a:cxnSpLocks/>
                  </p:cNvCxnSpPr>
                  <p:nvPr/>
                </p:nvCxnSpPr>
                <p:spPr>
                  <a:xfrm>
                    <a:off x="2036183" y="408503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77" name="Ellipse 276">
                    <a:extLst>
                      <a:ext uri="{FF2B5EF4-FFF2-40B4-BE49-F238E27FC236}">
                        <a16:creationId xmlns:a16="http://schemas.microsoft.com/office/drawing/2014/main" id="{2B9D3908-1B23-497F-9C59-D70449FBBA56}"/>
                      </a:ext>
                    </a:extLst>
                  </p:cNvPr>
                  <p:cNvSpPr/>
                  <p:nvPr/>
                </p:nvSpPr>
                <p:spPr>
                  <a:xfrm>
                    <a:off x="1903658" y="421858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grpSp>
        <p:sp>
          <p:nvSpPr>
            <p:cNvPr id="206" name="Rectangle 205">
              <a:extLst>
                <a:ext uri="{FF2B5EF4-FFF2-40B4-BE49-F238E27FC236}">
                  <a16:creationId xmlns:a16="http://schemas.microsoft.com/office/drawing/2014/main" id="{77729656-53AD-4ACC-90E6-595984677108}"/>
                </a:ext>
              </a:extLst>
            </p:cNvPr>
            <p:cNvSpPr/>
            <p:nvPr/>
          </p:nvSpPr>
          <p:spPr>
            <a:xfrm>
              <a:off x="2123652" y="7475842"/>
              <a:ext cx="3240000" cy="400110"/>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Adapter la prestation délivrée aux spécificités de situations et d'interlocuteurs</a:t>
              </a:r>
            </a:p>
          </p:txBody>
        </p:sp>
      </p:grpSp>
      <p:pic>
        <p:nvPicPr>
          <p:cNvPr id="7" name="Image 6" descr="Une image contenant texte, Police, logo, Graphique&#10;&#10;Description générée automatiquement">
            <a:extLst>
              <a:ext uri="{FF2B5EF4-FFF2-40B4-BE49-F238E27FC236}">
                <a16:creationId xmlns:a16="http://schemas.microsoft.com/office/drawing/2014/main" id="{228A54BB-0C5E-3831-3ECB-D68FFBAA2FF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7286" y="89001"/>
            <a:ext cx="1117053" cy="922337"/>
          </a:xfrm>
          <a:prstGeom prst="rect">
            <a:avLst/>
          </a:prstGeom>
        </p:spPr>
      </p:pic>
    </p:spTree>
    <p:extLst>
      <p:ext uri="{BB962C8B-B14F-4D97-AF65-F5344CB8AC3E}">
        <p14:creationId xmlns:p14="http://schemas.microsoft.com/office/powerpoint/2010/main" val="106318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ZoneTexte 125">
            <a:extLst>
              <a:ext uri="{FF2B5EF4-FFF2-40B4-BE49-F238E27FC236}">
                <a16:creationId xmlns:a16="http://schemas.microsoft.com/office/drawing/2014/main" id="{B98F3625-1046-4D5F-ADD3-A4CAEFB445D3}"/>
              </a:ext>
            </a:extLst>
          </p:cNvPr>
          <p:cNvSpPr txBox="1"/>
          <p:nvPr/>
        </p:nvSpPr>
        <p:spPr>
          <a:xfrm>
            <a:off x="510584" y="1663087"/>
            <a:ext cx="3209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66673" y="1742402"/>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410396" y="192836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3" name="Groupe 12">
            <a:extLst>
              <a:ext uri="{FF2B5EF4-FFF2-40B4-BE49-F238E27FC236}">
                <a16:creationId xmlns:a16="http://schemas.microsoft.com/office/drawing/2014/main" id="{A5517498-CFE0-442D-ACC4-18A19CA42E7F}"/>
              </a:ext>
            </a:extLst>
          </p:cNvPr>
          <p:cNvGrpSpPr/>
          <p:nvPr/>
        </p:nvGrpSpPr>
        <p:grpSpPr>
          <a:xfrm>
            <a:off x="3935345" y="6726083"/>
            <a:ext cx="3435355" cy="1160382"/>
            <a:chOff x="3935345" y="6891040"/>
            <a:chExt cx="3435355" cy="1160382"/>
          </a:xfrm>
        </p:grpSpPr>
        <p:grpSp>
          <p:nvGrpSpPr>
            <p:cNvPr id="4" name="Groupe 3">
              <a:extLst>
                <a:ext uri="{FF2B5EF4-FFF2-40B4-BE49-F238E27FC236}">
                  <a16:creationId xmlns:a16="http://schemas.microsoft.com/office/drawing/2014/main" id="{0017EB1A-2684-4435-84A1-1E71CBE31081}"/>
                </a:ext>
              </a:extLst>
            </p:cNvPr>
            <p:cNvGrpSpPr/>
            <p:nvPr/>
          </p:nvGrpSpPr>
          <p:grpSpPr>
            <a:xfrm>
              <a:off x="3935345" y="6891040"/>
              <a:ext cx="3435355" cy="1160382"/>
              <a:chOff x="3973446" y="6571660"/>
              <a:chExt cx="3435355" cy="1160382"/>
            </a:xfrm>
          </p:grpSpPr>
          <p:sp>
            <p:nvSpPr>
              <p:cNvPr id="100" name="ZoneTexte 99">
                <a:extLst>
                  <a:ext uri="{FF2B5EF4-FFF2-40B4-BE49-F238E27FC236}">
                    <a16:creationId xmlns:a16="http://schemas.microsoft.com/office/drawing/2014/main" id="{801D9D51-E8B0-4BA3-BA13-6383DD7D2674}"/>
                  </a:ext>
                </a:extLst>
              </p:cNvPr>
              <p:cNvSpPr txBox="1"/>
              <p:nvPr/>
            </p:nvSpPr>
            <p:spPr>
              <a:xfrm>
                <a:off x="4083532" y="6571660"/>
                <a:ext cx="33252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101" name="Triangle isocèle 100">
                <a:extLst>
                  <a:ext uri="{FF2B5EF4-FFF2-40B4-BE49-F238E27FC236}">
                    <a16:creationId xmlns:a16="http://schemas.microsoft.com/office/drawing/2014/main" id="{53422097-A604-4AE0-94DA-52D194D24D93}"/>
                  </a:ext>
                </a:extLst>
              </p:cNvPr>
              <p:cNvSpPr/>
              <p:nvPr/>
            </p:nvSpPr>
            <p:spPr>
              <a:xfrm rot="5400000">
                <a:off x="3939621" y="6650975"/>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sp>
            <p:nvSpPr>
              <p:cNvPr id="89" name="ZoneTexte 88">
                <a:extLst>
                  <a:ext uri="{FF2B5EF4-FFF2-40B4-BE49-F238E27FC236}">
                    <a16:creationId xmlns:a16="http://schemas.microsoft.com/office/drawing/2014/main" id="{9C680D0D-EADB-41EF-9406-79332806A869}"/>
                  </a:ext>
                </a:extLst>
              </p:cNvPr>
              <p:cNvSpPr txBox="1"/>
              <p:nvPr/>
            </p:nvSpPr>
            <p:spPr>
              <a:xfrm>
                <a:off x="3978345" y="6870268"/>
                <a:ext cx="3240000" cy="861774"/>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Renforcement des connaissances en comptabilité et finances d’entreprise pour compléter l’expertise en analyse de données</a:t>
                </a:r>
              </a:p>
              <a:p>
                <a:r>
                  <a:rPr lang="fr-FR" dirty="0">
                    <a:solidFill>
                      <a:schemeClr val="tx2"/>
                    </a:solidFill>
                  </a:rPr>
                  <a:t>Renforcement des compétences en animation et facilitation collective</a:t>
                </a:r>
              </a:p>
            </p:txBody>
          </p:sp>
        </p:grpSp>
        <p:cxnSp>
          <p:nvCxnSpPr>
            <p:cNvPr id="99" name="Connecteur droit 98">
              <a:extLst>
                <a:ext uri="{FF2B5EF4-FFF2-40B4-BE49-F238E27FC236}">
                  <a16:creationId xmlns:a16="http://schemas.microsoft.com/office/drawing/2014/main" id="{42A1732C-E8B1-46EE-84B8-D24418F63238}"/>
                </a:ext>
              </a:extLst>
            </p:cNvPr>
            <p:cNvCxnSpPr>
              <a:cxnSpLocks/>
            </p:cNvCxnSpPr>
            <p:nvPr/>
          </p:nvCxnSpPr>
          <p:spPr>
            <a:xfrm>
              <a:off x="3983344" y="7181677"/>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grpSp>
        <p:nvGrpSpPr>
          <p:cNvPr id="8" name="Groupe 7">
            <a:extLst>
              <a:ext uri="{FF2B5EF4-FFF2-40B4-BE49-F238E27FC236}">
                <a16:creationId xmlns:a16="http://schemas.microsoft.com/office/drawing/2014/main" id="{41F5118F-A12D-4A3D-83CD-FA8EB8370ECE}"/>
              </a:ext>
            </a:extLst>
          </p:cNvPr>
          <p:cNvGrpSpPr/>
          <p:nvPr/>
        </p:nvGrpSpPr>
        <p:grpSpPr>
          <a:xfrm>
            <a:off x="3935345" y="8193719"/>
            <a:ext cx="3393624" cy="1926654"/>
            <a:chOff x="3935345" y="7578154"/>
            <a:chExt cx="3393624" cy="1926654"/>
          </a:xfrm>
        </p:grpSpPr>
        <p:grpSp>
          <p:nvGrpSpPr>
            <p:cNvPr id="103" name="Groupe 102">
              <a:extLst>
                <a:ext uri="{FF2B5EF4-FFF2-40B4-BE49-F238E27FC236}">
                  <a16:creationId xmlns:a16="http://schemas.microsoft.com/office/drawing/2014/main" id="{77846408-1680-4BA6-957B-B4FD5CB99A56}"/>
                </a:ext>
              </a:extLst>
            </p:cNvPr>
            <p:cNvGrpSpPr/>
            <p:nvPr/>
          </p:nvGrpSpPr>
          <p:grpSpPr>
            <a:xfrm>
              <a:off x="3978882" y="7578154"/>
              <a:ext cx="3350087" cy="265276"/>
              <a:chOff x="380633" y="6115579"/>
              <a:chExt cx="3350087" cy="265276"/>
            </a:xfrm>
          </p:grpSpPr>
          <p:grpSp>
            <p:nvGrpSpPr>
              <p:cNvPr id="105" name="Groupe 104">
                <a:extLst>
                  <a:ext uri="{FF2B5EF4-FFF2-40B4-BE49-F238E27FC236}">
                    <a16:creationId xmlns:a16="http://schemas.microsoft.com/office/drawing/2014/main" id="{6AFAE93F-8F73-42CD-A47D-A66B8B8C6458}"/>
                  </a:ext>
                </a:extLst>
              </p:cNvPr>
              <p:cNvGrpSpPr/>
              <p:nvPr/>
            </p:nvGrpSpPr>
            <p:grpSpPr>
              <a:xfrm>
                <a:off x="380633" y="6115579"/>
                <a:ext cx="3350087" cy="246221"/>
                <a:chOff x="433240" y="2440348"/>
                <a:chExt cx="1723338" cy="246221"/>
              </a:xfrm>
            </p:grpSpPr>
            <p:sp>
              <p:nvSpPr>
                <p:cNvPr id="107" name="ZoneTexte 106">
                  <a:extLst>
                    <a:ext uri="{FF2B5EF4-FFF2-40B4-BE49-F238E27FC236}">
                      <a16:creationId xmlns:a16="http://schemas.microsoft.com/office/drawing/2014/main" id="{5DC10516-9D5D-42DB-A0AB-164208BC1CCC}"/>
                    </a:ext>
                  </a:extLst>
                </p:cNvPr>
                <p:cNvSpPr txBox="1"/>
                <p:nvPr/>
              </p:nvSpPr>
              <p:spPr>
                <a:xfrm>
                  <a:off x="489871" y="2440348"/>
                  <a:ext cx="1666707"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08" name="Triangle isocèle 107">
                  <a:extLst>
                    <a:ext uri="{FF2B5EF4-FFF2-40B4-BE49-F238E27FC236}">
                      <a16:creationId xmlns:a16="http://schemas.microsoft.com/office/drawing/2014/main" id="{35F108E7-129E-404C-B23B-97038DB5B3B3}"/>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06" name="Connecteur droit 105">
                <a:extLst>
                  <a:ext uri="{FF2B5EF4-FFF2-40B4-BE49-F238E27FC236}">
                    <a16:creationId xmlns:a16="http://schemas.microsoft.com/office/drawing/2014/main" id="{1965D122-FF8E-405B-97EC-78B335C97737}"/>
                  </a:ext>
                </a:extLst>
              </p:cNvPr>
              <p:cNvCxnSpPr>
                <a:cxnSpLocks/>
              </p:cNvCxnSpPr>
              <p:nvPr/>
            </p:nvCxnSpPr>
            <p:spPr>
              <a:xfrm>
                <a:off x="390531" y="638085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sp>
          <p:nvSpPr>
            <p:cNvPr id="104" name="ZoneTexte 103">
              <a:extLst>
                <a:ext uri="{FF2B5EF4-FFF2-40B4-BE49-F238E27FC236}">
                  <a16:creationId xmlns:a16="http://schemas.microsoft.com/office/drawing/2014/main" id="{4A36D89B-A17D-4E79-AC81-666F9488D64F}"/>
                </a:ext>
              </a:extLst>
            </p:cNvPr>
            <p:cNvSpPr txBox="1"/>
            <p:nvPr/>
          </p:nvSpPr>
          <p:spPr>
            <a:xfrm>
              <a:off x="3935345" y="7873592"/>
              <a:ext cx="3240000" cy="1631216"/>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Autres métiers du conseil au sein d’un cabinet d’expertise comptable ou en cabinet de conseil sous condition de renforcement de compétences en informatique / systèmes d’information ou comptabilité et finance selon la spécialité : Consultant SI, Consultant cybersécurité, Consultant finance, Consultant en transaction service… </a:t>
              </a:r>
            </a:p>
            <a:p>
              <a:pPr marL="108000" indent="-108000" algn="l">
                <a:buFont typeface="Wingdings" panose="05000000000000000000" pitchFamily="2" charset="2"/>
                <a:buChar char="§"/>
              </a:pPr>
              <a:r>
                <a:rPr lang="fr-FR" dirty="0">
                  <a:solidFill>
                    <a:schemeClr val="tx2"/>
                  </a:solidFill>
                </a:rPr>
                <a:t>Chefs de projet au sein d’une direction financière, direction marketing…  </a:t>
              </a:r>
            </a:p>
            <a:p>
              <a:pPr marL="108000" indent="-108000" algn="l">
                <a:buFont typeface="Wingdings" panose="05000000000000000000" pitchFamily="2" charset="2"/>
                <a:buChar char="§"/>
              </a:pPr>
              <a:r>
                <a:rPr lang="fr-FR" dirty="0">
                  <a:solidFill>
                    <a:schemeClr val="tx2"/>
                  </a:solidFill>
                </a:rPr>
                <a:t>Métiers des cabinets d’études et de sondage</a:t>
              </a:r>
            </a:p>
          </p:txBody>
        </p:sp>
      </p:grpSp>
      <p:grpSp>
        <p:nvGrpSpPr>
          <p:cNvPr id="10" name="Groupe 9">
            <a:extLst>
              <a:ext uri="{FF2B5EF4-FFF2-40B4-BE49-F238E27FC236}">
                <a16:creationId xmlns:a16="http://schemas.microsoft.com/office/drawing/2014/main" id="{10C7515E-C7A7-4F2A-968F-170B644E2603}"/>
              </a:ext>
            </a:extLst>
          </p:cNvPr>
          <p:cNvGrpSpPr/>
          <p:nvPr/>
        </p:nvGrpSpPr>
        <p:grpSpPr>
          <a:xfrm>
            <a:off x="369971" y="4348275"/>
            <a:ext cx="3325269" cy="1301836"/>
            <a:chOff x="369971" y="4337794"/>
            <a:chExt cx="3325269" cy="1301836"/>
          </a:xfrm>
        </p:grpSpPr>
        <p:sp>
          <p:nvSpPr>
            <p:cNvPr id="54" name="ZoneTexte 53">
              <a:extLst>
                <a:ext uri="{FF2B5EF4-FFF2-40B4-BE49-F238E27FC236}">
                  <a16:creationId xmlns:a16="http://schemas.microsoft.com/office/drawing/2014/main" id="{D0B3E300-8CF5-42E1-BE4A-BDD2E0D57766}"/>
                </a:ext>
              </a:extLst>
            </p:cNvPr>
            <p:cNvSpPr txBox="1"/>
            <p:nvPr/>
          </p:nvSpPr>
          <p:spPr>
            <a:xfrm>
              <a:off x="369971" y="4337794"/>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sp>
          <p:nvSpPr>
            <p:cNvPr id="63" name="ZoneTexte 62">
              <a:extLst>
                <a:ext uri="{FF2B5EF4-FFF2-40B4-BE49-F238E27FC236}">
                  <a16:creationId xmlns:a16="http://schemas.microsoft.com/office/drawing/2014/main" id="{16D938E2-4346-48F5-897B-5F680C1ED040}"/>
                </a:ext>
              </a:extLst>
            </p:cNvPr>
            <p:cNvSpPr txBox="1"/>
            <p:nvPr/>
          </p:nvSpPr>
          <p:spPr>
            <a:xfrm>
              <a:off x="420574" y="4623967"/>
              <a:ext cx="3217978" cy="1015663"/>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Selon les domaines d’intervention du cabinet, les Data analyst interviennent sur des domaines d’expertise (expertise comptable, audit financier, </a:t>
              </a:r>
              <a:r>
                <a:rPr lang="fr-FR" i="1" dirty="0"/>
                <a:t>due diligence</a:t>
              </a:r>
              <a:r>
                <a:rPr lang="fr-FR" dirty="0"/>
                <a:t>…), des secteurs d’activités (banque-assurance…) ou types d’entreprises (startups..) spécifiques.</a:t>
              </a:r>
            </a:p>
          </p:txBody>
        </p:sp>
        <p:cxnSp>
          <p:nvCxnSpPr>
            <p:cNvPr id="112" name="Connecteur droit 111">
              <a:extLst>
                <a:ext uri="{FF2B5EF4-FFF2-40B4-BE49-F238E27FC236}">
                  <a16:creationId xmlns:a16="http://schemas.microsoft.com/office/drawing/2014/main" id="{691E2A3C-D7AE-4457-9E1B-B8454B4A5E76}"/>
                </a:ext>
              </a:extLst>
            </p:cNvPr>
            <p:cNvCxnSpPr>
              <a:cxnSpLocks/>
            </p:cNvCxnSpPr>
            <p:nvPr/>
          </p:nvCxnSpPr>
          <p:spPr>
            <a:xfrm flipV="1">
              <a:off x="410395" y="4607173"/>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6" name="Groupe 5">
            <a:extLst>
              <a:ext uri="{FF2B5EF4-FFF2-40B4-BE49-F238E27FC236}">
                <a16:creationId xmlns:a16="http://schemas.microsoft.com/office/drawing/2014/main" id="{3F7E464D-EA45-4AA7-91CD-498405091CEE}"/>
              </a:ext>
            </a:extLst>
          </p:cNvPr>
          <p:cNvGrpSpPr/>
          <p:nvPr/>
        </p:nvGrpSpPr>
        <p:grpSpPr>
          <a:xfrm>
            <a:off x="369971" y="2000379"/>
            <a:ext cx="3325269" cy="2368560"/>
            <a:chOff x="369971" y="2000379"/>
            <a:chExt cx="3325269" cy="2368560"/>
          </a:xfrm>
        </p:grpSpPr>
        <p:sp>
          <p:nvSpPr>
            <p:cNvPr id="64" name="ZoneTexte 63">
              <a:extLst>
                <a:ext uri="{FF2B5EF4-FFF2-40B4-BE49-F238E27FC236}">
                  <a16:creationId xmlns:a16="http://schemas.microsoft.com/office/drawing/2014/main" id="{2E310E27-268E-470D-83D4-450F7DE133F1}"/>
                </a:ext>
              </a:extLst>
            </p:cNvPr>
            <p:cNvSpPr txBox="1"/>
            <p:nvPr/>
          </p:nvSpPr>
          <p:spPr>
            <a:xfrm>
              <a:off x="369971" y="2000379"/>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sp>
          <p:nvSpPr>
            <p:cNvPr id="66" name="ZoneTexte 65">
              <a:extLst>
                <a:ext uri="{FF2B5EF4-FFF2-40B4-BE49-F238E27FC236}">
                  <a16:creationId xmlns:a16="http://schemas.microsoft.com/office/drawing/2014/main" id="{FD824262-D8A8-4118-9609-69D47F0AE7AD}"/>
                </a:ext>
              </a:extLst>
            </p:cNvPr>
            <p:cNvSpPr txBox="1"/>
            <p:nvPr/>
          </p:nvSpPr>
          <p:spPr>
            <a:xfrm>
              <a:off x="420574" y="2276058"/>
              <a:ext cx="3240000" cy="209288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cabinets de petite et moyenne taille, le Data </a:t>
              </a:r>
              <a:r>
                <a:rPr lang="fr-FR" dirty="0" err="1"/>
                <a:t>analyst</a:t>
              </a:r>
              <a:r>
                <a:rPr lang="fr-FR" dirty="0"/>
                <a:t> peut intervenir sur une grande variété d’activités en lien avec les SI (cybersécurité, conseil SI…) et une variété de type de clients. Ils peuvent également prendre en charge les besoins en analyse de données et de développement applicatif (tableaux de bord…) des différentes activités du cabinet</a:t>
              </a:r>
            </a:p>
            <a:p>
              <a:pPr algn="l"/>
              <a:r>
                <a:rPr lang="fr-FR" dirty="0"/>
                <a:t>Dans les grands cabinets, les Data </a:t>
              </a:r>
              <a:r>
                <a:rPr lang="fr-FR" dirty="0" err="1"/>
                <a:t>analyst</a:t>
              </a:r>
              <a:r>
                <a:rPr lang="fr-FR" dirty="0"/>
                <a:t> interviennent au sein d’équipes spécialisées, ou sont répartis au sein des équipes de conseil financier, transaction service, audit financier, audit des SI… en tant qu’expert de l’analyse de données.</a:t>
              </a:r>
            </a:p>
          </p:txBody>
        </p: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410395" y="2261181"/>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12" name="Groupe 11">
            <a:extLst>
              <a:ext uri="{FF2B5EF4-FFF2-40B4-BE49-F238E27FC236}">
                <a16:creationId xmlns:a16="http://schemas.microsoft.com/office/drawing/2014/main" id="{A29139D1-F2AE-48DA-B61E-BA83E22FC7A0}"/>
              </a:ext>
            </a:extLst>
          </p:cNvPr>
          <p:cNvGrpSpPr/>
          <p:nvPr/>
        </p:nvGrpSpPr>
        <p:grpSpPr>
          <a:xfrm>
            <a:off x="369971" y="5632425"/>
            <a:ext cx="3325269" cy="1152128"/>
            <a:chOff x="369971" y="5632425"/>
            <a:chExt cx="3325269" cy="1152128"/>
          </a:xfrm>
        </p:grpSpPr>
        <p:sp>
          <p:nvSpPr>
            <p:cNvPr id="109" name="ZoneTexte 108">
              <a:extLst>
                <a:ext uri="{FF2B5EF4-FFF2-40B4-BE49-F238E27FC236}">
                  <a16:creationId xmlns:a16="http://schemas.microsoft.com/office/drawing/2014/main" id="{AF3D5513-BF9B-4E23-A5CD-D9F5CE73A3B1}"/>
                </a:ext>
              </a:extLst>
            </p:cNvPr>
            <p:cNvSpPr txBox="1"/>
            <p:nvPr/>
          </p:nvSpPr>
          <p:spPr>
            <a:xfrm>
              <a:off x="420574" y="5922779"/>
              <a:ext cx="3240000" cy="86177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Après quelques années d’expérience, le Data </a:t>
              </a:r>
              <a:r>
                <a:rPr lang="fr-FR" dirty="0" err="1"/>
                <a:t>Analyst</a:t>
              </a:r>
              <a:r>
                <a:rPr lang="fr-FR" dirty="0"/>
                <a:t> peut encadrer des collaborateurs juniors, piloter un périmètre plus large des missions (cadrage de la mission, négociation commerciale..) et interagir davantage avec le client.</a:t>
              </a:r>
            </a:p>
          </p:txBody>
        </p:sp>
        <p:sp>
          <p:nvSpPr>
            <p:cNvPr id="72" name="ZoneTexte 71">
              <a:extLst>
                <a:ext uri="{FF2B5EF4-FFF2-40B4-BE49-F238E27FC236}">
                  <a16:creationId xmlns:a16="http://schemas.microsoft.com/office/drawing/2014/main" id="{51ACCE7B-DD40-4144-93E6-9E286C1BAE9D}"/>
                </a:ext>
              </a:extLst>
            </p:cNvPr>
            <p:cNvSpPr txBox="1"/>
            <p:nvPr/>
          </p:nvSpPr>
          <p:spPr>
            <a:xfrm>
              <a:off x="369971" y="5632425"/>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410395" y="5893227"/>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110" name="Groupe 109">
            <a:extLst>
              <a:ext uri="{FF2B5EF4-FFF2-40B4-BE49-F238E27FC236}">
                <a16:creationId xmlns:a16="http://schemas.microsoft.com/office/drawing/2014/main" id="{D9A65EB5-DE36-4E09-8865-0C643FC0F140}"/>
              </a:ext>
            </a:extLst>
          </p:cNvPr>
          <p:cNvGrpSpPr/>
          <p:nvPr/>
        </p:nvGrpSpPr>
        <p:grpSpPr>
          <a:xfrm>
            <a:off x="454576" y="6925609"/>
            <a:ext cx="3195823" cy="246221"/>
            <a:chOff x="433240" y="2440348"/>
            <a:chExt cx="1643982" cy="246221"/>
          </a:xfrm>
        </p:grpSpPr>
        <p:sp>
          <p:nvSpPr>
            <p:cNvPr id="114" name="ZoneTexte 113">
              <a:extLst>
                <a:ext uri="{FF2B5EF4-FFF2-40B4-BE49-F238E27FC236}">
                  <a16:creationId xmlns:a16="http://schemas.microsoft.com/office/drawing/2014/main" id="{4526E48D-722A-43F7-BFC7-BD8607EB35A5}"/>
                </a:ext>
              </a:extLst>
            </p:cNvPr>
            <p:cNvSpPr txBox="1"/>
            <p:nvPr/>
          </p:nvSpPr>
          <p:spPr>
            <a:xfrm>
              <a:off x="489871" y="2440348"/>
              <a:ext cx="1587351"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sp>
        <p:nvSpPr>
          <p:cNvPr id="116" name="ZoneTexte 115">
            <a:extLst>
              <a:ext uri="{FF2B5EF4-FFF2-40B4-BE49-F238E27FC236}">
                <a16:creationId xmlns:a16="http://schemas.microsoft.com/office/drawing/2014/main" id="{12FA9338-88D2-4D5C-AA5C-39F8C3581043}"/>
              </a:ext>
            </a:extLst>
          </p:cNvPr>
          <p:cNvSpPr txBox="1"/>
          <p:nvPr/>
        </p:nvSpPr>
        <p:spPr>
          <a:xfrm>
            <a:off x="420574" y="7223338"/>
            <a:ext cx="3271793" cy="209288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 autres consultants spécialisés (Consultant Finance, Consultant SI, Consultant RH), Auditeurs ou Assistants audit…</a:t>
            </a:r>
          </a:p>
          <a:p>
            <a:pPr algn="l"/>
            <a:r>
              <a:rPr lang="fr-FR" i="1" dirty="0"/>
              <a:t>Relations professionnelles externes </a:t>
            </a:r>
            <a:r>
              <a:rPr lang="fr-FR" dirty="0"/>
              <a:t>: dirigeants, directeurs et chefs de service en entreprise (DAF, DRH, DSI…), prestataires informatiques des clients…</a:t>
            </a:r>
          </a:p>
          <a:p>
            <a:pPr algn="l"/>
            <a:r>
              <a:rPr lang="fr-FR" i="1" dirty="0"/>
              <a:t>Télétravail</a:t>
            </a:r>
            <a:r>
              <a:rPr lang="fr-FR" dirty="0"/>
              <a:t> : possible sur une partie significative des activités, mais variable selon l’accès aux bases de données clientes ou la nécessité de participer à des sessions de travail en présentiel au sein de l’organisation cliente.</a:t>
            </a:r>
          </a:p>
        </p:txBody>
      </p:sp>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464474" y="719088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62" name="ZoneTexte 61">
            <a:extLst>
              <a:ext uri="{FF2B5EF4-FFF2-40B4-BE49-F238E27FC236}">
                <a16:creationId xmlns:a16="http://schemas.microsoft.com/office/drawing/2014/main" id="{3B7CC04C-548E-40D9-8DC6-1BF43D04AA01}"/>
              </a:ext>
            </a:extLst>
          </p:cNvPr>
          <p:cNvSpPr txBox="1"/>
          <p:nvPr/>
        </p:nvSpPr>
        <p:spPr>
          <a:xfrm>
            <a:off x="240924" y="1220429"/>
            <a:ext cx="1522690"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Data analyst</a:t>
            </a:r>
          </a:p>
        </p:txBody>
      </p:sp>
      <p:sp>
        <p:nvSpPr>
          <p:cNvPr id="80" name="ZoneTexte 79">
            <a:extLst>
              <a:ext uri="{FF2B5EF4-FFF2-40B4-BE49-F238E27FC236}">
                <a16:creationId xmlns:a16="http://schemas.microsoft.com/office/drawing/2014/main" id="{420D5275-41C2-49B9-920C-4D4B8D52F85B}"/>
              </a:ext>
            </a:extLst>
          </p:cNvPr>
          <p:cNvSpPr txBox="1"/>
          <p:nvPr/>
        </p:nvSpPr>
        <p:spPr>
          <a:xfrm>
            <a:off x="4046776" y="1663291"/>
            <a:ext cx="3405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l’exercice du métier</a:t>
            </a:r>
          </a:p>
        </p:txBody>
      </p:sp>
      <p:sp>
        <p:nvSpPr>
          <p:cNvPr id="81" name="Triangle isocèle 80">
            <a:extLst>
              <a:ext uri="{FF2B5EF4-FFF2-40B4-BE49-F238E27FC236}">
                <a16:creationId xmlns:a16="http://schemas.microsoft.com/office/drawing/2014/main" id="{9B3F64B3-C0B0-495D-B9E3-9E4A30F9458B}"/>
              </a:ext>
            </a:extLst>
          </p:cNvPr>
          <p:cNvSpPr/>
          <p:nvPr/>
        </p:nvSpPr>
        <p:spPr>
          <a:xfrm rot="5400000">
            <a:off x="3902865" y="1742606"/>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79" name="Connecteur droit 78">
            <a:extLst>
              <a:ext uri="{FF2B5EF4-FFF2-40B4-BE49-F238E27FC236}">
                <a16:creationId xmlns:a16="http://schemas.microsoft.com/office/drawing/2014/main" id="{AC739428-2067-4460-9248-BD2A32B90E64}"/>
              </a:ext>
            </a:extLst>
          </p:cNvPr>
          <p:cNvCxnSpPr>
            <a:cxnSpLocks/>
          </p:cNvCxnSpPr>
          <p:nvPr/>
        </p:nvCxnSpPr>
        <p:spPr>
          <a:xfrm>
            <a:off x="3946588" y="1936188"/>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3" name="Groupe 2">
            <a:extLst>
              <a:ext uri="{FF2B5EF4-FFF2-40B4-BE49-F238E27FC236}">
                <a16:creationId xmlns:a16="http://schemas.microsoft.com/office/drawing/2014/main" id="{E21ECE33-485B-4119-BE2D-B6E38B5FE734}"/>
              </a:ext>
            </a:extLst>
          </p:cNvPr>
          <p:cNvGrpSpPr/>
          <p:nvPr/>
        </p:nvGrpSpPr>
        <p:grpSpPr>
          <a:xfrm>
            <a:off x="3935344" y="2001919"/>
            <a:ext cx="3325270" cy="4416911"/>
            <a:chOff x="3935344" y="2001919"/>
            <a:chExt cx="3325270" cy="4416911"/>
          </a:xfrm>
        </p:grpSpPr>
        <p:grpSp>
          <p:nvGrpSpPr>
            <p:cNvPr id="2" name="Groupe 1">
              <a:extLst>
                <a:ext uri="{FF2B5EF4-FFF2-40B4-BE49-F238E27FC236}">
                  <a16:creationId xmlns:a16="http://schemas.microsoft.com/office/drawing/2014/main" id="{73F19EEE-58E7-44BE-9090-5C1946FA081A}"/>
                </a:ext>
              </a:extLst>
            </p:cNvPr>
            <p:cNvGrpSpPr/>
            <p:nvPr/>
          </p:nvGrpSpPr>
          <p:grpSpPr>
            <a:xfrm>
              <a:off x="3935345" y="2876015"/>
              <a:ext cx="3249899" cy="1606084"/>
              <a:chOff x="3935345" y="3039487"/>
              <a:chExt cx="3249899" cy="1606084"/>
            </a:xfrm>
          </p:grpSpPr>
          <p:sp>
            <p:nvSpPr>
              <p:cNvPr id="69" name="ZoneTexte 68">
                <a:extLst>
                  <a:ext uri="{FF2B5EF4-FFF2-40B4-BE49-F238E27FC236}">
                    <a16:creationId xmlns:a16="http://schemas.microsoft.com/office/drawing/2014/main" id="{0B70E29C-F493-49E2-9712-AAE863D973CE}"/>
                  </a:ext>
                </a:extLst>
              </p:cNvPr>
              <p:cNvSpPr txBox="1"/>
              <p:nvPr/>
            </p:nvSpPr>
            <p:spPr>
              <a:xfrm>
                <a:off x="3935345" y="3476020"/>
                <a:ext cx="3240000" cy="1169551"/>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Data </a:t>
                </a:r>
                <a:r>
                  <a:rPr lang="fr-FR" dirty="0" err="1">
                    <a:solidFill>
                      <a:schemeClr val="tx2"/>
                    </a:solidFill>
                  </a:rPr>
                  <a:t>analyst</a:t>
                </a:r>
                <a:r>
                  <a:rPr lang="fr-FR" dirty="0">
                    <a:solidFill>
                      <a:schemeClr val="tx2"/>
                    </a:solidFill>
                  </a:rPr>
                  <a:t>/Data </a:t>
                </a:r>
                <a:r>
                  <a:rPr lang="fr-FR" dirty="0" err="1">
                    <a:solidFill>
                      <a:schemeClr val="tx2"/>
                    </a:solidFill>
                  </a:rPr>
                  <a:t>Scientist</a:t>
                </a:r>
                <a:r>
                  <a:rPr lang="fr-FR" dirty="0">
                    <a:solidFill>
                      <a:schemeClr val="tx2"/>
                    </a:solidFill>
                  </a:rPr>
                  <a:t> en entreprise</a:t>
                </a:r>
              </a:p>
              <a:p>
                <a:r>
                  <a:rPr lang="fr-FR" dirty="0">
                    <a:solidFill>
                      <a:schemeClr val="tx2"/>
                    </a:solidFill>
                  </a:rPr>
                  <a:t>Métiers du conseil et de l’audit avec spécialisation en analyse de données</a:t>
                </a:r>
              </a:p>
              <a:p>
                <a:r>
                  <a:rPr lang="fr-FR" dirty="0">
                    <a:solidFill>
                      <a:schemeClr val="tx2"/>
                    </a:solidFill>
                  </a:rPr>
                  <a:t>Métiers de l’analyse financière et de l’actuariat </a:t>
                </a:r>
              </a:p>
              <a:p>
                <a:r>
                  <a:rPr lang="fr-FR" dirty="0">
                    <a:solidFill>
                      <a:schemeClr val="tx2"/>
                    </a:solidFill>
                  </a:rPr>
                  <a:t>Métiers des cabinets d’études et de sondage, sous condition de formation aux spécificités de l’analyse des données comptables et financières</a:t>
                </a:r>
              </a:p>
            </p:txBody>
          </p:sp>
          <p:cxnSp>
            <p:nvCxnSpPr>
              <p:cNvPr id="74" name="Connecteur droit 73">
                <a:extLst>
                  <a:ext uri="{FF2B5EF4-FFF2-40B4-BE49-F238E27FC236}">
                    <a16:creationId xmlns:a16="http://schemas.microsoft.com/office/drawing/2014/main" id="{90469217-9DF8-4D26-8229-BF3ABDFAD4D5}"/>
                  </a:ext>
                </a:extLst>
              </p:cNvPr>
              <p:cNvCxnSpPr>
                <a:cxnSpLocks/>
              </p:cNvCxnSpPr>
              <p:nvPr/>
            </p:nvCxnSpPr>
            <p:spPr>
              <a:xfrm flipV="1">
                <a:off x="3946588" y="3465360"/>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82" name="ZoneTexte 81">
                <a:extLst>
                  <a:ext uri="{FF2B5EF4-FFF2-40B4-BE49-F238E27FC236}">
                    <a16:creationId xmlns:a16="http://schemas.microsoft.com/office/drawing/2014/main" id="{4790275F-7869-48AB-A01B-85061FA25347}"/>
                  </a:ext>
                </a:extLst>
              </p:cNvPr>
              <p:cNvSpPr txBox="1"/>
              <p:nvPr/>
            </p:nvSpPr>
            <p:spPr>
              <a:xfrm>
                <a:off x="3935345" y="3039487"/>
                <a:ext cx="3249899" cy="4308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 </a:t>
                </a:r>
              </a:p>
            </p:txBody>
          </p:sp>
        </p:grpSp>
        <p:grpSp>
          <p:nvGrpSpPr>
            <p:cNvPr id="11" name="Groupe 10">
              <a:extLst>
                <a:ext uri="{FF2B5EF4-FFF2-40B4-BE49-F238E27FC236}">
                  <a16:creationId xmlns:a16="http://schemas.microsoft.com/office/drawing/2014/main" id="{3E9637A9-5581-4C55-A63D-3E85C0730BAA}"/>
                </a:ext>
              </a:extLst>
            </p:cNvPr>
            <p:cNvGrpSpPr/>
            <p:nvPr/>
          </p:nvGrpSpPr>
          <p:grpSpPr>
            <a:xfrm>
              <a:off x="3935344" y="2001919"/>
              <a:ext cx="3177404" cy="830247"/>
              <a:chOff x="3935344" y="2001919"/>
              <a:chExt cx="3177404" cy="830247"/>
            </a:xfrm>
          </p:grpSpPr>
          <p:sp>
            <p:nvSpPr>
              <p:cNvPr id="68" name="ZoneTexte 67">
                <a:extLst>
                  <a:ext uri="{FF2B5EF4-FFF2-40B4-BE49-F238E27FC236}">
                    <a16:creationId xmlns:a16="http://schemas.microsoft.com/office/drawing/2014/main" id="{67A1A514-CA7F-49BE-8B7E-C9358E60BC8B}"/>
                  </a:ext>
                </a:extLst>
              </p:cNvPr>
              <p:cNvSpPr txBox="1"/>
              <p:nvPr/>
            </p:nvSpPr>
            <p:spPr>
              <a:xfrm>
                <a:off x="3935344" y="2278168"/>
                <a:ext cx="3167999" cy="553998"/>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algn="l"/>
                <a:r>
                  <a:rPr lang="fr-FR" dirty="0">
                    <a:solidFill>
                      <a:schemeClr val="tx2"/>
                    </a:solidFill>
                  </a:rPr>
                  <a:t>Bac+5 en statistiques et informatique :</a:t>
                </a:r>
              </a:p>
              <a:p>
                <a:pPr marL="108000" indent="-108000" algn="l">
                  <a:buFont typeface="Wingdings" panose="05000000000000000000" pitchFamily="2" charset="2"/>
                  <a:buChar char="§"/>
                </a:pPr>
                <a:r>
                  <a:rPr lang="fr-FR" dirty="0">
                    <a:solidFill>
                      <a:schemeClr val="tx2"/>
                    </a:solidFill>
                  </a:rPr>
                  <a:t>Master 2 avec spécialisation en statistiques, data science, finances, économétrie, marketing… </a:t>
                </a:r>
              </a:p>
            </p:txBody>
          </p:sp>
          <p:grpSp>
            <p:nvGrpSpPr>
              <p:cNvPr id="7" name="Groupe 6">
                <a:extLst>
                  <a:ext uri="{FF2B5EF4-FFF2-40B4-BE49-F238E27FC236}">
                    <a16:creationId xmlns:a16="http://schemas.microsoft.com/office/drawing/2014/main" id="{3B5452E1-E611-400D-84C0-CFB6720D63D8}"/>
                  </a:ext>
                </a:extLst>
              </p:cNvPr>
              <p:cNvGrpSpPr/>
              <p:nvPr/>
            </p:nvGrpSpPr>
            <p:grpSpPr>
              <a:xfrm>
                <a:off x="3935345" y="2001919"/>
                <a:ext cx="3177403" cy="263753"/>
                <a:chOff x="3937185" y="2001919"/>
                <a:chExt cx="3177403" cy="263753"/>
              </a:xfrm>
            </p:grpSpPr>
            <p:sp>
              <p:nvSpPr>
                <p:cNvPr id="76" name="ZoneTexte 75">
                  <a:extLst>
                    <a:ext uri="{FF2B5EF4-FFF2-40B4-BE49-F238E27FC236}">
                      <a16:creationId xmlns:a16="http://schemas.microsoft.com/office/drawing/2014/main" id="{3D850C6B-355F-4322-B402-7B64B857B006}"/>
                    </a:ext>
                  </a:extLst>
                </p:cNvPr>
                <p:cNvSpPr txBox="1"/>
                <p:nvPr/>
              </p:nvSpPr>
              <p:spPr>
                <a:xfrm>
                  <a:off x="3937185" y="2001919"/>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cxnSp>
              <p:nvCxnSpPr>
                <p:cNvPr id="83" name="Connecteur droit 82">
                  <a:extLst>
                    <a:ext uri="{FF2B5EF4-FFF2-40B4-BE49-F238E27FC236}">
                      <a16:creationId xmlns:a16="http://schemas.microsoft.com/office/drawing/2014/main" id="{D4876B99-ADFC-4EE8-9BAB-FDAFBFBCC712}"/>
                    </a:ext>
                  </a:extLst>
                </p:cNvPr>
                <p:cNvCxnSpPr>
                  <a:cxnSpLocks/>
                </p:cNvCxnSpPr>
                <p:nvPr/>
              </p:nvCxnSpPr>
              <p:spPr>
                <a:xfrm flipV="1">
                  <a:off x="3946588" y="2264168"/>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grpSp>
          <p:nvGrpSpPr>
            <p:cNvPr id="9" name="Groupe 8">
              <a:extLst>
                <a:ext uri="{FF2B5EF4-FFF2-40B4-BE49-F238E27FC236}">
                  <a16:creationId xmlns:a16="http://schemas.microsoft.com/office/drawing/2014/main" id="{1DD66C33-3596-4A58-9643-D9E68CF144B5}"/>
                </a:ext>
              </a:extLst>
            </p:cNvPr>
            <p:cNvGrpSpPr/>
            <p:nvPr/>
          </p:nvGrpSpPr>
          <p:grpSpPr>
            <a:xfrm>
              <a:off x="3935345" y="4525949"/>
              <a:ext cx="3325269" cy="1892881"/>
              <a:chOff x="3935345" y="4534534"/>
              <a:chExt cx="3325269" cy="1892881"/>
            </a:xfrm>
          </p:grpSpPr>
          <p:sp>
            <p:nvSpPr>
              <p:cNvPr id="85" name="ZoneTexte 84">
                <a:extLst>
                  <a:ext uri="{FF2B5EF4-FFF2-40B4-BE49-F238E27FC236}">
                    <a16:creationId xmlns:a16="http://schemas.microsoft.com/office/drawing/2014/main" id="{A3DAED3C-D004-4A7C-9EC9-D69C4C89C860}"/>
                  </a:ext>
                </a:extLst>
              </p:cNvPr>
              <p:cNvSpPr txBox="1"/>
              <p:nvPr/>
            </p:nvSpPr>
            <p:spPr>
              <a:xfrm>
                <a:off x="3935345" y="4796199"/>
                <a:ext cx="3240000" cy="1631216"/>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Actualisation des connaissances des logiciels d’analyse et visualisation de données</a:t>
                </a:r>
              </a:p>
              <a:p>
                <a:r>
                  <a:rPr lang="fr-FR" dirty="0">
                    <a:solidFill>
                      <a:schemeClr val="tx2"/>
                    </a:solidFill>
                  </a:rPr>
                  <a:t>Actualisation des connaissances en matière de langages de programmation (Python, R…) et de traitement de bases de données (SQL...)</a:t>
                </a:r>
              </a:p>
              <a:p>
                <a:r>
                  <a:rPr lang="fr-FR" dirty="0">
                    <a:solidFill>
                      <a:schemeClr val="tx2"/>
                    </a:solidFill>
                  </a:rPr>
                  <a:t>Formations aux concepts d’analyse financières et comptables </a:t>
                </a:r>
              </a:p>
              <a:p>
                <a:r>
                  <a:rPr lang="fr-FR" dirty="0">
                    <a:solidFill>
                      <a:schemeClr val="tx2"/>
                    </a:solidFill>
                  </a:rPr>
                  <a:t>Formations aux méthodes et techniques de conseil et d’accompagnement du changement (méthode agile, design </a:t>
                </a:r>
                <a:r>
                  <a:rPr lang="fr-FR" dirty="0" err="1">
                    <a:solidFill>
                      <a:schemeClr val="tx2"/>
                    </a:solidFill>
                  </a:rPr>
                  <a:t>thinking</a:t>
                </a:r>
                <a:r>
                  <a:rPr lang="fr-FR" dirty="0">
                    <a:solidFill>
                      <a:schemeClr val="tx2"/>
                    </a:solidFill>
                  </a:rPr>
                  <a:t>…)</a:t>
                </a:r>
              </a:p>
            </p:txBody>
          </p:sp>
          <p:grpSp>
            <p:nvGrpSpPr>
              <p:cNvPr id="5" name="Groupe 4">
                <a:extLst>
                  <a:ext uri="{FF2B5EF4-FFF2-40B4-BE49-F238E27FC236}">
                    <a16:creationId xmlns:a16="http://schemas.microsoft.com/office/drawing/2014/main" id="{B95B75FF-D10C-4506-9DF4-CAD62D1F1CAB}"/>
                  </a:ext>
                </a:extLst>
              </p:cNvPr>
              <p:cNvGrpSpPr/>
              <p:nvPr/>
            </p:nvGrpSpPr>
            <p:grpSpPr>
              <a:xfrm>
                <a:off x="3935345" y="4534534"/>
                <a:ext cx="3325269" cy="262306"/>
                <a:chOff x="4034699" y="4631655"/>
                <a:chExt cx="3325269" cy="262306"/>
              </a:xfrm>
            </p:grpSpPr>
            <p:sp>
              <p:nvSpPr>
                <p:cNvPr id="60" name="ZoneTexte 59">
                  <a:extLst>
                    <a:ext uri="{FF2B5EF4-FFF2-40B4-BE49-F238E27FC236}">
                      <a16:creationId xmlns:a16="http://schemas.microsoft.com/office/drawing/2014/main" id="{9F24D4D5-3DF9-40E2-AD2A-36A9BB8DCC69}"/>
                    </a:ext>
                  </a:extLst>
                </p:cNvPr>
                <p:cNvSpPr txBox="1"/>
                <p:nvPr/>
              </p:nvSpPr>
              <p:spPr>
                <a:xfrm>
                  <a:off x="4034699" y="4631655"/>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Formations prioritaires en cours de carrière </a:t>
                  </a:r>
                </a:p>
              </p:txBody>
            </p:sp>
            <p:cxnSp>
              <p:nvCxnSpPr>
                <p:cNvPr id="61" name="Connecteur droit 60">
                  <a:extLst>
                    <a:ext uri="{FF2B5EF4-FFF2-40B4-BE49-F238E27FC236}">
                      <a16:creationId xmlns:a16="http://schemas.microsoft.com/office/drawing/2014/main" id="{43E5C2AD-146D-4F88-861C-8C500E52F606}"/>
                    </a:ext>
                  </a:extLst>
                </p:cNvPr>
                <p:cNvCxnSpPr>
                  <a:cxnSpLocks/>
                </p:cNvCxnSpPr>
                <p:nvPr/>
              </p:nvCxnSpPr>
              <p:spPr>
                <a:xfrm flipV="1">
                  <a:off x="4075123" y="4892457"/>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grpSp>
      <p:cxnSp>
        <p:nvCxnSpPr>
          <p:cNvPr id="65" name="Connecteur droit 64">
            <a:extLst>
              <a:ext uri="{FF2B5EF4-FFF2-40B4-BE49-F238E27FC236}">
                <a16:creationId xmlns:a16="http://schemas.microsoft.com/office/drawing/2014/main" id="{4E45E1C0-E59A-4103-871A-970AEF3403BD}"/>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pic>
        <p:nvPicPr>
          <p:cNvPr id="15" name="Image 14" descr="Une image contenant texte, Police, logo, Graphique&#10;&#10;Description générée automatiquement">
            <a:extLst>
              <a:ext uri="{FF2B5EF4-FFF2-40B4-BE49-F238E27FC236}">
                <a16:creationId xmlns:a16="http://schemas.microsoft.com/office/drawing/2014/main" id="{53519870-EF86-A39F-6F7C-DD370728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7286" y="89001"/>
            <a:ext cx="1117053" cy="922337"/>
          </a:xfrm>
          <a:prstGeom prst="rect">
            <a:avLst/>
          </a:prstGeom>
        </p:spPr>
      </p:pic>
    </p:spTree>
    <p:extLst>
      <p:ext uri="{BB962C8B-B14F-4D97-AF65-F5344CB8AC3E}">
        <p14:creationId xmlns:p14="http://schemas.microsoft.com/office/powerpoint/2010/main" val="3255823222"/>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7055</TotalTime>
  <Words>1597</Words>
  <Application>Microsoft Office PowerPoint</Application>
  <PresentationFormat>Personnalisé</PresentationFormat>
  <Paragraphs>133</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1152</cp:revision>
  <dcterms:created xsi:type="dcterms:W3CDTF">2014-07-30T08:09:35Z</dcterms:created>
  <dcterms:modified xsi:type="dcterms:W3CDTF">2024-01-18T14:10:46Z</dcterms:modified>
</cp:coreProperties>
</file>