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3"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3FC"/>
    <a:srgbClr val="1C92DA"/>
    <a:srgbClr val="FFFFFF"/>
    <a:srgbClr val="146BA0"/>
    <a:srgbClr val="6F6F6F"/>
    <a:srgbClr val="717F1B"/>
    <a:srgbClr val="0E4B70"/>
    <a:srgbClr val="FDFDFD"/>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55" autoAdjust="0"/>
    <p:restoredTop sz="96173" autoAdjust="0"/>
  </p:normalViewPr>
  <p:slideViewPr>
    <p:cSldViewPr showGuides="1">
      <p:cViewPr varScale="1">
        <p:scale>
          <a:sx n="71" d="100"/>
          <a:sy n="71" d="100"/>
        </p:scale>
        <p:origin x="362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2332555"/>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181842"/>
            <a:ext cx="6898037" cy="989562"/>
            <a:chOff x="277738" y="1260000"/>
            <a:chExt cx="6898037" cy="989562"/>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DIRECTEUR DES RESSOURCES HUMAINES </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9562"/>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2303020"/>
            <a:ext cx="6873596" cy="537688"/>
            <a:chOff x="277738" y="1907926"/>
            <a:chExt cx="6873596" cy="537688"/>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Directeur des relations humaines, Directeur des relations sociales</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Ressources Humaines</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3929500"/>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27675" y="3943846"/>
            <a:ext cx="6774677" cy="73866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050" dirty="0">
                <a:solidFill>
                  <a:schemeClr val="accent2"/>
                </a:solidFill>
              </a:rPr>
              <a:t>Le Directeur des Ressources Humaines (DRH) est responsable de la gestion du personnel du cabinet. Il définit et supervise la politique de gestion des ressources humaines selon les orientations stratégiques du cabinet. Son intervention consiste notamment à piloter les relations individuelles et collectives de travail, la politique de recrutement et le développement des compétences des salariés du cabinet.</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3549106"/>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5092931"/>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BB29561A-BC65-4591-B614-AAEFCF332453}"/>
              </a:ext>
            </a:extLst>
          </p:cNvPr>
          <p:cNvSpPr txBox="1"/>
          <p:nvPr/>
        </p:nvSpPr>
        <p:spPr>
          <a:xfrm>
            <a:off x="227675" y="9041468"/>
            <a:ext cx="3171696"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Management et pilotage du pôle RH</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324652" y="4697834"/>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78867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3008263"/>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372c - Cadres spécialistes des ressources humaines et du recrutement</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78867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3008262"/>
            <a:ext cx="2160001"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14375 - Directeur / Directrice des Ressources Humaines -DRH-</a:t>
            </a:r>
          </a:p>
        </p:txBody>
      </p:sp>
      <p:sp>
        <p:nvSpPr>
          <p:cNvPr id="54" name="ZoneTexte 53">
            <a:extLst>
              <a:ext uri="{FF2B5EF4-FFF2-40B4-BE49-F238E27FC236}">
                <a16:creationId xmlns:a16="http://schemas.microsoft.com/office/drawing/2014/main" id="{71B86F55-344E-4158-892F-89103147B6EE}"/>
              </a:ext>
            </a:extLst>
          </p:cNvPr>
          <p:cNvSpPr txBox="1"/>
          <p:nvPr/>
        </p:nvSpPr>
        <p:spPr>
          <a:xfrm>
            <a:off x="227675" y="5381646"/>
            <a:ext cx="7200000" cy="1477328"/>
          </a:xfrm>
          <a:prstGeom prst="rect">
            <a:avLst/>
          </a:prstGeom>
          <a:noFill/>
        </p:spPr>
        <p:txBody>
          <a:bodyPr wrap="square" anchor="ctr">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Définit la stratégie de gestion des ressources humaines (GRH) du cabinet, en lien avec les directeurs des pôles d’activité et selon le contexte d’activité du cabinet</a:t>
            </a:r>
          </a:p>
          <a:p>
            <a:pPr algn="l"/>
            <a:r>
              <a:rPr lang="fr-FR" dirty="0"/>
              <a:t>En déduit, selon le budget de son pôle, les axes stratégiques prioritaires à déployer - politique de recrutement, plans de formation, transformation des processus de gestion administrative du personnel, etc. - et les décline en plans d’actions opérationnels pour ses collaborateurs </a:t>
            </a:r>
          </a:p>
          <a:p>
            <a:pPr algn="l"/>
            <a:r>
              <a:rPr lang="fr-FR" dirty="0"/>
              <a:t>Recueille régulièrement les besoins en RH des différents pôles d’activité afin d’adapter la politique de GRH du cabinet</a:t>
            </a:r>
          </a:p>
          <a:p>
            <a:pPr algn="l"/>
            <a:r>
              <a:rPr lang="fr-FR" dirty="0"/>
              <a:t>Participe aux comités de direction de l’entreprise, en tant que garant de la politique de GRH du cabinet</a:t>
            </a:r>
          </a:p>
          <a:p>
            <a:pPr algn="l"/>
            <a:r>
              <a:rPr lang="fr-FR" dirty="0"/>
              <a:t>Assure un travail de veille en droit social et de suivi de l’actualité des thématiques liées à la GRH (formation, recrutement, compétences, etc.)</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227675" y="5155756"/>
            <a:ext cx="3855107"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Définition de la stratégie du pôle RH</a:t>
            </a:r>
          </a:p>
        </p:txBody>
      </p:sp>
      <p:sp>
        <p:nvSpPr>
          <p:cNvPr id="44" name="ZoneTexte 43">
            <a:extLst>
              <a:ext uri="{FF2B5EF4-FFF2-40B4-BE49-F238E27FC236}">
                <a16:creationId xmlns:a16="http://schemas.microsoft.com/office/drawing/2014/main" id="{AE51EBA2-7BC2-45DE-BCE1-94D178B53518}"/>
              </a:ext>
            </a:extLst>
          </p:cNvPr>
          <p:cNvSpPr txBox="1"/>
          <p:nvPr/>
        </p:nvSpPr>
        <p:spPr>
          <a:xfrm>
            <a:off x="179837" y="7072073"/>
            <a:ext cx="7200000" cy="1938992"/>
          </a:xfrm>
          <a:prstGeom prst="rect">
            <a:avLst/>
          </a:prstGeom>
          <a:noFill/>
        </p:spPr>
        <p:txBody>
          <a:bodyPr wrap="square" anchor="ctr">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Supervise les activités de gestion administrative du personnel conduites par le pôle RH du cabinet : suivi administratif des entrées et sorties, paie, déclarations aux organismes sociaux, etc.</a:t>
            </a:r>
          </a:p>
          <a:p>
            <a:pPr algn="l"/>
            <a:r>
              <a:rPr lang="fr-FR" dirty="0"/>
              <a:t>Assure un travail de suivi régulier des indicateurs sociaux : temps de travail, rémunérations, tenue des entretiens individuels, etc., afin de garantir la conformité des pratiques à la réglementation sociale et à la politique RH du cabinet</a:t>
            </a:r>
          </a:p>
          <a:p>
            <a:pPr algn="l"/>
            <a:r>
              <a:rPr lang="fr-FR" dirty="0"/>
              <a:t>Accompagne les dirigeants et responsables dans leurs pratiques managériales, effectue les arbitrages nécessaires dans les cas complexes de gestion du personnel (rupture de contrat de travail, etc.) en échangeant avec l’ensemble des acteurs concernés (manager, salarié…), prévient les contentieux</a:t>
            </a:r>
          </a:p>
          <a:p>
            <a:pPr algn="l"/>
            <a:r>
              <a:rPr lang="fr-FR" dirty="0"/>
              <a:t>Pilote la politique de gestion des carrières et de développement des compétences, aux côtés des directeurs de pôle : définition des grades, niveau de rémunération, compétences attendues, formations nécessaires, etc.</a:t>
            </a:r>
          </a:p>
          <a:p>
            <a:pPr algn="l"/>
            <a:r>
              <a:rPr lang="fr-FR" dirty="0"/>
              <a:t>Prend en charge, parfois de concert avec le Directeur du pôle juridique, la gestion des relations collectives de travail : prépare et participe aux échanges avec les instances représentatives du personnel, négocie les accords d’entreprise…</a:t>
            </a:r>
          </a:p>
          <a:p>
            <a:pPr algn="l"/>
            <a:r>
              <a:rPr lang="fr-FR" dirty="0"/>
              <a:t>Gère la relation commerciale avec les prestataires du pôle RH : cabinets de recrutement, organismes de formation, etc.</a:t>
            </a:r>
          </a:p>
        </p:txBody>
      </p:sp>
      <p:sp>
        <p:nvSpPr>
          <p:cNvPr id="62" name="ZoneTexte 61">
            <a:extLst>
              <a:ext uri="{FF2B5EF4-FFF2-40B4-BE49-F238E27FC236}">
                <a16:creationId xmlns:a16="http://schemas.microsoft.com/office/drawing/2014/main" id="{5A75D365-C854-4516-B059-B7FA7C0BC8AB}"/>
              </a:ext>
            </a:extLst>
          </p:cNvPr>
          <p:cNvSpPr txBox="1"/>
          <p:nvPr/>
        </p:nvSpPr>
        <p:spPr>
          <a:xfrm>
            <a:off x="227675" y="9276263"/>
            <a:ext cx="720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r>
              <a:rPr lang="fr-FR" dirty="0"/>
              <a:t>Définit des procédures de travail de son pôle (process pour la gestion d’un recrutement…) et les modes de management (réunions d’équipe…)</a:t>
            </a:r>
          </a:p>
          <a:p>
            <a:r>
              <a:rPr lang="fr-FR" dirty="0"/>
              <a:t>Définit les objectifs des collaborateurs sous sa responsabilité (Chargés de missions RH, Assistants RH), encadre et supervise leur travail </a:t>
            </a:r>
          </a:p>
          <a:p>
            <a:r>
              <a:rPr lang="fr-FR" dirty="0"/>
              <a:t>Pilote le budget de son pôle : contrôle les dépenses, établit des budgets prévisionnels à différentes échéances </a:t>
            </a:r>
          </a:p>
          <a:p>
            <a:r>
              <a:rPr lang="fr-FR" dirty="0"/>
              <a:t>Arbitre les décisions de ressources humaines liées à son pôle d’activité : recrutement, rupture, formation, etc.</a:t>
            </a:r>
          </a:p>
          <a:p>
            <a:r>
              <a:rPr lang="fr-FR" dirty="0"/>
              <a:t>Assure le suivi, l’analyse et le </a:t>
            </a:r>
            <a:r>
              <a:rPr lang="fr-FR" dirty="0" err="1"/>
              <a:t>reporting</a:t>
            </a:r>
            <a:r>
              <a:rPr lang="fr-FR" dirty="0"/>
              <a:t> des indicateurs clés d’activité de son pôle (nombre de recrutements dans l’année, montant des formations financées par le cabinet, part des salariés ayant connu une mobilité professionnelle, etc.)</a:t>
            </a:r>
          </a:p>
        </p:txBody>
      </p:sp>
      <p:sp>
        <p:nvSpPr>
          <p:cNvPr id="70" name="ZoneTexte 69">
            <a:extLst>
              <a:ext uri="{FF2B5EF4-FFF2-40B4-BE49-F238E27FC236}">
                <a16:creationId xmlns:a16="http://schemas.microsoft.com/office/drawing/2014/main" id="{A224AA42-6680-404A-8EE7-03B2B42746A3}"/>
              </a:ext>
            </a:extLst>
          </p:cNvPr>
          <p:cNvSpPr txBox="1"/>
          <p:nvPr/>
        </p:nvSpPr>
        <p:spPr>
          <a:xfrm>
            <a:off x="209935" y="6872732"/>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Mise en œuvre de la politique RH</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0371" y="69526"/>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ZoneTexte 103">
            <a:extLst>
              <a:ext uri="{FF2B5EF4-FFF2-40B4-BE49-F238E27FC236}">
                <a16:creationId xmlns:a16="http://schemas.microsoft.com/office/drawing/2014/main" id="{A5268032-D7FE-4ADA-9A2E-F82391ED6048}"/>
              </a:ext>
            </a:extLst>
          </p:cNvPr>
          <p:cNvSpPr txBox="1"/>
          <p:nvPr/>
        </p:nvSpPr>
        <p:spPr>
          <a:xfrm>
            <a:off x="241200" y="1219882"/>
            <a:ext cx="4407627" cy="309600"/>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des Ressources Humaines</a:t>
            </a:r>
          </a:p>
        </p:txBody>
      </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92198"/>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61530"/>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35459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40" name="ZoneTexte 139">
            <a:extLst>
              <a:ext uri="{FF2B5EF4-FFF2-40B4-BE49-F238E27FC236}">
                <a16:creationId xmlns:a16="http://schemas.microsoft.com/office/drawing/2014/main" id="{B0D98254-C5F4-4E45-93C1-EF36D4F1FBFB}"/>
              </a:ext>
            </a:extLst>
          </p:cNvPr>
          <p:cNvSpPr txBox="1"/>
          <p:nvPr/>
        </p:nvSpPr>
        <p:spPr>
          <a:xfrm>
            <a:off x="233264" y="20341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45" name="Connecteur droit 144">
            <a:extLst>
              <a:ext uri="{FF2B5EF4-FFF2-40B4-BE49-F238E27FC236}">
                <a16:creationId xmlns:a16="http://schemas.microsoft.com/office/drawing/2014/main" id="{870A91B4-9421-4412-8D00-387B0BAD522B}"/>
              </a:ext>
            </a:extLst>
          </p:cNvPr>
          <p:cNvCxnSpPr>
            <a:cxnSpLocks/>
          </p:cNvCxnSpPr>
          <p:nvPr/>
        </p:nvCxnSpPr>
        <p:spPr>
          <a:xfrm flipV="1">
            <a:off x="214842" y="2605461"/>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4" name="Connecteur droit 163">
            <a:extLst>
              <a:ext uri="{FF2B5EF4-FFF2-40B4-BE49-F238E27FC236}">
                <a16:creationId xmlns:a16="http://schemas.microsoft.com/office/drawing/2014/main" id="{4B38FAF4-AE31-4E7E-A7A2-335BEED7C3C2}"/>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169" name="Groupe 168">
            <a:extLst>
              <a:ext uri="{FF2B5EF4-FFF2-40B4-BE49-F238E27FC236}">
                <a16:creationId xmlns:a16="http://schemas.microsoft.com/office/drawing/2014/main" id="{9EB3B19E-CBDB-48D0-9C2B-90221EFE4AAD}"/>
              </a:ext>
            </a:extLst>
          </p:cNvPr>
          <p:cNvGrpSpPr/>
          <p:nvPr/>
        </p:nvGrpSpPr>
        <p:grpSpPr>
          <a:xfrm>
            <a:off x="3995861" y="1529482"/>
            <a:ext cx="3456384" cy="481018"/>
            <a:chOff x="3635821" y="1491960"/>
            <a:chExt cx="3456384" cy="481018"/>
          </a:xfrm>
        </p:grpSpPr>
        <p:grpSp>
          <p:nvGrpSpPr>
            <p:cNvPr id="170" name="Groupe 169">
              <a:extLst>
                <a:ext uri="{FF2B5EF4-FFF2-40B4-BE49-F238E27FC236}">
                  <a16:creationId xmlns:a16="http://schemas.microsoft.com/office/drawing/2014/main" id="{24AD8E6D-D2A9-4CC8-8910-2FFC29857FBC}"/>
                </a:ext>
              </a:extLst>
            </p:cNvPr>
            <p:cNvGrpSpPr/>
            <p:nvPr/>
          </p:nvGrpSpPr>
          <p:grpSpPr>
            <a:xfrm>
              <a:off x="3747100" y="1491960"/>
              <a:ext cx="3129082" cy="451140"/>
              <a:chOff x="3747100" y="1491960"/>
              <a:chExt cx="3129082" cy="451140"/>
            </a:xfrm>
          </p:grpSpPr>
          <p:sp>
            <p:nvSpPr>
              <p:cNvPr id="263" name="Rectangle 262">
                <a:extLst>
                  <a:ext uri="{FF2B5EF4-FFF2-40B4-BE49-F238E27FC236}">
                    <a16:creationId xmlns:a16="http://schemas.microsoft.com/office/drawing/2014/main" id="{054D984E-44A0-48A4-A067-8417E3488BBF}"/>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64" name="ZoneTexte 263">
                <a:extLst>
                  <a:ext uri="{FF2B5EF4-FFF2-40B4-BE49-F238E27FC236}">
                    <a16:creationId xmlns:a16="http://schemas.microsoft.com/office/drawing/2014/main" id="{04CB091E-E5DE-4E32-A1AC-DA40292FC46B}"/>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71" name="Groupe 170">
              <a:extLst>
                <a:ext uri="{FF2B5EF4-FFF2-40B4-BE49-F238E27FC236}">
                  <a16:creationId xmlns:a16="http://schemas.microsoft.com/office/drawing/2014/main" id="{29E849F7-6197-415C-9769-F744080C4B7A}"/>
                </a:ext>
              </a:extLst>
            </p:cNvPr>
            <p:cNvGrpSpPr/>
            <p:nvPr/>
          </p:nvGrpSpPr>
          <p:grpSpPr>
            <a:xfrm>
              <a:off x="5145033" y="1669592"/>
              <a:ext cx="1192567" cy="303386"/>
              <a:chOff x="5501712" y="1669592"/>
              <a:chExt cx="1192567" cy="303386"/>
            </a:xfrm>
          </p:grpSpPr>
          <p:sp>
            <p:nvSpPr>
              <p:cNvPr id="261" name="ZoneTexte 260">
                <a:extLst>
                  <a:ext uri="{FF2B5EF4-FFF2-40B4-BE49-F238E27FC236}">
                    <a16:creationId xmlns:a16="http://schemas.microsoft.com/office/drawing/2014/main" id="{E743095B-E303-4853-9271-4E1B2E123164}"/>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262" name="Ellipse 261">
                <a:extLst>
                  <a:ext uri="{FF2B5EF4-FFF2-40B4-BE49-F238E27FC236}">
                    <a16:creationId xmlns:a16="http://schemas.microsoft.com/office/drawing/2014/main" id="{40216709-5B77-40CF-A1A9-9C4AFED6FB8D}"/>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72" name="Groupe 171">
              <a:extLst>
                <a:ext uri="{FF2B5EF4-FFF2-40B4-BE49-F238E27FC236}">
                  <a16:creationId xmlns:a16="http://schemas.microsoft.com/office/drawing/2014/main" id="{66113045-D235-460E-BC2E-963112F22A68}"/>
                </a:ext>
              </a:extLst>
            </p:cNvPr>
            <p:cNvGrpSpPr/>
            <p:nvPr/>
          </p:nvGrpSpPr>
          <p:grpSpPr>
            <a:xfrm>
              <a:off x="5899638" y="1669592"/>
              <a:ext cx="1192567" cy="303386"/>
              <a:chOff x="6322879" y="1669592"/>
              <a:chExt cx="1192567" cy="303386"/>
            </a:xfrm>
          </p:grpSpPr>
          <p:sp>
            <p:nvSpPr>
              <p:cNvPr id="259" name="ZoneTexte 258">
                <a:extLst>
                  <a:ext uri="{FF2B5EF4-FFF2-40B4-BE49-F238E27FC236}">
                    <a16:creationId xmlns:a16="http://schemas.microsoft.com/office/drawing/2014/main" id="{C87E4DF6-138B-4E0D-9DD4-BE2761ED460D}"/>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260" name="Ellipse 259">
                <a:extLst>
                  <a:ext uri="{FF2B5EF4-FFF2-40B4-BE49-F238E27FC236}">
                    <a16:creationId xmlns:a16="http://schemas.microsoft.com/office/drawing/2014/main" id="{D5D653CF-002C-419F-801E-3493CF266166}"/>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73" name="Groupe 172">
              <a:extLst>
                <a:ext uri="{FF2B5EF4-FFF2-40B4-BE49-F238E27FC236}">
                  <a16:creationId xmlns:a16="http://schemas.microsoft.com/office/drawing/2014/main" id="{A3EED96D-3C62-436D-B2CE-682968AB1014}"/>
                </a:ext>
              </a:extLst>
            </p:cNvPr>
            <p:cNvGrpSpPr/>
            <p:nvPr/>
          </p:nvGrpSpPr>
          <p:grpSpPr>
            <a:xfrm>
              <a:off x="4390427" y="1669592"/>
              <a:ext cx="1192567" cy="303386"/>
              <a:chOff x="4680545" y="1669592"/>
              <a:chExt cx="1192567" cy="303386"/>
            </a:xfrm>
          </p:grpSpPr>
          <p:sp>
            <p:nvSpPr>
              <p:cNvPr id="253" name="ZoneTexte 252">
                <a:extLst>
                  <a:ext uri="{FF2B5EF4-FFF2-40B4-BE49-F238E27FC236}">
                    <a16:creationId xmlns:a16="http://schemas.microsoft.com/office/drawing/2014/main" id="{C0A2AC86-AD44-49B7-B048-6AF3F4425087}"/>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254" name="Ellipse 253">
                <a:extLst>
                  <a:ext uri="{FF2B5EF4-FFF2-40B4-BE49-F238E27FC236}">
                    <a16:creationId xmlns:a16="http://schemas.microsoft.com/office/drawing/2014/main" id="{1B17FAE4-A492-4535-BDD0-B92E15EDA44F}"/>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250" name="Groupe 249">
              <a:extLst>
                <a:ext uri="{FF2B5EF4-FFF2-40B4-BE49-F238E27FC236}">
                  <a16:creationId xmlns:a16="http://schemas.microsoft.com/office/drawing/2014/main" id="{4C275FC2-2D95-4578-8D9B-14DDC0459AE1}"/>
                </a:ext>
              </a:extLst>
            </p:cNvPr>
            <p:cNvGrpSpPr/>
            <p:nvPr/>
          </p:nvGrpSpPr>
          <p:grpSpPr>
            <a:xfrm>
              <a:off x="3635821" y="1669592"/>
              <a:ext cx="1192567" cy="303386"/>
              <a:chOff x="3859378" y="1669592"/>
              <a:chExt cx="1192567" cy="303386"/>
            </a:xfrm>
          </p:grpSpPr>
          <p:sp>
            <p:nvSpPr>
              <p:cNvPr id="251" name="ZoneTexte 250">
                <a:extLst>
                  <a:ext uri="{FF2B5EF4-FFF2-40B4-BE49-F238E27FC236}">
                    <a16:creationId xmlns:a16="http://schemas.microsoft.com/office/drawing/2014/main" id="{6A7BE5FB-04EB-42F2-AD25-6E7E200676E0}"/>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252" name="Ellipse 251">
                <a:extLst>
                  <a:ext uri="{FF2B5EF4-FFF2-40B4-BE49-F238E27FC236}">
                    <a16:creationId xmlns:a16="http://schemas.microsoft.com/office/drawing/2014/main" id="{77A038C1-15B7-44DA-8FA5-D676A084995E}"/>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265" name="ZoneTexte 264">
            <a:extLst>
              <a:ext uri="{FF2B5EF4-FFF2-40B4-BE49-F238E27FC236}">
                <a16:creationId xmlns:a16="http://schemas.microsoft.com/office/drawing/2014/main" id="{6EC4A5B9-E62D-4B32-83B1-0A3A432E7B4C}"/>
              </a:ext>
            </a:extLst>
          </p:cNvPr>
          <p:cNvSpPr txBox="1"/>
          <p:nvPr/>
        </p:nvSpPr>
        <p:spPr>
          <a:xfrm>
            <a:off x="4692506" y="2326507"/>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266" name="ZoneTexte 265">
            <a:extLst>
              <a:ext uri="{FF2B5EF4-FFF2-40B4-BE49-F238E27FC236}">
                <a16:creationId xmlns:a16="http://schemas.microsoft.com/office/drawing/2014/main" id="{737C36A9-A23A-4665-A9A5-70360C4ADC30}"/>
              </a:ext>
            </a:extLst>
          </p:cNvPr>
          <p:cNvSpPr txBox="1"/>
          <p:nvPr/>
        </p:nvSpPr>
        <p:spPr>
          <a:xfrm>
            <a:off x="1678364" y="2249562"/>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267" name="ZoneTexte 266">
            <a:extLst>
              <a:ext uri="{FF2B5EF4-FFF2-40B4-BE49-F238E27FC236}">
                <a16:creationId xmlns:a16="http://schemas.microsoft.com/office/drawing/2014/main" id="{310FCCC5-FEB3-4DA7-9FFF-95A65A93FFEF}"/>
              </a:ext>
            </a:extLst>
          </p:cNvPr>
          <p:cNvSpPr txBox="1"/>
          <p:nvPr/>
        </p:nvSpPr>
        <p:spPr>
          <a:xfrm>
            <a:off x="-648" y="2326507"/>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grpSp>
        <p:nvGrpSpPr>
          <p:cNvPr id="2" name="Groupe 1">
            <a:extLst>
              <a:ext uri="{FF2B5EF4-FFF2-40B4-BE49-F238E27FC236}">
                <a16:creationId xmlns:a16="http://schemas.microsoft.com/office/drawing/2014/main" id="{CD1FE5C9-FB6F-403F-81A8-494180A01F16}"/>
              </a:ext>
            </a:extLst>
          </p:cNvPr>
          <p:cNvGrpSpPr/>
          <p:nvPr/>
        </p:nvGrpSpPr>
        <p:grpSpPr>
          <a:xfrm>
            <a:off x="179677" y="2668021"/>
            <a:ext cx="7191240" cy="553998"/>
            <a:chOff x="179677" y="2668021"/>
            <a:chExt cx="7191240" cy="553998"/>
          </a:xfrm>
        </p:grpSpPr>
        <p:sp>
          <p:nvSpPr>
            <p:cNvPr id="352" name="Rectangle 351">
              <a:extLst>
                <a:ext uri="{FF2B5EF4-FFF2-40B4-BE49-F238E27FC236}">
                  <a16:creationId xmlns:a16="http://schemas.microsoft.com/office/drawing/2014/main" id="{15AA151B-5055-476E-8C5B-88C3F518436A}"/>
                </a:ext>
              </a:extLst>
            </p:cNvPr>
            <p:cNvSpPr/>
            <p:nvPr/>
          </p:nvSpPr>
          <p:spPr>
            <a:xfrm>
              <a:off x="5278437" y="2691105"/>
              <a:ext cx="209248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les évolutions réglementaires relatives au télétravail pour définir la politique du cabinet</a:t>
              </a:r>
            </a:p>
          </p:txBody>
        </p:sp>
        <p:sp>
          <p:nvSpPr>
            <p:cNvPr id="268" name="ZoneTexte 267">
              <a:extLst>
                <a:ext uri="{FF2B5EF4-FFF2-40B4-BE49-F238E27FC236}">
                  <a16:creationId xmlns:a16="http://schemas.microsoft.com/office/drawing/2014/main" id="{CDD9C7B3-8B45-4464-94F6-C059C923C539}"/>
                </a:ext>
              </a:extLst>
            </p:cNvPr>
            <p:cNvSpPr txBox="1"/>
            <p:nvPr/>
          </p:nvSpPr>
          <p:spPr>
            <a:xfrm>
              <a:off x="179677" y="2668021"/>
              <a:ext cx="1916787"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Réglementations </a:t>
              </a:r>
              <a:br>
                <a:rPr lang="fr-FR" dirty="0">
                  <a:solidFill>
                    <a:schemeClr val="tx2"/>
                  </a:solidFill>
                </a:rPr>
              </a:br>
              <a:r>
                <a:rPr lang="fr-FR" dirty="0">
                  <a:solidFill>
                    <a:schemeClr val="tx2"/>
                  </a:solidFill>
                </a:rPr>
                <a:t>spécifiques au domaine</a:t>
              </a:r>
              <a:br>
                <a:rPr lang="fr-FR" dirty="0">
                  <a:solidFill>
                    <a:schemeClr val="tx2"/>
                  </a:solidFill>
                </a:rPr>
              </a:br>
              <a:r>
                <a:rPr lang="fr-FR" dirty="0">
                  <a:solidFill>
                    <a:schemeClr val="tx2"/>
                  </a:solidFill>
                </a:rPr>
                <a:t>de spécialité</a:t>
              </a:r>
            </a:p>
          </p:txBody>
        </p:sp>
        <p:grpSp>
          <p:nvGrpSpPr>
            <p:cNvPr id="302" name="Groupe 301">
              <a:extLst>
                <a:ext uri="{FF2B5EF4-FFF2-40B4-BE49-F238E27FC236}">
                  <a16:creationId xmlns:a16="http://schemas.microsoft.com/office/drawing/2014/main" id="{61DB9927-1216-463C-B667-80EF3D6355DD}"/>
                </a:ext>
              </a:extLst>
            </p:cNvPr>
            <p:cNvGrpSpPr/>
            <p:nvPr/>
          </p:nvGrpSpPr>
          <p:grpSpPr>
            <a:xfrm>
              <a:off x="1897189" y="2693020"/>
              <a:ext cx="3466824" cy="504000"/>
              <a:chOff x="1907629" y="3346741"/>
              <a:chExt cx="3466824" cy="504000"/>
            </a:xfrm>
          </p:grpSpPr>
          <p:grpSp>
            <p:nvGrpSpPr>
              <p:cNvPr id="303" name="Groupe 302">
                <a:extLst>
                  <a:ext uri="{FF2B5EF4-FFF2-40B4-BE49-F238E27FC236}">
                    <a16:creationId xmlns:a16="http://schemas.microsoft.com/office/drawing/2014/main" id="{DFC92C18-E0F9-446D-92EB-AA8C0443B507}"/>
                  </a:ext>
                </a:extLst>
              </p:cNvPr>
              <p:cNvGrpSpPr/>
              <p:nvPr/>
            </p:nvGrpSpPr>
            <p:grpSpPr>
              <a:xfrm>
                <a:off x="1907629" y="3346741"/>
                <a:ext cx="3405719" cy="504000"/>
                <a:chOff x="1907629" y="2782399"/>
                <a:chExt cx="3405719" cy="504000"/>
              </a:xfrm>
            </p:grpSpPr>
            <p:sp>
              <p:nvSpPr>
                <p:cNvPr id="305" name="Rectangle 304">
                  <a:extLst>
                    <a:ext uri="{FF2B5EF4-FFF2-40B4-BE49-F238E27FC236}">
                      <a16:creationId xmlns:a16="http://schemas.microsoft.com/office/drawing/2014/main" id="{BEB70D5F-7306-44C7-AE82-A5D8F5D0D240}"/>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BEF02C22-3DAE-4C4D-95F9-88093DA3CCDF}"/>
                    </a:ext>
                  </a:extLst>
                </p:cNvPr>
                <p:cNvGrpSpPr/>
                <p:nvPr/>
              </p:nvGrpSpPr>
              <p:grpSpPr>
                <a:xfrm>
                  <a:off x="1907629" y="2782399"/>
                  <a:ext cx="271472" cy="504000"/>
                  <a:chOff x="1903658" y="4015785"/>
                  <a:chExt cx="265051" cy="504000"/>
                </a:xfrm>
              </p:grpSpPr>
              <p:cxnSp>
                <p:nvCxnSpPr>
                  <p:cNvPr id="307" name="Connecteur droit 306">
                    <a:extLst>
                      <a:ext uri="{FF2B5EF4-FFF2-40B4-BE49-F238E27FC236}">
                        <a16:creationId xmlns:a16="http://schemas.microsoft.com/office/drawing/2014/main" id="{7BBAE8A9-4F24-4453-A1A4-A67771D7807A}"/>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F89FC16E-865B-4677-BEBA-5DADD48084C1}"/>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04" name="Rectangle 303">
                <a:extLst>
                  <a:ext uri="{FF2B5EF4-FFF2-40B4-BE49-F238E27FC236}">
                    <a16:creationId xmlns:a16="http://schemas.microsoft.com/office/drawing/2014/main" id="{E5E9CF93-D28E-4DB2-88E9-422CDD420BB9}"/>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règlementaires, faire évoluer les offres et process de travail en fonction</a:t>
                </a:r>
              </a:p>
            </p:txBody>
          </p:sp>
        </p:grpSp>
      </p:grpSp>
      <p:grpSp>
        <p:nvGrpSpPr>
          <p:cNvPr id="3" name="Groupe 2">
            <a:extLst>
              <a:ext uri="{FF2B5EF4-FFF2-40B4-BE49-F238E27FC236}">
                <a16:creationId xmlns:a16="http://schemas.microsoft.com/office/drawing/2014/main" id="{405DCD44-3AD6-41B1-90E7-77B73EBE61C3}"/>
              </a:ext>
            </a:extLst>
          </p:cNvPr>
          <p:cNvGrpSpPr/>
          <p:nvPr/>
        </p:nvGrpSpPr>
        <p:grpSpPr>
          <a:xfrm>
            <a:off x="179677" y="3265457"/>
            <a:ext cx="7379998" cy="553998"/>
            <a:chOff x="179677" y="3286520"/>
            <a:chExt cx="7379998" cy="553998"/>
          </a:xfrm>
        </p:grpSpPr>
        <p:sp>
          <p:nvSpPr>
            <p:cNvPr id="355" name="Rectangle 354">
              <a:extLst>
                <a:ext uri="{FF2B5EF4-FFF2-40B4-BE49-F238E27FC236}">
                  <a16:creationId xmlns:a16="http://schemas.microsoft.com/office/drawing/2014/main" id="{98A41055-EB25-480F-941E-B1A9FFC91A90}"/>
                </a:ext>
              </a:extLst>
            </p:cNvPr>
            <p:cNvSpPr/>
            <p:nvPr/>
          </p:nvSpPr>
          <p:spPr>
            <a:xfrm>
              <a:off x="5278437" y="3309604"/>
              <a:ext cx="228123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Déployer une enquête en ligne permettant d’évaluer la qualité de vie au travail des salariés du cabinet</a:t>
              </a:r>
            </a:p>
          </p:txBody>
        </p:sp>
        <p:sp>
          <p:nvSpPr>
            <p:cNvPr id="272" name="ZoneTexte 271">
              <a:extLst>
                <a:ext uri="{FF2B5EF4-FFF2-40B4-BE49-F238E27FC236}">
                  <a16:creationId xmlns:a16="http://schemas.microsoft.com/office/drawing/2014/main" id="{332C50F9-8DD1-4A0D-8CE9-5E537D7DAB53}"/>
                </a:ext>
              </a:extLst>
            </p:cNvPr>
            <p:cNvSpPr txBox="1"/>
            <p:nvPr/>
          </p:nvSpPr>
          <p:spPr>
            <a:xfrm>
              <a:off x="179677" y="3286520"/>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Process et méthodologies </a:t>
              </a:r>
              <a:br>
                <a:rPr lang="fr-FR" dirty="0"/>
              </a:br>
              <a:r>
                <a:rPr lang="fr-FR" dirty="0"/>
                <a:t>de travail spécifiques au </a:t>
              </a:r>
              <a:br>
                <a:rPr lang="fr-FR" dirty="0"/>
              </a:br>
              <a:r>
                <a:rPr lang="fr-FR" dirty="0"/>
                <a:t>domaine de spécialité</a:t>
              </a:r>
            </a:p>
          </p:txBody>
        </p:sp>
        <p:grpSp>
          <p:nvGrpSpPr>
            <p:cNvPr id="309" name="Groupe 308">
              <a:extLst>
                <a:ext uri="{FF2B5EF4-FFF2-40B4-BE49-F238E27FC236}">
                  <a16:creationId xmlns:a16="http://schemas.microsoft.com/office/drawing/2014/main" id="{1B59F37C-53C8-4B7D-8DE2-CCB474C1D88B}"/>
                </a:ext>
              </a:extLst>
            </p:cNvPr>
            <p:cNvGrpSpPr/>
            <p:nvPr/>
          </p:nvGrpSpPr>
          <p:grpSpPr>
            <a:xfrm>
              <a:off x="1897189" y="3311519"/>
              <a:ext cx="3466824" cy="504000"/>
              <a:chOff x="1907629" y="3346741"/>
              <a:chExt cx="3466824" cy="504000"/>
            </a:xfrm>
          </p:grpSpPr>
          <p:grpSp>
            <p:nvGrpSpPr>
              <p:cNvPr id="310" name="Groupe 309">
                <a:extLst>
                  <a:ext uri="{FF2B5EF4-FFF2-40B4-BE49-F238E27FC236}">
                    <a16:creationId xmlns:a16="http://schemas.microsoft.com/office/drawing/2014/main" id="{048A4AD9-835D-4703-974D-70A01EF30677}"/>
                  </a:ext>
                </a:extLst>
              </p:cNvPr>
              <p:cNvGrpSpPr/>
              <p:nvPr/>
            </p:nvGrpSpPr>
            <p:grpSpPr>
              <a:xfrm>
                <a:off x="1907629" y="3346741"/>
                <a:ext cx="3405719" cy="504000"/>
                <a:chOff x="1907629" y="2782399"/>
                <a:chExt cx="3405719" cy="504000"/>
              </a:xfrm>
            </p:grpSpPr>
            <p:sp>
              <p:nvSpPr>
                <p:cNvPr id="312" name="Rectangle 311">
                  <a:extLst>
                    <a:ext uri="{FF2B5EF4-FFF2-40B4-BE49-F238E27FC236}">
                      <a16:creationId xmlns:a16="http://schemas.microsoft.com/office/drawing/2014/main" id="{DB9B3A98-73AF-420E-8B48-8A688E6E388C}"/>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3" name="Groupe 312">
                  <a:extLst>
                    <a:ext uri="{FF2B5EF4-FFF2-40B4-BE49-F238E27FC236}">
                      <a16:creationId xmlns:a16="http://schemas.microsoft.com/office/drawing/2014/main" id="{CE39150B-FD2F-405D-BC66-D71CFE6D3590}"/>
                    </a:ext>
                  </a:extLst>
                </p:cNvPr>
                <p:cNvGrpSpPr/>
                <p:nvPr/>
              </p:nvGrpSpPr>
              <p:grpSpPr>
                <a:xfrm>
                  <a:off x="1907629" y="2782399"/>
                  <a:ext cx="271472" cy="504000"/>
                  <a:chOff x="1903658" y="4015785"/>
                  <a:chExt cx="265051" cy="504000"/>
                </a:xfrm>
              </p:grpSpPr>
              <p:cxnSp>
                <p:nvCxnSpPr>
                  <p:cNvPr id="314" name="Connecteur droit 313">
                    <a:extLst>
                      <a:ext uri="{FF2B5EF4-FFF2-40B4-BE49-F238E27FC236}">
                        <a16:creationId xmlns:a16="http://schemas.microsoft.com/office/drawing/2014/main" id="{17DDC4C4-9F1B-43E0-8D2C-D84E48C2517A}"/>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15" name="Ellipse 314">
                    <a:extLst>
                      <a:ext uri="{FF2B5EF4-FFF2-40B4-BE49-F238E27FC236}">
                        <a16:creationId xmlns:a16="http://schemas.microsoft.com/office/drawing/2014/main" id="{569EADB4-D3C3-4FA0-BB2B-2493D9D0D26B}"/>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11" name="Rectangle 310">
                <a:extLst>
                  <a:ext uri="{FF2B5EF4-FFF2-40B4-BE49-F238E27FC236}">
                    <a16:creationId xmlns:a16="http://schemas.microsoft.com/office/drawing/2014/main" id="{D50189E8-EBBA-4E24-BE18-4BDA0B5DB765}"/>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de nouvelles méthodes de collecte, classification et analyse des informations collectées</a:t>
                </a:r>
              </a:p>
            </p:txBody>
          </p:sp>
        </p:grpSp>
      </p:grpSp>
      <p:grpSp>
        <p:nvGrpSpPr>
          <p:cNvPr id="4" name="Groupe 3">
            <a:extLst>
              <a:ext uri="{FF2B5EF4-FFF2-40B4-BE49-F238E27FC236}">
                <a16:creationId xmlns:a16="http://schemas.microsoft.com/office/drawing/2014/main" id="{5C6095F5-C4BC-48EE-8078-84EE2AB65AA1}"/>
              </a:ext>
            </a:extLst>
          </p:cNvPr>
          <p:cNvGrpSpPr/>
          <p:nvPr/>
        </p:nvGrpSpPr>
        <p:grpSpPr>
          <a:xfrm>
            <a:off x="179677" y="3862893"/>
            <a:ext cx="7128552" cy="553998"/>
            <a:chOff x="179677" y="3905746"/>
            <a:chExt cx="7128552" cy="553998"/>
          </a:xfrm>
        </p:grpSpPr>
        <p:sp>
          <p:nvSpPr>
            <p:cNvPr id="353" name="Rectangle 352">
              <a:extLst>
                <a:ext uri="{FF2B5EF4-FFF2-40B4-BE49-F238E27FC236}">
                  <a16:creationId xmlns:a16="http://schemas.microsoft.com/office/drawing/2014/main" id="{D4AEF475-95FE-44A4-9097-70BAD944AAE3}"/>
                </a:ext>
              </a:extLst>
            </p:cNvPr>
            <p:cNvSpPr/>
            <p:nvPr/>
          </p:nvSpPr>
          <p:spPr>
            <a:xfrm>
              <a:off x="5278437" y="3928830"/>
              <a:ext cx="202979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Sensibiliser l’équipe du pôle RH aux règles de sécurité d’échange des données des salariés </a:t>
              </a:r>
            </a:p>
          </p:txBody>
        </p:sp>
        <p:sp>
          <p:nvSpPr>
            <p:cNvPr id="292" name="ZoneTexte 291">
              <a:extLst>
                <a:ext uri="{FF2B5EF4-FFF2-40B4-BE49-F238E27FC236}">
                  <a16:creationId xmlns:a16="http://schemas.microsoft.com/office/drawing/2014/main" id="{DA28D1E2-CA81-4844-81C7-07A1346E6883}"/>
                </a:ext>
              </a:extLst>
            </p:cNvPr>
            <p:cNvSpPr txBox="1"/>
            <p:nvPr/>
          </p:nvSpPr>
          <p:spPr>
            <a:xfrm>
              <a:off x="179677" y="3905746"/>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Sécurité des échanges </a:t>
              </a:r>
              <a:br>
                <a:rPr lang="fr-FR" dirty="0"/>
              </a:br>
              <a:r>
                <a:rPr lang="fr-FR" dirty="0"/>
                <a:t>de données </a:t>
              </a:r>
            </a:p>
            <a:p>
              <a:pPr algn="l"/>
              <a:r>
                <a:rPr lang="fr-FR" dirty="0"/>
                <a:t>avec l'externe</a:t>
              </a:r>
            </a:p>
          </p:txBody>
        </p:sp>
        <p:grpSp>
          <p:nvGrpSpPr>
            <p:cNvPr id="316" name="Groupe 315">
              <a:extLst>
                <a:ext uri="{FF2B5EF4-FFF2-40B4-BE49-F238E27FC236}">
                  <a16:creationId xmlns:a16="http://schemas.microsoft.com/office/drawing/2014/main" id="{6E5A54C1-1578-408C-A9B8-9E1AAE595C41}"/>
                </a:ext>
              </a:extLst>
            </p:cNvPr>
            <p:cNvGrpSpPr/>
            <p:nvPr/>
          </p:nvGrpSpPr>
          <p:grpSpPr>
            <a:xfrm>
              <a:off x="1897189" y="3930745"/>
              <a:ext cx="3466824" cy="504000"/>
              <a:chOff x="1942188" y="5252504"/>
              <a:chExt cx="3466824" cy="504000"/>
            </a:xfrm>
          </p:grpSpPr>
          <p:grpSp>
            <p:nvGrpSpPr>
              <p:cNvPr id="317" name="Groupe 316">
                <a:extLst>
                  <a:ext uri="{FF2B5EF4-FFF2-40B4-BE49-F238E27FC236}">
                    <a16:creationId xmlns:a16="http://schemas.microsoft.com/office/drawing/2014/main" id="{2A2D7139-2126-4831-9305-BE42FFCC089A}"/>
                  </a:ext>
                </a:extLst>
              </p:cNvPr>
              <p:cNvGrpSpPr/>
              <p:nvPr/>
            </p:nvGrpSpPr>
            <p:grpSpPr>
              <a:xfrm>
                <a:off x="1942188" y="5252504"/>
                <a:ext cx="3405719" cy="504000"/>
                <a:chOff x="1907629" y="2828565"/>
                <a:chExt cx="3405719" cy="504000"/>
              </a:xfrm>
            </p:grpSpPr>
            <p:sp>
              <p:nvSpPr>
                <p:cNvPr id="319" name="Rectangle 318">
                  <a:extLst>
                    <a:ext uri="{FF2B5EF4-FFF2-40B4-BE49-F238E27FC236}">
                      <a16:creationId xmlns:a16="http://schemas.microsoft.com/office/drawing/2014/main" id="{8A1E3966-2453-4F87-B7A1-5A0F7BCED8B6}"/>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0" name="Groupe 319">
                  <a:extLst>
                    <a:ext uri="{FF2B5EF4-FFF2-40B4-BE49-F238E27FC236}">
                      <a16:creationId xmlns:a16="http://schemas.microsoft.com/office/drawing/2014/main" id="{A4FB3ADA-E257-4002-AE02-72DF5C6F30D1}"/>
                    </a:ext>
                  </a:extLst>
                </p:cNvPr>
                <p:cNvGrpSpPr/>
                <p:nvPr/>
              </p:nvGrpSpPr>
              <p:grpSpPr>
                <a:xfrm>
                  <a:off x="1907629" y="2828565"/>
                  <a:ext cx="271472" cy="504000"/>
                  <a:chOff x="1903658" y="4061951"/>
                  <a:chExt cx="265051" cy="504000"/>
                </a:xfrm>
              </p:grpSpPr>
              <p:cxnSp>
                <p:nvCxnSpPr>
                  <p:cNvPr id="321" name="Connecteur droit 320">
                    <a:extLst>
                      <a:ext uri="{FF2B5EF4-FFF2-40B4-BE49-F238E27FC236}">
                        <a16:creationId xmlns:a16="http://schemas.microsoft.com/office/drawing/2014/main" id="{FE408F48-51BB-4D3C-BB5C-3CB10E54C53D}"/>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2" name="Ellipse 321">
                    <a:extLst>
                      <a:ext uri="{FF2B5EF4-FFF2-40B4-BE49-F238E27FC236}">
                        <a16:creationId xmlns:a16="http://schemas.microsoft.com/office/drawing/2014/main" id="{B3967254-0CB3-4FA9-B9E0-DECF970A93BA}"/>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8" name="Rectangle 317">
                <a:extLst>
                  <a:ext uri="{FF2B5EF4-FFF2-40B4-BE49-F238E27FC236}">
                    <a16:creationId xmlns:a16="http://schemas.microsoft.com/office/drawing/2014/main" id="{160B0E80-ABDD-4D4F-A6AB-8132E3245A65}"/>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Sensibiliser ses interlocuteurs au respect des obligations en matière de sécurité des données</a:t>
                </a:r>
              </a:p>
            </p:txBody>
          </p:sp>
        </p:grpSp>
      </p:grpSp>
      <p:grpSp>
        <p:nvGrpSpPr>
          <p:cNvPr id="6" name="Groupe 5">
            <a:extLst>
              <a:ext uri="{FF2B5EF4-FFF2-40B4-BE49-F238E27FC236}">
                <a16:creationId xmlns:a16="http://schemas.microsoft.com/office/drawing/2014/main" id="{E67BC897-8266-47A3-A726-EDF909163070}"/>
              </a:ext>
            </a:extLst>
          </p:cNvPr>
          <p:cNvGrpSpPr/>
          <p:nvPr/>
        </p:nvGrpSpPr>
        <p:grpSpPr>
          <a:xfrm>
            <a:off x="179677" y="4460327"/>
            <a:ext cx="7379996" cy="554400"/>
            <a:chOff x="179677" y="4503472"/>
            <a:chExt cx="7379996" cy="554400"/>
          </a:xfrm>
        </p:grpSpPr>
        <p:sp>
          <p:nvSpPr>
            <p:cNvPr id="257" name="ZoneTexte 256">
              <a:extLst>
                <a:ext uri="{FF2B5EF4-FFF2-40B4-BE49-F238E27FC236}">
                  <a16:creationId xmlns:a16="http://schemas.microsoft.com/office/drawing/2014/main" id="{53914EAE-EF9A-4430-B2A0-F5F68E9DED94}"/>
                </a:ext>
              </a:extLst>
            </p:cNvPr>
            <p:cNvSpPr txBox="1"/>
            <p:nvPr/>
          </p:nvSpPr>
          <p:spPr>
            <a:xfrm>
              <a:off x="179677" y="4562274"/>
              <a:ext cx="2160000" cy="43680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Gestion et exploitation</a:t>
              </a:r>
              <a:br>
                <a:rPr lang="fr-FR" dirty="0"/>
              </a:br>
              <a:r>
                <a:rPr lang="fr-FR" dirty="0"/>
                <a:t>d’une base de données</a:t>
              </a:r>
            </a:p>
          </p:txBody>
        </p:sp>
        <p:sp>
          <p:nvSpPr>
            <p:cNvPr id="354" name="Rectangle 353">
              <a:extLst>
                <a:ext uri="{FF2B5EF4-FFF2-40B4-BE49-F238E27FC236}">
                  <a16:creationId xmlns:a16="http://schemas.microsoft.com/office/drawing/2014/main" id="{DB7EF706-8C78-4E32-931C-FB6F6E2B19DA}"/>
                </a:ext>
              </a:extLst>
            </p:cNvPr>
            <p:cNvSpPr/>
            <p:nvPr/>
          </p:nvSpPr>
          <p:spPr>
            <a:xfrm>
              <a:off x="5278436" y="4503472"/>
              <a:ext cx="2281237"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l’évolution de la masse salariale et présenter aux EC dirigeants les impacts sur la politique de rémunération</a:t>
              </a:r>
            </a:p>
          </p:txBody>
        </p:sp>
        <p:grpSp>
          <p:nvGrpSpPr>
            <p:cNvPr id="324" name="Groupe 323">
              <a:extLst>
                <a:ext uri="{FF2B5EF4-FFF2-40B4-BE49-F238E27FC236}">
                  <a16:creationId xmlns:a16="http://schemas.microsoft.com/office/drawing/2014/main" id="{F3D469A3-C154-4639-80AB-A6F15437F480}"/>
                </a:ext>
              </a:extLst>
            </p:cNvPr>
            <p:cNvGrpSpPr/>
            <p:nvPr/>
          </p:nvGrpSpPr>
          <p:grpSpPr>
            <a:xfrm>
              <a:off x="1897189" y="4528674"/>
              <a:ext cx="3405719" cy="504000"/>
              <a:chOff x="1907629" y="2782399"/>
              <a:chExt cx="3405719" cy="461664"/>
            </a:xfrm>
          </p:grpSpPr>
          <p:sp>
            <p:nvSpPr>
              <p:cNvPr id="326" name="Rectangle 325">
                <a:extLst>
                  <a:ext uri="{FF2B5EF4-FFF2-40B4-BE49-F238E27FC236}">
                    <a16:creationId xmlns:a16="http://schemas.microsoft.com/office/drawing/2014/main" id="{0AA30FBC-7B28-4AD7-B941-4A5844FCD3CB}"/>
                  </a:ext>
                </a:extLst>
              </p:cNvPr>
              <p:cNvSpPr/>
              <p:nvPr/>
            </p:nvSpPr>
            <p:spPr>
              <a:xfrm>
                <a:off x="2052761" y="2782399"/>
                <a:ext cx="3260587" cy="46166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7" name="Groupe 326">
                <a:extLst>
                  <a:ext uri="{FF2B5EF4-FFF2-40B4-BE49-F238E27FC236}">
                    <a16:creationId xmlns:a16="http://schemas.microsoft.com/office/drawing/2014/main" id="{5EC92C1D-6EED-4C4C-87E1-DB744070B4A5}"/>
                  </a:ext>
                </a:extLst>
              </p:cNvPr>
              <p:cNvGrpSpPr/>
              <p:nvPr/>
            </p:nvGrpSpPr>
            <p:grpSpPr>
              <a:xfrm>
                <a:off x="1907629" y="2782399"/>
                <a:ext cx="271472" cy="461664"/>
                <a:chOff x="1903658" y="4015785"/>
                <a:chExt cx="265051" cy="461664"/>
              </a:xfrm>
            </p:grpSpPr>
            <p:cxnSp>
              <p:nvCxnSpPr>
                <p:cNvPr id="328" name="Connecteur droit 327">
                  <a:extLst>
                    <a:ext uri="{FF2B5EF4-FFF2-40B4-BE49-F238E27FC236}">
                      <a16:creationId xmlns:a16="http://schemas.microsoft.com/office/drawing/2014/main" id="{0C3A8AE4-BF17-459E-892F-E8A396AB69FA}"/>
                    </a:ext>
                  </a:extLst>
                </p:cNvPr>
                <p:cNvCxnSpPr>
                  <a:cxnSpLocks/>
                </p:cNvCxnSpPr>
                <p:nvPr/>
              </p:nvCxnSpPr>
              <p:spPr>
                <a:xfrm>
                  <a:off x="2036183" y="4015785"/>
                  <a:ext cx="0" cy="461664"/>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9" name="Ellipse 328">
                  <a:extLst>
                    <a:ext uri="{FF2B5EF4-FFF2-40B4-BE49-F238E27FC236}">
                      <a16:creationId xmlns:a16="http://schemas.microsoft.com/office/drawing/2014/main" id="{F026A1ED-F97E-4AC1-90D6-64E13A877FC8}"/>
                    </a:ext>
                  </a:extLst>
                </p:cNvPr>
                <p:cNvSpPr/>
                <p:nvPr/>
              </p:nvSpPr>
              <p:spPr>
                <a:xfrm>
                  <a:off x="1903658" y="4125942"/>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25" name="Rectangle 324">
              <a:extLst>
                <a:ext uri="{FF2B5EF4-FFF2-40B4-BE49-F238E27FC236}">
                  <a16:creationId xmlns:a16="http://schemas.microsoft.com/office/drawing/2014/main" id="{F7772B39-B27B-479B-B313-F50C307AA005}"/>
                </a:ext>
              </a:extLst>
            </p:cNvPr>
            <p:cNvSpPr/>
            <p:nvPr/>
          </p:nvSpPr>
          <p:spPr>
            <a:xfrm>
              <a:off x="2124013" y="4562274"/>
              <a:ext cx="3240000" cy="43680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nvGrpSpPr>
          <p:cNvPr id="7" name="Groupe 6">
            <a:extLst>
              <a:ext uri="{FF2B5EF4-FFF2-40B4-BE49-F238E27FC236}">
                <a16:creationId xmlns:a16="http://schemas.microsoft.com/office/drawing/2014/main" id="{DC32E893-5293-490F-B555-1296BEE24AE2}"/>
              </a:ext>
            </a:extLst>
          </p:cNvPr>
          <p:cNvGrpSpPr/>
          <p:nvPr/>
        </p:nvGrpSpPr>
        <p:grpSpPr>
          <a:xfrm>
            <a:off x="179677" y="5058167"/>
            <a:ext cx="7244284" cy="553998"/>
            <a:chOff x="179677" y="5138656"/>
            <a:chExt cx="7244284"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179677" y="5138656"/>
              <a:ext cx="1736779"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et </a:t>
              </a:r>
              <a:br>
                <a:rPr lang="fr-FR" dirty="0"/>
              </a:br>
              <a:r>
                <a:rPr lang="fr-FR" dirty="0"/>
                <a:t>promotion d’un </a:t>
              </a:r>
              <a:br>
                <a:rPr lang="fr-FR" dirty="0"/>
              </a:br>
              <a:r>
                <a:rPr lang="fr-FR" dirty="0"/>
                <a:t>contenu communicant</a:t>
              </a:r>
            </a:p>
          </p:txBody>
        </p:sp>
        <p:sp>
          <p:nvSpPr>
            <p:cNvPr id="357" name="Rectangle 356">
              <a:extLst>
                <a:ext uri="{FF2B5EF4-FFF2-40B4-BE49-F238E27FC236}">
                  <a16:creationId xmlns:a16="http://schemas.microsoft.com/office/drawing/2014/main" id="{B6A0A7A7-4DCE-4CB7-8EFF-BBD58C89DD5D}"/>
                </a:ext>
              </a:extLst>
            </p:cNvPr>
            <p:cNvSpPr/>
            <p:nvPr/>
          </p:nvSpPr>
          <p:spPr>
            <a:xfrm>
              <a:off x="5278437" y="5161740"/>
              <a:ext cx="214552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aux EC dirigeants un plan de communication interne et externe sur les besoins en recrutement du cabinet</a:t>
              </a:r>
            </a:p>
          </p:txBody>
        </p:sp>
        <p:grpSp>
          <p:nvGrpSpPr>
            <p:cNvPr id="330" name="Groupe 329">
              <a:extLst>
                <a:ext uri="{FF2B5EF4-FFF2-40B4-BE49-F238E27FC236}">
                  <a16:creationId xmlns:a16="http://schemas.microsoft.com/office/drawing/2014/main" id="{8D0DEF5D-6831-4973-B483-C33AF5764422}"/>
                </a:ext>
              </a:extLst>
            </p:cNvPr>
            <p:cNvGrpSpPr/>
            <p:nvPr/>
          </p:nvGrpSpPr>
          <p:grpSpPr>
            <a:xfrm>
              <a:off x="1897189" y="5163655"/>
              <a:ext cx="3466824" cy="504000"/>
              <a:chOff x="1907629" y="3346741"/>
              <a:chExt cx="3466824" cy="504000"/>
            </a:xfrm>
          </p:grpSpPr>
          <p:grpSp>
            <p:nvGrpSpPr>
              <p:cNvPr id="331" name="Groupe 330">
                <a:extLst>
                  <a:ext uri="{FF2B5EF4-FFF2-40B4-BE49-F238E27FC236}">
                    <a16:creationId xmlns:a16="http://schemas.microsoft.com/office/drawing/2014/main" id="{E565C7B1-6380-4A51-AEA0-B1D162BE9072}"/>
                  </a:ext>
                </a:extLst>
              </p:cNvPr>
              <p:cNvGrpSpPr/>
              <p:nvPr/>
            </p:nvGrpSpPr>
            <p:grpSpPr>
              <a:xfrm>
                <a:off x="1907629" y="3346741"/>
                <a:ext cx="3405719" cy="504000"/>
                <a:chOff x="1907629" y="2782399"/>
                <a:chExt cx="3405719" cy="504000"/>
              </a:xfrm>
            </p:grpSpPr>
            <p:sp>
              <p:nvSpPr>
                <p:cNvPr id="333" name="Rectangle 332">
                  <a:extLst>
                    <a:ext uri="{FF2B5EF4-FFF2-40B4-BE49-F238E27FC236}">
                      <a16:creationId xmlns:a16="http://schemas.microsoft.com/office/drawing/2014/main" id="{469C94F3-B52B-4775-9B2C-5FC79377E220}"/>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4" name="Groupe 333">
                  <a:extLst>
                    <a:ext uri="{FF2B5EF4-FFF2-40B4-BE49-F238E27FC236}">
                      <a16:creationId xmlns:a16="http://schemas.microsoft.com/office/drawing/2014/main" id="{40F3117D-3C76-46FE-AD57-831324E88D73}"/>
                    </a:ext>
                  </a:extLst>
                </p:cNvPr>
                <p:cNvGrpSpPr/>
                <p:nvPr/>
              </p:nvGrpSpPr>
              <p:grpSpPr>
                <a:xfrm>
                  <a:off x="1907629" y="2782399"/>
                  <a:ext cx="271472" cy="504000"/>
                  <a:chOff x="1903658" y="4015785"/>
                  <a:chExt cx="265051" cy="504000"/>
                </a:xfrm>
              </p:grpSpPr>
              <p:cxnSp>
                <p:nvCxnSpPr>
                  <p:cNvPr id="335" name="Connecteur droit 334">
                    <a:extLst>
                      <a:ext uri="{FF2B5EF4-FFF2-40B4-BE49-F238E27FC236}">
                        <a16:creationId xmlns:a16="http://schemas.microsoft.com/office/drawing/2014/main" id="{5FFF4591-25E7-42F0-8D4A-DFAD113B94F1}"/>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6" name="Ellipse 335">
                    <a:extLst>
                      <a:ext uri="{FF2B5EF4-FFF2-40B4-BE49-F238E27FC236}">
                        <a16:creationId xmlns:a16="http://schemas.microsoft.com/office/drawing/2014/main" id="{4869155B-DD28-4830-81BA-F0F58E6375E0}"/>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32" name="Rectangle 331">
                <a:extLst>
                  <a:ext uri="{FF2B5EF4-FFF2-40B4-BE49-F238E27FC236}">
                    <a16:creationId xmlns:a16="http://schemas.microsoft.com/office/drawing/2014/main" id="{E6261D8B-01B3-49E5-BAD5-0087F9D29C48}"/>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une communication coordonnée online-offline</a:t>
                </a:r>
              </a:p>
            </p:txBody>
          </p:sp>
        </p:grpSp>
      </p:grpSp>
      <p:grpSp>
        <p:nvGrpSpPr>
          <p:cNvPr id="9" name="Groupe 8">
            <a:extLst>
              <a:ext uri="{FF2B5EF4-FFF2-40B4-BE49-F238E27FC236}">
                <a16:creationId xmlns:a16="http://schemas.microsoft.com/office/drawing/2014/main" id="{2DB94363-6E84-481D-AC25-F4C924B0C431}"/>
              </a:ext>
            </a:extLst>
          </p:cNvPr>
          <p:cNvGrpSpPr/>
          <p:nvPr/>
        </p:nvGrpSpPr>
        <p:grpSpPr>
          <a:xfrm>
            <a:off x="179677" y="5655601"/>
            <a:ext cx="7244286" cy="554400"/>
            <a:chOff x="179677" y="5655601"/>
            <a:chExt cx="7244286" cy="554400"/>
          </a:xfrm>
        </p:grpSpPr>
        <p:sp>
          <p:nvSpPr>
            <p:cNvPr id="271" name="ZoneTexte 270">
              <a:extLst>
                <a:ext uri="{FF2B5EF4-FFF2-40B4-BE49-F238E27FC236}">
                  <a16:creationId xmlns:a16="http://schemas.microsoft.com/office/drawing/2014/main" id="{92F80A0A-6132-4690-B35E-8046D31A47AC}"/>
                </a:ext>
              </a:extLst>
            </p:cNvPr>
            <p:cNvSpPr txBox="1"/>
            <p:nvPr/>
          </p:nvSpPr>
          <p:spPr>
            <a:xfrm>
              <a:off x="179677" y="5714402"/>
              <a:ext cx="2002942" cy="43680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Accompagnement des </a:t>
              </a:r>
              <a:br>
                <a:rPr lang="fr-FR" dirty="0"/>
              </a:br>
              <a:r>
                <a:rPr lang="fr-FR" dirty="0"/>
                <a:t>projets de transformation</a:t>
              </a:r>
            </a:p>
          </p:txBody>
        </p:sp>
        <p:sp>
          <p:nvSpPr>
            <p:cNvPr id="356" name="Rectangle 355">
              <a:extLst>
                <a:ext uri="{FF2B5EF4-FFF2-40B4-BE49-F238E27FC236}">
                  <a16:creationId xmlns:a16="http://schemas.microsoft.com/office/drawing/2014/main" id="{A242F65A-879E-45EE-B512-EF374CB0B49A}"/>
                </a:ext>
              </a:extLst>
            </p:cNvPr>
            <p:cNvSpPr/>
            <p:nvPr/>
          </p:nvSpPr>
          <p:spPr>
            <a:xfrm>
              <a:off x="5278437" y="5655601"/>
              <a:ext cx="2145526"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une politique de GPEC en intégrant les enjeux des différents acteurs (salariés, dirigeants, candidats)</a:t>
              </a:r>
            </a:p>
          </p:txBody>
        </p:sp>
        <p:grpSp>
          <p:nvGrpSpPr>
            <p:cNvPr id="338" name="Groupe 337">
              <a:extLst>
                <a:ext uri="{FF2B5EF4-FFF2-40B4-BE49-F238E27FC236}">
                  <a16:creationId xmlns:a16="http://schemas.microsoft.com/office/drawing/2014/main" id="{0DCEDD10-5B0E-441A-AF19-FA465C4049C2}"/>
                </a:ext>
              </a:extLst>
            </p:cNvPr>
            <p:cNvGrpSpPr/>
            <p:nvPr/>
          </p:nvGrpSpPr>
          <p:grpSpPr>
            <a:xfrm>
              <a:off x="1897189" y="5680802"/>
              <a:ext cx="3405720" cy="504000"/>
              <a:chOff x="1907629" y="2782399"/>
              <a:chExt cx="3405720" cy="461664"/>
            </a:xfrm>
          </p:grpSpPr>
          <p:sp>
            <p:nvSpPr>
              <p:cNvPr id="340" name="Rectangle 339">
                <a:extLst>
                  <a:ext uri="{FF2B5EF4-FFF2-40B4-BE49-F238E27FC236}">
                    <a16:creationId xmlns:a16="http://schemas.microsoft.com/office/drawing/2014/main" id="{14A05498-D5AC-45B4-B943-F54D83F958F1}"/>
                  </a:ext>
                </a:extLst>
              </p:cNvPr>
              <p:cNvSpPr/>
              <p:nvPr/>
            </p:nvSpPr>
            <p:spPr>
              <a:xfrm>
                <a:off x="2017041" y="2782399"/>
                <a:ext cx="3296308" cy="46166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1" name="Groupe 340">
                <a:extLst>
                  <a:ext uri="{FF2B5EF4-FFF2-40B4-BE49-F238E27FC236}">
                    <a16:creationId xmlns:a16="http://schemas.microsoft.com/office/drawing/2014/main" id="{6DA11A8E-3195-49B4-9411-AD10592C937B}"/>
                  </a:ext>
                </a:extLst>
              </p:cNvPr>
              <p:cNvGrpSpPr/>
              <p:nvPr/>
            </p:nvGrpSpPr>
            <p:grpSpPr>
              <a:xfrm>
                <a:off x="1907629" y="2782399"/>
                <a:ext cx="271472" cy="461664"/>
                <a:chOff x="1903658" y="4015785"/>
                <a:chExt cx="265051" cy="461664"/>
              </a:xfrm>
            </p:grpSpPr>
            <p:cxnSp>
              <p:nvCxnSpPr>
                <p:cNvPr id="342" name="Connecteur droit 341">
                  <a:extLst>
                    <a:ext uri="{FF2B5EF4-FFF2-40B4-BE49-F238E27FC236}">
                      <a16:creationId xmlns:a16="http://schemas.microsoft.com/office/drawing/2014/main" id="{0EA25907-35DD-4D11-BF63-D5A37EAD016F}"/>
                    </a:ext>
                  </a:extLst>
                </p:cNvPr>
                <p:cNvCxnSpPr>
                  <a:cxnSpLocks/>
                </p:cNvCxnSpPr>
                <p:nvPr/>
              </p:nvCxnSpPr>
              <p:spPr>
                <a:xfrm>
                  <a:off x="2036183" y="4015785"/>
                  <a:ext cx="0" cy="461664"/>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43" name="Ellipse 342">
                  <a:extLst>
                    <a:ext uri="{FF2B5EF4-FFF2-40B4-BE49-F238E27FC236}">
                      <a16:creationId xmlns:a16="http://schemas.microsoft.com/office/drawing/2014/main" id="{3BB9CC1A-9432-4C35-8EF6-66C73B6DADE9}"/>
                    </a:ext>
                  </a:extLst>
                </p:cNvPr>
                <p:cNvSpPr/>
                <p:nvPr/>
              </p:nvSpPr>
              <p:spPr>
                <a:xfrm>
                  <a:off x="1903658" y="413175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39" name="Rectangle 338">
              <a:extLst>
                <a:ext uri="{FF2B5EF4-FFF2-40B4-BE49-F238E27FC236}">
                  <a16:creationId xmlns:a16="http://schemas.microsoft.com/office/drawing/2014/main" id="{A4FB38E0-41B0-4DAD-B334-6AF60E73C520}"/>
                </a:ext>
              </a:extLst>
            </p:cNvPr>
            <p:cNvSpPr/>
            <p:nvPr/>
          </p:nvSpPr>
          <p:spPr>
            <a:xfrm>
              <a:off x="2124013" y="5734802"/>
              <a:ext cx="3240000" cy="396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converger les acteurs autour de la finalité du projet et mettre en valeur les avancées</a:t>
              </a:r>
            </a:p>
          </p:txBody>
        </p:sp>
      </p:grpSp>
      <p:grpSp>
        <p:nvGrpSpPr>
          <p:cNvPr id="23" name="Groupe 22">
            <a:extLst>
              <a:ext uri="{FF2B5EF4-FFF2-40B4-BE49-F238E27FC236}">
                <a16:creationId xmlns:a16="http://schemas.microsoft.com/office/drawing/2014/main" id="{C847A5EB-80D4-4978-B785-9D413FC1F091}"/>
              </a:ext>
            </a:extLst>
          </p:cNvPr>
          <p:cNvGrpSpPr/>
          <p:nvPr/>
        </p:nvGrpSpPr>
        <p:grpSpPr>
          <a:xfrm>
            <a:off x="153372" y="6606525"/>
            <a:ext cx="7201004" cy="507831"/>
            <a:chOff x="153372" y="6606525"/>
            <a:chExt cx="7201004" cy="507831"/>
          </a:xfrm>
        </p:grpSpPr>
        <p:sp>
          <p:nvSpPr>
            <p:cNvPr id="359" name="Rectangle 358">
              <a:extLst>
                <a:ext uri="{FF2B5EF4-FFF2-40B4-BE49-F238E27FC236}">
                  <a16:creationId xmlns:a16="http://schemas.microsoft.com/office/drawing/2014/main" id="{0E73DC5F-9059-4007-ACA7-AD89AF5A8198}"/>
                </a:ext>
              </a:extLst>
            </p:cNvPr>
            <p:cNvSpPr/>
            <p:nvPr/>
          </p:nvSpPr>
          <p:spPr>
            <a:xfrm>
              <a:off x="5278437" y="6606525"/>
              <a:ext cx="2075939"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Coordonner plusieurs projets de GRH : implantation d’un SIRH, gestion des recrutements, etc.</a:t>
              </a:r>
            </a:p>
          </p:txBody>
        </p:sp>
        <p:sp>
          <p:nvSpPr>
            <p:cNvPr id="294" name="ZoneTexte 293">
              <a:extLst>
                <a:ext uri="{FF2B5EF4-FFF2-40B4-BE49-F238E27FC236}">
                  <a16:creationId xmlns:a16="http://schemas.microsoft.com/office/drawing/2014/main" id="{4AC3C901-EB55-4A21-925B-F6D36ADE46EC}"/>
                </a:ext>
              </a:extLst>
            </p:cNvPr>
            <p:cNvSpPr txBox="1"/>
            <p:nvPr/>
          </p:nvSpPr>
          <p:spPr>
            <a:xfrm>
              <a:off x="153372" y="6737330"/>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Pilotage de missions</a:t>
              </a:r>
            </a:p>
          </p:txBody>
        </p:sp>
        <p:grpSp>
          <p:nvGrpSpPr>
            <p:cNvPr id="344" name="Groupe 343">
              <a:extLst>
                <a:ext uri="{FF2B5EF4-FFF2-40B4-BE49-F238E27FC236}">
                  <a16:creationId xmlns:a16="http://schemas.microsoft.com/office/drawing/2014/main" id="{05ECE134-354B-4884-9576-E433D190D6EF}"/>
                </a:ext>
              </a:extLst>
            </p:cNvPr>
            <p:cNvGrpSpPr/>
            <p:nvPr/>
          </p:nvGrpSpPr>
          <p:grpSpPr>
            <a:xfrm>
              <a:off x="1897189" y="6608440"/>
              <a:ext cx="3466824" cy="504000"/>
              <a:chOff x="1907629" y="3346741"/>
              <a:chExt cx="3466824" cy="504000"/>
            </a:xfrm>
          </p:grpSpPr>
          <p:grpSp>
            <p:nvGrpSpPr>
              <p:cNvPr id="345" name="Groupe 344">
                <a:extLst>
                  <a:ext uri="{FF2B5EF4-FFF2-40B4-BE49-F238E27FC236}">
                    <a16:creationId xmlns:a16="http://schemas.microsoft.com/office/drawing/2014/main" id="{EC7CF5E9-4A06-4573-9889-C26F755D2256}"/>
                  </a:ext>
                </a:extLst>
              </p:cNvPr>
              <p:cNvGrpSpPr/>
              <p:nvPr/>
            </p:nvGrpSpPr>
            <p:grpSpPr>
              <a:xfrm>
                <a:off x="1907629" y="3346741"/>
                <a:ext cx="3405719" cy="504000"/>
                <a:chOff x="1907629" y="2782399"/>
                <a:chExt cx="3405719" cy="504000"/>
              </a:xfrm>
            </p:grpSpPr>
            <p:sp>
              <p:nvSpPr>
                <p:cNvPr id="347" name="Rectangle 346">
                  <a:extLst>
                    <a:ext uri="{FF2B5EF4-FFF2-40B4-BE49-F238E27FC236}">
                      <a16:creationId xmlns:a16="http://schemas.microsoft.com/office/drawing/2014/main" id="{761052FD-3F2F-4A0D-A3B6-57FD3AB096F6}"/>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8" name="Groupe 347">
                  <a:extLst>
                    <a:ext uri="{FF2B5EF4-FFF2-40B4-BE49-F238E27FC236}">
                      <a16:creationId xmlns:a16="http://schemas.microsoft.com/office/drawing/2014/main" id="{112B1CEA-6F8B-4C66-9A08-1E036B1FDB80}"/>
                    </a:ext>
                  </a:extLst>
                </p:cNvPr>
                <p:cNvGrpSpPr/>
                <p:nvPr/>
              </p:nvGrpSpPr>
              <p:grpSpPr>
                <a:xfrm>
                  <a:off x="1907629" y="2782399"/>
                  <a:ext cx="271472" cy="504000"/>
                  <a:chOff x="1903658" y="4015785"/>
                  <a:chExt cx="265051" cy="504000"/>
                </a:xfrm>
              </p:grpSpPr>
              <p:cxnSp>
                <p:nvCxnSpPr>
                  <p:cNvPr id="349" name="Connecteur droit 348">
                    <a:extLst>
                      <a:ext uri="{FF2B5EF4-FFF2-40B4-BE49-F238E27FC236}">
                        <a16:creationId xmlns:a16="http://schemas.microsoft.com/office/drawing/2014/main" id="{F13C060B-877D-4E05-9EA6-AC653CC9271A}"/>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50" name="Ellipse 349">
                    <a:extLst>
                      <a:ext uri="{FF2B5EF4-FFF2-40B4-BE49-F238E27FC236}">
                        <a16:creationId xmlns:a16="http://schemas.microsoft.com/office/drawing/2014/main" id="{4CC3F08D-D01D-4A8F-AE38-7A5EB3770FEF}"/>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46" name="Rectangle 345">
                <a:extLst>
                  <a:ext uri="{FF2B5EF4-FFF2-40B4-BE49-F238E27FC236}">
                    <a16:creationId xmlns:a16="http://schemas.microsoft.com/office/drawing/2014/main" id="{7F475C81-8056-48B8-9579-9D9A6974A9A4}"/>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Coordonner plusieurs projets stratégiques et développer les relais de gestion de projet</a:t>
                </a:r>
              </a:p>
            </p:txBody>
          </p:sp>
        </p:grpSp>
      </p:grpSp>
      <p:grpSp>
        <p:nvGrpSpPr>
          <p:cNvPr id="24" name="Groupe 23">
            <a:extLst>
              <a:ext uri="{FF2B5EF4-FFF2-40B4-BE49-F238E27FC236}">
                <a16:creationId xmlns:a16="http://schemas.microsoft.com/office/drawing/2014/main" id="{BB05F1AB-BF72-4826-A9B5-8E7AE6D7F0E3}"/>
              </a:ext>
            </a:extLst>
          </p:cNvPr>
          <p:cNvGrpSpPr/>
          <p:nvPr/>
        </p:nvGrpSpPr>
        <p:grpSpPr>
          <a:xfrm>
            <a:off x="153372" y="7176547"/>
            <a:ext cx="6948093" cy="507831"/>
            <a:chOff x="153372" y="7176547"/>
            <a:chExt cx="6948093" cy="507831"/>
          </a:xfrm>
        </p:grpSpPr>
        <p:sp>
          <p:nvSpPr>
            <p:cNvPr id="360" name="Rectangle 359">
              <a:extLst>
                <a:ext uri="{FF2B5EF4-FFF2-40B4-BE49-F238E27FC236}">
                  <a16:creationId xmlns:a16="http://schemas.microsoft.com/office/drawing/2014/main" id="{A87D298E-E849-4F0D-AD5F-4948E0A1D653}"/>
                </a:ext>
              </a:extLst>
            </p:cNvPr>
            <p:cNvSpPr/>
            <p:nvPr/>
          </p:nvSpPr>
          <p:spPr>
            <a:xfrm>
              <a:off x="5278437" y="7176547"/>
              <a:ext cx="182302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Conduire une négociation avec les instances représentatives du personnel</a:t>
              </a:r>
            </a:p>
          </p:txBody>
        </p:sp>
        <p:sp>
          <p:nvSpPr>
            <p:cNvPr id="296" name="ZoneTexte 295">
              <a:extLst>
                <a:ext uri="{FF2B5EF4-FFF2-40B4-BE49-F238E27FC236}">
                  <a16:creationId xmlns:a16="http://schemas.microsoft.com/office/drawing/2014/main" id="{E838D7A3-11AE-4177-B4E7-A6D57AF7D5F2}"/>
                </a:ext>
              </a:extLst>
            </p:cNvPr>
            <p:cNvSpPr txBox="1"/>
            <p:nvPr/>
          </p:nvSpPr>
          <p:spPr>
            <a:xfrm>
              <a:off x="153372" y="7230407"/>
              <a:ext cx="197391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a:t>
              </a:r>
              <a:br>
                <a:rPr lang="fr-FR" dirty="0"/>
              </a:br>
              <a:r>
                <a:rPr lang="fr-FR" dirty="0"/>
                <a:t>et orale</a:t>
              </a:r>
            </a:p>
          </p:txBody>
        </p:sp>
        <p:grpSp>
          <p:nvGrpSpPr>
            <p:cNvPr id="351" name="Groupe 350">
              <a:extLst>
                <a:ext uri="{FF2B5EF4-FFF2-40B4-BE49-F238E27FC236}">
                  <a16:creationId xmlns:a16="http://schemas.microsoft.com/office/drawing/2014/main" id="{FC1B669D-F68C-4C6A-9F45-41C803EAB535}"/>
                </a:ext>
              </a:extLst>
            </p:cNvPr>
            <p:cNvGrpSpPr/>
            <p:nvPr/>
          </p:nvGrpSpPr>
          <p:grpSpPr>
            <a:xfrm>
              <a:off x="1897189" y="7178462"/>
              <a:ext cx="3466824" cy="504000"/>
              <a:chOff x="1907629" y="3346741"/>
              <a:chExt cx="3466824" cy="504000"/>
            </a:xfrm>
          </p:grpSpPr>
          <p:grpSp>
            <p:nvGrpSpPr>
              <p:cNvPr id="358" name="Groupe 357">
                <a:extLst>
                  <a:ext uri="{FF2B5EF4-FFF2-40B4-BE49-F238E27FC236}">
                    <a16:creationId xmlns:a16="http://schemas.microsoft.com/office/drawing/2014/main" id="{91B9178E-F5AF-48F8-843B-60FF2661BC52}"/>
                  </a:ext>
                </a:extLst>
              </p:cNvPr>
              <p:cNvGrpSpPr/>
              <p:nvPr/>
            </p:nvGrpSpPr>
            <p:grpSpPr>
              <a:xfrm>
                <a:off x="1907629" y="3346741"/>
                <a:ext cx="3405719" cy="504000"/>
                <a:chOff x="1907629" y="2782399"/>
                <a:chExt cx="3405719" cy="504000"/>
              </a:xfrm>
            </p:grpSpPr>
            <p:sp>
              <p:nvSpPr>
                <p:cNvPr id="375" name="Rectangle 374">
                  <a:extLst>
                    <a:ext uri="{FF2B5EF4-FFF2-40B4-BE49-F238E27FC236}">
                      <a16:creationId xmlns:a16="http://schemas.microsoft.com/office/drawing/2014/main" id="{EC2686EC-582F-4E5F-9FAC-CD8A04986B2F}"/>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6" name="Groupe 375">
                  <a:extLst>
                    <a:ext uri="{FF2B5EF4-FFF2-40B4-BE49-F238E27FC236}">
                      <a16:creationId xmlns:a16="http://schemas.microsoft.com/office/drawing/2014/main" id="{1E11BE68-2336-4497-AC7F-63D4A387130E}"/>
                    </a:ext>
                  </a:extLst>
                </p:cNvPr>
                <p:cNvGrpSpPr/>
                <p:nvPr/>
              </p:nvGrpSpPr>
              <p:grpSpPr>
                <a:xfrm>
                  <a:off x="1907629" y="2782399"/>
                  <a:ext cx="271472" cy="504000"/>
                  <a:chOff x="1903658" y="4015785"/>
                  <a:chExt cx="265051" cy="504000"/>
                </a:xfrm>
              </p:grpSpPr>
              <p:cxnSp>
                <p:nvCxnSpPr>
                  <p:cNvPr id="377" name="Connecteur droit 376">
                    <a:extLst>
                      <a:ext uri="{FF2B5EF4-FFF2-40B4-BE49-F238E27FC236}">
                        <a16:creationId xmlns:a16="http://schemas.microsoft.com/office/drawing/2014/main" id="{A9D471AD-6DF9-4968-990E-2D3BE103E7FD}"/>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78" name="Ellipse 377">
                    <a:extLst>
                      <a:ext uri="{FF2B5EF4-FFF2-40B4-BE49-F238E27FC236}">
                        <a16:creationId xmlns:a16="http://schemas.microsoft.com/office/drawing/2014/main" id="{DF4CFB7B-FBAD-490D-8D63-EB986175C1C3}"/>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61" name="Rectangle 360">
                <a:extLst>
                  <a:ext uri="{FF2B5EF4-FFF2-40B4-BE49-F238E27FC236}">
                    <a16:creationId xmlns:a16="http://schemas.microsoft.com/office/drawing/2014/main" id="{B46BC550-FF5D-43E4-9599-BC50024B206B}"/>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grpSp>
        <p:nvGrpSpPr>
          <p:cNvPr id="25" name="Groupe 24">
            <a:extLst>
              <a:ext uri="{FF2B5EF4-FFF2-40B4-BE49-F238E27FC236}">
                <a16:creationId xmlns:a16="http://schemas.microsoft.com/office/drawing/2014/main" id="{FA3C0D5F-7510-48F4-8B33-A6E5C883A5D7}"/>
              </a:ext>
            </a:extLst>
          </p:cNvPr>
          <p:cNvGrpSpPr/>
          <p:nvPr/>
        </p:nvGrpSpPr>
        <p:grpSpPr>
          <a:xfrm>
            <a:off x="153372" y="7746569"/>
            <a:ext cx="7270589" cy="507600"/>
            <a:chOff x="153372" y="7746569"/>
            <a:chExt cx="7270589" cy="507600"/>
          </a:xfrm>
        </p:grpSpPr>
        <p:sp>
          <p:nvSpPr>
            <p:cNvPr id="177" name="Rectangle 176">
              <a:extLst>
                <a:ext uri="{FF2B5EF4-FFF2-40B4-BE49-F238E27FC236}">
                  <a16:creationId xmlns:a16="http://schemas.microsoft.com/office/drawing/2014/main" id="{85DD06E6-5A6C-4F4B-8F77-78FAD438428D}"/>
                </a:ext>
              </a:extLst>
            </p:cNvPr>
            <p:cNvSpPr/>
            <p:nvPr/>
          </p:nvSpPr>
          <p:spPr>
            <a:xfrm>
              <a:off x="5278436" y="7753232"/>
              <a:ext cx="2145525" cy="468000"/>
            </a:xfrm>
            <a:prstGeom prst="rect">
              <a:avLst/>
            </a:prstGeom>
            <a:noFill/>
          </p:spPr>
          <p:txBody>
            <a:bodyPr wrap="square">
              <a:spAutoFit/>
            </a:bodyPr>
            <a:ls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a:lstStyle>
            <a:p>
              <a:r>
                <a:rPr lang="fr-FR" sz="900" i="1" dirty="0">
                  <a:solidFill>
                    <a:schemeClr val="tx2"/>
                  </a:solidFill>
                  <a:latin typeface="Univers Light" panose="020B0403020202020204" pitchFamily="34" charset="0"/>
                </a:rPr>
                <a:t>Définir les périmètres d’intervention de chaque membre du pôle RH pour garantir l’efficacité collective</a:t>
              </a:r>
            </a:p>
          </p:txBody>
        </p:sp>
        <p:sp>
          <p:nvSpPr>
            <p:cNvPr id="298" name="ZoneTexte 297">
              <a:extLst>
                <a:ext uri="{FF2B5EF4-FFF2-40B4-BE49-F238E27FC236}">
                  <a16:creationId xmlns:a16="http://schemas.microsoft.com/office/drawing/2014/main" id="{F309F5D1-F887-4704-BBA8-224606AEA071}"/>
                </a:ext>
              </a:extLst>
            </p:cNvPr>
            <p:cNvSpPr txBox="1"/>
            <p:nvPr/>
          </p:nvSpPr>
          <p:spPr>
            <a:xfrm>
              <a:off x="153372" y="7800314"/>
              <a:ext cx="1772960"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Management d’une équipe </a:t>
              </a:r>
              <a:br>
                <a:rPr lang="fr-FR" dirty="0"/>
              </a:br>
              <a:r>
                <a:rPr lang="fr-FR" dirty="0"/>
                <a:t>interne et/ou externe</a:t>
              </a:r>
            </a:p>
          </p:txBody>
        </p:sp>
        <p:grpSp>
          <p:nvGrpSpPr>
            <p:cNvPr id="380" name="Groupe 379">
              <a:extLst>
                <a:ext uri="{FF2B5EF4-FFF2-40B4-BE49-F238E27FC236}">
                  <a16:creationId xmlns:a16="http://schemas.microsoft.com/office/drawing/2014/main" id="{FF2A11E8-9D5F-4AC6-827A-8CD039EEBCE2}"/>
                </a:ext>
              </a:extLst>
            </p:cNvPr>
            <p:cNvGrpSpPr/>
            <p:nvPr/>
          </p:nvGrpSpPr>
          <p:grpSpPr>
            <a:xfrm>
              <a:off x="1897188" y="7748369"/>
              <a:ext cx="3405719" cy="504001"/>
              <a:chOff x="1907629" y="2828565"/>
              <a:chExt cx="3405719" cy="517826"/>
            </a:xfrm>
          </p:grpSpPr>
          <p:sp>
            <p:nvSpPr>
              <p:cNvPr id="382" name="Rectangle 381">
                <a:extLst>
                  <a:ext uri="{FF2B5EF4-FFF2-40B4-BE49-F238E27FC236}">
                    <a16:creationId xmlns:a16="http://schemas.microsoft.com/office/drawing/2014/main" id="{C68CF70A-2B37-47DA-BF12-EC7FD64A2A46}"/>
                  </a:ext>
                </a:extLst>
              </p:cNvPr>
              <p:cNvSpPr/>
              <p:nvPr/>
            </p:nvSpPr>
            <p:spPr>
              <a:xfrm>
                <a:off x="2052761" y="2828565"/>
                <a:ext cx="3260587" cy="51782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83" name="Groupe 382">
                <a:extLst>
                  <a:ext uri="{FF2B5EF4-FFF2-40B4-BE49-F238E27FC236}">
                    <a16:creationId xmlns:a16="http://schemas.microsoft.com/office/drawing/2014/main" id="{946B013B-24DE-456C-AC8C-7AB6B87CAB4A}"/>
                  </a:ext>
                </a:extLst>
              </p:cNvPr>
              <p:cNvGrpSpPr/>
              <p:nvPr/>
            </p:nvGrpSpPr>
            <p:grpSpPr>
              <a:xfrm>
                <a:off x="1907629" y="2828565"/>
                <a:ext cx="271472" cy="517826"/>
                <a:chOff x="1903658" y="4061951"/>
                <a:chExt cx="265051" cy="517826"/>
              </a:xfrm>
            </p:grpSpPr>
            <p:cxnSp>
              <p:nvCxnSpPr>
                <p:cNvPr id="384" name="Connecteur droit 383">
                  <a:extLst>
                    <a:ext uri="{FF2B5EF4-FFF2-40B4-BE49-F238E27FC236}">
                      <a16:creationId xmlns:a16="http://schemas.microsoft.com/office/drawing/2014/main" id="{C60E6C6F-6EEA-47DD-AAEC-014641B1DF33}"/>
                    </a:ext>
                  </a:extLst>
                </p:cNvPr>
                <p:cNvCxnSpPr>
                  <a:cxnSpLocks/>
                </p:cNvCxnSpPr>
                <p:nvPr/>
              </p:nvCxnSpPr>
              <p:spPr>
                <a:xfrm>
                  <a:off x="2036183" y="4061951"/>
                  <a:ext cx="0" cy="517826"/>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85" name="Ellipse 384">
                  <a:extLst>
                    <a:ext uri="{FF2B5EF4-FFF2-40B4-BE49-F238E27FC236}">
                      <a16:creationId xmlns:a16="http://schemas.microsoft.com/office/drawing/2014/main" id="{B473E7E5-DF73-4AFD-BE2B-0F769D58193E}"/>
                    </a:ext>
                  </a:extLst>
                </p:cNvPr>
                <p:cNvSpPr/>
                <p:nvPr/>
              </p:nvSpPr>
              <p:spPr>
                <a:xfrm>
                  <a:off x="1903658" y="4202117"/>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81" name="Rectangle 380">
              <a:extLst>
                <a:ext uri="{FF2B5EF4-FFF2-40B4-BE49-F238E27FC236}">
                  <a16:creationId xmlns:a16="http://schemas.microsoft.com/office/drawing/2014/main" id="{7D804CA4-5E25-4C5E-B18E-5DEABF732322}"/>
                </a:ext>
              </a:extLst>
            </p:cNvPr>
            <p:cNvSpPr/>
            <p:nvPr/>
          </p:nvSpPr>
          <p:spPr>
            <a:xfrm>
              <a:off x="2113211" y="7746569"/>
              <a:ext cx="2962770" cy="5076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Identifier les forces et axes d’amélioration de l’équipe, anticiper et gérer les problématiques collectives</a:t>
              </a:r>
            </a:p>
          </p:txBody>
        </p:sp>
      </p:grpSp>
      <p:grpSp>
        <p:nvGrpSpPr>
          <p:cNvPr id="26" name="Groupe 25">
            <a:extLst>
              <a:ext uri="{FF2B5EF4-FFF2-40B4-BE49-F238E27FC236}">
                <a16:creationId xmlns:a16="http://schemas.microsoft.com/office/drawing/2014/main" id="{97A1C0E6-3CA0-436B-9F48-20A1DB48F4CE}"/>
              </a:ext>
            </a:extLst>
          </p:cNvPr>
          <p:cNvGrpSpPr/>
          <p:nvPr/>
        </p:nvGrpSpPr>
        <p:grpSpPr>
          <a:xfrm>
            <a:off x="153372" y="8316360"/>
            <a:ext cx="7154857" cy="507831"/>
            <a:chOff x="153372" y="8316360"/>
            <a:chExt cx="7154857" cy="507831"/>
          </a:xfrm>
        </p:grpSpPr>
        <p:sp>
          <p:nvSpPr>
            <p:cNvPr id="146" name="Rectangle 145">
              <a:extLst>
                <a:ext uri="{FF2B5EF4-FFF2-40B4-BE49-F238E27FC236}">
                  <a16:creationId xmlns:a16="http://schemas.microsoft.com/office/drawing/2014/main" id="{063655D1-5700-442E-98A3-5A1C166F0713}"/>
                </a:ext>
              </a:extLst>
            </p:cNvPr>
            <p:cNvSpPr/>
            <p:nvPr/>
          </p:nvSpPr>
          <p:spPr>
            <a:xfrm>
              <a:off x="5278437" y="8316360"/>
              <a:ext cx="2029792" cy="507831"/>
            </a:xfrm>
            <a:prstGeom prst="rect">
              <a:avLst/>
            </a:prstGeom>
            <a:noFill/>
          </p:spPr>
          <p:txBody>
            <a:bodyPr wrap="square">
              <a:spAutoFit/>
            </a:bodyPr>
            <a:ls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a:lstStyle>
            <a:p>
              <a:r>
                <a:rPr lang="fr-FR" sz="900" i="1" dirty="0">
                  <a:solidFill>
                    <a:schemeClr val="tx2"/>
                  </a:solidFill>
                  <a:latin typeface="Univers Light" panose="020B0403020202020204" pitchFamily="34" charset="0"/>
                </a:rPr>
                <a:t>Se dégager du temps pour déployer des projets de développement RH innovants</a:t>
              </a:r>
            </a:p>
          </p:txBody>
        </p:sp>
        <p:sp>
          <p:nvSpPr>
            <p:cNvPr id="299" name="ZoneTexte 298">
              <a:extLst>
                <a:ext uri="{FF2B5EF4-FFF2-40B4-BE49-F238E27FC236}">
                  <a16:creationId xmlns:a16="http://schemas.microsoft.com/office/drawing/2014/main" id="{28866137-8D27-4363-A4DB-19760AD4CF3B}"/>
                </a:ext>
              </a:extLst>
            </p:cNvPr>
            <p:cNvSpPr txBox="1"/>
            <p:nvPr/>
          </p:nvSpPr>
          <p:spPr>
            <a:xfrm>
              <a:off x="153372" y="8370220"/>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planification </a:t>
              </a:r>
              <a:br>
                <a:rPr lang="fr-FR" dirty="0"/>
              </a:br>
              <a:r>
                <a:rPr lang="fr-FR" dirty="0"/>
                <a:t>du travail</a:t>
              </a:r>
            </a:p>
          </p:txBody>
        </p:sp>
        <p:grpSp>
          <p:nvGrpSpPr>
            <p:cNvPr id="386" name="Groupe 385">
              <a:extLst>
                <a:ext uri="{FF2B5EF4-FFF2-40B4-BE49-F238E27FC236}">
                  <a16:creationId xmlns:a16="http://schemas.microsoft.com/office/drawing/2014/main" id="{DB515F7A-F276-4330-953C-DD9299D4AD09}"/>
                </a:ext>
              </a:extLst>
            </p:cNvPr>
            <p:cNvGrpSpPr/>
            <p:nvPr/>
          </p:nvGrpSpPr>
          <p:grpSpPr>
            <a:xfrm>
              <a:off x="1897189" y="8318275"/>
              <a:ext cx="3466824" cy="504000"/>
              <a:chOff x="1907629" y="3346741"/>
              <a:chExt cx="3466824" cy="504000"/>
            </a:xfrm>
          </p:grpSpPr>
          <p:grpSp>
            <p:nvGrpSpPr>
              <p:cNvPr id="387" name="Groupe 386">
                <a:extLst>
                  <a:ext uri="{FF2B5EF4-FFF2-40B4-BE49-F238E27FC236}">
                    <a16:creationId xmlns:a16="http://schemas.microsoft.com/office/drawing/2014/main" id="{B5C67708-8CDC-401C-A8FD-ABD0EEF69051}"/>
                  </a:ext>
                </a:extLst>
              </p:cNvPr>
              <p:cNvGrpSpPr/>
              <p:nvPr/>
            </p:nvGrpSpPr>
            <p:grpSpPr>
              <a:xfrm>
                <a:off x="1907629" y="3346741"/>
                <a:ext cx="3405719" cy="504000"/>
                <a:chOff x="1907629" y="2782399"/>
                <a:chExt cx="3405719" cy="504000"/>
              </a:xfrm>
            </p:grpSpPr>
            <p:sp>
              <p:nvSpPr>
                <p:cNvPr id="389" name="Rectangle 388">
                  <a:extLst>
                    <a:ext uri="{FF2B5EF4-FFF2-40B4-BE49-F238E27FC236}">
                      <a16:creationId xmlns:a16="http://schemas.microsoft.com/office/drawing/2014/main" id="{4F18906C-B328-41D6-B2C9-A81098481C32}"/>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90" name="Groupe 389">
                  <a:extLst>
                    <a:ext uri="{FF2B5EF4-FFF2-40B4-BE49-F238E27FC236}">
                      <a16:creationId xmlns:a16="http://schemas.microsoft.com/office/drawing/2014/main" id="{50EBA46B-88C5-438E-8731-D2B8E40B7BEC}"/>
                    </a:ext>
                  </a:extLst>
                </p:cNvPr>
                <p:cNvGrpSpPr/>
                <p:nvPr/>
              </p:nvGrpSpPr>
              <p:grpSpPr>
                <a:xfrm>
                  <a:off x="1907629" y="2782399"/>
                  <a:ext cx="271472" cy="504000"/>
                  <a:chOff x="1903658" y="4015785"/>
                  <a:chExt cx="265051" cy="504000"/>
                </a:xfrm>
              </p:grpSpPr>
              <p:cxnSp>
                <p:nvCxnSpPr>
                  <p:cNvPr id="391" name="Connecteur droit 390">
                    <a:extLst>
                      <a:ext uri="{FF2B5EF4-FFF2-40B4-BE49-F238E27FC236}">
                        <a16:creationId xmlns:a16="http://schemas.microsoft.com/office/drawing/2014/main" id="{0DB8BFFB-7086-4EE1-BB93-A21378AA40F2}"/>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92" name="Ellipse 391">
                    <a:extLst>
                      <a:ext uri="{FF2B5EF4-FFF2-40B4-BE49-F238E27FC236}">
                        <a16:creationId xmlns:a16="http://schemas.microsoft.com/office/drawing/2014/main" id="{206328A4-D0C1-4EF7-B57E-4B0CF974FED9}"/>
                      </a:ext>
                    </a:extLst>
                  </p:cNvPr>
                  <p:cNvSpPr/>
                  <p:nvPr/>
                </p:nvSpPr>
                <p:spPr>
                  <a:xfrm>
                    <a:off x="1903658" y="414518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88" name="Rectangle 387">
                <a:extLst>
                  <a:ext uri="{FF2B5EF4-FFF2-40B4-BE49-F238E27FC236}">
                    <a16:creationId xmlns:a16="http://schemas.microsoft.com/office/drawing/2014/main" id="{DB9C72EF-CCF8-400C-BE22-DA9001449EEC}"/>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sa charge de travail sur le long cours afin de s’impliquer sur des projets transverses</a:t>
                </a:r>
              </a:p>
            </p:txBody>
          </p:sp>
        </p:grpSp>
      </p:grpSp>
      <p:grpSp>
        <p:nvGrpSpPr>
          <p:cNvPr id="27" name="Groupe 26">
            <a:extLst>
              <a:ext uri="{FF2B5EF4-FFF2-40B4-BE49-F238E27FC236}">
                <a16:creationId xmlns:a16="http://schemas.microsoft.com/office/drawing/2014/main" id="{631C8AC7-239D-4489-954C-C1BB1976BBEC}"/>
              </a:ext>
            </a:extLst>
          </p:cNvPr>
          <p:cNvGrpSpPr/>
          <p:nvPr/>
        </p:nvGrpSpPr>
        <p:grpSpPr>
          <a:xfrm>
            <a:off x="153372" y="8886382"/>
            <a:ext cx="7177773" cy="507831"/>
            <a:chOff x="153372" y="8886382"/>
            <a:chExt cx="7177773" cy="507831"/>
          </a:xfrm>
        </p:grpSpPr>
        <p:sp>
          <p:nvSpPr>
            <p:cNvPr id="362" name="Rectangle 361">
              <a:extLst>
                <a:ext uri="{FF2B5EF4-FFF2-40B4-BE49-F238E27FC236}">
                  <a16:creationId xmlns:a16="http://schemas.microsoft.com/office/drawing/2014/main" id="{DA047574-3D63-417B-A18D-ECFD02735B54}"/>
                </a:ext>
              </a:extLst>
            </p:cNvPr>
            <p:cNvSpPr/>
            <p:nvPr/>
          </p:nvSpPr>
          <p:spPr>
            <a:xfrm>
              <a:off x="5278437" y="8886382"/>
              <a:ext cx="205270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place une organisation de travail garantissant la confidentialité des rémunérations des salariés</a:t>
              </a:r>
            </a:p>
          </p:txBody>
        </p:sp>
        <p:sp>
          <p:nvSpPr>
            <p:cNvPr id="300" name="ZoneTexte 299">
              <a:extLst>
                <a:ext uri="{FF2B5EF4-FFF2-40B4-BE49-F238E27FC236}">
                  <a16:creationId xmlns:a16="http://schemas.microsoft.com/office/drawing/2014/main" id="{A3E1D4FB-6018-4812-9681-42B0C28AD6D5}"/>
                </a:ext>
              </a:extLst>
            </p:cNvPr>
            <p:cNvSpPr txBox="1"/>
            <p:nvPr/>
          </p:nvSpPr>
          <p:spPr>
            <a:xfrm>
              <a:off x="153372" y="8940242"/>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 </a:t>
              </a:r>
              <a:br>
                <a:rPr lang="fr-FR" dirty="0"/>
              </a:br>
              <a:r>
                <a:rPr lang="fr-FR" dirty="0"/>
                <a:t>déontologie</a:t>
              </a:r>
            </a:p>
          </p:txBody>
        </p:sp>
        <p:grpSp>
          <p:nvGrpSpPr>
            <p:cNvPr id="394" name="Groupe 393">
              <a:extLst>
                <a:ext uri="{FF2B5EF4-FFF2-40B4-BE49-F238E27FC236}">
                  <a16:creationId xmlns:a16="http://schemas.microsoft.com/office/drawing/2014/main" id="{54DCB0B7-BD9C-4CF8-ACF6-2E436913AD3A}"/>
                </a:ext>
              </a:extLst>
            </p:cNvPr>
            <p:cNvGrpSpPr/>
            <p:nvPr/>
          </p:nvGrpSpPr>
          <p:grpSpPr>
            <a:xfrm>
              <a:off x="1897189" y="8888297"/>
              <a:ext cx="3405719" cy="504000"/>
              <a:chOff x="1907629" y="2828565"/>
              <a:chExt cx="3405719" cy="504000"/>
            </a:xfrm>
          </p:grpSpPr>
          <p:sp>
            <p:nvSpPr>
              <p:cNvPr id="396" name="Rectangle 395">
                <a:extLst>
                  <a:ext uri="{FF2B5EF4-FFF2-40B4-BE49-F238E27FC236}">
                    <a16:creationId xmlns:a16="http://schemas.microsoft.com/office/drawing/2014/main" id="{4F18AECB-F0D7-4FD6-817E-1A7AE92D5270}"/>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97" name="Groupe 396">
                <a:extLst>
                  <a:ext uri="{FF2B5EF4-FFF2-40B4-BE49-F238E27FC236}">
                    <a16:creationId xmlns:a16="http://schemas.microsoft.com/office/drawing/2014/main" id="{90ACF7DB-2E2F-41F1-9EBA-0C4F9D9718ED}"/>
                  </a:ext>
                </a:extLst>
              </p:cNvPr>
              <p:cNvGrpSpPr/>
              <p:nvPr/>
            </p:nvGrpSpPr>
            <p:grpSpPr>
              <a:xfrm>
                <a:off x="1907629" y="2828565"/>
                <a:ext cx="271472" cy="504000"/>
                <a:chOff x="1903658" y="4061951"/>
                <a:chExt cx="265051" cy="504000"/>
              </a:xfrm>
            </p:grpSpPr>
            <p:cxnSp>
              <p:nvCxnSpPr>
                <p:cNvPr id="398" name="Connecteur droit 397">
                  <a:extLst>
                    <a:ext uri="{FF2B5EF4-FFF2-40B4-BE49-F238E27FC236}">
                      <a16:creationId xmlns:a16="http://schemas.microsoft.com/office/drawing/2014/main" id="{6D017D19-7C56-466E-820D-F5FD9A14F63F}"/>
                    </a:ext>
                  </a:extLst>
                </p:cNvPr>
                <p:cNvCxnSpPr>
                  <a:cxnSpLocks/>
                </p:cNvCxnSpPr>
                <p:nvPr/>
              </p:nvCxnSpPr>
              <p:spPr>
                <a:xfrm>
                  <a:off x="2036183" y="4061951"/>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99" name="Ellipse 398">
                  <a:extLst>
                    <a:ext uri="{FF2B5EF4-FFF2-40B4-BE49-F238E27FC236}">
                      <a16:creationId xmlns:a16="http://schemas.microsoft.com/office/drawing/2014/main" id="{A3165A90-AE60-4999-BF2E-B14279225E76}"/>
                    </a:ext>
                  </a:extLst>
                </p:cNvPr>
                <p:cNvSpPr/>
                <p:nvPr/>
              </p:nvSpPr>
              <p:spPr>
                <a:xfrm>
                  <a:off x="1903658" y="4189149"/>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95" name="Rectangle 394">
              <a:extLst>
                <a:ext uri="{FF2B5EF4-FFF2-40B4-BE49-F238E27FC236}">
                  <a16:creationId xmlns:a16="http://schemas.microsoft.com/office/drawing/2014/main" id="{12C23B12-D97C-418B-9E3A-8867789D6682}"/>
                </a:ext>
              </a:extLst>
            </p:cNvPr>
            <p:cNvSpPr/>
            <p:nvPr/>
          </p:nvSpPr>
          <p:spPr>
            <a:xfrm>
              <a:off x="2113212" y="8888297"/>
              <a:ext cx="3240000" cy="50400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Garantir une organisation du travail respectant la confidentialité et les règles déontologiques à l’échelle du cabinet</a:t>
              </a:r>
            </a:p>
          </p:txBody>
        </p:sp>
      </p:grpSp>
      <p:grpSp>
        <p:nvGrpSpPr>
          <p:cNvPr id="28" name="Groupe 27">
            <a:extLst>
              <a:ext uri="{FF2B5EF4-FFF2-40B4-BE49-F238E27FC236}">
                <a16:creationId xmlns:a16="http://schemas.microsoft.com/office/drawing/2014/main" id="{5FAFA5A1-515F-4D6A-991C-53D9E9B316D4}"/>
              </a:ext>
            </a:extLst>
          </p:cNvPr>
          <p:cNvGrpSpPr/>
          <p:nvPr/>
        </p:nvGrpSpPr>
        <p:grpSpPr>
          <a:xfrm>
            <a:off x="153372" y="9456404"/>
            <a:ext cx="7298873" cy="507831"/>
            <a:chOff x="153372" y="9456404"/>
            <a:chExt cx="7298873" cy="507831"/>
          </a:xfrm>
        </p:grpSpPr>
        <p:sp>
          <p:nvSpPr>
            <p:cNvPr id="363" name="Rectangle 362">
              <a:extLst>
                <a:ext uri="{FF2B5EF4-FFF2-40B4-BE49-F238E27FC236}">
                  <a16:creationId xmlns:a16="http://schemas.microsoft.com/office/drawing/2014/main" id="{D9F70A43-82E8-4532-BB34-BFE7ED129BE7}"/>
                </a:ext>
              </a:extLst>
            </p:cNvPr>
            <p:cNvSpPr/>
            <p:nvPr/>
          </p:nvSpPr>
          <p:spPr>
            <a:xfrm>
              <a:off x="5278437" y="9456404"/>
              <a:ext cx="217380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les canaux de recrutement mobilisés pour répondre aux enjeux de recrutement du cabinet</a:t>
              </a:r>
            </a:p>
          </p:txBody>
        </p:sp>
        <p:sp>
          <p:nvSpPr>
            <p:cNvPr id="301" name="ZoneTexte 300">
              <a:extLst>
                <a:ext uri="{FF2B5EF4-FFF2-40B4-BE49-F238E27FC236}">
                  <a16:creationId xmlns:a16="http://schemas.microsoft.com/office/drawing/2014/main" id="{39DBF83B-4C31-42A5-B6DC-960CBE2D4C99}"/>
                </a:ext>
              </a:extLst>
            </p:cNvPr>
            <p:cNvSpPr txBox="1"/>
            <p:nvPr/>
          </p:nvSpPr>
          <p:spPr>
            <a:xfrm>
              <a:off x="153372" y="9510264"/>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Pilotage de la performance </a:t>
              </a:r>
              <a:br>
                <a:rPr lang="fr-FR" dirty="0"/>
              </a:br>
              <a:r>
                <a:rPr lang="fr-FR" dirty="0"/>
                <a:t>d'une organisation</a:t>
              </a:r>
            </a:p>
          </p:txBody>
        </p:sp>
        <p:grpSp>
          <p:nvGrpSpPr>
            <p:cNvPr id="400" name="Groupe 399">
              <a:extLst>
                <a:ext uri="{FF2B5EF4-FFF2-40B4-BE49-F238E27FC236}">
                  <a16:creationId xmlns:a16="http://schemas.microsoft.com/office/drawing/2014/main" id="{B93AA9EC-B52F-452B-AC3C-793B4CB80154}"/>
                </a:ext>
              </a:extLst>
            </p:cNvPr>
            <p:cNvGrpSpPr/>
            <p:nvPr/>
          </p:nvGrpSpPr>
          <p:grpSpPr>
            <a:xfrm>
              <a:off x="1897189" y="9458319"/>
              <a:ext cx="3466824" cy="504000"/>
              <a:chOff x="1907629" y="3346741"/>
              <a:chExt cx="3466824" cy="504000"/>
            </a:xfrm>
          </p:grpSpPr>
          <p:grpSp>
            <p:nvGrpSpPr>
              <p:cNvPr id="401" name="Groupe 400">
                <a:extLst>
                  <a:ext uri="{FF2B5EF4-FFF2-40B4-BE49-F238E27FC236}">
                    <a16:creationId xmlns:a16="http://schemas.microsoft.com/office/drawing/2014/main" id="{210F5EF4-B410-474A-8EBE-3416D6814AC7}"/>
                  </a:ext>
                </a:extLst>
              </p:cNvPr>
              <p:cNvGrpSpPr/>
              <p:nvPr/>
            </p:nvGrpSpPr>
            <p:grpSpPr>
              <a:xfrm>
                <a:off x="1907629" y="3346741"/>
                <a:ext cx="3405719" cy="504000"/>
                <a:chOff x="1907629" y="2782399"/>
                <a:chExt cx="3405719" cy="504000"/>
              </a:xfrm>
            </p:grpSpPr>
            <p:sp>
              <p:nvSpPr>
                <p:cNvPr id="403" name="Rectangle 402">
                  <a:extLst>
                    <a:ext uri="{FF2B5EF4-FFF2-40B4-BE49-F238E27FC236}">
                      <a16:creationId xmlns:a16="http://schemas.microsoft.com/office/drawing/2014/main" id="{F9C24E9D-1872-4F11-AF5E-07771953A16F}"/>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04" name="Groupe 403">
                  <a:extLst>
                    <a:ext uri="{FF2B5EF4-FFF2-40B4-BE49-F238E27FC236}">
                      <a16:creationId xmlns:a16="http://schemas.microsoft.com/office/drawing/2014/main" id="{1DB70F3E-0E57-470E-B2E2-AED2C07DE0FC}"/>
                    </a:ext>
                  </a:extLst>
                </p:cNvPr>
                <p:cNvGrpSpPr/>
                <p:nvPr/>
              </p:nvGrpSpPr>
              <p:grpSpPr>
                <a:xfrm>
                  <a:off x="1907629" y="2782399"/>
                  <a:ext cx="271472" cy="504000"/>
                  <a:chOff x="1903658" y="4015785"/>
                  <a:chExt cx="265051" cy="504000"/>
                </a:xfrm>
              </p:grpSpPr>
              <p:cxnSp>
                <p:nvCxnSpPr>
                  <p:cNvPr id="405" name="Connecteur droit 404">
                    <a:extLst>
                      <a:ext uri="{FF2B5EF4-FFF2-40B4-BE49-F238E27FC236}">
                        <a16:creationId xmlns:a16="http://schemas.microsoft.com/office/drawing/2014/main" id="{2B988368-9852-4332-A192-B0C563476BCB}"/>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406" name="Ellipse 405">
                    <a:extLst>
                      <a:ext uri="{FF2B5EF4-FFF2-40B4-BE49-F238E27FC236}">
                        <a16:creationId xmlns:a16="http://schemas.microsoft.com/office/drawing/2014/main" id="{8BEA7B62-56E1-4E35-A8EA-4298CCD122C9}"/>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02" name="Rectangle 401">
                <a:extLst>
                  <a:ext uri="{FF2B5EF4-FFF2-40B4-BE49-F238E27FC236}">
                    <a16:creationId xmlns:a16="http://schemas.microsoft.com/office/drawing/2014/main" id="{BDEF09FC-7DCC-427E-96CB-174159B5916A}"/>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la stratégie de son pôle d’activité selon les orientations générales de l’entreprise</a:t>
                </a:r>
              </a:p>
            </p:txBody>
          </p:sp>
        </p:grpSp>
      </p:grpSp>
      <p:grpSp>
        <p:nvGrpSpPr>
          <p:cNvPr id="29" name="Groupe 28">
            <a:extLst>
              <a:ext uri="{FF2B5EF4-FFF2-40B4-BE49-F238E27FC236}">
                <a16:creationId xmlns:a16="http://schemas.microsoft.com/office/drawing/2014/main" id="{F81EE5AC-202A-416D-ABAC-42CF2A397D38}"/>
              </a:ext>
            </a:extLst>
          </p:cNvPr>
          <p:cNvGrpSpPr/>
          <p:nvPr/>
        </p:nvGrpSpPr>
        <p:grpSpPr>
          <a:xfrm>
            <a:off x="153372" y="10026426"/>
            <a:ext cx="7226625" cy="507831"/>
            <a:chOff x="153372" y="10026426"/>
            <a:chExt cx="7226625" cy="507831"/>
          </a:xfrm>
        </p:grpSpPr>
        <p:sp>
          <p:nvSpPr>
            <p:cNvPr id="278" name="ZoneTexte 277">
              <a:extLst>
                <a:ext uri="{FF2B5EF4-FFF2-40B4-BE49-F238E27FC236}">
                  <a16:creationId xmlns:a16="http://schemas.microsoft.com/office/drawing/2014/main" id="{B95162F1-29B1-42FE-BB68-F18687067EFA}"/>
                </a:ext>
              </a:extLst>
            </p:cNvPr>
            <p:cNvSpPr txBox="1"/>
            <p:nvPr/>
          </p:nvSpPr>
          <p:spPr>
            <a:xfrm>
              <a:off x="153372" y="10080286"/>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Recrutement et intégration </a:t>
              </a:r>
            </a:p>
            <a:p>
              <a:pPr algn="l"/>
              <a:r>
                <a:rPr lang="fr-FR" dirty="0"/>
                <a:t>des ressources humaines</a:t>
              </a:r>
            </a:p>
          </p:txBody>
        </p:sp>
        <p:sp>
          <p:nvSpPr>
            <p:cNvPr id="364" name="Rectangle 363">
              <a:extLst>
                <a:ext uri="{FF2B5EF4-FFF2-40B4-BE49-F238E27FC236}">
                  <a16:creationId xmlns:a16="http://schemas.microsoft.com/office/drawing/2014/main" id="{78EC7870-C5C5-4ED1-9C01-FEA6B59388BF}"/>
                </a:ext>
              </a:extLst>
            </p:cNvPr>
            <p:cNvSpPr/>
            <p:nvPr/>
          </p:nvSpPr>
          <p:spPr>
            <a:xfrm>
              <a:off x="5278436" y="10026426"/>
              <a:ext cx="210156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Structurer une politique de rémunération répondant aux enjeux de tension sur certains métiers </a:t>
              </a:r>
            </a:p>
          </p:txBody>
        </p:sp>
        <p:grpSp>
          <p:nvGrpSpPr>
            <p:cNvPr id="414" name="Groupe 413">
              <a:extLst>
                <a:ext uri="{FF2B5EF4-FFF2-40B4-BE49-F238E27FC236}">
                  <a16:creationId xmlns:a16="http://schemas.microsoft.com/office/drawing/2014/main" id="{E8F35686-05D8-4E61-9E83-46BB308681E9}"/>
                </a:ext>
              </a:extLst>
            </p:cNvPr>
            <p:cNvGrpSpPr/>
            <p:nvPr/>
          </p:nvGrpSpPr>
          <p:grpSpPr>
            <a:xfrm>
              <a:off x="1897189" y="10028341"/>
              <a:ext cx="3466824" cy="504000"/>
              <a:chOff x="1907629" y="3346741"/>
              <a:chExt cx="3466824" cy="504000"/>
            </a:xfrm>
          </p:grpSpPr>
          <p:grpSp>
            <p:nvGrpSpPr>
              <p:cNvPr id="415" name="Groupe 414">
                <a:extLst>
                  <a:ext uri="{FF2B5EF4-FFF2-40B4-BE49-F238E27FC236}">
                    <a16:creationId xmlns:a16="http://schemas.microsoft.com/office/drawing/2014/main" id="{06D2AA19-610E-4041-AFB0-BFBC14AE8B86}"/>
                  </a:ext>
                </a:extLst>
              </p:cNvPr>
              <p:cNvGrpSpPr/>
              <p:nvPr/>
            </p:nvGrpSpPr>
            <p:grpSpPr>
              <a:xfrm>
                <a:off x="1907629" y="3346741"/>
                <a:ext cx="3405719" cy="504000"/>
                <a:chOff x="1907629" y="2782399"/>
                <a:chExt cx="3405719" cy="504000"/>
              </a:xfrm>
            </p:grpSpPr>
            <p:sp>
              <p:nvSpPr>
                <p:cNvPr id="417" name="Rectangle 416">
                  <a:extLst>
                    <a:ext uri="{FF2B5EF4-FFF2-40B4-BE49-F238E27FC236}">
                      <a16:creationId xmlns:a16="http://schemas.microsoft.com/office/drawing/2014/main" id="{AD594F5E-7D1D-4EF3-A6B6-5C36324F4664}"/>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18" name="Groupe 417">
                  <a:extLst>
                    <a:ext uri="{FF2B5EF4-FFF2-40B4-BE49-F238E27FC236}">
                      <a16:creationId xmlns:a16="http://schemas.microsoft.com/office/drawing/2014/main" id="{E6C70643-4D2B-460B-BC51-E5152C391A8E}"/>
                    </a:ext>
                  </a:extLst>
                </p:cNvPr>
                <p:cNvGrpSpPr/>
                <p:nvPr/>
              </p:nvGrpSpPr>
              <p:grpSpPr>
                <a:xfrm>
                  <a:off x="1907629" y="2782399"/>
                  <a:ext cx="271472" cy="504000"/>
                  <a:chOff x="1903658" y="4015785"/>
                  <a:chExt cx="265051" cy="504000"/>
                </a:xfrm>
              </p:grpSpPr>
              <p:cxnSp>
                <p:nvCxnSpPr>
                  <p:cNvPr id="419" name="Connecteur droit 418">
                    <a:extLst>
                      <a:ext uri="{FF2B5EF4-FFF2-40B4-BE49-F238E27FC236}">
                        <a16:creationId xmlns:a16="http://schemas.microsoft.com/office/drawing/2014/main" id="{C51BBDC2-30B7-46C8-A374-6DFAA6A301FE}"/>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420" name="Ellipse 419">
                    <a:extLst>
                      <a:ext uri="{FF2B5EF4-FFF2-40B4-BE49-F238E27FC236}">
                        <a16:creationId xmlns:a16="http://schemas.microsoft.com/office/drawing/2014/main" id="{FD65303A-8CD1-4B9E-8FC5-E25233446933}"/>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16" name="Rectangle 415">
                <a:extLst>
                  <a:ext uri="{FF2B5EF4-FFF2-40B4-BE49-F238E27FC236}">
                    <a16:creationId xmlns:a16="http://schemas.microsoft.com/office/drawing/2014/main" id="{DC6A1522-8E02-45CC-8D31-FF9AE0E515F7}"/>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une stratégie et une organisation d’entreprise en tenant compte de la réalité du marché du travail</a:t>
                </a:r>
              </a:p>
            </p:txBody>
          </p:sp>
        </p:grpSp>
      </p:grpSp>
      <p:pic>
        <p:nvPicPr>
          <p:cNvPr id="5" name="Image 4" descr="Une image contenant texte, Police, logo, Graphique&#10;&#10;Description générée automatiquement">
            <a:extLst>
              <a:ext uri="{FF2B5EF4-FFF2-40B4-BE49-F238E27FC236}">
                <a16:creationId xmlns:a16="http://schemas.microsoft.com/office/drawing/2014/main" id="{AFBED2D0-CBD1-A9B2-5EE9-500AD17BE35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0371" y="69526"/>
            <a:ext cx="1117053" cy="922337"/>
          </a:xfrm>
          <a:prstGeom prst="rect">
            <a:avLst/>
          </a:prstGeom>
        </p:spPr>
      </p:pic>
    </p:spTree>
    <p:extLst>
      <p:ext uri="{BB962C8B-B14F-4D97-AF65-F5344CB8AC3E}">
        <p14:creationId xmlns:p14="http://schemas.microsoft.com/office/powerpoint/2010/main" val="856267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ZoneTexte 81">
            <a:extLst>
              <a:ext uri="{FF2B5EF4-FFF2-40B4-BE49-F238E27FC236}">
                <a16:creationId xmlns:a16="http://schemas.microsoft.com/office/drawing/2014/main" id="{4790275F-7869-48AB-A01B-85061FA25347}"/>
              </a:ext>
            </a:extLst>
          </p:cNvPr>
          <p:cNvSpPr txBox="1"/>
          <p:nvPr/>
        </p:nvSpPr>
        <p:spPr>
          <a:xfrm>
            <a:off x="3923853" y="2897634"/>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3341876"/>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Assistant RH ou Chargé de missions RH en cabinet d’expert-comptable ou en entreprise (après plusieurs années d’expérience)</a:t>
            </a:r>
          </a:p>
          <a:p>
            <a:r>
              <a:rPr lang="fr-FR" dirty="0">
                <a:solidFill>
                  <a:schemeClr val="tx2"/>
                </a:solidFill>
              </a:rPr>
              <a:t>Consultant RH en cabinet de conseil ou d’expert-comptable (après plusieurs années d’expérience)</a:t>
            </a:r>
          </a:p>
          <a:p>
            <a:r>
              <a:rPr lang="fr-FR" dirty="0">
                <a:solidFill>
                  <a:schemeClr val="tx2"/>
                </a:solidFill>
              </a:rPr>
              <a:t>Directeur social en cabinet d’expert-comptable ou en entreprise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34934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9" name="ZoneTexte 108">
            <a:extLst>
              <a:ext uri="{FF2B5EF4-FFF2-40B4-BE49-F238E27FC236}">
                <a16:creationId xmlns:a16="http://schemas.microsoft.com/office/drawing/2014/main" id="{AF3D5513-BF9B-4E23-A5CD-D9F5CE73A3B1}"/>
              </a:ext>
            </a:extLst>
          </p:cNvPr>
          <p:cNvSpPr txBox="1"/>
          <p:nvPr/>
        </p:nvSpPr>
        <p:spPr>
          <a:xfrm>
            <a:off x="394006" y="6912659"/>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Avec l’expérience, possibilités d’encadrement d’une équipe plus étoffée ou de plusieurs équipes, et, par conséquent, augmentation des activités managériales et de pilotage</a:t>
            </a:r>
          </a:p>
          <a:p>
            <a:pPr algn="l"/>
            <a:r>
              <a:rPr lang="fr-FR" dirty="0"/>
              <a:t>Hausse de la participation à la définition de la stratégie globale du cabinet, à mesure que l’expérience s’accroît</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529482"/>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608797"/>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79475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86827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182532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394005" y="2105546"/>
            <a:ext cx="3420448" cy="286232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et moyenne taille, la fonction de DRH est fréquemment prise en charge par l’EC dirigeant ou par le Directeur Administratif et Financier. Dans ceux embauchant un DRH, celui-ci peut être impliqué directement sur des activités opérationnelles de gestion administrative du personnel, de la paie, du recrutement (rédaction et publication des offres…) ou de la formation (préparation des demandes de prise en charge…). Il peut également intervenir en tant qu’expert sur des projets de conseil en matière RH et social pour des clients du cabinet.</a:t>
            </a:r>
          </a:p>
          <a:p>
            <a:pPr algn="l"/>
            <a:r>
              <a:rPr lang="fr-FR" dirty="0"/>
              <a:t>Dans les cabinets de grande taille, le DRH supervise plusieurs équipes spécialisées par process RH (recrutement, développement RH, paie, etc.) et intervient plus fréquemment dans la gestion des relations sociales du cabinet. Ses activités sont davantage dédiées aux missions de management et de gestion de projets.</a:t>
            </a:r>
          </a:p>
        </p:txBody>
      </p:sp>
      <p:sp>
        <p:nvSpPr>
          <p:cNvPr id="89" name="ZoneTexte 88">
            <a:extLst>
              <a:ext uri="{FF2B5EF4-FFF2-40B4-BE49-F238E27FC236}">
                <a16:creationId xmlns:a16="http://schemas.microsoft.com/office/drawing/2014/main" id="{9C680D0D-EADB-41EF-9406-79332806A869}"/>
              </a:ext>
            </a:extLst>
          </p:cNvPr>
          <p:cNvSpPr txBox="1"/>
          <p:nvPr/>
        </p:nvSpPr>
        <p:spPr>
          <a:xfrm>
            <a:off x="3996221" y="6309880"/>
            <a:ext cx="3240000" cy="270843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Approfondissement des compétences en matière de prospective, de gestion stratégique des ressources humaines et de gestion de projet en vue d’accompagner l’adaptation des compétences des collaborateurs du cabinet aux évolutions du marché</a:t>
            </a:r>
          </a:p>
          <a:p>
            <a:r>
              <a:rPr lang="fr-FR" dirty="0">
                <a:solidFill>
                  <a:schemeClr val="tx2"/>
                </a:solidFill>
              </a:rPr>
              <a:t>Montée en compétences en droit social requise pour faire face à l’évolution quasi-constante de l’arsenal règlementaire</a:t>
            </a:r>
          </a:p>
          <a:p>
            <a:r>
              <a:rPr lang="fr-FR" dirty="0">
                <a:solidFill>
                  <a:schemeClr val="tx2"/>
                </a:solidFill>
              </a:rPr>
              <a:t>Approfondissement de la capacité à s’appuyer sur une démarche de veille concurrentielle sur les aspects de GRH, de marque employeur, de fidélisation des collaborateurs pour orienter sa pratique</a:t>
            </a:r>
          </a:p>
          <a:p>
            <a:r>
              <a:rPr lang="fr-FR" dirty="0">
                <a:solidFill>
                  <a:schemeClr val="tx2"/>
                </a:solidFill>
              </a:rPr>
              <a:t>Renforcement des compétences sur les thématiques d’intégration de la diversité dans la politique RH : RSE, égalité Femmes-Hommes, inclusion du handicap, etc.</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30988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6044267"/>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12358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107" name="ZoneTexte 106">
            <a:extLst>
              <a:ext uri="{FF2B5EF4-FFF2-40B4-BE49-F238E27FC236}">
                <a16:creationId xmlns:a16="http://schemas.microsoft.com/office/drawing/2014/main" id="{5DC10516-9D5D-42DB-A0AB-164208BC1CCC}"/>
              </a:ext>
            </a:extLst>
          </p:cNvPr>
          <p:cNvSpPr txBox="1"/>
          <p:nvPr/>
        </p:nvSpPr>
        <p:spPr>
          <a:xfrm>
            <a:off x="4083532" y="8969062"/>
            <a:ext cx="323999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939621" y="904837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83344" y="923433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4" name="ZoneTexte 103">
            <a:extLst>
              <a:ext uri="{FF2B5EF4-FFF2-40B4-BE49-F238E27FC236}">
                <a16:creationId xmlns:a16="http://schemas.microsoft.com/office/drawing/2014/main" id="{4A36D89B-A17D-4E79-AC81-666F9488D64F}"/>
              </a:ext>
            </a:extLst>
          </p:cNvPr>
          <p:cNvSpPr txBox="1"/>
          <p:nvPr/>
        </p:nvSpPr>
        <p:spPr>
          <a:xfrm>
            <a:off x="3996221" y="9298795"/>
            <a:ext cx="3240000" cy="1015663"/>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Postes de direction RH en entreprise : Directeur des Ressources Humaines, Directeur des relations sociales, Directeur du développement RH, Directeur de la paie…</a:t>
            </a:r>
          </a:p>
          <a:p>
            <a:pPr marL="108000" indent="-108000" algn="l">
              <a:buFont typeface="Wingdings" panose="05000000000000000000" pitchFamily="2" charset="2"/>
              <a:buChar char="§"/>
            </a:pPr>
            <a:r>
              <a:rPr lang="fr-FR" dirty="0">
                <a:solidFill>
                  <a:schemeClr val="tx2"/>
                </a:solidFill>
              </a:rPr>
              <a:t>Consultant en Ressources Humaines ou Directeur social en cabinet d’expert-comptable  </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511122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08612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665090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91170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28664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8021368"/>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394006" y="8290961"/>
            <a:ext cx="3271793"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Chargé de missions RH, Assistant RH, EC dirigeants, directeurs des pôles d’activité (Directeur de mission d’audit, Directeur social, Directeur Administratif et Financier, Directeur SI, etc.), Chefs de mission, ensemble des salariés plus ou moins régulièrement selon les sujets individuels</a:t>
            </a:r>
          </a:p>
          <a:p>
            <a:pPr algn="l"/>
            <a:r>
              <a:rPr lang="fr-FR" i="1" dirty="0"/>
              <a:t>Relations professionnelles externes </a:t>
            </a:r>
            <a:r>
              <a:rPr lang="fr-FR" dirty="0"/>
              <a:t>: prestataires du cabinet (cabinet de recrutement, cabinet de conseil, éditeur de logiciel, etc.) </a:t>
            </a:r>
          </a:p>
          <a:p>
            <a:pPr algn="l"/>
            <a:r>
              <a:rPr lang="fr-FR" i="1" dirty="0"/>
              <a:t>Télétravail </a:t>
            </a:r>
            <a:r>
              <a:rPr lang="fr-FR" dirty="0"/>
              <a:t>: possible pour une partie significative des activités mais la nécessité d’un contact physique régulier avec les collaborateurs pour assurer un lien managérial et participer à certaines réunions peut limiter le recours au télétravail</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529686"/>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60900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802583"/>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96221" y="2105546"/>
            <a:ext cx="3118367" cy="861774"/>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Bac+5 minimum en GRH, par exemple :</a:t>
            </a:r>
          </a:p>
          <a:p>
            <a:pPr marL="171450" indent="-171450" algn="l">
              <a:buFont typeface="Wingdings" panose="05000000000000000000" pitchFamily="2" charset="2"/>
              <a:buChar char="§"/>
            </a:pPr>
            <a:r>
              <a:rPr lang="fr-FR" dirty="0"/>
              <a:t>Master 2 en GRH, droit du travail, psychologie du travail, sociologie du travail, etc. à l’université</a:t>
            </a:r>
          </a:p>
          <a:p>
            <a:pPr marL="171450" indent="-171450" algn="l">
              <a:buFont typeface="Wingdings" panose="05000000000000000000" pitchFamily="2" charset="2"/>
              <a:buChar char="§"/>
            </a:pPr>
            <a:r>
              <a:rPr lang="fr-FR" dirty="0"/>
              <a:t>École de commerce ou IEP (spécialisation GRH idéalement)</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23853" y="1826862"/>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08911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5" name="ZoneTexte 84">
            <a:extLst>
              <a:ext uri="{FF2B5EF4-FFF2-40B4-BE49-F238E27FC236}">
                <a16:creationId xmlns:a16="http://schemas.microsoft.com/office/drawing/2014/main" id="{A3DAED3C-D004-4A7C-9EC9-D69C4C89C860}"/>
              </a:ext>
            </a:extLst>
          </p:cNvPr>
          <p:cNvSpPr txBox="1"/>
          <p:nvPr/>
        </p:nvSpPr>
        <p:spPr>
          <a:xfrm>
            <a:off x="3996221" y="4742547"/>
            <a:ext cx="324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Actualités en droit social, prévention des contentieux en matière de relations individuelles et collectives au travail</a:t>
            </a:r>
          </a:p>
          <a:p>
            <a:r>
              <a:rPr lang="fr-FR" dirty="0">
                <a:solidFill>
                  <a:schemeClr val="tx2"/>
                </a:solidFill>
              </a:rPr>
              <a:t>Actualités sur les thématiques de GRH (plans de formation, logiciels de GRH, outils de recrutement, RSE, etc.)</a:t>
            </a:r>
          </a:p>
          <a:p>
            <a:r>
              <a:rPr lang="fr-FR" dirty="0">
                <a:solidFill>
                  <a:schemeClr val="tx2"/>
                </a:solidFill>
              </a:rPr>
              <a:t>Formations en gestion de projet et stratégie d’entreprise </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474187"/>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46588" y="473498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05437A6D-2554-4C33-BACB-E22D14D6B4D7}"/>
              </a:ext>
            </a:extLst>
          </p:cNvPr>
          <p:cNvSpPr txBox="1"/>
          <p:nvPr/>
        </p:nvSpPr>
        <p:spPr>
          <a:xfrm>
            <a:off x="241200" y="1169442"/>
            <a:ext cx="4407627" cy="309600"/>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Directeur des Ressources Humaines</a:t>
            </a:r>
          </a:p>
        </p:txBody>
      </p:sp>
      <p:cxnSp>
        <p:nvCxnSpPr>
          <p:cNvPr id="50" name="Connecteur droit 49">
            <a:extLst>
              <a:ext uri="{FF2B5EF4-FFF2-40B4-BE49-F238E27FC236}">
                <a16:creationId xmlns:a16="http://schemas.microsoft.com/office/drawing/2014/main" id="{E79ECE6D-A675-43BF-B2F8-E02C35EF214A}"/>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71" name="ZoneTexte 70">
            <a:extLst>
              <a:ext uri="{FF2B5EF4-FFF2-40B4-BE49-F238E27FC236}">
                <a16:creationId xmlns:a16="http://schemas.microsoft.com/office/drawing/2014/main" id="{5C197F35-A24C-4414-9956-A2780B56FA99}"/>
              </a:ext>
            </a:extLst>
          </p:cNvPr>
          <p:cNvSpPr txBox="1"/>
          <p:nvPr/>
        </p:nvSpPr>
        <p:spPr>
          <a:xfrm>
            <a:off x="394006" y="5117641"/>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l’organisation et la spécialité du cabinet (activités d’expertise-comptable, d’audit, de conseil, développement des fonctions support, etc.), le DRH peut : </a:t>
            </a:r>
          </a:p>
          <a:p>
            <a:pPr algn="l"/>
            <a:r>
              <a:rPr lang="fr-FR" dirty="0"/>
              <a:t>Echanger plus ou moins régulièrement en anglais, en particulier dans les cabinets employant des salariés anglophones ou gérant des dossiers avec une dimension internationale</a:t>
            </a:r>
          </a:p>
          <a:p>
            <a:pPr algn="l"/>
            <a:r>
              <a:rPr lang="fr-FR" dirty="0"/>
              <a:t>Intervenir dans la définition et le développement de la communication interne du cabinet.</a:t>
            </a:r>
          </a:p>
        </p:txBody>
      </p:sp>
      <p:pic>
        <p:nvPicPr>
          <p:cNvPr id="2" name="Image 1" descr="Une image contenant texte, Police, logo, Graphique&#10;&#10;Description générée automatiquement">
            <a:extLst>
              <a:ext uri="{FF2B5EF4-FFF2-40B4-BE49-F238E27FC236}">
                <a16:creationId xmlns:a16="http://schemas.microsoft.com/office/drawing/2014/main" id="{1071EA14-030B-692E-910E-660B61AF625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0371" y="69526"/>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7279</TotalTime>
  <Words>1837</Words>
  <Application>Microsoft Office PowerPoint</Application>
  <PresentationFormat>Personnalisé</PresentationFormat>
  <Paragraphs>143</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1223</cp:revision>
  <dcterms:created xsi:type="dcterms:W3CDTF">2014-07-30T08:09:35Z</dcterms:created>
  <dcterms:modified xsi:type="dcterms:W3CDTF">2024-01-18T15:53:04Z</dcterms:modified>
</cp:coreProperties>
</file>